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sldIdLst>
    <p:sldId id="256" r:id="rId2"/>
    <p:sldId id="257" r:id="rId3"/>
    <p:sldId id="271" r:id="rId4"/>
    <p:sldId id="268" r:id="rId5"/>
    <p:sldId id="260" r:id="rId6"/>
    <p:sldId id="264" r:id="rId7"/>
    <p:sldId id="273" r:id="rId8"/>
    <p:sldId id="272" r:id="rId9"/>
    <p:sldId id="274" r:id="rId10"/>
    <p:sldId id="275" r:id="rId11"/>
    <p:sldId id="276" r:id="rId12"/>
    <p:sldId id="277" r:id="rId13"/>
    <p:sldId id="278" r:id="rId14"/>
    <p:sldId id="279" r:id="rId15"/>
    <p:sldId id="280" r:id="rId16"/>
    <p:sldId id="307" r:id="rId17"/>
    <p:sldId id="308" r:id="rId18"/>
    <p:sldId id="281" r:id="rId19"/>
    <p:sldId id="270" r:id="rId20"/>
    <p:sldId id="305" r:id="rId21"/>
    <p:sldId id="282" r:id="rId22"/>
    <p:sldId id="285" r:id="rId23"/>
    <p:sldId id="283" r:id="rId24"/>
    <p:sldId id="284" r:id="rId25"/>
    <p:sldId id="286" r:id="rId26"/>
    <p:sldId id="287" r:id="rId27"/>
    <p:sldId id="289" r:id="rId28"/>
    <p:sldId id="290" r:id="rId29"/>
    <p:sldId id="291" r:id="rId30"/>
    <p:sldId id="292" r:id="rId31"/>
    <p:sldId id="293" r:id="rId32"/>
    <p:sldId id="294" r:id="rId33"/>
    <p:sldId id="295" r:id="rId34"/>
    <p:sldId id="296" r:id="rId35"/>
    <p:sldId id="297" r:id="rId36"/>
    <p:sldId id="298" r:id="rId37"/>
    <p:sldId id="299" r:id="rId38"/>
    <p:sldId id="300" r:id="rId39"/>
    <p:sldId id="301" r:id="rId40"/>
    <p:sldId id="302" r:id="rId41"/>
    <p:sldId id="303" r:id="rId42"/>
    <p:sldId id="309" r:id="rId43"/>
    <p:sldId id="304" r:id="rId44"/>
    <p:sldId id="310" r:id="rId45"/>
    <p:sldId id="311" r:id="rId46"/>
    <p:sldId id="312" r:id="rId47"/>
    <p:sldId id="313" r:id="rId4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Средний стиль 2 - акцент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Сред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Средний стиль 2 - акцент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Средний стиль 2 - акцент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Средний стиль 2 - акцент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8FB837D-C827-4EFA-A057-4D05807E0F7C}" styleName="Стиль из темы 1 - акцент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5758FB7-9AC5-4552-8A53-C91805E547FA}" styleName="Стиль из темы 1 - акцент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3C2FFA5D-87B4-456A-9821-1D502468CF0F}" styleName="Стиль из темы 1 - акцент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775DCB02-9BB8-47FD-8907-85C794F793BA}" styleName="Стиль из темы 1 - акцент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638B1855-1B75-4FBE-930C-398BA8C253C6}" styleName="Стиль из темы 2 - акцент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709" autoAdjust="0"/>
  </p:normalViewPr>
  <p:slideViewPr>
    <p:cSldViewPr>
      <p:cViewPr varScale="1">
        <p:scale>
          <a:sx n="106" d="100"/>
          <a:sy n="106" d="100"/>
        </p:scale>
        <p:origin x="1686" y="108"/>
      </p:cViewPr>
      <p:guideLst>
        <p:guide orient="horz" pos="2160"/>
        <p:guide pos="2880"/>
      </p:guideLst>
    </p:cSldViewPr>
  </p:slideViewPr>
  <p:outlineViewPr>
    <p:cViewPr>
      <p:scale>
        <a:sx n="33" d="100"/>
        <a:sy n="33" d="100"/>
      </p:scale>
      <p:origin x="12" y="336"/>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C20658A-1B19-4E47-A0D1-82107E7D3A7E}" type="doc">
      <dgm:prSet loTypeId="urn:microsoft.com/office/officeart/2005/8/layout/list1" loCatId="list" qsTypeId="urn:microsoft.com/office/officeart/2005/8/quickstyle/simple5" qsCatId="simple" csTypeId="urn:microsoft.com/office/officeart/2005/8/colors/accent1_2" csCatId="accent1" phldr="1"/>
      <dgm:spPr/>
      <dgm:t>
        <a:bodyPr/>
        <a:lstStyle/>
        <a:p>
          <a:endParaRPr lang="ru-RU"/>
        </a:p>
      </dgm:t>
    </dgm:pt>
    <dgm:pt modelId="{BF28ADE4-D006-4EA7-A448-7855B79C333E}">
      <dgm:prSet phldrT="[Текст]" custT="1">
        <dgm:style>
          <a:lnRef idx="1">
            <a:schemeClr val="accent6"/>
          </a:lnRef>
          <a:fillRef idx="2">
            <a:schemeClr val="accent6"/>
          </a:fillRef>
          <a:effectRef idx="1">
            <a:schemeClr val="accent6"/>
          </a:effectRef>
          <a:fontRef idx="minor">
            <a:schemeClr val="dk1"/>
          </a:fontRef>
        </dgm:style>
      </dgm:prSet>
      <dgm:spPr/>
      <dgm:t>
        <a:bodyPr/>
        <a:lstStyle/>
        <a:p>
          <a:r>
            <a:rPr lang="uk-UA" sz="4000" dirty="0" smtClean="0"/>
            <a:t>Позитивна (перспективна)</a:t>
          </a:r>
          <a:endParaRPr lang="ru-RU" sz="4000" dirty="0"/>
        </a:p>
      </dgm:t>
    </dgm:pt>
    <dgm:pt modelId="{0BCF4A46-9319-4362-9126-A2184862D640}" type="parTrans" cxnId="{6AE947D5-E726-47DE-BFE8-A90FDA9C51E9}">
      <dgm:prSet/>
      <dgm:spPr/>
      <dgm:t>
        <a:bodyPr/>
        <a:lstStyle/>
        <a:p>
          <a:endParaRPr lang="ru-RU"/>
        </a:p>
      </dgm:t>
    </dgm:pt>
    <dgm:pt modelId="{EBFD58EA-AD32-4949-A4D9-470C974FB14F}" type="sibTrans" cxnId="{6AE947D5-E726-47DE-BFE8-A90FDA9C51E9}">
      <dgm:prSet/>
      <dgm:spPr/>
      <dgm:t>
        <a:bodyPr/>
        <a:lstStyle/>
        <a:p>
          <a:endParaRPr lang="ru-RU"/>
        </a:p>
      </dgm:t>
    </dgm:pt>
    <dgm:pt modelId="{4DAEDEC5-9444-4773-91CB-F3FBB0ADDB44}">
      <dgm:prSet phldrT="[Текст]" custT="1">
        <dgm:style>
          <a:lnRef idx="1">
            <a:schemeClr val="accent4"/>
          </a:lnRef>
          <a:fillRef idx="2">
            <a:schemeClr val="accent4"/>
          </a:fillRef>
          <a:effectRef idx="1">
            <a:schemeClr val="accent4"/>
          </a:effectRef>
          <a:fontRef idx="minor">
            <a:schemeClr val="dk1"/>
          </a:fontRef>
        </dgm:style>
      </dgm:prSet>
      <dgm:spPr/>
      <dgm:t>
        <a:bodyPr/>
        <a:lstStyle/>
        <a:p>
          <a:r>
            <a:rPr lang="uk-UA" sz="4000" dirty="0" smtClean="0"/>
            <a:t>Негативна (ретроспективна)</a:t>
          </a:r>
          <a:endParaRPr lang="ru-RU" sz="4000" dirty="0"/>
        </a:p>
      </dgm:t>
    </dgm:pt>
    <dgm:pt modelId="{18435255-A454-43E2-873B-AC47B161AD3A}" type="parTrans" cxnId="{1C098B1C-0E79-48F5-A160-761B5399B212}">
      <dgm:prSet/>
      <dgm:spPr/>
      <dgm:t>
        <a:bodyPr/>
        <a:lstStyle/>
        <a:p>
          <a:endParaRPr lang="ru-RU"/>
        </a:p>
      </dgm:t>
    </dgm:pt>
    <dgm:pt modelId="{8BB9A68B-6742-4C9D-8E87-1550CAECE288}" type="sibTrans" cxnId="{1C098B1C-0E79-48F5-A160-761B5399B212}">
      <dgm:prSet/>
      <dgm:spPr/>
      <dgm:t>
        <a:bodyPr/>
        <a:lstStyle/>
        <a:p>
          <a:endParaRPr lang="ru-RU"/>
        </a:p>
      </dgm:t>
    </dgm:pt>
    <dgm:pt modelId="{C087ED4D-2F36-4F25-8460-43623B8C614A}">
      <dgm:prSet phldrT="[Текст]"/>
      <dgm:spPr/>
      <dgm:t>
        <a:bodyPr/>
        <a:lstStyle/>
        <a:p>
          <a:endParaRPr lang="ru-RU" dirty="0"/>
        </a:p>
      </dgm:t>
    </dgm:pt>
    <dgm:pt modelId="{CECBCB73-11EB-46C3-BF5C-513B9CE12390}" type="parTrans" cxnId="{6496CCB6-B542-4081-BED5-1EC239DA3F0A}">
      <dgm:prSet/>
      <dgm:spPr/>
      <dgm:t>
        <a:bodyPr/>
        <a:lstStyle/>
        <a:p>
          <a:endParaRPr lang="ru-RU"/>
        </a:p>
      </dgm:t>
    </dgm:pt>
    <dgm:pt modelId="{D137A505-C9EE-424A-BD1A-43746B9844FE}" type="sibTrans" cxnId="{6496CCB6-B542-4081-BED5-1EC239DA3F0A}">
      <dgm:prSet/>
      <dgm:spPr/>
      <dgm:t>
        <a:bodyPr/>
        <a:lstStyle/>
        <a:p>
          <a:endParaRPr lang="ru-RU"/>
        </a:p>
      </dgm:t>
    </dgm:pt>
    <dgm:pt modelId="{CC4BF299-A0FA-454D-B26B-6572A059E1B6}" type="pres">
      <dgm:prSet presAssocID="{6C20658A-1B19-4E47-A0D1-82107E7D3A7E}" presName="linear" presStyleCnt="0">
        <dgm:presLayoutVars>
          <dgm:dir/>
          <dgm:animLvl val="lvl"/>
          <dgm:resizeHandles val="exact"/>
        </dgm:presLayoutVars>
      </dgm:prSet>
      <dgm:spPr/>
      <dgm:t>
        <a:bodyPr/>
        <a:lstStyle/>
        <a:p>
          <a:endParaRPr lang="ru-RU"/>
        </a:p>
      </dgm:t>
    </dgm:pt>
    <dgm:pt modelId="{ACDE587C-A2EF-4402-A949-A2B765DC5679}" type="pres">
      <dgm:prSet presAssocID="{BF28ADE4-D006-4EA7-A448-7855B79C333E}" presName="parentLin" presStyleCnt="0"/>
      <dgm:spPr/>
      <dgm:t>
        <a:bodyPr/>
        <a:lstStyle/>
        <a:p>
          <a:endParaRPr lang="ru-RU"/>
        </a:p>
      </dgm:t>
    </dgm:pt>
    <dgm:pt modelId="{F7BB71F4-62D5-4148-BD86-43602316E84E}" type="pres">
      <dgm:prSet presAssocID="{BF28ADE4-D006-4EA7-A448-7855B79C333E}" presName="parentLeftMargin" presStyleLbl="node1" presStyleIdx="0" presStyleCnt="2"/>
      <dgm:spPr/>
      <dgm:t>
        <a:bodyPr/>
        <a:lstStyle/>
        <a:p>
          <a:endParaRPr lang="ru-RU"/>
        </a:p>
      </dgm:t>
    </dgm:pt>
    <dgm:pt modelId="{2C311C17-78D0-4C06-8E90-81A75A13C10B}" type="pres">
      <dgm:prSet presAssocID="{BF28ADE4-D006-4EA7-A448-7855B79C333E}" presName="parentText" presStyleLbl="node1" presStyleIdx="0" presStyleCnt="2" custScaleX="140247" custScaleY="115503" custLinFactNeighborY="21041">
        <dgm:presLayoutVars>
          <dgm:chMax val="0"/>
          <dgm:bulletEnabled val="1"/>
        </dgm:presLayoutVars>
      </dgm:prSet>
      <dgm:spPr/>
      <dgm:t>
        <a:bodyPr/>
        <a:lstStyle/>
        <a:p>
          <a:endParaRPr lang="ru-RU"/>
        </a:p>
      </dgm:t>
    </dgm:pt>
    <dgm:pt modelId="{AC2A7C16-8F4E-4EF8-9DD6-FF5049A6BACC}" type="pres">
      <dgm:prSet presAssocID="{BF28ADE4-D006-4EA7-A448-7855B79C333E}" presName="negativeSpace" presStyleCnt="0"/>
      <dgm:spPr/>
      <dgm:t>
        <a:bodyPr/>
        <a:lstStyle/>
        <a:p>
          <a:endParaRPr lang="ru-RU"/>
        </a:p>
      </dgm:t>
    </dgm:pt>
    <dgm:pt modelId="{4918AA1B-C087-45F8-84AC-9166216D23EB}" type="pres">
      <dgm:prSet presAssocID="{BF28ADE4-D006-4EA7-A448-7855B79C333E}" presName="childText" presStyleLbl="conFgAcc1" presStyleIdx="0" presStyleCnt="2">
        <dgm:presLayoutVars>
          <dgm:bulletEnabled val="1"/>
        </dgm:presLayoutVars>
      </dgm:prSet>
      <dgm:spPr/>
      <dgm:t>
        <a:bodyPr/>
        <a:lstStyle/>
        <a:p>
          <a:endParaRPr lang="ru-RU"/>
        </a:p>
      </dgm:t>
    </dgm:pt>
    <dgm:pt modelId="{77288CE7-E5B5-412B-B024-BC8412B29899}" type="pres">
      <dgm:prSet presAssocID="{EBFD58EA-AD32-4949-A4D9-470C974FB14F}" presName="spaceBetweenRectangles" presStyleCnt="0"/>
      <dgm:spPr/>
      <dgm:t>
        <a:bodyPr/>
        <a:lstStyle/>
        <a:p>
          <a:endParaRPr lang="ru-RU"/>
        </a:p>
      </dgm:t>
    </dgm:pt>
    <dgm:pt modelId="{E3687FE0-977F-4C01-A068-1F361981BF8C}" type="pres">
      <dgm:prSet presAssocID="{4DAEDEC5-9444-4773-91CB-F3FBB0ADDB44}" presName="parentLin" presStyleCnt="0"/>
      <dgm:spPr/>
      <dgm:t>
        <a:bodyPr/>
        <a:lstStyle/>
        <a:p>
          <a:endParaRPr lang="ru-RU"/>
        </a:p>
      </dgm:t>
    </dgm:pt>
    <dgm:pt modelId="{01F02BEB-04E5-4DB8-9243-D81D5BC889DF}" type="pres">
      <dgm:prSet presAssocID="{4DAEDEC5-9444-4773-91CB-F3FBB0ADDB44}" presName="parentLeftMargin" presStyleLbl="node1" presStyleIdx="0" presStyleCnt="2"/>
      <dgm:spPr/>
      <dgm:t>
        <a:bodyPr/>
        <a:lstStyle/>
        <a:p>
          <a:endParaRPr lang="ru-RU"/>
        </a:p>
      </dgm:t>
    </dgm:pt>
    <dgm:pt modelId="{A47A38D6-3966-4504-BB69-4F0A9D98DF25}" type="pres">
      <dgm:prSet presAssocID="{4DAEDEC5-9444-4773-91CB-F3FBB0ADDB44}" presName="parentText" presStyleLbl="node1" presStyleIdx="1" presStyleCnt="2" custScaleX="136664" custScaleY="119063" custLinFactNeighborX="-6440" custLinFactNeighborY="-2169">
        <dgm:presLayoutVars>
          <dgm:chMax val="0"/>
          <dgm:bulletEnabled val="1"/>
        </dgm:presLayoutVars>
      </dgm:prSet>
      <dgm:spPr/>
      <dgm:t>
        <a:bodyPr/>
        <a:lstStyle/>
        <a:p>
          <a:endParaRPr lang="ru-RU"/>
        </a:p>
      </dgm:t>
    </dgm:pt>
    <dgm:pt modelId="{FCFB4494-B5FB-474E-90D2-6CF5B40B73FA}" type="pres">
      <dgm:prSet presAssocID="{4DAEDEC5-9444-4773-91CB-F3FBB0ADDB44}" presName="negativeSpace" presStyleCnt="0"/>
      <dgm:spPr/>
      <dgm:t>
        <a:bodyPr/>
        <a:lstStyle/>
        <a:p>
          <a:endParaRPr lang="ru-RU"/>
        </a:p>
      </dgm:t>
    </dgm:pt>
    <dgm:pt modelId="{BE3B6959-FB88-4D5C-AE00-3D575D46946B}" type="pres">
      <dgm:prSet presAssocID="{4DAEDEC5-9444-4773-91CB-F3FBB0ADDB44}" presName="childText" presStyleLbl="conFgAcc1" presStyleIdx="1" presStyleCnt="2">
        <dgm:presLayoutVars>
          <dgm:bulletEnabled val="1"/>
        </dgm:presLayoutVars>
      </dgm:prSet>
      <dgm:spPr/>
      <dgm:t>
        <a:bodyPr/>
        <a:lstStyle/>
        <a:p>
          <a:endParaRPr lang="ru-RU"/>
        </a:p>
      </dgm:t>
    </dgm:pt>
  </dgm:ptLst>
  <dgm:cxnLst>
    <dgm:cxn modelId="{30ADA5EF-C3B2-4DB1-A4E0-A3AE751E3F89}" type="presOf" srcId="{BF28ADE4-D006-4EA7-A448-7855B79C333E}" destId="{2C311C17-78D0-4C06-8E90-81A75A13C10B}" srcOrd="1" destOrd="0" presId="urn:microsoft.com/office/officeart/2005/8/layout/list1"/>
    <dgm:cxn modelId="{1C098B1C-0E79-48F5-A160-761B5399B212}" srcId="{6C20658A-1B19-4E47-A0D1-82107E7D3A7E}" destId="{4DAEDEC5-9444-4773-91CB-F3FBB0ADDB44}" srcOrd="1" destOrd="0" parTransId="{18435255-A454-43E2-873B-AC47B161AD3A}" sibTransId="{8BB9A68B-6742-4C9D-8E87-1550CAECE288}"/>
    <dgm:cxn modelId="{6AE947D5-E726-47DE-BFE8-A90FDA9C51E9}" srcId="{6C20658A-1B19-4E47-A0D1-82107E7D3A7E}" destId="{BF28ADE4-D006-4EA7-A448-7855B79C333E}" srcOrd="0" destOrd="0" parTransId="{0BCF4A46-9319-4362-9126-A2184862D640}" sibTransId="{EBFD58EA-AD32-4949-A4D9-470C974FB14F}"/>
    <dgm:cxn modelId="{9194F30B-6A7E-4BB3-BD98-C32CB8ECD9A5}" type="presOf" srcId="{4DAEDEC5-9444-4773-91CB-F3FBB0ADDB44}" destId="{01F02BEB-04E5-4DB8-9243-D81D5BC889DF}" srcOrd="0" destOrd="0" presId="urn:microsoft.com/office/officeart/2005/8/layout/list1"/>
    <dgm:cxn modelId="{7AAA3F9C-D2EC-4FF4-AB72-70FA43E232C6}" type="presOf" srcId="{C087ED4D-2F36-4F25-8460-43623B8C614A}" destId="{BE3B6959-FB88-4D5C-AE00-3D575D46946B}" srcOrd="0" destOrd="0" presId="urn:microsoft.com/office/officeart/2005/8/layout/list1"/>
    <dgm:cxn modelId="{F313BEB1-64FA-40BA-A222-CB274CD666A0}" type="presOf" srcId="{BF28ADE4-D006-4EA7-A448-7855B79C333E}" destId="{F7BB71F4-62D5-4148-BD86-43602316E84E}" srcOrd="0" destOrd="0" presId="urn:microsoft.com/office/officeart/2005/8/layout/list1"/>
    <dgm:cxn modelId="{6496CCB6-B542-4081-BED5-1EC239DA3F0A}" srcId="{4DAEDEC5-9444-4773-91CB-F3FBB0ADDB44}" destId="{C087ED4D-2F36-4F25-8460-43623B8C614A}" srcOrd="0" destOrd="0" parTransId="{CECBCB73-11EB-46C3-BF5C-513B9CE12390}" sibTransId="{D137A505-C9EE-424A-BD1A-43746B9844FE}"/>
    <dgm:cxn modelId="{B9E5749D-A79E-4770-9FA4-F00DF7117414}" type="presOf" srcId="{4DAEDEC5-9444-4773-91CB-F3FBB0ADDB44}" destId="{A47A38D6-3966-4504-BB69-4F0A9D98DF25}" srcOrd="1" destOrd="0" presId="urn:microsoft.com/office/officeart/2005/8/layout/list1"/>
    <dgm:cxn modelId="{D2FFE611-156F-414E-9EE8-773B68B9AC03}" type="presOf" srcId="{6C20658A-1B19-4E47-A0D1-82107E7D3A7E}" destId="{CC4BF299-A0FA-454D-B26B-6572A059E1B6}" srcOrd="0" destOrd="0" presId="urn:microsoft.com/office/officeart/2005/8/layout/list1"/>
    <dgm:cxn modelId="{BDBA2B01-B25A-46EC-A825-966581D37045}" type="presParOf" srcId="{CC4BF299-A0FA-454D-B26B-6572A059E1B6}" destId="{ACDE587C-A2EF-4402-A949-A2B765DC5679}" srcOrd="0" destOrd="0" presId="urn:microsoft.com/office/officeart/2005/8/layout/list1"/>
    <dgm:cxn modelId="{00905732-F703-4380-98A5-1552E835B0DB}" type="presParOf" srcId="{ACDE587C-A2EF-4402-A949-A2B765DC5679}" destId="{F7BB71F4-62D5-4148-BD86-43602316E84E}" srcOrd="0" destOrd="0" presId="urn:microsoft.com/office/officeart/2005/8/layout/list1"/>
    <dgm:cxn modelId="{6F3338A9-47DF-4999-9D30-155842D9709D}" type="presParOf" srcId="{ACDE587C-A2EF-4402-A949-A2B765DC5679}" destId="{2C311C17-78D0-4C06-8E90-81A75A13C10B}" srcOrd="1" destOrd="0" presId="urn:microsoft.com/office/officeart/2005/8/layout/list1"/>
    <dgm:cxn modelId="{A50A6FFD-4B0F-4B53-8437-E9E38D2B4888}" type="presParOf" srcId="{CC4BF299-A0FA-454D-B26B-6572A059E1B6}" destId="{AC2A7C16-8F4E-4EF8-9DD6-FF5049A6BACC}" srcOrd="1" destOrd="0" presId="urn:microsoft.com/office/officeart/2005/8/layout/list1"/>
    <dgm:cxn modelId="{4133E34C-B8C1-439A-B9AD-762C99987DB5}" type="presParOf" srcId="{CC4BF299-A0FA-454D-B26B-6572A059E1B6}" destId="{4918AA1B-C087-45F8-84AC-9166216D23EB}" srcOrd="2" destOrd="0" presId="urn:microsoft.com/office/officeart/2005/8/layout/list1"/>
    <dgm:cxn modelId="{C220C069-F647-429A-A51F-16E34F880D9F}" type="presParOf" srcId="{CC4BF299-A0FA-454D-B26B-6572A059E1B6}" destId="{77288CE7-E5B5-412B-B024-BC8412B29899}" srcOrd="3" destOrd="0" presId="urn:microsoft.com/office/officeart/2005/8/layout/list1"/>
    <dgm:cxn modelId="{35557884-72D4-49F8-A964-EA03B7FA79F3}" type="presParOf" srcId="{CC4BF299-A0FA-454D-B26B-6572A059E1B6}" destId="{E3687FE0-977F-4C01-A068-1F361981BF8C}" srcOrd="4" destOrd="0" presId="urn:microsoft.com/office/officeart/2005/8/layout/list1"/>
    <dgm:cxn modelId="{3AD6CD7C-2700-48FB-9E6A-9001D627B008}" type="presParOf" srcId="{E3687FE0-977F-4C01-A068-1F361981BF8C}" destId="{01F02BEB-04E5-4DB8-9243-D81D5BC889DF}" srcOrd="0" destOrd="0" presId="urn:microsoft.com/office/officeart/2005/8/layout/list1"/>
    <dgm:cxn modelId="{C0C5D2CF-BF4E-45F5-9E18-396883B34954}" type="presParOf" srcId="{E3687FE0-977F-4C01-A068-1F361981BF8C}" destId="{A47A38D6-3966-4504-BB69-4F0A9D98DF25}" srcOrd="1" destOrd="0" presId="urn:microsoft.com/office/officeart/2005/8/layout/list1"/>
    <dgm:cxn modelId="{7B5A7B6D-48E8-4097-8B0E-6AE31EA0EA7D}" type="presParOf" srcId="{CC4BF299-A0FA-454D-B26B-6572A059E1B6}" destId="{FCFB4494-B5FB-474E-90D2-6CF5B40B73FA}" srcOrd="5" destOrd="0" presId="urn:microsoft.com/office/officeart/2005/8/layout/list1"/>
    <dgm:cxn modelId="{FEDD1F23-F8C9-4716-8536-485691E45A63}" type="presParOf" srcId="{CC4BF299-A0FA-454D-B26B-6572A059E1B6}" destId="{BE3B6959-FB88-4D5C-AE00-3D575D46946B}"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9A8B3EE-1B7C-4164-9517-BECEF036747B}"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ru-RU"/>
        </a:p>
      </dgm:t>
    </dgm:pt>
    <dgm:pt modelId="{FCAB3CCA-7649-428B-841B-72ED9F34269B}">
      <dgm:prSet>
        <dgm:style>
          <a:lnRef idx="1">
            <a:schemeClr val="accent6"/>
          </a:lnRef>
          <a:fillRef idx="2">
            <a:schemeClr val="accent6"/>
          </a:fillRef>
          <a:effectRef idx="1">
            <a:schemeClr val="accent6"/>
          </a:effectRef>
          <a:fontRef idx="minor">
            <a:schemeClr val="dk1"/>
          </a:fontRef>
        </dgm:style>
      </dgm:prSet>
      <dgm:spPr/>
      <dgm:t>
        <a:bodyPr/>
        <a:lstStyle/>
        <a:p>
          <a:pPr rtl="0"/>
          <a:r>
            <a:rPr lang="uk-UA" dirty="0" smtClean="0"/>
            <a:t>почуття обов’язку суб’єктів земельних правовідносин свідомо, чітко і неухильно дотримуватись вимог земельного законодавства</a:t>
          </a:r>
          <a:endParaRPr lang="ru-RU" dirty="0"/>
        </a:p>
      </dgm:t>
    </dgm:pt>
    <dgm:pt modelId="{1B711CE9-E81D-4F64-BE2F-4597CC2DCB1D}" type="parTrans" cxnId="{C944FE9E-9969-4CCE-B93D-82AE58002E09}">
      <dgm:prSet/>
      <dgm:spPr/>
      <dgm:t>
        <a:bodyPr/>
        <a:lstStyle/>
        <a:p>
          <a:endParaRPr lang="ru-RU"/>
        </a:p>
      </dgm:t>
    </dgm:pt>
    <dgm:pt modelId="{DC5F94A9-2E47-46A6-9205-99EC82228A29}" type="sibTrans" cxnId="{C944FE9E-9969-4CCE-B93D-82AE58002E09}">
      <dgm:prSet/>
      <dgm:spPr/>
      <dgm:t>
        <a:bodyPr/>
        <a:lstStyle/>
        <a:p>
          <a:endParaRPr lang="ru-RU"/>
        </a:p>
      </dgm:t>
    </dgm:pt>
    <dgm:pt modelId="{9CEBDABB-731F-40BA-A4B7-EEA9A6E652CC}">
      <dgm:prSet/>
      <dgm:spPr/>
      <dgm:t>
        <a:bodyPr/>
        <a:lstStyle/>
        <a:p>
          <a:pPr rtl="0"/>
          <a:endParaRPr lang="uk-UA" dirty="0"/>
        </a:p>
      </dgm:t>
    </dgm:pt>
    <dgm:pt modelId="{6DCBFE06-3491-45F3-83A7-F4F765C5E390}" type="parTrans" cxnId="{66B3D3C5-46E8-4CB7-96BE-7944C1A648BB}">
      <dgm:prSet/>
      <dgm:spPr/>
      <dgm:t>
        <a:bodyPr/>
        <a:lstStyle/>
        <a:p>
          <a:endParaRPr lang="ru-RU"/>
        </a:p>
      </dgm:t>
    </dgm:pt>
    <dgm:pt modelId="{BECC6231-935E-49E2-AD50-D1792BC38615}" type="sibTrans" cxnId="{66B3D3C5-46E8-4CB7-96BE-7944C1A648BB}">
      <dgm:prSet/>
      <dgm:spPr/>
      <dgm:t>
        <a:bodyPr/>
        <a:lstStyle/>
        <a:p>
          <a:endParaRPr lang="ru-RU"/>
        </a:p>
      </dgm:t>
    </dgm:pt>
    <dgm:pt modelId="{0C68CB3E-967F-42BC-9B8F-E4B4185BBA72}">
      <dgm:prSet>
        <dgm:style>
          <a:lnRef idx="1">
            <a:schemeClr val="accent4"/>
          </a:lnRef>
          <a:fillRef idx="2">
            <a:schemeClr val="accent4"/>
          </a:fillRef>
          <a:effectRef idx="1">
            <a:schemeClr val="accent4"/>
          </a:effectRef>
          <a:fontRef idx="minor">
            <a:schemeClr val="dk1"/>
          </a:fontRef>
        </dgm:style>
      </dgm:prSet>
      <dgm:spPr/>
      <dgm:t>
        <a:bodyPr/>
        <a:lstStyle/>
        <a:p>
          <a:pPr rtl="0"/>
          <a:r>
            <a:rPr lang="uk-UA" dirty="0" smtClean="0"/>
            <a:t>сумлінне виконання своїх обов'язків перед іншими учасниками земельних правовідносин</a:t>
          </a:r>
          <a:endParaRPr lang="uk-UA" dirty="0"/>
        </a:p>
      </dgm:t>
    </dgm:pt>
    <dgm:pt modelId="{83640719-4492-4EE4-8AC9-0B19EE4A8CE0}" type="parTrans" cxnId="{BCCDEE65-20BF-4DE2-BE3D-ED9873B87CBA}">
      <dgm:prSet/>
      <dgm:spPr/>
      <dgm:t>
        <a:bodyPr/>
        <a:lstStyle/>
        <a:p>
          <a:endParaRPr lang="ru-RU"/>
        </a:p>
      </dgm:t>
    </dgm:pt>
    <dgm:pt modelId="{BA12E086-7CBE-4743-B71F-BD4B5412C94B}" type="sibTrans" cxnId="{BCCDEE65-20BF-4DE2-BE3D-ED9873B87CBA}">
      <dgm:prSet/>
      <dgm:spPr/>
      <dgm:t>
        <a:bodyPr/>
        <a:lstStyle/>
        <a:p>
          <a:endParaRPr lang="ru-RU"/>
        </a:p>
      </dgm:t>
    </dgm:pt>
    <dgm:pt modelId="{DFE42DEF-45CB-4E95-B3B0-FCEE0CB7897A}" type="pres">
      <dgm:prSet presAssocID="{E9A8B3EE-1B7C-4164-9517-BECEF036747B}" presName="linear" presStyleCnt="0">
        <dgm:presLayoutVars>
          <dgm:animLvl val="lvl"/>
          <dgm:resizeHandles val="exact"/>
        </dgm:presLayoutVars>
      </dgm:prSet>
      <dgm:spPr/>
      <dgm:t>
        <a:bodyPr/>
        <a:lstStyle/>
        <a:p>
          <a:endParaRPr lang="uk-UA"/>
        </a:p>
      </dgm:t>
    </dgm:pt>
    <dgm:pt modelId="{F9DD9CD0-625B-4CE1-A618-29B4FC0B0641}" type="pres">
      <dgm:prSet presAssocID="{FCAB3CCA-7649-428B-841B-72ED9F34269B}" presName="parentText" presStyleLbl="node1" presStyleIdx="0" presStyleCnt="2">
        <dgm:presLayoutVars>
          <dgm:chMax val="0"/>
          <dgm:bulletEnabled val="1"/>
        </dgm:presLayoutVars>
      </dgm:prSet>
      <dgm:spPr/>
      <dgm:t>
        <a:bodyPr/>
        <a:lstStyle/>
        <a:p>
          <a:endParaRPr lang="uk-UA"/>
        </a:p>
      </dgm:t>
    </dgm:pt>
    <dgm:pt modelId="{729F8D48-933C-4657-A926-8B2C3315B76F}" type="pres">
      <dgm:prSet presAssocID="{FCAB3CCA-7649-428B-841B-72ED9F34269B}" presName="childText" presStyleLbl="revTx" presStyleIdx="0" presStyleCnt="1">
        <dgm:presLayoutVars>
          <dgm:bulletEnabled val="1"/>
        </dgm:presLayoutVars>
      </dgm:prSet>
      <dgm:spPr/>
      <dgm:t>
        <a:bodyPr/>
        <a:lstStyle/>
        <a:p>
          <a:endParaRPr lang="uk-UA"/>
        </a:p>
      </dgm:t>
    </dgm:pt>
    <dgm:pt modelId="{16848A9D-640D-4E56-8083-3249C8BEEECF}" type="pres">
      <dgm:prSet presAssocID="{0C68CB3E-967F-42BC-9B8F-E4B4185BBA72}" presName="parentText" presStyleLbl="node1" presStyleIdx="1" presStyleCnt="2">
        <dgm:presLayoutVars>
          <dgm:chMax val="0"/>
          <dgm:bulletEnabled val="1"/>
        </dgm:presLayoutVars>
      </dgm:prSet>
      <dgm:spPr/>
      <dgm:t>
        <a:bodyPr/>
        <a:lstStyle/>
        <a:p>
          <a:endParaRPr lang="uk-UA"/>
        </a:p>
      </dgm:t>
    </dgm:pt>
  </dgm:ptLst>
  <dgm:cxnLst>
    <dgm:cxn modelId="{6CD91F77-DB22-40A2-9229-1C152C8055E7}" type="presOf" srcId="{FCAB3CCA-7649-428B-841B-72ED9F34269B}" destId="{F9DD9CD0-625B-4CE1-A618-29B4FC0B0641}" srcOrd="0" destOrd="0" presId="urn:microsoft.com/office/officeart/2005/8/layout/vList2"/>
    <dgm:cxn modelId="{55B89FDE-0EF1-4A97-B973-A12049B22A56}" type="presOf" srcId="{0C68CB3E-967F-42BC-9B8F-E4B4185BBA72}" destId="{16848A9D-640D-4E56-8083-3249C8BEEECF}" srcOrd="0" destOrd="0" presId="urn:microsoft.com/office/officeart/2005/8/layout/vList2"/>
    <dgm:cxn modelId="{D05E2137-C324-456F-B8E8-51D755432347}" type="presOf" srcId="{9CEBDABB-731F-40BA-A4B7-EEA9A6E652CC}" destId="{729F8D48-933C-4657-A926-8B2C3315B76F}" srcOrd="0" destOrd="0" presId="urn:microsoft.com/office/officeart/2005/8/layout/vList2"/>
    <dgm:cxn modelId="{7BF13E89-A791-4583-AC50-5E3104ACFDFA}" type="presOf" srcId="{E9A8B3EE-1B7C-4164-9517-BECEF036747B}" destId="{DFE42DEF-45CB-4E95-B3B0-FCEE0CB7897A}" srcOrd="0" destOrd="0" presId="urn:microsoft.com/office/officeart/2005/8/layout/vList2"/>
    <dgm:cxn modelId="{66B3D3C5-46E8-4CB7-96BE-7944C1A648BB}" srcId="{FCAB3CCA-7649-428B-841B-72ED9F34269B}" destId="{9CEBDABB-731F-40BA-A4B7-EEA9A6E652CC}" srcOrd="0" destOrd="0" parTransId="{6DCBFE06-3491-45F3-83A7-F4F765C5E390}" sibTransId="{BECC6231-935E-49E2-AD50-D1792BC38615}"/>
    <dgm:cxn modelId="{BCCDEE65-20BF-4DE2-BE3D-ED9873B87CBA}" srcId="{E9A8B3EE-1B7C-4164-9517-BECEF036747B}" destId="{0C68CB3E-967F-42BC-9B8F-E4B4185BBA72}" srcOrd="1" destOrd="0" parTransId="{83640719-4492-4EE4-8AC9-0B19EE4A8CE0}" sibTransId="{BA12E086-7CBE-4743-B71F-BD4B5412C94B}"/>
    <dgm:cxn modelId="{C944FE9E-9969-4CCE-B93D-82AE58002E09}" srcId="{E9A8B3EE-1B7C-4164-9517-BECEF036747B}" destId="{FCAB3CCA-7649-428B-841B-72ED9F34269B}" srcOrd="0" destOrd="0" parTransId="{1B711CE9-E81D-4F64-BE2F-4597CC2DCB1D}" sibTransId="{DC5F94A9-2E47-46A6-9205-99EC82228A29}"/>
    <dgm:cxn modelId="{012C0AEE-9B5D-47AF-9640-9075C9AE648A}" type="presParOf" srcId="{DFE42DEF-45CB-4E95-B3B0-FCEE0CB7897A}" destId="{F9DD9CD0-625B-4CE1-A618-29B4FC0B0641}" srcOrd="0" destOrd="0" presId="urn:microsoft.com/office/officeart/2005/8/layout/vList2"/>
    <dgm:cxn modelId="{2C1BBE6B-5F39-45FC-9735-923DD6E7E647}" type="presParOf" srcId="{DFE42DEF-45CB-4E95-B3B0-FCEE0CB7897A}" destId="{729F8D48-933C-4657-A926-8B2C3315B76F}" srcOrd="1" destOrd="0" presId="urn:microsoft.com/office/officeart/2005/8/layout/vList2"/>
    <dgm:cxn modelId="{73925AA2-F956-442C-A837-E9967B716D2F}" type="presParOf" srcId="{DFE42DEF-45CB-4E95-B3B0-FCEE0CB7897A}" destId="{16848A9D-640D-4E56-8083-3249C8BEEECF}"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3358841-D7AD-4024-987B-0F80AAFEA22C}" type="doc">
      <dgm:prSet loTypeId="urn:microsoft.com/office/officeart/2005/8/layout/vList2" loCatId="list" qsTypeId="urn:microsoft.com/office/officeart/2005/8/quickstyle/simple1" qsCatId="simple" csTypeId="urn:microsoft.com/office/officeart/2005/8/colors/accent1_1" csCatId="accent1" phldr="1"/>
      <dgm:spPr/>
      <dgm:t>
        <a:bodyPr/>
        <a:lstStyle/>
        <a:p>
          <a:endParaRPr lang="ru-RU"/>
        </a:p>
      </dgm:t>
    </dgm:pt>
    <dgm:pt modelId="{688F952C-D546-43EE-B4D4-862072D09728}">
      <dgm:prSet custT="1"/>
      <dgm:spPr/>
      <dgm:t>
        <a:bodyPr/>
        <a:lstStyle/>
        <a:p>
          <a:pPr rtl="0"/>
          <a:r>
            <a:rPr lang="uk-UA" sz="2400" dirty="0" smtClean="0"/>
            <a:t>зовнішній (публічний) характер (є негативною реакцією держави на скоєне правопорушення);</a:t>
          </a:r>
          <a:endParaRPr lang="ru-RU" sz="2400" dirty="0"/>
        </a:p>
      </dgm:t>
    </dgm:pt>
    <dgm:pt modelId="{06DFEB99-4EBB-4366-A068-A4FA9BD1FBB8}" type="parTrans" cxnId="{6B10776A-FD7C-4D7C-A710-45F46C362920}">
      <dgm:prSet/>
      <dgm:spPr/>
      <dgm:t>
        <a:bodyPr/>
        <a:lstStyle/>
        <a:p>
          <a:endParaRPr lang="ru-RU"/>
        </a:p>
      </dgm:t>
    </dgm:pt>
    <dgm:pt modelId="{020C7E81-D1DB-4748-9744-5C791498BDD8}" type="sibTrans" cxnId="{6B10776A-FD7C-4D7C-A710-45F46C362920}">
      <dgm:prSet/>
      <dgm:spPr/>
      <dgm:t>
        <a:bodyPr/>
        <a:lstStyle/>
        <a:p>
          <a:endParaRPr lang="ru-RU"/>
        </a:p>
      </dgm:t>
    </dgm:pt>
    <dgm:pt modelId="{64446B13-682B-4F9A-A204-A3448BF768C8}">
      <dgm:prSet custT="1"/>
      <dgm:spPr/>
      <dgm:t>
        <a:bodyPr/>
        <a:lstStyle/>
        <a:p>
          <a:pPr rtl="0"/>
          <a:r>
            <a:rPr lang="uk-UA" sz="2400" dirty="0" smtClean="0"/>
            <a:t>застосовується лише за вчинені правопорушення;</a:t>
          </a:r>
          <a:endParaRPr lang="ru-RU" sz="2400" dirty="0"/>
        </a:p>
      </dgm:t>
    </dgm:pt>
    <dgm:pt modelId="{7B0638FA-DE04-49CA-BE05-EE16306A9F2D}" type="parTrans" cxnId="{E26FF937-7D71-46EB-91DB-2B365DFFC846}">
      <dgm:prSet/>
      <dgm:spPr/>
      <dgm:t>
        <a:bodyPr/>
        <a:lstStyle/>
        <a:p>
          <a:endParaRPr lang="ru-RU"/>
        </a:p>
      </dgm:t>
    </dgm:pt>
    <dgm:pt modelId="{FFD89ED0-2FC7-4BBF-9702-76857470B568}" type="sibTrans" cxnId="{E26FF937-7D71-46EB-91DB-2B365DFFC846}">
      <dgm:prSet/>
      <dgm:spPr/>
      <dgm:t>
        <a:bodyPr/>
        <a:lstStyle/>
        <a:p>
          <a:endParaRPr lang="ru-RU"/>
        </a:p>
      </dgm:t>
    </dgm:pt>
    <dgm:pt modelId="{AEBF547F-C962-435C-9F5D-D9D8F66D4DEA}">
      <dgm:prSet custT="1"/>
      <dgm:spPr/>
      <dgm:t>
        <a:bodyPr/>
        <a:lstStyle/>
        <a:p>
          <a:pPr rtl="0"/>
          <a:r>
            <a:rPr lang="uk-UA" sz="2400" dirty="0" smtClean="0"/>
            <a:t>пов’язана із державним примусом у формах каральних чи правовідновлюючих заходів;</a:t>
          </a:r>
          <a:endParaRPr lang="ru-RU" sz="2400" dirty="0"/>
        </a:p>
      </dgm:t>
    </dgm:pt>
    <dgm:pt modelId="{55BE4C3A-4FF7-4884-BD22-9257B51AA8A7}" type="parTrans" cxnId="{93BC2D57-82D1-4A33-98DE-6A390CF84B73}">
      <dgm:prSet/>
      <dgm:spPr/>
      <dgm:t>
        <a:bodyPr/>
        <a:lstStyle/>
        <a:p>
          <a:endParaRPr lang="ru-RU"/>
        </a:p>
      </dgm:t>
    </dgm:pt>
    <dgm:pt modelId="{41F81825-3D44-4C4D-ACB5-932E79D7FEA1}" type="sibTrans" cxnId="{93BC2D57-82D1-4A33-98DE-6A390CF84B73}">
      <dgm:prSet/>
      <dgm:spPr/>
      <dgm:t>
        <a:bodyPr/>
        <a:lstStyle/>
        <a:p>
          <a:endParaRPr lang="ru-RU"/>
        </a:p>
      </dgm:t>
    </dgm:pt>
    <dgm:pt modelId="{291506D8-4016-4ECC-A04D-3EA4535C0A49}">
      <dgm:prSet custT="1"/>
      <dgm:spPr/>
      <dgm:t>
        <a:bodyPr/>
        <a:lstStyle/>
        <a:p>
          <a:pPr rtl="0"/>
          <a:r>
            <a:rPr lang="uk-UA" sz="2400" dirty="0" smtClean="0"/>
            <a:t>тягне за собою застосування до правопорушника санкцій майнового, особистого чи організаційного характеру;</a:t>
          </a:r>
          <a:endParaRPr lang="ru-RU" sz="2400" dirty="0"/>
        </a:p>
      </dgm:t>
    </dgm:pt>
    <dgm:pt modelId="{3D7C6C0B-24C2-49BD-B8E7-DEF5833B4C46}" type="parTrans" cxnId="{29C606DF-7D57-4C3A-9219-C5E0DCE7C102}">
      <dgm:prSet/>
      <dgm:spPr/>
      <dgm:t>
        <a:bodyPr/>
        <a:lstStyle/>
        <a:p>
          <a:endParaRPr lang="ru-RU"/>
        </a:p>
      </dgm:t>
    </dgm:pt>
    <dgm:pt modelId="{CA1B2357-BFF7-44AC-B6B4-EF2746FB8A59}" type="sibTrans" cxnId="{29C606DF-7D57-4C3A-9219-C5E0DCE7C102}">
      <dgm:prSet/>
      <dgm:spPr/>
      <dgm:t>
        <a:bodyPr/>
        <a:lstStyle/>
        <a:p>
          <a:endParaRPr lang="ru-RU"/>
        </a:p>
      </dgm:t>
    </dgm:pt>
    <dgm:pt modelId="{98A62B4E-0F99-4F66-BCEF-09A4F7F0180C}">
      <dgm:prSet custT="1"/>
      <dgm:spPr/>
      <dgm:t>
        <a:bodyPr/>
        <a:lstStyle/>
        <a:p>
          <a:pPr rtl="0"/>
          <a:r>
            <a:rPr lang="uk-UA" sz="2400" dirty="0" smtClean="0"/>
            <a:t>визначеність у правових нормах</a:t>
          </a:r>
          <a:endParaRPr lang="ru-RU" sz="2400" dirty="0"/>
        </a:p>
      </dgm:t>
    </dgm:pt>
    <dgm:pt modelId="{C8FB9D0A-969D-4AD2-9464-BC84567D338F}" type="parTrans" cxnId="{C54E5FB6-53C6-44B4-B326-552E7FF7DCD5}">
      <dgm:prSet/>
      <dgm:spPr/>
      <dgm:t>
        <a:bodyPr/>
        <a:lstStyle/>
        <a:p>
          <a:endParaRPr lang="ru-RU"/>
        </a:p>
      </dgm:t>
    </dgm:pt>
    <dgm:pt modelId="{8A4B4B81-23B2-49E9-A95A-04BAACA3E611}" type="sibTrans" cxnId="{C54E5FB6-53C6-44B4-B326-552E7FF7DCD5}">
      <dgm:prSet/>
      <dgm:spPr/>
      <dgm:t>
        <a:bodyPr/>
        <a:lstStyle/>
        <a:p>
          <a:endParaRPr lang="ru-RU"/>
        </a:p>
      </dgm:t>
    </dgm:pt>
    <dgm:pt modelId="{A0810AC8-F85D-49A7-82F6-E0D9D24F6B64}" type="pres">
      <dgm:prSet presAssocID="{F3358841-D7AD-4024-987B-0F80AAFEA22C}" presName="linear" presStyleCnt="0">
        <dgm:presLayoutVars>
          <dgm:animLvl val="lvl"/>
          <dgm:resizeHandles val="exact"/>
        </dgm:presLayoutVars>
      </dgm:prSet>
      <dgm:spPr/>
      <dgm:t>
        <a:bodyPr/>
        <a:lstStyle/>
        <a:p>
          <a:endParaRPr lang="uk-UA"/>
        </a:p>
      </dgm:t>
    </dgm:pt>
    <dgm:pt modelId="{0DA89943-2C1D-42F3-8947-B3777A17022E}" type="pres">
      <dgm:prSet presAssocID="{688F952C-D546-43EE-B4D4-862072D09728}" presName="parentText" presStyleLbl="node1" presStyleIdx="0" presStyleCnt="5">
        <dgm:presLayoutVars>
          <dgm:chMax val="0"/>
          <dgm:bulletEnabled val="1"/>
        </dgm:presLayoutVars>
      </dgm:prSet>
      <dgm:spPr/>
      <dgm:t>
        <a:bodyPr/>
        <a:lstStyle/>
        <a:p>
          <a:endParaRPr lang="uk-UA"/>
        </a:p>
      </dgm:t>
    </dgm:pt>
    <dgm:pt modelId="{2D74CECE-9823-42CB-81AE-ECE083C1035D}" type="pres">
      <dgm:prSet presAssocID="{020C7E81-D1DB-4748-9744-5C791498BDD8}" presName="spacer" presStyleCnt="0"/>
      <dgm:spPr/>
    </dgm:pt>
    <dgm:pt modelId="{A83092DF-ECD5-4216-A72D-3D398DD1C0A0}" type="pres">
      <dgm:prSet presAssocID="{64446B13-682B-4F9A-A204-A3448BF768C8}" presName="parentText" presStyleLbl="node1" presStyleIdx="1" presStyleCnt="5">
        <dgm:presLayoutVars>
          <dgm:chMax val="0"/>
          <dgm:bulletEnabled val="1"/>
        </dgm:presLayoutVars>
      </dgm:prSet>
      <dgm:spPr/>
      <dgm:t>
        <a:bodyPr/>
        <a:lstStyle/>
        <a:p>
          <a:endParaRPr lang="uk-UA"/>
        </a:p>
      </dgm:t>
    </dgm:pt>
    <dgm:pt modelId="{4998FA73-DE6F-4848-BB60-4D5DAC3252FD}" type="pres">
      <dgm:prSet presAssocID="{FFD89ED0-2FC7-4BBF-9702-76857470B568}" presName="spacer" presStyleCnt="0"/>
      <dgm:spPr/>
    </dgm:pt>
    <dgm:pt modelId="{C8C78FDC-CDC5-40CC-9B9D-22CF7E901DF1}" type="pres">
      <dgm:prSet presAssocID="{AEBF547F-C962-435C-9F5D-D9D8F66D4DEA}" presName="parentText" presStyleLbl="node1" presStyleIdx="2" presStyleCnt="5">
        <dgm:presLayoutVars>
          <dgm:chMax val="0"/>
          <dgm:bulletEnabled val="1"/>
        </dgm:presLayoutVars>
      </dgm:prSet>
      <dgm:spPr/>
      <dgm:t>
        <a:bodyPr/>
        <a:lstStyle/>
        <a:p>
          <a:endParaRPr lang="uk-UA"/>
        </a:p>
      </dgm:t>
    </dgm:pt>
    <dgm:pt modelId="{CED09898-B830-43FC-9C63-609D35C4663B}" type="pres">
      <dgm:prSet presAssocID="{41F81825-3D44-4C4D-ACB5-932E79D7FEA1}" presName="spacer" presStyleCnt="0"/>
      <dgm:spPr/>
    </dgm:pt>
    <dgm:pt modelId="{6E3563A0-7552-4C38-9ADA-B4860181F163}" type="pres">
      <dgm:prSet presAssocID="{291506D8-4016-4ECC-A04D-3EA4535C0A49}" presName="parentText" presStyleLbl="node1" presStyleIdx="3" presStyleCnt="5">
        <dgm:presLayoutVars>
          <dgm:chMax val="0"/>
          <dgm:bulletEnabled val="1"/>
        </dgm:presLayoutVars>
      </dgm:prSet>
      <dgm:spPr/>
      <dgm:t>
        <a:bodyPr/>
        <a:lstStyle/>
        <a:p>
          <a:endParaRPr lang="uk-UA"/>
        </a:p>
      </dgm:t>
    </dgm:pt>
    <dgm:pt modelId="{02B437F3-7FBD-4ECB-AE85-1F6D2E773A7B}" type="pres">
      <dgm:prSet presAssocID="{CA1B2357-BFF7-44AC-B6B4-EF2746FB8A59}" presName="spacer" presStyleCnt="0"/>
      <dgm:spPr/>
    </dgm:pt>
    <dgm:pt modelId="{46F02CD6-FD8C-4EA4-8C8A-7E920CB6A7ED}" type="pres">
      <dgm:prSet presAssocID="{98A62B4E-0F99-4F66-BCEF-09A4F7F0180C}" presName="parentText" presStyleLbl="node1" presStyleIdx="4" presStyleCnt="5">
        <dgm:presLayoutVars>
          <dgm:chMax val="0"/>
          <dgm:bulletEnabled val="1"/>
        </dgm:presLayoutVars>
      </dgm:prSet>
      <dgm:spPr/>
      <dgm:t>
        <a:bodyPr/>
        <a:lstStyle/>
        <a:p>
          <a:endParaRPr lang="uk-UA"/>
        </a:p>
      </dgm:t>
    </dgm:pt>
  </dgm:ptLst>
  <dgm:cxnLst>
    <dgm:cxn modelId="{93BC2D57-82D1-4A33-98DE-6A390CF84B73}" srcId="{F3358841-D7AD-4024-987B-0F80AAFEA22C}" destId="{AEBF547F-C962-435C-9F5D-D9D8F66D4DEA}" srcOrd="2" destOrd="0" parTransId="{55BE4C3A-4FF7-4884-BD22-9257B51AA8A7}" sibTransId="{41F81825-3D44-4C4D-ACB5-932E79D7FEA1}"/>
    <dgm:cxn modelId="{8BF67D2C-7122-495E-ABC2-A052ABBF8E88}" type="presOf" srcId="{98A62B4E-0F99-4F66-BCEF-09A4F7F0180C}" destId="{46F02CD6-FD8C-4EA4-8C8A-7E920CB6A7ED}" srcOrd="0" destOrd="0" presId="urn:microsoft.com/office/officeart/2005/8/layout/vList2"/>
    <dgm:cxn modelId="{917F176B-6BAE-4AC6-A76E-EE2DAAD75A45}" type="presOf" srcId="{64446B13-682B-4F9A-A204-A3448BF768C8}" destId="{A83092DF-ECD5-4216-A72D-3D398DD1C0A0}" srcOrd="0" destOrd="0" presId="urn:microsoft.com/office/officeart/2005/8/layout/vList2"/>
    <dgm:cxn modelId="{1A5BE796-6C61-4987-B30D-EABC74CD02FE}" type="presOf" srcId="{291506D8-4016-4ECC-A04D-3EA4535C0A49}" destId="{6E3563A0-7552-4C38-9ADA-B4860181F163}" srcOrd="0" destOrd="0" presId="urn:microsoft.com/office/officeart/2005/8/layout/vList2"/>
    <dgm:cxn modelId="{C54E5FB6-53C6-44B4-B326-552E7FF7DCD5}" srcId="{F3358841-D7AD-4024-987B-0F80AAFEA22C}" destId="{98A62B4E-0F99-4F66-BCEF-09A4F7F0180C}" srcOrd="4" destOrd="0" parTransId="{C8FB9D0A-969D-4AD2-9464-BC84567D338F}" sibTransId="{8A4B4B81-23B2-49E9-A95A-04BAACA3E611}"/>
    <dgm:cxn modelId="{22EC7184-9868-4BCF-A767-9DBD6D9B58CA}" type="presOf" srcId="{F3358841-D7AD-4024-987B-0F80AAFEA22C}" destId="{A0810AC8-F85D-49A7-82F6-E0D9D24F6B64}" srcOrd="0" destOrd="0" presId="urn:microsoft.com/office/officeart/2005/8/layout/vList2"/>
    <dgm:cxn modelId="{6B10776A-FD7C-4D7C-A710-45F46C362920}" srcId="{F3358841-D7AD-4024-987B-0F80AAFEA22C}" destId="{688F952C-D546-43EE-B4D4-862072D09728}" srcOrd="0" destOrd="0" parTransId="{06DFEB99-4EBB-4366-A068-A4FA9BD1FBB8}" sibTransId="{020C7E81-D1DB-4748-9744-5C791498BDD8}"/>
    <dgm:cxn modelId="{F1EEFCFF-701C-40AF-B450-5750975742D2}" type="presOf" srcId="{688F952C-D546-43EE-B4D4-862072D09728}" destId="{0DA89943-2C1D-42F3-8947-B3777A17022E}" srcOrd="0" destOrd="0" presId="urn:microsoft.com/office/officeart/2005/8/layout/vList2"/>
    <dgm:cxn modelId="{32928AFA-FCF9-4FAF-BFB2-BD5ADEE00B73}" type="presOf" srcId="{AEBF547F-C962-435C-9F5D-D9D8F66D4DEA}" destId="{C8C78FDC-CDC5-40CC-9B9D-22CF7E901DF1}" srcOrd="0" destOrd="0" presId="urn:microsoft.com/office/officeart/2005/8/layout/vList2"/>
    <dgm:cxn modelId="{29C606DF-7D57-4C3A-9219-C5E0DCE7C102}" srcId="{F3358841-D7AD-4024-987B-0F80AAFEA22C}" destId="{291506D8-4016-4ECC-A04D-3EA4535C0A49}" srcOrd="3" destOrd="0" parTransId="{3D7C6C0B-24C2-49BD-B8E7-DEF5833B4C46}" sibTransId="{CA1B2357-BFF7-44AC-B6B4-EF2746FB8A59}"/>
    <dgm:cxn modelId="{E26FF937-7D71-46EB-91DB-2B365DFFC846}" srcId="{F3358841-D7AD-4024-987B-0F80AAFEA22C}" destId="{64446B13-682B-4F9A-A204-A3448BF768C8}" srcOrd="1" destOrd="0" parTransId="{7B0638FA-DE04-49CA-BE05-EE16306A9F2D}" sibTransId="{FFD89ED0-2FC7-4BBF-9702-76857470B568}"/>
    <dgm:cxn modelId="{CA75DD79-F273-41DD-AF89-59AECFBB66DE}" type="presParOf" srcId="{A0810AC8-F85D-49A7-82F6-E0D9D24F6B64}" destId="{0DA89943-2C1D-42F3-8947-B3777A17022E}" srcOrd="0" destOrd="0" presId="urn:microsoft.com/office/officeart/2005/8/layout/vList2"/>
    <dgm:cxn modelId="{38AD40F0-C4DA-4836-8CE7-45B86A2073A5}" type="presParOf" srcId="{A0810AC8-F85D-49A7-82F6-E0D9D24F6B64}" destId="{2D74CECE-9823-42CB-81AE-ECE083C1035D}" srcOrd="1" destOrd="0" presId="urn:microsoft.com/office/officeart/2005/8/layout/vList2"/>
    <dgm:cxn modelId="{71E47EBF-8374-4B16-8346-3DA44FC590A4}" type="presParOf" srcId="{A0810AC8-F85D-49A7-82F6-E0D9D24F6B64}" destId="{A83092DF-ECD5-4216-A72D-3D398DD1C0A0}" srcOrd="2" destOrd="0" presId="urn:microsoft.com/office/officeart/2005/8/layout/vList2"/>
    <dgm:cxn modelId="{8C9C6FF1-5043-404E-A613-6B2EF38B2E25}" type="presParOf" srcId="{A0810AC8-F85D-49A7-82F6-E0D9D24F6B64}" destId="{4998FA73-DE6F-4848-BB60-4D5DAC3252FD}" srcOrd="3" destOrd="0" presId="urn:microsoft.com/office/officeart/2005/8/layout/vList2"/>
    <dgm:cxn modelId="{15DF189D-C3CE-421F-AD2E-CD289680EE9E}" type="presParOf" srcId="{A0810AC8-F85D-49A7-82F6-E0D9D24F6B64}" destId="{C8C78FDC-CDC5-40CC-9B9D-22CF7E901DF1}" srcOrd="4" destOrd="0" presId="urn:microsoft.com/office/officeart/2005/8/layout/vList2"/>
    <dgm:cxn modelId="{2977B203-A4E2-4FA1-9AA0-22BF4F254D9B}" type="presParOf" srcId="{A0810AC8-F85D-49A7-82F6-E0D9D24F6B64}" destId="{CED09898-B830-43FC-9C63-609D35C4663B}" srcOrd="5" destOrd="0" presId="urn:microsoft.com/office/officeart/2005/8/layout/vList2"/>
    <dgm:cxn modelId="{8B0C1CEE-F42D-497A-B16A-FD0D411A30B6}" type="presParOf" srcId="{A0810AC8-F85D-49A7-82F6-E0D9D24F6B64}" destId="{6E3563A0-7552-4C38-9ADA-B4860181F163}" srcOrd="6" destOrd="0" presId="urn:microsoft.com/office/officeart/2005/8/layout/vList2"/>
    <dgm:cxn modelId="{1FE9B8BF-6134-44FD-B2D7-F61EE60DAA41}" type="presParOf" srcId="{A0810AC8-F85D-49A7-82F6-E0D9D24F6B64}" destId="{02B437F3-7FBD-4ECB-AE85-1F6D2E773A7B}" srcOrd="7" destOrd="0" presId="urn:microsoft.com/office/officeart/2005/8/layout/vList2"/>
    <dgm:cxn modelId="{CA069C1E-F6B6-40D1-AB28-ACD1FC697E05}" type="presParOf" srcId="{A0810AC8-F85D-49A7-82F6-E0D9D24F6B64}" destId="{46F02CD6-FD8C-4EA4-8C8A-7E920CB6A7ED}"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08429F9-5CD9-4034-A4FC-9C1B5F227237}" type="doc">
      <dgm:prSet loTypeId="urn:microsoft.com/office/officeart/2005/8/layout/vList2" loCatId="list" qsTypeId="urn:microsoft.com/office/officeart/2005/8/quickstyle/simple1" qsCatId="simple" csTypeId="urn:microsoft.com/office/officeart/2005/8/colors/accent3_1" csCatId="accent3" phldr="1"/>
      <dgm:spPr/>
      <dgm:t>
        <a:bodyPr/>
        <a:lstStyle/>
        <a:p>
          <a:endParaRPr lang="ru-RU"/>
        </a:p>
      </dgm:t>
    </dgm:pt>
    <dgm:pt modelId="{2613D9B2-0C88-4530-B64C-D9BEE70E5EAD}">
      <dgm:prSet/>
      <dgm:spPr/>
      <dgm:t>
        <a:bodyPr/>
        <a:lstStyle/>
        <a:p>
          <a:pPr rtl="0"/>
          <a:r>
            <a:rPr lang="uk-UA" dirty="0" smtClean="0"/>
            <a:t>забезпечувально-гарантійна </a:t>
          </a:r>
          <a:endParaRPr lang="ru-RU" dirty="0"/>
        </a:p>
      </dgm:t>
    </dgm:pt>
    <dgm:pt modelId="{947E4A38-7AA2-45AD-B034-44A984A487A3}" type="parTrans" cxnId="{06D8266E-EF0C-4886-B1F0-3BFEDF0CDFF3}">
      <dgm:prSet/>
      <dgm:spPr/>
      <dgm:t>
        <a:bodyPr/>
        <a:lstStyle/>
        <a:p>
          <a:endParaRPr lang="ru-RU"/>
        </a:p>
      </dgm:t>
    </dgm:pt>
    <dgm:pt modelId="{60BEF1C0-12C3-4A34-BBC5-844C1104E988}" type="sibTrans" cxnId="{06D8266E-EF0C-4886-B1F0-3BFEDF0CDFF3}">
      <dgm:prSet/>
      <dgm:spPr/>
      <dgm:t>
        <a:bodyPr/>
        <a:lstStyle/>
        <a:p>
          <a:endParaRPr lang="ru-RU"/>
        </a:p>
      </dgm:t>
    </dgm:pt>
    <dgm:pt modelId="{1ED114BA-CCFD-432C-A944-D99EB251A1D6}">
      <dgm:prSet/>
      <dgm:spPr/>
      <dgm:t>
        <a:bodyPr/>
        <a:lstStyle/>
        <a:p>
          <a:pPr rtl="0"/>
          <a:r>
            <a:rPr lang="uk-UA" dirty="0" smtClean="0"/>
            <a:t>каральна (штрафна)</a:t>
          </a:r>
          <a:endParaRPr lang="ru-RU" dirty="0"/>
        </a:p>
      </dgm:t>
    </dgm:pt>
    <dgm:pt modelId="{0D09F18E-AEE6-46C8-B180-4CB4A44C856F}" type="parTrans" cxnId="{D36C7FF0-D381-48E3-B67A-7CA64FCF230C}">
      <dgm:prSet/>
      <dgm:spPr/>
      <dgm:t>
        <a:bodyPr/>
        <a:lstStyle/>
        <a:p>
          <a:endParaRPr lang="ru-RU"/>
        </a:p>
      </dgm:t>
    </dgm:pt>
    <dgm:pt modelId="{2E21DFC8-95D7-4AD1-A092-E9AD75C04793}" type="sibTrans" cxnId="{D36C7FF0-D381-48E3-B67A-7CA64FCF230C}">
      <dgm:prSet/>
      <dgm:spPr/>
      <dgm:t>
        <a:bodyPr/>
        <a:lstStyle/>
        <a:p>
          <a:endParaRPr lang="ru-RU"/>
        </a:p>
      </dgm:t>
    </dgm:pt>
    <dgm:pt modelId="{CDE818A0-44AB-4659-8787-0214815F6B3A}">
      <dgm:prSet/>
      <dgm:spPr/>
      <dgm:t>
        <a:bodyPr/>
        <a:lstStyle/>
        <a:p>
          <a:pPr rtl="0"/>
          <a:r>
            <a:rPr lang="uk-UA" dirty="0" smtClean="0"/>
            <a:t>правовідновлююча (компенсаційна)</a:t>
          </a:r>
          <a:endParaRPr lang="ru-RU" dirty="0"/>
        </a:p>
      </dgm:t>
    </dgm:pt>
    <dgm:pt modelId="{3FDBB744-0FF9-4122-9A7D-475977F8A1A7}" type="parTrans" cxnId="{3E112B0B-99EA-4A5B-B3C1-3488ABCBDCC6}">
      <dgm:prSet/>
      <dgm:spPr/>
      <dgm:t>
        <a:bodyPr/>
        <a:lstStyle/>
        <a:p>
          <a:endParaRPr lang="ru-RU"/>
        </a:p>
      </dgm:t>
    </dgm:pt>
    <dgm:pt modelId="{2F4726E6-BEF3-4DE0-B79B-7FE8AB0258FD}" type="sibTrans" cxnId="{3E112B0B-99EA-4A5B-B3C1-3488ABCBDCC6}">
      <dgm:prSet/>
      <dgm:spPr/>
      <dgm:t>
        <a:bodyPr/>
        <a:lstStyle/>
        <a:p>
          <a:endParaRPr lang="ru-RU"/>
        </a:p>
      </dgm:t>
    </dgm:pt>
    <dgm:pt modelId="{81A3E5FC-7698-4B25-952D-09EA68993FCC}">
      <dgm:prSet/>
      <dgm:spPr/>
      <dgm:t>
        <a:bodyPr/>
        <a:lstStyle/>
        <a:p>
          <a:pPr rtl="0"/>
          <a:r>
            <a:rPr lang="uk-UA" dirty="0" smtClean="0"/>
            <a:t>превентивно-стимулююча</a:t>
          </a:r>
          <a:endParaRPr lang="ru-RU" dirty="0"/>
        </a:p>
      </dgm:t>
    </dgm:pt>
    <dgm:pt modelId="{3C91C280-C526-47CD-9907-696C0C3BBBFC}" type="parTrans" cxnId="{3BAA9313-C73D-43C9-8E0D-C6D3B4B844BC}">
      <dgm:prSet/>
      <dgm:spPr/>
      <dgm:t>
        <a:bodyPr/>
        <a:lstStyle/>
        <a:p>
          <a:endParaRPr lang="ru-RU"/>
        </a:p>
      </dgm:t>
    </dgm:pt>
    <dgm:pt modelId="{D6FDAF70-6C38-4319-9D34-652994B8480A}" type="sibTrans" cxnId="{3BAA9313-C73D-43C9-8E0D-C6D3B4B844BC}">
      <dgm:prSet/>
      <dgm:spPr/>
      <dgm:t>
        <a:bodyPr/>
        <a:lstStyle/>
        <a:p>
          <a:endParaRPr lang="ru-RU"/>
        </a:p>
      </dgm:t>
    </dgm:pt>
    <dgm:pt modelId="{AB38DA64-E2CD-42B3-8F15-74A9A0BA2106}">
      <dgm:prSet/>
      <dgm:spPr/>
      <dgm:t>
        <a:bodyPr/>
        <a:lstStyle/>
        <a:p>
          <a:pPr rtl="0"/>
          <a:r>
            <a:rPr lang="uk-UA" dirty="0" smtClean="0"/>
            <a:t>землеохоронна (екологічна)</a:t>
          </a:r>
          <a:endParaRPr lang="ru-RU" dirty="0"/>
        </a:p>
      </dgm:t>
    </dgm:pt>
    <dgm:pt modelId="{ABE9D47E-D876-40A1-8EDC-4FF1F12C04C6}" type="parTrans" cxnId="{FB359097-9056-4226-BB9D-C1EA2960BA8A}">
      <dgm:prSet/>
      <dgm:spPr/>
      <dgm:t>
        <a:bodyPr/>
        <a:lstStyle/>
        <a:p>
          <a:endParaRPr lang="ru-RU"/>
        </a:p>
      </dgm:t>
    </dgm:pt>
    <dgm:pt modelId="{4D9DFEE9-C655-41CD-9C0D-C2DCEC972DB5}" type="sibTrans" cxnId="{FB359097-9056-4226-BB9D-C1EA2960BA8A}">
      <dgm:prSet/>
      <dgm:spPr/>
      <dgm:t>
        <a:bodyPr/>
        <a:lstStyle/>
        <a:p>
          <a:endParaRPr lang="ru-RU"/>
        </a:p>
      </dgm:t>
    </dgm:pt>
    <dgm:pt modelId="{B5A0DEC1-7E54-4561-AAA5-C400DE847C01}" type="pres">
      <dgm:prSet presAssocID="{608429F9-5CD9-4034-A4FC-9C1B5F227237}" presName="linear" presStyleCnt="0">
        <dgm:presLayoutVars>
          <dgm:animLvl val="lvl"/>
          <dgm:resizeHandles val="exact"/>
        </dgm:presLayoutVars>
      </dgm:prSet>
      <dgm:spPr/>
      <dgm:t>
        <a:bodyPr/>
        <a:lstStyle/>
        <a:p>
          <a:endParaRPr lang="uk-UA"/>
        </a:p>
      </dgm:t>
    </dgm:pt>
    <dgm:pt modelId="{10B5CFC4-739F-4753-927A-EB88FCE3352C}" type="pres">
      <dgm:prSet presAssocID="{2613D9B2-0C88-4530-B64C-D9BEE70E5EAD}" presName="parentText" presStyleLbl="node1" presStyleIdx="0" presStyleCnt="5">
        <dgm:presLayoutVars>
          <dgm:chMax val="0"/>
          <dgm:bulletEnabled val="1"/>
        </dgm:presLayoutVars>
      </dgm:prSet>
      <dgm:spPr/>
      <dgm:t>
        <a:bodyPr/>
        <a:lstStyle/>
        <a:p>
          <a:endParaRPr lang="ru-RU"/>
        </a:p>
      </dgm:t>
    </dgm:pt>
    <dgm:pt modelId="{C1D0A53C-76DB-41F3-AD85-11ECEC741B78}" type="pres">
      <dgm:prSet presAssocID="{60BEF1C0-12C3-4A34-BBC5-844C1104E988}" presName="spacer" presStyleCnt="0"/>
      <dgm:spPr/>
    </dgm:pt>
    <dgm:pt modelId="{C99F998C-EA89-465C-99DE-F09E7D7ACD32}" type="pres">
      <dgm:prSet presAssocID="{1ED114BA-CCFD-432C-A944-D99EB251A1D6}" presName="parentText" presStyleLbl="node1" presStyleIdx="1" presStyleCnt="5">
        <dgm:presLayoutVars>
          <dgm:chMax val="0"/>
          <dgm:bulletEnabled val="1"/>
        </dgm:presLayoutVars>
      </dgm:prSet>
      <dgm:spPr/>
      <dgm:t>
        <a:bodyPr/>
        <a:lstStyle/>
        <a:p>
          <a:endParaRPr lang="ru-RU"/>
        </a:p>
      </dgm:t>
    </dgm:pt>
    <dgm:pt modelId="{CA559627-5605-4956-AEDA-63D1663F6BAB}" type="pres">
      <dgm:prSet presAssocID="{2E21DFC8-95D7-4AD1-A092-E9AD75C04793}" presName="spacer" presStyleCnt="0"/>
      <dgm:spPr/>
    </dgm:pt>
    <dgm:pt modelId="{C9BD1FFC-56E3-4653-A9AD-8AC59BB4EB10}" type="pres">
      <dgm:prSet presAssocID="{CDE818A0-44AB-4659-8787-0214815F6B3A}" presName="parentText" presStyleLbl="node1" presStyleIdx="2" presStyleCnt="5">
        <dgm:presLayoutVars>
          <dgm:chMax val="0"/>
          <dgm:bulletEnabled val="1"/>
        </dgm:presLayoutVars>
      </dgm:prSet>
      <dgm:spPr/>
      <dgm:t>
        <a:bodyPr/>
        <a:lstStyle/>
        <a:p>
          <a:endParaRPr lang="ru-RU"/>
        </a:p>
      </dgm:t>
    </dgm:pt>
    <dgm:pt modelId="{4DA07BFB-4D5A-4FE9-87EB-4D3B95E4FD08}" type="pres">
      <dgm:prSet presAssocID="{2F4726E6-BEF3-4DE0-B79B-7FE8AB0258FD}" presName="spacer" presStyleCnt="0"/>
      <dgm:spPr/>
    </dgm:pt>
    <dgm:pt modelId="{4968FB08-7047-41DE-8DC9-4D8FE26AAB4C}" type="pres">
      <dgm:prSet presAssocID="{81A3E5FC-7698-4B25-952D-09EA68993FCC}" presName="parentText" presStyleLbl="node1" presStyleIdx="3" presStyleCnt="5">
        <dgm:presLayoutVars>
          <dgm:chMax val="0"/>
          <dgm:bulletEnabled val="1"/>
        </dgm:presLayoutVars>
      </dgm:prSet>
      <dgm:spPr/>
      <dgm:t>
        <a:bodyPr/>
        <a:lstStyle/>
        <a:p>
          <a:endParaRPr lang="ru-RU"/>
        </a:p>
      </dgm:t>
    </dgm:pt>
    <dgm:pt modelId="{E2D60932-22B2-4EB5-BFBE-2C3B28BEE5B0}" type="pres">
      <dgm:prSet presAssocID="{D6FDAF70-6C38-4319-9D34-652994B8480A}" presName="spacer" presStyleCnt="0"/>
      <dgm:spPr/>
    </dgm:pt>
    <dgm:pt modelId="{4046CB8E-DFA0-4EAA-A09C-003F5678AE4B}" type="pres">
      <dgm:prSet presAssocID="{AB38DA64-E2CD-42B3-8F15-74A9A0BA2106}" presName="parentText" presStyleLbl="node1" presStyleIdx="4" presStyleCnt="5">
        <dgm:presLayoutVars>
          <dgm:chMax val="0"/>
          <dgm:bulletEnabled val="1"/>
        </dgm:presLayoutVars>
      </dgm:prSet>
      <dgm:spPr/>
      <dgm:t>
        <a:bodyPr/>
        <a:lstStyle/>
        <a:p>
          <a:endParaRPr lang="uk-UA"/>
        </a:p>
      </dgm:t>
    </dgm:pt>
  </dgm:ptLst>
  <dgm:cxnLst>
    <dgm:cxn modelId="{FB359097-9056-4226-BB9D-C1EA2960BA8A}" srcId="{608429F9-5CD9-4034-A4FC-9C1B5F227237}" destId="{AB38DA64-E2CD-42B3-8F15-74A9A0BA2106}" srcOrd="4" destOrd="0" parTransId="{ABE9D47E-D876-40A1-8EDC-4FF1F12C04C6}" sibTransId="{4D9DFEE9-C655-41CD-9C0D-C2DCEC972DB5}"/>
    <dgm:cxn modelId="{F5F5111F-2918-483E-9C1A-017476FDDF30}" type="presOf" srcId="{1ED114BA-CCFD-432C-A944-D99EB251A1D6}" destId="{C99F998C-EA89-465C-99DE-F09E7D7ACD32}" srcOrd="0" destOrd="0" presId="urn:microsoft.com/office/officeart/2005/8/layout/vList2"/>
    <dgm:cxn modelId="{8419F4A3-DF1E-4BCA-B6D2-28141280B842}" type="presOf" srcId="{AB38DA64-E2CD-42B3-8F15-74A9A0BA2106}" destId="{4046CB8E-DFA0-4EAA-A09C-003F5678AE4B}" srcOrd="0" destOrd="0" presId="urn:microsoft.com/office/officeart/2005/8/layout/vList2"/>
    <dgm:cxn modelId="{3E112B0B-99EA-4A5B-B3C1-3488ABCBDCC6}" srcId="{608429F9-5CD9-4034-A4FC-9C1B5F227237}" destId="{CDE818A0-44AB-4659-8787-0214815F6B3A}" srcOrd="2" destOrd="0" parTransId="{3FDBB744-0FF9-4122-9A7D-475977F8A1A7}" sibTransId="{2F4726E6-BEF3-4DE0-B79B-7FE8AB0258FD}"/>
    <dgm:cxn modelId="{3BAA9313-C73D-43C9-8E0D-C6D3B4B844BC}" srcId="{608429F9-5CD9-4034-A4FC-9C1B5F227237}" destId="{81A3E5FC-7698-4B25-952D-09EA68993FCC}" srcOrd="3" destOrd="0" parTransId="{3C91C280-C526-47CD-9907-696C0C3BBBFC}" sibTransId="{D6FDAF70-6C38-4319-9D34-652994B8480A}"/>
    <dgm:cxn modelId="{D36C7FF0-D381-48E3-B67A-7CA64FCF230C}" srcId="{608429F9-5CD9-4034-A4FC-9C1B5F227237}" destId="{1ED114BA-CCFD-432C-A944-D99EB251A1D6}" srcOrd="1" destOrd="0" parTransId="{0D09F18E-AEE6-46C8-B180-4CB4A44C856F}" sibTransId="{2E21DFC8-95D7-4AD1-A092-E9AD75C04793}"/>
    <dgm:cxn modelId="{EA82B4BC-8BF1-43B8-98D3-CB2CF16058E5}" type="presOf" srcId="{81A3E5FC-7698-4B25-952D-09EA68993FCC}" destId="{4968FB08-7047-41DE-8DC9-4D8FE26AAB4C}" srcOrd="0" destOrd="0" presId="urn:microsoft.com/office/officeart/2005/8/layout/vList2"/>
    <dgm:cxn modelId="{D823A865-9B54-4EBD-A16A-1CA7611CFFFC}" type="presOf" srcId="{608429F9-5CD9-4034-A4FC-9C1B5F227237}" destId="{B5A0DEC1-7E54-4561-AAA5-C400DE847C01}" srcOrd="0" destOrd="0" presId="urn:microsoft.com/office/officeart/2005/8/layout/vList2"/>
    <dgm:cxn modelId="{AD56DA2F-47EE-4694-8552-6FFF092D5F75}" type="presOf" srcId="{CDE818A0-44AB-4659-8787-0214815F6B3A}" destId="{C9BD1FFC-56E3-4653-A9AD-8AC59BB4EB10}" srcOrd="0" destOrd="0" presId="urn:microsoft.com/office/officeart/2005/8/layout/vList2"/>
    <dgm:cxn modelId="{06D8266E-EF0C-4886-B1F0-3BFEDF0CDFF3}" srcId="{608429F9-5CD9-4034-A4FC-9C1B5F227237}" destId="{2613D9B2-0C88-4530-B64C-D9BEE70E5EAD}" srcOrd="0" destOrd="0" parTransId="{947E4A38-7AA2-45AD-B034-44A984A487A3}" sibTransId="{60BEF1C0-12C3-4A34-BBC5-844C1104E988}"/>
    <dgm:cxn modelId="{546CA8BA-4BC8-4BF6-BFB9-1C791B7178B6}" type="presOf" srcId="{2613D9B2-0C88-4530-B64C-D9BEE70E5EAD}" destId="{10B5CFC4-739F-4753-927A-EB88FCE3352C}" srcOrd="0" destOrd="0" presId="urn:microsoft.com/office/officeart/2005/8/layout/vList2"/>
    <dgm:cxn modelId="{840F67B0-FE0C-46F9-A241-0A85E2A3452B}" type="presParOf" srcId="{B5A0DEC1-7E54-4561-AAA5-C400DE847C01}" destId="{10B5CFC4-739F-4753-927A-EB88FCE3352C}" srcOrd="0" destOrd="0" presId="urn:microsoft.com/office/officeart/2005/8/layout/vList2"/>
    <dgm:cxn modelId="{D0695C5F-66BB-416F-88AF-F3C834B6052D}" type="presParOf" srcId="{B5A0DEC1-7E54-4561-AAA5-C400DE847C01}" destId="{C1D0A53C-76DB-41F3-AD85-11ECEC741B78}" srcOrd="1" destOrd="0" presId="urn:microsoft.com/office/officeart/2005/8/layout/vList2"/>
    <dgm:cxn modelId="{57D6A94A-4B88-486D-8713-4B76B0036880}" type="presParOf" srcId="{B5A0DEC1-7E54-4561-AAA5-C400DE847C01}" destId="{C99F998C-EA89-465C-99DE-F09E7D7ACD32}" srcOrd="2" destOrd="0" presId="urn:microsoft.com/office/officeart/2005/8/layout/vList2"/>
    <dgm:cxn modelId="{EED6F1DE-13FE-469A-AD9E-D4F2EDD1D3EA}" type="presParOf" srcId="{B5A0DEC1-7E54-4561-AAA5-C400DE847C01}" destId="{CA559627-5605-4956-AEDA-63D1663F6BAB}" srcOrd="3" destOrd="0" presId="urn:microsoft.com/office/officeart/2005/8/layout/vList2"/>
    <dgm:cxn modelId="{3B503E63-7D21-41FF-A1A8-821BC30FD95E}" type="presParOf" srcId="{B5A0DEC1-7E54-4561-AAA5-C400DE847C01}" destId="{C9BD1FFC-56E3-4653-A9AD-8AC59BB4EB10}" srcOrd="4" destOrd="0" presId="urn:microsoft.com/office/officeart/2005/8/layout/vList2"/>
    <dgm:cxn modelId="{A35EA376-FFE0-40CA-8713-6790F3E8BEE7}" type="presParOf" srcId="{B5A0DEC1-7E54-4561-AAA5-C400DE847C01}" destId="{4DA07BFB-4D5A-4FE9-87EB-4D3B95E4FD08}" srcOrd="5" destOrd="0" presId="urn:microsoft.com/office/officeart/2005/8/layout/vList2"/>
    <dgm:cxn modelId="{6B4B2D66-E78B-48CA-923F-BE9A48321699}" type="presParOf" srcId="{B5A0DEC1-7E54-4561-AAA5-C400DE847C01}" destId="{4968FB08-7047-41DE-8DC9-4D8FE26AAB4C}" srcOrd="6" destOrd="0" presId="urn:microsoft.com/office/officeart/2005/8/layout/vList2"/>
    <dgm:cxn modelId="{83A1E090-AC25-458B-B63F-45F34E9E38BC}" type="presParOf" srcId="{B5A0DEC1-7E54-4561-AAA5-C400DE847C01}" destId="{E2D60932-22B2-4EB5-BFBE-2C3B28BEE5B0}" srcOrd="7" destOrd="0" presId="urn:microsoft.com/office/officeart/2005/8/layout/vList2"/>
    <dgm:cxn modelId="{6022ABC9-CD9C-4DE7-B773-9A1E93E7F5E5}" type="presParOf" srcId="{B5A0DEC1-7E54-4561-AAA5-C400DE847C01}" destId="{4046CB8E-DFA0-4EAA-A09C-003F5678AE4B}"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08429F9-5CD9-4034-A4FC-9C1B5F227237}" type="doc">
      <dgm:prSet loTypeId="urn:microsoft.com/office/officeart/2005/8/layout/vList2" loCatId="list" qsTypeId="urn:microsoft.com/office/officeart/2005/8/quickstyle/simple1" qsCatId="simple" csTypeId="urn:microsoft.com/office/officeart/2005/8/colors/accent3_1" csCatId="accent3" phldr="1"/>
      <dgm:spPr/>
      <dgm:t>
        <a:bodyPr/>
        <a:lstStyle/>
        <a:p>
          <a:endParaRPr lang="ru-RU"/>
        </a:p>
      </dgm:t>
    </dgm:pt>
    <dgm:pt modelId="{1ED114BA-CCFD-432C-A944-D99EB251A1D6}">
      <dgm:prSet custT="1"/>
      <dgm:spPr/>
      <dgm:t>
        <a:bodyPr/>
        <a:lstStyle/>
        <a:p>
          <a:pPr rtl="0"/>
          <a:r>
            <a:rPr lang="uk-UA" sz="3000" b="1" dirty="0" smtClean="0"/>
            <a:t>каральні </a:t>
          </a:r>
          <a:r>
            <a:rPr lang="uk-UA" sz="3000" b="0" dirty="0" smtClean="0"/>
            <a:t>(штраф, вилучення земельної ділянки) </a:t>
          </a:r>
          <a:endParaRPr lang="ru-RU" sz="3000" b="0" dirty="0"/>
        </a:p>
      </dgm:t>
    </dgm:pt>
    <dgm:pt modelId="{0D09F18E-AEE6-46C8-B180-4CB4A44C856F}" type="parTrans" cxnId="{D36C7FF0-D381-48E3-B67A-7CA64FCF230C}">
      <dgm:prSet/>
      <dgm:spPr/>
      <dgm:t>
        <a:bodyPr/>
        <a:lstStyle/>
        <a:p>
          <a:endParaRPr lang="ru-RU"/>
        </a:p>
      </dgm:t>
    </dgm:pt>
    <dgm:pt modelId="{2E21DFC8-95D7-4AD1-A092-E9AD75C04793}" type="sibTrans" cxnId="{D36C7FF0-D381-48E3-B67A-7CA64FCF230C}">
      <dgm:prSet/>
      <dgm:spPr/>
      <dgm:t>
        <a:bodyPr/>
        <a:lstStyle/>
        <a:p>
          <a:endParaRPr lang="ru-RU"/>
        </a:p>
      </dgm:t>
    </dgm:pt>
    <dgm:pt modelId="{CDE818A0-44AB-4659-8787-0214815F6B3A}">
      <dgm:prSet custT="1"/>
      <dgm:spPr/>
      <dgm:t>
        <a:bodyPr/>
        <a:lstStyle/>
        <a:p>
          <a:pPr rtl="0"/>
          <a:r>
            <a:rPr lang="uk-UA" sz="3000" b="1" dirty="0" err="1" smtClean="0"/>
            <a:t>правовідновлюючі</a:t>
          </a:r>
          <a:r>
            <a:rPr lang="uk-UA" sz="3000" b="1" dirty="0" smtClean="0"/>
            <a:t> </a:t>
          </a:r>
          <a:r>
            <a:rPr lang="uk-UA" sz="3000" b="0" dirty="0" smtClean="0"/>
            <a:t>(відміна неправомірного управлінського рішення)</a:t>
          </a:r>
          <a:endParaRPr lang="ru-RU" sz="3000" b="0" dirty="0"/>
        </a:p>
      </dgm:t>
    </dgm:pt>
    <dgm:pt modelId="{3FDBB744-0FF9-4122-9A7D-475977F8A1A7}" type="parTrans" cxnId="{3E112B0B-99EA-4A5B-B3C1-3488ABCBDCC6}">
      <dgm:prSet/>
      <dgm:spPr/>
      <dgm:t>
        <a:bodyPr/>
        <a:lstStyle/>
        <a:p>
          <a:endParaRPr lang="ru-RU"/>
        </a:p>
      </dgm:t>
    </dgm:pt>
    <dgm:pt modelId="{2F4726E6-BEF3-4DE0-B79B-7FE8AB0258FD}" type="sibTrans" cxnId="{3E112B0B-99EA-4A5B-B3C1-3488ABCBDCC6}">
      <dgm:prSet/>
      <dgm:spPr/>
      <dgm:t>
        <a:bodyPr/>
        <a:lstStyle/>
        <a:p>
          <a:endParaRPr lang="ru-RU"/>
        </a:p>
      </dgm:t>
    </dgm:pt>
    <dgm:pt modelId="{81A3E5FC-7698-4B25-952D-09EA68993FCC}">
      <dgm:prSet custT="1"/>
      <dgm:spPr/>
      <dgm:t>
        <a:bodyPr/>
        <a:lstStyle/>
        <a:p>
          <a:pPr marL="0" marR="0" indent="0" defTabSz="914400" rtl="0" eaLnBrk="1" fontAlgn="auto" latinLnBrk="0" hangingPunct="1">
            <a:lnSpc>
              <a:spcPct val="100000"/>
            </a:lnSpc>
            <a:spcBef>
              <a:spcPts val="0"/>
            </a:spcBef>
            <a:spcAft>
              <a:spcPts val="0"/>
            </a:spcAft>
            <a:buClrTx/>
            <a:buSzTx/>
            <a:buFontTx/>
            <a:buNone/>
            <a:tabLst/>
            <a:defRPr/>
          </a:pPr>
          <a:r>
            <a:rPr lang="uk-UA" sz="3000" b="1" dirty="0" smtClean="0"/>
            <a:t>компенсаційні </a:t>
          </a:r>
          <a:r>
            <a:rPr lang="uk-UA" sz="3000" b="0" dirty="0" smtClean="0"/>
            <a:t>(відшкодування збитків)</a:t>
          </a:r>
          <a:endParaRPr lang="ru-RU" sz="3000" b="1" dirty="0" smtClean="0"/>
        </a:p>
      </dgm:t>
    </dgm:pt>
    <dgm:pt modelId="{3C91C280-C526-47CD-9907-696C0C3BBBFC}" type="parTrans" cxnId="{3BAA9313-C73D-43C9-8E0D-C6D3B4B844BC}">
      <dgm:prSet/>
      <dgm:spPr/>
      <dgm:t>
        <a:bodyPr/>
        <a:lstStyle/>
        <a:p>
          <a:endParaRPr lang="ru-RU"/>
        </a:p>
      </dgm:t>
    </dgm:pt>
    <dgm:pt modelId="{D6FDAF70-6C38-4319-9D34-652994B8480A}" type="sibTrans" cxnId="{3BAA9313-C73D-43C9-8E0D-C6D3B4B844BC}">
      <dgm:prSet/>
      <dgm:spPr/>
      <dgm:t>
        <a:bodyPr/>
        <a:lstStyle/>
        <a:p>
          <a:endParaRPr lang="ru-RU"/>
        </a:p>
      </dgm:t>
    </dgm:pt>
    <dgm:pt modelId="{B5A0DEC1-7E54-4561-AAA5-C400DE847C01}" type="pres">
      <dgm:prSet presAssocID="{608429F9-5CD9-4034-A4FC-9C1B5F227237}" presName="linear" presStyleCnt="0">
        <dgm:presLayoutVars>
          <dgm:animLvl val="lvl"/>
          <dgm:resizeHandles val="exact"/>
        </dgm:presLayoutVars>
      </dgm:prSet>
      <dgm:spPr/>
      <dgm:t>
        <a:bodyPr/>
        <a:lstStyle/>
        <a:p>
          <a:endParaRPr lang="uk-UA"/>
        </a:p>
      </dgm:t>
    </dgm:pt>
    <dgm:pt modelId="{C99F998C-EA89-465C-99DE-F09E7D7ACD32}" type="pres">
      <dgm:prSet presAssocID="{1ED114BA-CCFD-432C-A944-D99EB251A1D6}" presName="parentText" presStyleLbl="node1" presStyleIdx="0" presStyleCnt="3">
        <dgm:presLayoutVars>
          <dgm:chMax val="0"/>
          <dgm:bulletEnabled val="1"/>
        </dgm:presLayoutVars>
      </dgm:prSet>
      <dgm:spPr/>
      <dgm:t>
        <a:bodyPr/>
        <a:lstStyle/>
        <a:p>
          <a:endParaRPr lang="ru-RU"/>
        </a:p>
      </dgm:t>
    </dgm:pt>
    <dgm:pt modelId="{CA559627-5605-4956-AEDA-63D1663F6BAB}" type="pres">
      <dgm:prSet presAssocID="{2E21DFC8-95D7-4AD1-A092-E9AD75C04793}" presName="spacer" presStyleCnt="0"/>
      <dgm:spPr/>
    </dgm:pt>
    <dgm:pt modelId="{C9BD1FFC-56E3-4653-A9AD-8AC59BB4EB10}" type="pres">
      <dgm:prSet presAssocID="{CDE818A0-44AB-4659-8787-0214815F6B3A}" presName="parentText" presStyleLbl="node1" presStyleIdx="1" presStyleCnt="3">
        <dgm:presLayoutVars>
          <dgm:chMax val="0"/>
          <dgm:bulletEnabled val="1"/>
        </dgm:presLayoutVars>
      </dgm:prSet>
      <dgm:spPr/>
      <dgm:t>
        <a:bodyPr/>
        <a:lstStyle/>
        <a:p>
          <a:endParaRPr lang="ru-RU"/>
        </a:p>
      </dgm:t>
    </dgm:pt>
    <dgm:pt modelId="{4DA07BFB-4D5A-4FE9-87EB-4D3B95E4FD08}" type="pres">
      <dgm:prSet presAssocID="{2F4726E6-BEF3-4DE0-B79B-7FE8AB0258FD}" presName="spacer" presStyleCnt="0"/>
      <dgm:spPr/>
    </dgm:pt>
    <dgm:pt modelId="{4968FB08-7047-41DE-8DC9-4D8FE26AAB4C}" type="pres">
      <dgm:prSet presAssocID="{81A3E5FC-7698-4B25-952D-09EA68993FCC}" presName="parentText" presStyleLbl="node1" presStyleIdx="2" presStyleCnt="3">
        <dgm:presLayoutVars>
          <dgm:chMax val="0"/>
          <dgm:bulletEnabled val="1"/>
        </dgm:presLayoutVars>
      </dgm:prSet>
      <dgm:spPr/>
      <dgm:t>
        <a:bodyPr/>
        <a:lstStyle/>
        <a:p>
          <a:endParaRPr lang="ru-RU"/>
        </a:p>
      </dgm:t>
    </dgm:pt>
  </dgm:ptLst>
  <dgm:cxnLst>
    <dgm:cxn modelId="{D36C7FF0-D381-48E3-B67A-7CA64FCF230C}" srcId="{608429F9-5CD9-4034-A4FC-9C1B5F227237}" destId="{1ED114BA-CCFD-432C-A944-D99EB251A1D6}" srcOrd="0" destOrd="0" parTransId="{0D09F18E-AEE6-46C8-B180-4CB4A44C856F}" sibTransId="{2E21DFC8-95D7-4AD1-A092-E9AD75C04793}"/>
    <dgm:cxn modelId="{F5F5111F-2918-483E-9C1A-017476FDDF30}" type="presOf" srcId="{1ED114BA-CCFD-432C-A944-D99EB251A1D6}" destId="{C99F998C-EA89-465C-99DE-F09E7D7ACD32}" srcOrd="0" destOrd="0" presId="urn:microsoft.com/office/officeart/2005/8/layout/vList2"/>
    <dgm:cxn modelId="{3E112B0B-99EA-4A5B-B3C1-3488ABCBDCC6}" srcId="{608429F9-5CD9-4034-A4FC-9C1B5F227237}" destId="{CDE818A0-44AB-4659-8787-0214815F6B3A}" srcOrd="1" destOrd="0" parTransId="{3FDBB744-0FF9-4122-9A7D-475977F8A1A7}" sibTransId="{2F4726E6-BEF3-4DE0-B79B-7FE8AB0258FD}"/>
    <dgm:cxn modelId="{AD56DA2F-47EE-4694-8552-6FFF092D5F75}" type="presOf" srcId="{CDE818A0-44AB-4659-8787-0214815F6B3A}" destId="{C9BD1FFC-56E3-4653-A9AD-8AC59BB4EB10}" srcOrd="0" destOrd="0" presId="urn:microsoft.com/office/officeart/2005/8/layout/vList2"/>
    <dgm:cxn modelId="{3BAA9313-C73D-43C9-8E0D-C6D3B4B844BC}" srcId="{608429F9-5CD9-4034-A4FC-9C1B5F227237}" destId="{81A3E5FC-7698-4B25-952D-09EA68993FCC}" srcOrd="2" destOrd="0" parTransId="{3C91C280-C526-47CD-9907-696C0C3BBBFC}" sibTransId="{D6FDAF70-6C38-4319-9D34-652994B8480A}"/>
    <dgm:cxn modelId="{D823A865-9B54-4EBD-A16A-1CA7611CFFFC}" type="presOf" srcId="{608429F9-5CD9-4034-A4FC-9C1B5F227237}" destId="{B5A0DEC1-7E54-4561-AAA5-C400DE847C01}" srcOrd="0" destOrd="0" presId="urn:microsoft.com/office/officeart/2005/8/layout/vList2"/>
    <dgm:cxn modelId="{EA82B4BC-8BF1-43B8-98D3-CB2CF16058E5}" type="presOf" srcId="{81A3E5FC-7698-4B25-952D-09EA68993FCC}" destId="{4968FB08-7047-41DE-8DC9-4D8FE26AAB4C}" srcOrd="0" destOrd="0" presId="urn:microsoft.com/office/officeart/2005/8/layout/vList2"/>
    <dgm:cxn modelId="{57D6A94A-4B88-486D-8713-4B76B0036880}" type="presParOf" srcId="{B5A0DEC1-7E54-4561-AAA5-C400DE847C01}" destId="{C99F998C-EA89-465C-99DE-F09E7D7ACD32}" srcOrd="0" destOrd="0" presId="urn:microsoft.com/office/officeart/2005/8/layout/vList2"/>
    <dgm:cxn modelId="{EED6F1DE-13FE-469A-AD9E-D4F2EDD1D3EA}" type="presParOf" srcId="{B5A0DEC1-7E54-4561-AAA5-C400DE847C01}" destId="{CA559627-5605-4956-AEDA-63D1663F6BAB}" srcOrd="1" destOrd="0" presId="urn:microsoft.com/office/officeart/2005/8/layout/vList2"/>
    <dgm:cxn modelId="{3B503E63-7D21-41FF-A1A8-821BC30FD95E}" type="presParOf" srcId="{B5A0DEC1-7E54-4561-AAA5-C400DE847C01}" destId="{C9BD1FFC-56E3-4653-A9AD-8AC59BB4EB10}" srcOrd="2" destOrd="0" presId="urn:microsoft.com/office/officeart/2005/8/layout/vList2"/>
    <dgm:cxn modelId="{A35EA376-FFE0-40CA-8713-6790F3E8BEE7}" type="presParOf" srcId="{B5A0DEC1-7E54-4561-AAA5-C400DE847C01}" destId="{4DA07BFB-4D5A-4FE9-87EB-4D3B95E4FD08}" srcOrd="3" destOrd="0" presId="urn:microsoft.com/office/officeart/2005/8/layout/vList2"/>
    <dgm:cxn modelId="{6B4B2D66-E78B-48CA-923F-BE9A48321699}" type="presParOf" srcId="{B5A0DEC1-7E54-4561-AAA5-C400DE847C01}" destId="{4968FB08-7047-41DE-8DC9-4D8FE26AAB4C}"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608429F9-5CD9-4034-A4FC-9C1B5F227237}" type="doc">
      <dgm:prSet loTypeId="urn:microsoft.com/office/officeart/2005/8/layout/vList2" loCatId="list" qsTypeId="urn:microsoft.com/office/officeart/2005/8/quickstyle/simple1" qsCatId="simple" csTypeId="urn:microsoft.com/office/officeart/2005/8/colors/accent3_1" csCatId="accent3" phldr="1"/>
      <dgm:spPr/>
      <dgm:t>
        <a:bodyPr/>
        <a:lstStyle/>
        <a:p>
          <a:endParaRPr lang="ru-RU"/>
        </a:p>
      </dgm:t>
    </dgm:pt>
    <dgm:pt modelId="{2613D9B2-0C88-4530-B64C-D9BEE70E5EAD}">
      <dgm:prSet/>
      <dgm:spPr/>
      <dgm:t>
        <a:bodyPr/>
        <a:lstStyle/>
        <a:p>
          <a:pPr rtl="0"/>
          <a:r>
            <a:rPr lang="uk-UA" dirty="0" smtClean="0"/>
            <a:t>адміністративна  </a:t>
          </a:r>
          <a:endParaRPr lang="ru-RU" dirty="0"/>
        </a:p>
      </dgm:t>
    </dgm:pt>
    <dgm:pt modelId="{947E4A38-7AA2-45AD-B034-44A984A487A3}" type="parTrans" cxnId="{06D8266E-EF0C-4886-B1F0-3BFEDF0CDFF3}">
      <dgm:prSet/>
      <dgm:spPr/>
      <dgm:t>
        <a:bodyPr/>
        <a:lstStyle/>
        <a:p>
          <a:endParaRPr lang="ru-RU"/>
        </a:p>
      </dgm:t>
    </dgm:pt>
    <dgm:pt modelId="{60BEF1C0-12C3-4A34-BBC5-844C1104E988}" type="sibTrans" cxnId="{06D8266E-EF0C-4886-B1F0-3BFEDF0CDFF3}">
      <dgm:prSet/>
      <dgm:spPr/>
      <dgm:t>
        <a:bodyPr/>
        <a:lstStyle/>
        <a:p>
          <a:endParaRPr lang="ru-RU"/>
        </a:p>
      </dgm:t>
    </dgm:pt>
    <dgm:pt modelId="{1ED114BA-CCFD-432C-A944-D99EB251A1D6}">
      <dgm:prSet/>
      <dgm:spPr/>
      <dgm:t>
        <a:bodyPr/>
        <a:lstStyle/>
        <a:p>
          <a:pPr rtl="0"/>
          <a:r>
            <a:rPr lang="uk-UA" dirty="0" smtClean="0"/>
            <a:t>кримінальна </a:t>
          </a:r>
          <a:endParaRPr lang="ru-RU" dirty="0"/>
        </a:p>
      </dgm:t>
    </dgm:pt>
    <dgm:pt modelId="{0D09F18E-AEE6-46C8-B180-4CB4A44C856F}" type="parTrans" cxnId="{D36C7FF0-D381-48E3-B67A-7CA64FCF230C}">
      <dgm:prSet/>
      <dgm:spPr/>
      <dgm:t>
        <a:bodyPr/>
        <a:lstStyle/>
        <a:p>
          <a:endParaRPr lang="ru-RU"/>
        </a:p>
      </dgm:t>
    </dgm:pt>
    <dgm:pt modelId="{2E21DFC8-95D7-4AD1-A092-E9AD75C04793}" type="sibTrans" cxnId="{D36C7FF0-D381-48E3-B67A-7CA64FCF230C}">
      <dgm:prSet/>
      <dgm:spPr/>
      <dgm:t>
        <a:bodyPr/>
        <a:lstStyle/>
        <a:p>
          <a:endParaRPr lang="ru-RU"/>
        </a:p>
      </dgm:t>
    </dgm:pt>
    <dgm:pt modelId="{CDE818A0-44AB-4659-8787-0214815F6B3A}">
      <dgm:prSet/>
      <dgm:spPr/>
      <dgm:t>
        <a:bodyPr/>
        <a:lstStyle/>
        <a:p>
          <a:pPr rtl="0"/>
          <a:r>
            <a:rPr lang="uk-UA" dirty="0" smtClean="0"/>
            <a:t>цивільно- та  господарсько-правова </a:t>
          </a:r>
          <a:endParaRPr lang="ru-RU" dirty="0"/>
        </a:p>
      </dgm:t>
    </dgm:pt>
    <dgm:pt modelId="{3FDBB744-0FF9-4122-9A7D-475977F8A1A7}" type="parTrans" cxnId="{3E112B0B-99EA-4A5B-B3C1-3488ABCBDCC6}">
      <dgm:prSet/>
      <dgm:spPr/>
      <dgm:t>
        <a:bodyPr/>
        <a:lstStyle/>
        <a:p>
          <a:endParaRPr lang="ru-RU"/>
        </a:p>
      </dgm:t>
    </dgm:pt>
    <dgm:pt modelId="{2F4726E6-BEF3-4DE0-B79B-7FE8AB0258FD}" type="sibTrans" cxnId="{3E112B0B-99EA-4A5B-B3C1-3488ABCBDCC6}">
      <dgm:prSet/>
      <dgm:spPr/>
      <dgm:t>
        <a:bodyPr/>
        <a:lstStyle/>
        <a:p>
          <a:endParaRPr lang="ru-RU"/>
        </a:p>
      </dgm:t>
    </dgm:pt>
    <dgm:pt modelId="{81A3E5FC-7698-4B25-952D-09EA68993FCC}">
      <dgm:prSet/>
      <dgm:spPr/>
      <dgm:t>
        <a:bodyPr/>
        <a:lstStyle/>
        <a:p>
          <a:pPr rtl="0"/>
          <a:r>
            <a:rPr lang="uk-UA" dirty="0" smtClean="0"/>
            <a:t>дисциплінарна  та  матеріальна </a:t>
          </a:r>
          <a:endParaRPr lang="ru-RU" dirty="0"/>
        </a:p>
      </dgm:t>
    </dgm:pt>
    <dgm:pt modelId="{3C91C280-C526-47CD-9907-696C0C3BBBFC}" type="parTrans" cxnId="{3BAA9313-C73D-43C9-8E0D-C6D3B4B844BC}">
      <dgm:prSet/>
      <dgm:spPr/>
      <dgm:t>
        <a:bodyPr/>
        <a:lstStyle/>
        <a:p>
          <a:endParaRPr lang="ru-RU"/>
        </a:p>
      </dgm:t>
    </dgm:pt>
    <dgm:pt modelId="{D6FDAF70-6C38-4319-9D34-652994B8480A}" type="sibTrans" cxnId="{3BAA9313-C73D-43C9-8E0D-C6D3B4B844BC}">
      <dgm:prSet/>
      <dgm:spPr/>
      <dgm:t>
        <a:bodyPr/>
        <a:lstStyle/>
        <a:p>
          <a:endParaRPr lang="ru-RU"/>
        </a:p>
      </dgm:t>
    </dgm:pt>
    <dgm:pt modelId="{AB38DA64-E2CD-42B3-8F15-74A9A0BA2106}">
      <dgm:prSet custT="1"/>
      <dgm:spPr/>
      <dgm:t>
        <a:bodyPr/>
        <a:lstStyle/>
        <a:p>
          <a:pPr rtl="0"/>
          <a:r>
            <a:rPr lang="uk-UA" sz="3600" dirty="0" smtClean="0"/>
            <a:t>земельно-правова </a:t>
          </a:r>
          <a:r>
            <a:rPr lang="uk-UA" sz="2800" dirty="0" smtClean="0">
              <a:latin typeface="Times New Roman" pitchFamily="18" charset="0"/>
              <a:cs typeface="Times New Roman" pitchFamily="18" charset="0"/>
            </a:rPr>
            <a:t>(дискусія)</a:t>
          </a:r>
          <a:endParaRPr lang="ru-RU" sz="2800" dirty="0">
            <a:latin typeface="Times New Roman" pitchFamily="18" charset="0"/>
            <a:cs typeface="Times New Roman" pitchFamily="18" charset="0"/>
          </a:endParaRPr>
        </a:p>
      </dgm:t>
    </dgm:pt>
    <dgm:pt modelId="{ABE9D47E-D876-40A1-8EDC-4FF1F12C04C6}" type="parTrans" cxnId="{FB359097-9056-4226-BB9D-C1EA2960BA8A}">
      <dgm:prSet/>
      <dgm:spPr/>
      <dgm:t>
        <a:bodyPr/>
        <a:lstStyle/>
        <a:p>
          <a:endParaRPr lang="ru-RU"/>
        </a:p>
      </dgm:t>
    </dgm:pt>
    <dgm:pt modelId="{4D9DFEE9-C655-41CD-9C0D-C2DCEC972DB5}" type="sibTrans" cxnId="{FB359097-9056-4226-BB9D-C1EA2960BA8A}">
      <dgm:prSet/>
      <dgm:spPr/>
      <dgm:t>
        <a:bodyPr/>
        <a:lstStyle/>
        <a:p>
          <a:endParaRPr lang="ru-RU"/>
        </a:p>
      </dgm:t>
    </dgm:pt>
    <dgm:pt modelId="{B5A0DEC1-7E54-4561-AAA5-C400DE847C01}" type="pres">
      <dgm:prSet presAssocID="{608429F9-5CD9-4034-A4FC-9C1B5F227237}" presName="linear" presStyleCnt="0">
        <dgm:presLayoutVars>
          <dgm:animLvl val="lvl"/>
          <dgm:resizeHandles val="exact"/>
        </dgm:presLayoutVars>
      </dgm:prSet>
      <dgm:spPr/>
      <dgm:t>
        <a:bodyPr/>
        <a:lstStyle/>
        <a:p>
          <a:endParaRPr lang="uk-UA"/>
        </a:p>
      </dgm:t>
    </dgm:pt>
    <dgm:pt modelId="{10B5CFC4-739F-4753-927A-EB88FCE3352C}" type="pres">
      <dgm:prSet presAssocID="{2613D9B2-0C88-4530-B64C-D9BEE70E5EAD}" presName="parentText" presStyleLbl="node1" presStyleIdx="0" presStyleCnt="5">
        <dgm:presLayoutVars>
          <dgm:chMax val="0"/>
          <dgm:bulletEnabled val="1"/>
        </dgm:presLayoutVars>
      </dgm:prSet>
      <dgm:spPr/>
      <dgm:t>
        <a:bodyPr/>
        <a:lstStyle/>
        <a:p>
          <a:endParaRPr lang="ru-RU"/>
        </a:p>
      </dgm:t>
    </dgm:pt>
    <dgm:pt modelId="{C1D0A53C-76DB-41F3-AD85-11ECEC741B78}" type="pres">
      <dgm:prSet presAssocID="{60BEF1C0-12C3-4A34-BBC5-844C1104E988}" presName="spacer" presStyleCnt="0"/>
      <dgm:spPr/>
    </dgm:pt>
    <dgm:pt modelId="{C99F998C-EA89-465C-99DE-F09E7D7ACD32}" type="pres">
      <dgm:prSet presAssocID="{1ED114BA-CCFD-432C-A944-D99EB251A1D6}" presName="parentText" presStyleLbl="node1" presStyleIdx="1" presStyleCnt="5">
        <dgm:presLayoutVars>
          <dgm:chMax val="0"/>
          <dgm:bulletEnabled val="1"/>
        </dgm:presLayoutVars>
      </dgm:prSet>
      <dgm:spPr/>
      <dgm:t>
        <a:bodyPr/>
        <a:lstStyle/>
        <a:p>
          <a:endParaRPr lang="ru-RU"/>
        </a:p>
      </dgm:t>
    </dgm:pt>
    <dgm:pt modelId="{CA559627-5605-4956-AEDA-63D1663F6BAB}" type="pres">
      <dgm:prSet presAssocID="{2E21DFC8-95D7-4AD1-A092-E9AD75C04793}" presName="spacer" presStyleCnt="0"/>
      <dgm:spPr/>
    </dgm:pt>
    <dgm:pt modelId="{C9BD1FFC-56E3-4653-A9AD-8AC59BB4EB10}" type="pres">
      <dgm:prSet presAssocID="{CDE818A0-44AB-4659-8787-0214815F6B3A}" presName="parentText" presStyleLbl="node1" presStyleIdx="2" presStyleCnt="5">
        <dgm:presLayoutVars>
          <dgm:chMax val="0"/>
          <dgm:bulletEnabled val="1"/>
        </dgm:presLayoutVars>
      </dgm:prSet>
      <dgm:spPr/>
      <dgm:t>
        <a:bodyPr/>
        <a:lstStyle/>
        <a:p>
          <a:endParaRPr lang="ru-RU"/>
        </a:p>
      </dgm:t>
    </dgm:pt>
    <dgm:pt modelId="{4DA07BFB-4D5A-4FE9-87EB-4D3B95E4FD08}" type="pres">
      <dgm:prSet presAssocID="{2F4726E6-BEF3-4DE0-B79B-7FE8AB0258FD}" presName="spacer" presStyleCnt="0"/>
      <dgm:spPr/>
    </dgm:pt>
    <dgm:pt modelId="{4968FB08-7047-41DE-8DC9-4D8FE26AAB4C}" type="pres">
      <dgm:prSet presAssocID="{81A3E5FC-7698-4B25-952D-09EA68993FCC}" presName="parentText" presStyleLbl="node1" presStyleIdx="3" presStyleCnt="5" custLinFactNeighborX="-1045">
        <dgm:presLayoutVars>
          <dgm:chMax val="0"/>
          <dgm:bulletEnabled val="1"/>
        </dgm:presLayoutVars>
      </dgm:prSet>
      <dgm:spPr/>
      <dgm:t>
        <a:bodyPr/>
        <a:lstStyle/>
        <a:p>
          <a:endParaRPr lang="ru-RU"/>
        </a:p>
      </dgm:t>
    </dgm:pt>
    <dgm:pt modelId="{E2D60932-22B2-4EB5-BFBE-2C3B28BEE5B0}" type="pres">
      <dgm:prSet presAssocID="{D6FDAF70-6C38-4319-9D34-652994B8480A}" presName="spacer" presStyleCnt="0"/>
      <dgm:spPr/>
    </dgm:pt>
    <dgm:pt modelId="{4046CB8E-DFA0-4EAA-A09C-003F5678AE4B}" type="pres">
      <dgm:prSet presAssocID="{AB38DA64-E2CD-42B3-8F15-74A9A0BA2106}" presName="parentText" presStyleLbl="node1" presStyleIdx="4" presStyleCnt="5">
        <dgm:presLayoutVars>
          <dgm:chMax val="0"/>
          <dgm:bulletEnabled val="1"/>
        </dgm:presLayoutVars>
      </dgm:prSet>
      <dgm:spPr/>
      <dgm:t>
        <a:bodyPr/>
        <a:lstStyle/>
        <a:p>
          <a:endParaRPr lang="ru-RU"/>
        </a:p>
      </dgm:t>
    </dgm:pt>
  </dgm:ptLst>
  <dgm:cxnLst>
    <dgm:cxn modelId="{FB359097-9056-4226-BB9D-C1EA2960BA8A}" srcId="{608429F9-5CD9-4034-A4FC-9C1B5F227237}" destId="{AB38DA64-E2CD-42B3-8F15-74A9A0BA2106}" srcOrd="4" destOrd="0" parTransId="{ABE9D47E-D876-40A1-8EDC-4FF1F12C04C6}" sibTransId="{4D9DFEE9-C655-41CD-9C0D-C2DCEC972DB5}"/>
    <dgm:cxn modelId="{3E8C9443-1BE3-4072-81AE-2E8632660D31}" type="presOf" srcId="{AB38DA64-E2CD-42B3-8F15-74A9A0BA2106}" destId="{4046CB8E-DFA0-4EAA-A09C-003F5678AE4B}" srcOrd="0" destOrd="0" presId="urn:microsoft.com/office/officeart/2005/8/layout/vList2"/>
    <dgm:cxn modelId="{4A9596DD-5905-4670-A401-BB8067F38A3A}" type="presOf" srcId="{81A3E5FC-7698-4B25-952D-09EA68993FCC}" destId="{4968FB08-7047-41DE-8DC9-4D8FE26AAB4C}" srcOrd="0" destOrd="0" presId="urn:microsoft.com/office/officeart/2005/8/layout/vList2"/>
    <dgm:cxn modelId="{3E112B0B-99EA-4A5B-B3C1-3488ABCBDCC6}" srcId="{608429F9-5CD9-4034-A4FC-9C1B5F227237}" destId="{CDE818A0-44AB-4659-8787-0214815F6B3A}" srcOrd="2" destOrd="0" parTransId="{3FDBB744-0FF9-4122-9A7D-475977F8A1A7}" sibTransId="{2F4726E6-BEF3-4DE0-B79B-7FE8AB0258FD}"/>
    <dgm:cxn modelId="{3BAA9313-C73D-43C9-8E0D-C6D3B4B844BC}" srcId="{608429F9-5CD9-4034-A4FC-9C1B5F227237}" destId="{81A3E5FC-7698-4B25-952D-09EA68993FCC}" srcOrd="3" destOrd="0" parTransId="{3C91C280-C526-47CD-9907-696C0C3BBBFC}" sibTransId="{D6FDAF70-6C38-4319-9D34-652994B8480A}"/>
    <dgm:cxn modelId="{D36C7FF0-D381-48E3-B67A-7CA64FCF230C}" srcId="{608429F9-5CD9-4034-A4FC-9C1B5F227237}" destId="{1ED114BA-CCFD-432C-A944-D99EB251A1D6}" srcOrd="1" destOrd="0" parTransId="{0D09F18E-AEE6-46C8-B180-4CB4A44C856F}" sibTransId="{2E21DFC8-95D7-4AD1-A092-E9AD75C04793}"/>
    <dgm:cxn modelId="{09A151A9-096E-4F8F-B3FC-A33E25063AEF}" type="presOf" srcId="{608429F9-5CD9-4034-A4FC-9C1B5F227237}" destId="{B5A0DEC1-7E54-4561-AAA5-C400DE847C01}" srcOrd="0" destOrd="0" presId="urn:microsoft.com/office/officeart/2005/8/layout/vList2"/>
    <dgm:cxn modelId="{C5A3E978-C498-4375-AC44-BC500301D625}" type="presOf" srcId="{1ED114BA-CCFD-432C-A944-D99EB251A1D6}" destId="{C99F998C-EA89-465C-99DE-F09E7D7ACD32}" srcOrd="0" destOrd="0" presId="urn:microsoft.com/office/officeart/2005/8/layout/vList2"/>
    <dgm:cxn modelId="{8F4F5E0B-51DC-423F-A860-5FD6FB6D0382}" type="presOf" srcId="{CDE818A0-44AB-4659-8787-0214815F6B3A}" destId="{C9BD1FFC-56E3-4653-A9AD-8AC59BB4EB10}" srcOrd="0" destOrd="0" presId="urn:microsoft.com/office/officeart/2005/8/layout/vList2"/>
    <dgm:cxn modelId="{06D8266E-EF0C-4886-B1F0-3BFEDF0CDFF3}" srcId="{608429F9-5CD9-4034-A4FC-9C1B5F227237}" destId="{2613D9B2-0C88-4530-B64C-D9BEE70E5EAD}" srcOrd="0" destOrd="0" parTransId="{947E4A38-7AA2-45AD-B034-44A984A487A3}" sibTransId="{60BEF1C0-12C3-4A34-BBC5-844C1104E988}"/>
    <dgm:cxn modelId="{EB372A41-F7C8-4B9A-B2AF-E3357E705428}" type="presOf" srcId="{2613D9B2-0C88-4530-B64C-D9BEE70E5EAD}" destId="{10B5CFC4-739F-4753-927A-EB88FCE3352C}" srcOrd="0" destOrd="0" presId="urn:microsoft.com/office/officeart/2005/8/layout/vList2"/>
    <dgm:cxn modelId="{348828B2-7531-4DD4-94E7-698EF6FC72AC}" type="presParOf" srcId="{B5A0DEC1-7E54-4561-AAA5-C400DE847C01}" destId="{10B5CFC4-739F-4753-927A-EB88FCE3352C}" srcOrd="0" destOrd="0" presId="urn:microsoft.com/office/officeart/2005/8/layout/vList2"/>
    <dgm:cxn modelId="{405F9358-938D-4A35-924F-D8F0AD43B52C}" type="presParOf" srcId="{B5A0DEC1-7E54-4561-AAA5-C400DE847C01}" destId="{C1D0A53C-76DB-41F3-AD85-11ECEC741B78}" srcOrd="1" destOrd="0" presId="urn:microsoft.com/office/officeart/2005/8/layout/vList2"/>
    <dgm:cxn modelId="{A6F2788C-F2C1-4254-8AC1-B1B1A60946EA}" type="presParOf" srcId="{B5A0DEC1-7E54-4561-AAA5-C400DE847C01}" destId="{C99F998C-EA89-465C-99DE-F09E7D7ACD32}" srcOrd="2" destOrd="0" presId="urn:microsoft.com/office/officeart/2005/8/layout/vList2"/>
    <dgm:cxn modelId="{A40008FB-CD70-4B72-9496-BE8BB6520EDA}" type="presParOf" srcId="{B5A0DEC1-7E54-4561-AAA5-C400DE847C01}" destId="{CA559627-5605-4956-AEDA-63D1663F6BAB}" srcOrd="3" destOrd="0" presId="urn:microsoft.com/office/officeart/2005/8/layout/vList2"/>
    <dgm:cxn modelId="{B6B81CE6-33B2-46B3-84B0-535E1F56936D}" type="presParOf" srcId="{B5A0DEC1-7E54-4561-AAA5-C400DE847C01}" destId="{C9BD1FFC-56E3-4653-A9AD-8AC59BB4EB10}" srcOrd="4" destOrd="0" presId="urn:microsoft.com/office/officeart/2005/8/layout/vList2"/>
    <dgm:cxn modelId="{00B4832C-B3FC-46E7-83C8-C5DB0EF72BB9}" type="presParOf" srcId="{B5A0DEC1-7E54-4561-AAA5-C400DE847C01}" destId="{4DA07BFB-4D5A-4FE9-87EB-4D3B95E4FD08}" srcOrd="5" destOrd="0" presId="urn:microsoft.com/office/officeart/2005/8/layout/vList2"/>
    <dgm:cxn modelId="{EC2DE3D1-5B3F-4AA8-BED8-D122E83AD6FB}" type="presParOf" srcId="{B5A0DEC1-7E54-4561-AAA5-C400DE847C01}" destId="{4968FB08-7047-41DE-8DC9-4D8FE26AAB4C}" srcOrd="6" destOrd="0" presId="urn:microsoft.com/office/officeart/2005/8/layout/vList2"/>
    <dgm:cxn modelId="{0A32BFF5-2E0D-4A74-A569-F52DC9AD3171}" type="presParOf" srcId="{B5A0DEC1-7E54-4561-AAA5-C400DE847C01}" destId="{E2D60932-22B2-4EB5-BFBE-2C3B28BEE5B0}" srcOrd="7" destOrd="0" presId="urn:microsoft.com/office/officeart/2005/8/layout/vList2"/>
    <dgm:cxn modelId="{42261E39-6E7C-4D94-9C6C-1A618738465C}" type="presParOf" srcId="{B5A0DEC1-7E54-4561-AAA5-C400DE847C01}" destId="{4046CB8E-DFA0-4EAA-A09C-003F5678AE4B}"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DBE8C6D0-E2F1-4543-8CE1-36581BCB8651}"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ru-RU"/>
        </a:p>
      </dgm:t>
    </dgm:pt>
    <dgm:pt modelId="{CCDE7549-F3B2-4D6F-A366-29F1B2BD81D0}">
      <dgm:prSet custT="1">
        <dgm:style>
          <a:lnRef idx="1">
            <a:schemeClr val="accent6"/>
          </a:lnRef>
          <a:fillRef idx="2">
            <a:schemeClr val="accent6"/>
          </a:fillRef>
          <a:effectRef idx="1">
            <a:schemeClr val="accent6"/>
          </a:effectRef>
          <a:fontRef idx="minor">
            <a:schemeClr val="dk1"/>
          </a:fontRef>
        </dgm:style>
      </dgm:prSet>
      <dgm:spPr/>
      <dgm:t>
        <a:bodyPr/>
        <a:lstStyle/>
        <a:p>
          <a:pPr algn="ctr" rtl="0"/>
          <a:r>
            <a:rPr lang="uk-UA" sz="2800" dirty="0" smtClean="0"/>
            <a:t>відповідальність за вчинені правопорушення</a:t>
          </a:r>
          <a:endParaRPr lang="uk-UA" sz="2800" dirty="0"/>
        </a:p>
      </dgm:t>
    </dgm:pt>
    <dgm:pt modelId="{F45E6C8C-1BE2-4475-8FD7-A9AF8CB88B12}" type="parTrans" cxnId="{8A86CCF7-9F6E-4A8D-8451-AE94B8780CAF}">
      <dgm:prSet/>
      <dgm:spPr/>
      <dgm:t>
        <a:bodyPr/>
        <a:lstStyle/>
        <a:p>
          <a:endParaRPr lang="ru-RU"/>
        </a:p>
      </dgm:t>
    </dgm:pt>
    <dgm:pt modelId="{04FA8090-F0FD-42F3-9028-F215C6810DB1}" type="sibTrans" cxnId="{8A86CCF7-9F6E-4A8D-8451-AE94B8780CAF}">
      <dgm:prSet/>
      <dgm:spPr/>
      <dgm:t>
        <a:bodyPr/>
        <a:lstStyle/>
        <a:p>
          <a:endParaRPr lang="ru-RU"/>
        </a:p>
      </dgm:t>
    </dgm:pt>
    <dgm:pt modelId="{24678E99-EAA8-4F4A-B362-9974AE0D3286}">
      <dgm:prSet/>
      <dgm:spPr/>
      <dgm:t>
        <a:bodyPr/>
        <a:lstStyle/>
        <a:p>
          <a:pPr rtl="0"/>
          <a:endParaRPr lang="uk-UA" dirty="0"/>
        </a:p>
      </dgm:t>
    </dgm:pt>
    <dgm:pt modelId="{7C633EC4-AC8B-4C3A-BC2E-7EF3C2144BE1}" type="parTrans" cxnId="{17D812B2-4CC2-4543-9D71-3D0E2AB08685}">
      <dgm:prSet/>
      <dgm:spPr/>
      <dgm:t>
        <a:bodyPr/>
        <a:lstStyle/>
        <a:p>
          <a:endParaRPr lang="ru-RU"/>
        </a:p>
      </dgm:t>
    </dgm:pt>
    <dgm:pt modelId="{A6853B83-01EA-471C-853C-7E9F2A55C3DB}" type="sibTrans" cxnId="{17D812B2-4CC2-4543-9D71-3D0E2AB08685}">
      <dgm:prSet/>
      <dgm:spPr/>
      <dgm:t>
        <a:bodyPr/>
        <a:lstStyle/>
        <a:p>
          <a:endParaRPr lang="ru-RU"/>
        </a:p>
      </dgm:t>
    </dgm:pt>
    <dgm:pt modelId="{7FB9E609-2284-44C9-90DD-A99B0CC8D2FB}">
      <dgm:prSet custT="1">
        <dgm:style>
          <a:lnRef idx="1">
            <a:schemeClr val="accent4"/>
          </a:lnRef>
          <a:fillRef idx="2">
            <a:schemeClr val="accent4"/>
          </a:fillRef>
          <a:effectRef idx="1">
            <a:schemeClr val="accent4"/>
          </a:effectRef>
          <a:fontRef idx="minor">
            <a:schemeClr val="dk1"/>
          </a:fontRef>
        </dgm:style>
      </dgm:prSet>
      <dgm:spPr/>
      <dgm:t>
        <a:bodyPr/>
        <a:lstStyle/>
        <a:p>
          <a:pPr algn="just" rtl="0"/>
          <a:r>
            <a:rPr lang="uk-UA" sz="2600" noProof="0" dirty="0" smtClean="0"/>
            <a:t>специфічні правовідносини між державою і правопорушником внаслідок застосування державно-правового примусу, що характеризу-ються осудженням протиправного діяння суб'єкта правопорушення та застосуванням  до нього негативних примусових наслідків особистого, майнового чи організаційного характеру</a:t>
          </a:r>
          <a:endParaRPr lang="uk-UA" sz="2600" noProof="0" dirty="0"/>
        </a:p>
      </dgm:t>
    </dgm:pt>
    <dgm:pt modelId="{3C8643D7-4020-4FD9-B1CA-314139C7FD53}" type="parTrans" cxnId="{DF054EF1-9AAD-4834-8801-F7A7AE5565E2}">
      <dgm:prSet/>
      <dgm:spPr/>
      <dgm:t>
        <a:bodyPr/>
        <a:lstStyle/>
        <a:p>
          <a:endParaRPr lang="ru-RU"/>
        </a:p>
      </dgm:t>
    </dgm:pt>
    <dgm:pt modelId="{E95E3A80-5EE1-4971-B3F0-1A8CF23D70B2}" type="sibTrans" cxnId="{DF054EF1-9AAD-4834-8801-F7A7AE5565E2}">
      <dgm:prSet/>
      <dgm:spPr/>
      <dgm:t>
        <a:bodyPr/>
        <a:lstStyle/>
        <a:p>
          <a:endParaRPr lang="ru-RU"/>
        </a:p>
      </dgm:t>
    </dgm:pt>
    <dgm:pt modelId="{84BF9C9D-17C4-4BDE-808C-881E75314866}">
      <dgm:prSet/>
      <dgm:spPr/>
      <dgm:t>
        <a:bodyPr/>
        <a:lstStyle/>
        <a:p>
          <a:pPr rtl="0"/>
          <a:endParaRPr lang="ru-RU" dirty="0"/>
        </a:p>
      </dgm:t>
    </dgm:pt>
    <dgm:pt modelId="{7B3436C6-7ADF-4BEB-9F93-351FC3AC1AA3}" type="parTrans" cxnId="{C6417F96-7023-4251-BC42-D8A9F60F78EF}">
      <dgm:prSet/>
      <dgm:spPr/>
      <dgm:t>
        <a:bodyPr/>
        <a:lstStyle/>
        <a:p>
          <a:endParaRPr lang="ru-RU"/>
        </a:p>
      </dgm:t>
    </dgm:pt>
    <dgm:pt modelId="{5181A608-C661-4EAD-84C2-F9D14E52D077}" type="sibTrans" cxnId="{C6417F96-7023-4251-BC42-D8A9F60F78EF}">
      <dgm:prSet/>
      <dgm:spPr/>
      <dgm:t>
        <a:bodyPr/>
        <a:lstStyle/>
        <a:p>
          <a:endParaRPr lang="ru-RU"/>
        </a:p>
      </dgm:t>
    </dgm:pt>
    <dgm:pt modelId="{7BF9974C-EA7F-46D8-8933-41B50E069ECE}" type="pres">
      <dgm:prSet presAssocID="{DBE8C6D0-E2F1-4543-8CE1-36581BCB8651}" presName="linear" presStyleCnt="0">
        <dgm:presLayoutVars>
          <dgm:animLvl val="lvl"/>
          <dgm:resizeHandles val="exact"/>
        </dgm:presLayoutVars>
      </dgm:prSet>
      <dgm:spPr/>
      <dgm:t>
        <a:bodyPr/>
        <a:lstStyle/>
        <a:p>
          <a:endParaRPr lang="uk-UA"/>
        </a:p>
      </dgm:t>
    </dgm:pt>
    <dgm:pt modelId="{3A3A03E1-6937-4E04-A8D0-4F451A1CA483}" type="pres">
      <dgm:prSet presAssocID="{CCDE7549-F3B2-4D6F-A366-29F1B2BD81D0}" presName="parentText" presStyleLbl="node1" presStyleIdx="0" presStyleCnt="2" custScaleX="100000" custScaleY="30198">
        <dgm:presLayoutVars>
          <dgm:chMax val="0"/>
          <dgm:bulletEnabled val="1"/>
        </dgm:presLayoutVars>
      </dgm:prSet>
      <dgm:spPr/>
      <dgm:t>
        <a:bodyPr/>
        <a:lstStyle/>
        <a:p>
          <a:endParaRPr lang="uk-UA"/>
        </a:p>
      </dgm:t>
    </dgm:pt>
    <dgm:pt modelId="{FCB57896-0483-4D32-93A9-E08362AB348F}" type="pres">
      <dgm:prSet presAssocID="{CCDE7549-F3B2-4D6F-A366-29F1B2BD81D0}" presName="childText" presStyleLbl="revTx" presStyleIdx="0" presStyleCnt="2">
        <dgm:presLayoutVars>
          <dgm:bulletEnabled val="1"/>
        </dgm:presLayoutVars>
      </dgm:prSet>
      <dgm:spPr/>
      <dgm:t>
        <a:bodyPr/>
        <a:lstStyle/>
        <a:p>
          <a:endParaRPr lang="ru-RU"/>
        </a:p>
      </dgm:t>
    </dgm:pt>
    <dgm:pt modelId="{16BE0B33-CE0C-496B-9FBE-0675B3EEF44D}" type="pres">
      <dgm:prSet presAssocID="{7FB9E609-2284-44C9-90DD-A99B0CC8D2FB}" presName="parentText" presStyleLbl="node1" presStyleIdx="1" presStyleCnt="2">
        <dgm:presLayoutVars>
          <dgm:chMax val="0"/>
          <dgm:bulletEnabled val="1"/>
        </dgm:presLayoutVars>
      </dgm:prSet>
      <dgm:spPr/>
      <dgm:t>
        <a:bodyPr/>
        <a:lstStyle/>
        <a:p>
          <a:endParaRPr lang="ru-RU"/>
        </a:p>
      </dgm:t>
    </dgm:pt>
    <dgm:pt modelId="{768E77B9-A3F7-45C8-A89E-2959C6AE16D2}" type="pres">
      <dgm:prSet presAssocID="{7FB9E609-2284-44C9-90DD-A99B0CC8D2FB}" presName="childText" presStyleLbl="revTx" presStyleIdx="1" presStyleCnt="2">
        <dgm:presLayoutVars>
          <dgm:bulletEnabled val="1"/>
        </dgm:presLayoutVars>
      </dgm:prSet>
      <dgm:spPr/>
      <dgm:t>
        <a:bodyPr/>
        <a:lstStyle/>
        <a:p>
          <a:endParaRPr lang="uk-UA"/>
        </a:p>
      </dgm:t>
    </dgm:pt>
  </dgm:ptLst>
  <dgm:cxnLst>
    <dgm:cxn modelId="{14B3200D-2947-4504-9299-515F6F79F975}" type="presOf" srcId="{DBE8C6D0-E2F1-4543-8CE1-36581BCB8651}" destId="{7BF9974C-EA7F-46D8-8933-41B50E069ECE}" srcOrd="0" destOrd="0" presId="urn:microsoft.com/office/officeart/2005/8/layout/vList2"/>
    <dgm:cxn modelId="{8A86CCF7-9F6E-4A8D-8451-AE94B8780CAF}" srcId="{DBE8C6D0-E2F1-4543-8CE1-36581BCB8651}" destId="{CCDE7549-F3B2-4D6F-A366-29F1B2BD81D0}" srcOrd="0" destOrd="0" parTransId="{F45E6C8C-1BE2-4475-8FD7-A9AF8CB88B12}" sibTransId="{04FA8090-F0FD-42F3-9028-F215C6810DB1}"/>
    <dgm:cxn modelId="{89FB1FDB-3B36-40BD-9D88-8E84178D2085}" type="presOf" srcId="{CCDE7549-F3B2-4D6F-A366-29F1B2BD81D0}" destId="{3A3A03E1-6937-4E04-A8D0-4F451A1CA483}" srcOrd="0" destOrd="0" presId="urn:microsoft.com/office/officeart/2005/8/layout/vList2"/>
    <dgm:cxn modelId="{17D812B2-4CC2-4543-9D71-3D0E2AB08685}" srcId="{CCDE7549-F3B2-4D6F-A366-29F1B2BD81D0}" destId="{24678E99-EAA8-4F4A-B362-9974AE0D3286}" srcOrd="0" destOrd="0" parTransId="{7C633EC4-AC8B-4C3A-BC2E-7EF3C2144BE1}" sibTransId="{A6853B83-01EA-471C-853C-7E9F2A55C3DB}"/>
    <dgm:cxn modelId="{A72B724D-ECD5-492E-B91A-245C691103EA}" type="presOf" srcId="{84BF9C9D-17C4-4BDE-808C-881E75314866}" destId="{768E77B9-A3F7-45C8-A89E-2959C6AE16D2}" srcOrd="0" destOrd="0" presId="urn:microsoft.com/office/officeart/2005/8/layout/vList2"/>
    <dgm:cxn modelId="{21ED3B83-2217-4F86-B4B8-F5EE66366D71}" type="presOf" srcId="{7FB9E609-2284-44C9-90DD-A99B0CC8D2FB}" destId="{16BE0B33-CE0C-496B-9FBE-0675B3EEF44D}" srcOrd="0" destOrd="0" presId="urn:microsoft.com/office/officeart/2005/8/layout/vList2"/>
    <dgm:cxn modelId="{0A8C04C8-E994-4910-8CB1-40C46D27EDDB}" type="presOf" srcId="{24678E99-EAA8-4F4A-B362-9974AE0D3286}" destId="{FCB57896-0483-4D32-93A9-E08362AB348F}" srcOrd="0" destOrd="0" presId="urn:microsoft.com/office/officeart/2005/8/layout/vList2"/>
    <dgm:cxn modelId="{C6417F96-7023-4251-BC42-D8A9F60F78EF}" srcId="{7FB9E609-2284-44C9-90DD-A99B0CC8D2FB}" destId="{84BF9C9D-17C4-4BDE-808C-881E75314866}" srcOrd="0" destOrd="0" parTransId="{7B3436C6-7ADF-4BEB-9F93-351FC3AC1AA3}" sibTransId="{5181A608-C661-4EAD-84C2-F9D14E52D077}"/>
    <dgm:cxn modelId="{DF054EF1-9AAD-4834-8801-F7A7AE5565E2}" srcId="{DBE8C6D0-E2F1-4543-8CE1-36581BCB8651}" destId="{7FB9E609-2284-44C9-90DD-A99B0CC8D2FB}" srcOrd="1" destOrd="0" parTransId="{3C8643D7-4020-4FD9-B1CA-314139C7FD53}" sibTransId="{E95E3A80-5EE1-4971-B3F0-1A8CF23D70B2}"/>
    <dgm:cxn modelId="{65282149-28A8-4E3A-B7DC-AB6EEC574FDD}" type="presParOf" srcId="{7BF9974C-EA7F-46D8-8933-41B50E069ECE}" destId="{3A3A03E1-6937-4E04-A8D0-4F451A1CA483}" srcOrd="0" destOrd="0" presId="urn:microsoft.com/office/officeart/2005/8/layout/vList2"/>
    <dgm:cxn modelId="{E5418621-B0B9-461F-971B-9BD021DA6D44}" type="presParOf" srcId="{7BF9974C-EA7F-46D8-8933-41B50E069ECE}" destId="{FCB57896-0483-4D32-93A9-E08362AB348F}" srcOrd="1" destOrd="0" presId="urn:microsoft.com/office/officeart/2005/8/layout/vList2"/>
    <dgm:cxn modelId="{A4B4235A-2612-4EFC-936B-F506F4E334FE}" type="presParOf" srcId="{7BF9974C-EA7F-46D8-8933-41B50E069ECE}" destId="{16BE0B33-CE0C-496B-9FBE-0675B3EEF44D}" srcOrd="2" destOrd="0" presId="urn:microsoft.com/office/officeart/2005/8/layout/vList2"/>
    <dgm:cxn modelId="{065334DA-23BA-44D8-8446-356B5342E891}" type="presParOf" srcId="{7BF9974C-EA7F-46D8-8933-41B50E069ECE}" destId="{768E77B9-A3F7-45C8-A89E-2959C6AE16D2}"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18AA1B-C087-45F8-84AC-9166216D23EB}">
      <dsp:nvSpPr>
        <dsp:cNvPr id="0" name=""/>
        <dsp:cNvSpPr/>
      </dsp:nvSpPr>
      <dsp:spPr>
        <a:xfrm>
          <a:off x="0" y="979027"/>
          <a:ext cx="7499350" cy="1260000"/>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lt1">
              <a:alpha val="90000"/>
              <a:hueOff val="0"/>
              <a:satOff val="0"/>
              <a:lumOff val="0"/>
              <a:alphaOff val="0"/>
              <a:shade val="80000"/>
            </a:schemeClr>
          </a:contourClr>
        </a:sp3d>
      </dsp:spPr>
      <dsp:style>
        <a:lnRef idx="1">
          <a:scrgbClr r="0" g="0" b="0"/>
        </a:lnRef>
        <a:fillRef idx="1">
          <a:scrgbClr r="0" g="0" b="0"/>
        </a:fillRef>
        <a:effectRef idx="2">
          <a:scrgbClr r="0" g="0" b="0"/>
        </a:effectRef>
        <a:fontRef idx="minor"/>
      </dsp:style>
    </dsp:sp>
    <dsp:sp modelId="{2C311C17-78D0-4C06-8E90-81A75A13C10B}">
      <dsp:nvSpPr>
        <dsp:cNvPr id="0" name=""/>
        <dsp:cNvSpPr/>
      </dsp:nvSpPr>
      <dsp:spPr>
        <a:xfrm>
          <a:off x="363249" y="322768"/>
          <a:ext cx="7132256" cy="1704824"/>
        </a:xfrm>
        <a:prstGeom prst="roundRect">
          <a:avLst/>
        </a:prstGeom>
        <a:gradFill rotWithShape="1">
          <a:gsLst>
            <a:gs pos="0">
              <a:schemeClr val="accent6">
                <a:tint val="35000"/>
                <a:satMod val="253000"/>
              </a:schemeClr>
            </a:gs>
            <a:gs pos="50000">
              <a:schemeClr val="accent6">
                <a:tint val="42000"/>
                <a:satMod val="255000"/>
              </a:schemeClr>
            </a:gs>
            <a:gs pos="97000">
              <a:schemeClr val="accent6">
                <a:tint val="53000"/>
                <a:satMod val="260000"/>
              </a:schemeClr>
            </a:gs>
            <a:gs pos="100000">
              <a:schemeClr val="accent6">
                <a:tint val="56000"/>
                <a:satMod val="275000"/>
              </a:schemeClr>
            </a:gs>
          </a:gsLst>
          <a:path path="circle">
            <a:fillToRect l="50000" t="50000" r="50000" b="50000"/>
          </a:path>
        </a:gradFill>
        <a:ln w="9525" cap="flat" cmpd="sng" algn="ctr">
          <a:solidFill>
            <a:schemeClr val="accent6"/>
          </a:solidFill>
          <a:prstDash val="solid"/>
        </a:ln>
        <a:effectLst>
          <a:outerShdw blurRad="63500" dist="25400" dir="5400000" rotWithShape="0">
            <a:srgbClr val="000000">
              <a:alpha val="43137"/>
            </a:srgbClr>
          </a:outerShdw>
        </a:effectLst>
      </dsp:spPr>
      <dsp:style>
        <a:lnRef idx="1">
          <a:schemeClr val="accent6"/>
        </a:lnRef>
        <a:fillRef idx="2">
          <a:schemeClr val="accent6"/>
        </a:fillRef>
        <a:effectRef idx="1">
          <a:schemeClr val="accent6"/>
        </a:effectRef>
        <a:fontRef idx="minor">
          <a:schemeClr val="dk1"/>
        </a:fontRef>
      </dsp:style>
      <dsp:txBody>
        <a:bodyPr spcFirstLastPara="0" vert="horz" wrap="square" lIns="198420" tIns="0" rIns="198420" bIns="0" numCol="1" spcCol="1270" anchor="ctr" anchorCtr="0">
          <a:noAutofit/>
        </a:bodyPr>
        <a:lstStyle/>
        <a:p>
          <a:pPr lvl="0" algn="l" defTabSz="1778000">
            <a:lnSpc>
              <a:spcPct val="90000"/>
            </a:lnSpc>
            <a:spcBef>
              <a:spcPct val="0"/>
            </a:spcBef>
            <a:spcAft>
              <a:spcPct val="35000"/>
            </a:spcAft>
          </a:pPr>
          <a:r>
            <a:rPr lang="uk-UA" sz="4000" kern="1200" dirty="0" smtClean="0"/>
            <a:t>Позитивна (перспективна)</a:t>
          </a:r>
          <a:endParaRPr lang="ru-RU" sz="4000" kern="1200" dirty="0"/>
        </a:p>
      </dsp:txBody>
      <dsp:txXfrm>
        <a:off x="446472" y="405991"/>
        <a:ext cx="6965810" cy="1538378"/>
      </dsp:txXfrm>
    </dsp:sp>
    <dsp:sp modelId="{BE3B6959-FB88-4D5C-AE00-3D575D46946B}">
      <dsp:nvSpPr>
        <dsp:cNvPr id="0" name=""/>
        <dsp:cNvSpPr/>
      </dsp:nvSpPr>
      <dsp:spPr>
        <a:xfrm>
          <a:off x="0" y="3528397"/>
          <a:ext cx="7499350" cy="1260000"/>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lt1">
              <a:alpha val="90000"/>
              <a:hueOff val="0"/>
              <a:satOff val="0"/>
              <a:lumOff val="0"/>
              <a:alphaOff val="0"/>
              <a:shade val="80000"/>
            </a:schemeClr>
          </a:contourClr>
        </a:sp3d>
      </dsp:spPr>
      <dsp:style>
        <a:lnRef idx="1">
          <a:scrgbClr r="0" g="0" b="0"/>
        </a:lnRef>
        <a:fillRef idx="1">
          <a:scrgbClr r="0" g="0" b="0"/>
        </a:fillRef>
        <a:effectRef idx="2">
          <a:scrgbClr r="0" g="0" b="0"/>
        </a:effectRef>
        <a:fontRef idx="minor"/>
      </dsp:style>
      <dsp:txBody>
        <a:bodyPr spcFirstLastPara="0" vert="horz" wrap="square" lIns="582033" tIns="1041400" rIns="582033" bIns="355600" numCol="1" spcCol="1270" anchor="t" anchorCtr="0">
          <a:noAutofit/>
        </a:bodyPr>
        <a:lstStyle/>
        <a:p>
          <a:pPr marL="285750" lvl="1" indent="-285750" algn="l" defTabSz="2222500">
            <a:lnSpc>
              <a:spcPct val="90000"/>
            </a:lnSpc>
            <a:spcBef>
              <a:spcPct val="0"/>
            </a:spcBef>
            <a:spcAft>
              <a:spcPct val="15000"/>
            </a:spcAft>
            <a:buChar char="••"/>
          </a:pPr>
          <a:endParaRPr lang="ru-RU" sz="5000" kern="1200" dirty="0"/>
        </a:p>
      </dsp:txBody>
      <dsp:txXfrm>
        <a:off x="0" y="3528397"/>
        <a:ext cx="7499350" cy="1260000"/>
      </dsp:txXfrm>
    </dsp:sp>
    <dsp:sp modelId="{A47A38D6-3966-4504-BB69-4F0A9D98DF25}">
      <dsp:nvSpPr>
        <dsp:cNvPr id="0" name=""/>
        <dsp:cNvSpPr/>
      </dsp:nvSpPr>
      <dsp:spPr>
        <a:xfrm>
          <a:off x="348421" y="2477012"/>
          <a:ext cx="7125195" cy="1757369"/>
        </a:xfrm>
        <a:prstGeom prst="roundRect">
          <a:avLst/>
        </a:prstGeom>
        <a:gradFill rotWithShape="1">
          <a:gsLst>
            <a:gs pos="0">
              <a:schemeClr val="accent4">
                <a:tint val="35000"/>
                <a:satMod val="253000"/>
              </a:schemeClr>
            </a:gs>
            <a:gs pos="50000">
              <a:schemeClr val="accent4">
                <a:tint val="42000"/>
                <a:satMod val="255000"/>
              </a:schemeClr>
            </a:gs>
            <a:gs pos="97000">
              <a:schemeClr val="accent4">
                <a:tint val="53000"/>
                <a:satMod val="260000"/>
              </a:schemeClr>
            </a:gs>
            <a:gs pos="100000">
              <a:schemeClr val="accent4">
                <a:tint val="56000"/>
                <a:satMod val="275000"/>
              </a:schemeClr>
            </a:gs>
          </a:gsLst>
          <a:path path="circle">
            <a:fillToRect l="50000" t="50000" r="50000" b="50000"/>
          </a:path>
        </a:gradFill>
        <a:ln w="9525" cap="flat" cmpd="sng" algn="ctr">
          <a:solidFill>
            <a:schemeClr val="accent4"/>
          </a:solidFill>
          <a:prstDash val="solid"/>
        </a:ln>
        <a:effectLst>
          <a:outerShdw blurRad="63500" dist="25400" dir="5400000" rotWithShape="0">
            <a:srgbClr val="000000">
              <a:alpha val="43137"/>
            </a:srgbClr>
          </a:outerShdw>
        </a:effectLst>
      </dsp:spPr>
      <dsp:style>
        <a:lnRef idx="1">
          <a:schemeClr val="accent4"/>
        </a:lnRef>
        <a:fillRef idx="2">
          <a:schemeClr val="accent4"/>
        </a:fillRef>
        <a:effectRef idx="1">
          <a:schemeClr val="accent4"/>
        </a:effectRef>
        <a:fontRef idx="minor">
          <a:schemeClr val="dk1"/>
        </a:fontRef>
      </dsp:style>
      <dsp:txBody>
        <a:bodyPr spcFirstLastPara="0" vert="horz" wrap="square" lIns="198420" tIns="0" rIns="198420" bIns="0" numCol="1" spcCol="1270" anchor="ctr" anchorCtr="0">
          <a:noAutofit/>
        </a:bodyPr>
        <a:lstStyle/>
        <a:p>
          <a:pPr lvl="0" algn="l" defTabSz="1778000">
            <a:lnSpc>
              <a:spcPct val="90000"/>
            </a:lnSpc>
            <a:spcBef>
              <a:spcPct val="0"/>
            </a:spcBef>
            <a:spcAft>
              <a:spcPct val="35000"/>
            </a:spcAft>
          </a:pPr>
          <a:r>
            <a:rPr lang="uk-UA" sz="4000" kern="1200" dirty="0" smtClean="0"/>
            <a:t>Негативна (ретроспективна)</a:t>
          </a:r>
          <a:endParaRPr lang="ru-RU" sz="4000" kern="1200" dirty="0"/>
        </a:p>
      </dsp:txBody>
      <dsp:txXfrm>
        <a:off x="434209" y="2562800"/>
        <a:ext cx="6953619" cy="158579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9DD9CD0-625B-4CE1-A618-29B4FC0B0641}">
      <dsp:nvSpPr>
        <dsp:cNvPr id="0" name=""/>
        <dsp:cNvSpPr/>
      </dsp:nvSpPr>
      <dsp:spPr>
        <a:xfrm>
          <a:off x="0" y="10799"/>
          <a:ext cx="7498080" cy="2141100"/>
        </a:xfrm>
        <a:prstGeom prst="roundRect">
          <a:avLst/>
        </a:prstGeom>
        <a:gradFill rotWithShape="1">
          <a:gsLst>
            <a:gs pos="0">
              <a:schemeClr val="accent6">
                <a:tint val="35000"/>
                <a:satMod val="253000"/>
              </a:schemeClr>
            </a:gs>
            <a:gs pos="50000">
              <a:schemeClr val="accent6">
                <a:tint val="42000"/>
                <a:satMod val="255000"/>
              </a:schemeClr>
            </a:gs>
            <a:gs pos="97000">
              <a:schemeClr val="accent6">
                <a:tint val="53000"/>
                <a:satMod val="260000"/>
              </a:schemeClr>
            </a:gs>
            <a:gs pos="100000">
              <a:schemeClr val="accent6">
                <a:tint val="56000"/>
                <a:satMod val="275000"/>
              </a:schemeClr>
            </a:gs>
          </a:gsLst>
          <a:path path="circle">
            <a:fillToRect l="50000" t="50000" r="50000" b="50000"/>
          </a:path>
        </a:gradFill>
        <a:ln w="9525" cap="flat" cmpd="sng" algn="ctr">
          <a:solidFill>
            <a:schemeClr val="accent6"/>
          </a:solidFill>
          <a:prstDash val="solid"/>
        </a:ln>
        <a:effectLst>
          <a:outerShdw blurRad="63500" dist="25400" dir="5400000" rotWithShape="0">
            <a:srgbClr val="000000">
              <a:alpha val="43137"/>
            </a:srgbClr>
          </a:outerShdw>
        </a:effectLst>
      </dsp:spPr>
      <dsp:style>
        <a:lnRef idx="1">
          <a:schemeClr val="accent6"/>
        </a:lnRef>
        <a:fillRef idx="2">
          <a:schemeClr val="accent6"/>
        </a:fillRef>
        <a:effectRef idx="1">
          <a:schemeClr val="accent6"/>
        </a:effectRef>
        <a:fontRef idx="minor">
          <a:schemeClr val="dk1"/>
        </a:fontRef>
      </dsp:style>
      <dsp:txBody>
        <a:bodyPr spcFirstLastPara="0" vert="horz" wrap="square" lIns="114300" tIns="114300" rIns="114300" bIns="114300" numCol="1" spcCol="1270" anchor="ctr" anchorCtr="0">
          <a:noAutofit/>
        </a:bodyPr>
        <a:lstStyle/>
        <a:p>
          <a:pPr lvl="0" algn="l" defTabSz="1333500" rtl="0">
            <a:lnSpc>
              <a:spcPct val="90000"/>
            </a:lnSpc>
            <a:spcBef>
              <a:spcPct val="0"/>
            </a:spcBef>
            <a:spcAft>
              <a:spcPct val="35000"/>
            </a:spcAft>
          </a:pPr>
          <a:r>
            <a:rPr lang="uk-UA" sz="3000" kern="1200" dirty="0" smtClean="0"/>
            <a:t>почуття обов’язку суб’єктів земельних правовідносин свідомо, чітко і неухильно дотримуватись вимог земельного законодавства</a:t>
          </a:r>
          <a:endParaRPr lang="ru-RU" sz="3000" kern="1200" dirty="0"/>
        </a:p>
      </dsp:txBody>
      <dsp:txXfrm>
        <a:off x="104520" y="115319"/>
        <a:ext cx="7289040" cy="1932060"/>
      </dsp:txXfrm>
    </dsp:sp>
    <dsp:sp modelId="{729F8D48-933C-4657-A926-8B2C3315B76F}">
      <dsp:nvSpPr>
        <dsp:cNvPr id="0" name=""/>
        <dsp:cNvSpPr/>
      </dsp:nvSpPr>
      <dsp:spPr>
        <a:xfrm>
          <a:off x="0" y="2151900"/>
          <a:ext cx="7498080" cy="4968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38064" tIns="38100" rIns="213360" bIns="38100" numCol="1" spcCol="1270" anchor="t" anchorCtr="0">
          <a:noAutofit/>
        </a:bodyPr>
        <a:lstStyle/>
        <a:p>
          <a:pPr marL="228600" lvl="1" indent="-228600" algn="l" defTabSz="1022350" rtl="0">
            <a:lnSpc>
              <a:spcPct val="90000"/>
            </a:lnSpc>
            <a:spcBef>
              <a:spcPct val="0"/>
            </a:spcBef>
            <a:spcAft>
              <a:spcPct val="20000"/>
            </a:spcAft>
            <a:buChar char="••"/>
          </a:pPr>
          <a:endParaRPr lang="uk-UA" sz="2300" kern="1200" dirty="0"/>
        </a:p>
      </dsp:txBody>
      <dsp:txXfrm>
        <a:off x="0" y="2151900"/>
        <a:ext cx="7498080" cy="496800"/>
      </dsp:txXfrm>
    </dsp:sp>
    <dsp:sp modelId="{16848A9D-640D-4E56-8083-3249C8BEEECF}">
      <dsp:nvSpPr>
        <dsp:cNvPr id="0" name=""/>
        <dsp:cNvSpPr/>
      </dsp:nvSpPr>
      <dsp:spPr>
        <a:xfrm>
          <a:off x="0" y="2648700"/>
          <a:ext cx="7498080" cy="2141100"/>
        </a:xfrm>
        <a:prstGeom prst="roundRect">
          <a:avLst/>
        </a:prstGeom>
        <a:gradFill rotWithShape="1">
          <a:gsLst>
            <a:gs pos="0">
              <a:schemeClr val="accent4">
                <a:tint val="35000"/>
                <a:satMod val="253000"/>
              </a:schemeClr>
            </a:gs>
            <a:gs pos="50000">
              <a:schemeClr val="accent4">
                <a:tint val="42000"/>
                <a:satMod val="255000"/>
              </a:schemeClr>
            </a:gs>
            <a:gs pos="97000">
              <a:schemeClr val="accent4">
                <a:tint val="53000"/>
                <a:satMod val="260000"/>
              </a:schemeClr>
            </a:gs>
            <a:gs pos="100000">
              <a:schemeClr val="accent4">
                <a:tint val="56000"/>
                <a:satMod val="275000"/>
              </a:schemeClr>
            </a:gs>
          </a:gsLst>
          <a:path path="circle">
            <a:fillToRect l="50000" t="50000" r="50000" b="50000"/>
          </a:path>
        </a:gradFill>
        <a:ln w="9525" cap="flat" cmpd="sng" algn="ctr">
          <a:solidFill>
            <a:schemeClr val="accent4"/>
          </a:solidFill>
          <a:prstDash val="solid"/>
        </a:ln>
        <a:effectLst>
          <a:outerShdw blurRad="63500" dist="25400" dir="5400000" rotWithShape="0">
            <a:srgbClr val="000000">
              <a:alpha val="43137"/>
            </a:srgbClr>
          </a:outerShdw>
        </a:effectLst>
      </dsp:spPr>
      <dsp:style>
        <a:lnRef idx="1">
          <a:schemeClr val="accent4"/>
        </a:lnRef>
        <a:fillRef idx="2">
          <a:schemeClr val="accent4"/>
        </a:fillRef>
        <a:effectRef idx="1">
          <a:schemeClr val="accent4"/>
        </a:effectRef>
        <a:fontRef idx="minor">
          <a:schemeClr val="dk1"/>
        </a:fontRef>
      </dsp:style>
      <dsp:txBody>
        <a:bodyPr spcFirstLastPara="0" vert="horz" wrap="square" lIns="114300" tIns="114300" rIns="114300" bIns="114300" numCol="1" spcCol="1270" anchor="ctr" anchorCtr="0">
          <a:noAutofit/>
        </a:bodyPr>
        <a:lstStyle/>
        <a:p>
          <a:pPr lvl="0" algn="l" defTabSz="1333500" rtl="0">
            <a:lnSpc>
              <a:spcPct val="90000"/>
            </a:lnSpc>
            <a:spcBef>
              <a:spcPct val="0"/>
            </a:spcBef>
            <a:spcAft>
              <a:spcPct val="35000"/>
            </a:spcAft>
          </a:pPr>
          <a:r>
            <a:rPr lang="uk-UA" sz="3000" kern="1200" dirty="0" smtClean="0"/>
            <a:t>сумлінне виконання своїх обов'язків перед іншими учасниками земельних правовідносин</a:t>
          </a:r>
          <a:endParaRPr lang="uk-UA" sz="3000" kern="1200" dirty="0"/>
        </a:p>
      </dsp:txBody>
      <dsp:txXfrm>
        <a:off x="104520" y="2753220"/>
        <a:ext cx="7289040" cy="193206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DA89943-2C1D-42F3-8947-B3777A17022E}">
      <dsp:nvSpPr>
        <dsp:cNvPr id="0" name=""/>
        <dsp:cNvSpPr/>
      </dsp:nvSpPr>
      <dsp:spPr>
        <a:xfrm>
          <a:off x="0" y="2709"/>
          <a:ext cx="7647836" cy="950733"/>
        </a:xfrm>
        <a:prstGeom prst="round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rtl="0">
            <a:lnSpc>
              <a:spcPct val="90000"/>
            </a:lnSpc>
            <a:spcBef>
              <a:spcPct val="0"/>
            </a:spcBef>
            <a:spcAft>
              <a:spcPct val="35000"/>
            </a:spcAft>
          </a:pPr>
          <a:r>
            <a:rPr lang="uk-UA" sz="2400" kern="1200" dirty="0" smtClean="0"/>
            <a:t>зовнішній (публічний) характер (є негативною реакцією держави на скоєне правопорушення);</a:t>
          </a:r>
          <a:endParaRPr lang="ru-RU" sz="2400" kern="1200" dirty="0"/>
        </a:p>
      </dsp:txBody>
      <dsp:txXfrm>
        <a:off x="46411" y="49120"/>
        <a:ext cx="7555014" cy="857911"/>
      </dsp:txXfrm>
    </dsp:sp>
    <dsp:sp modelId="{A83092DF-ECD5-4216-A72D-3D398DD1C0A0}">
      <dsp:nvSpPr>
        <dsp:cNvPr id="0" name=""/>
        <dsp:cNvSpPr/>
      </dsp:nvSpPr>
      <dsp:spPr>
        <a:xfrm>
          <a:off x="0" y="963821"/>
          <a:ext cx="7647836" cy="950733"/>
        </a:xfrm>
        <a:prstGeom prst="round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rtl="0">
            <a:lnSpc>
              <a:spcPct val="90000"/>
            </a:lnSpc>
            <a:spcBef>
              <a:spcPct val="0"/>
            </a:spcBef>
            <a:spcAft>
              <a:spcPct val="35000"/>
            </a:spcAft>
          </a:pPr>
          <a:r>
            <a:rPr lang="uk-UA" sz="2400" kern="1200" dirty="0" smtClean="0"/>
            <a:t>застосовується лише за вчинені правопорушення;</a:t>
          </a:r>
          <a:endParaRPr lang="ru-RU" sz="2400" kern="1200" dirty="0"/>
        </a:p>
      </dsp:txBody>
      <dsp:txXfrm>
        <a:off x="46411" y="1010232"/>
        <a:ext cx="7555014" cy="857911"/>
      </dsp:txXfrm>
    </dsp:sp>
    <dsp:sp modelId="{C8C78FDC-CDC5-40CC-9B9D-22CF7E901DF1}">
      <dsp:nvSpPr>
        <dsp:cNvPr id="0" name=""/>
        <dsp:cNvSpPr/>
      </dsp:nvSpPr>
      <dsp:spPr>
        <a:xfrm>
          <a:off x="0" y="1924933"/>
          <a:ext cx="7647836" cy="950733"/>
        </a:xfrm>
        <a:prstGeom prst="round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rtl="0">
            <a:lnSpc>
              <a:spcPct val="90000"/>
            </a:lnSpc>
            <a:spcBef>
              <a:spcPct val="0"/>
            </a:spcBef>
            <a:spcAft>
              <a:spcPct val="35000"/>
            </a:spcAft>
          </a:pPr>
          <a:r>
            <a:rPr lang="uk-UA" sz="2400" kern="1200" dirty="0" smtClean="0"/>
            <a:t>пов’язана із державним примусом у формах каральних чи правовідновлюючих заходів;</a:t>
          </a:r>
          <a:endParaRPr lang="ru-RU" sz="2400" kern="1200" dirty="0"/>
        </a:p>
      </dsp:txBody>
      <dsp:txXfrm>
        <a:off x="46411" y="1971344"/>
        <a:ext cx="7555014" cy="857911"/>
      </dsp:txXfrm>
    </dsp:sp>
    <dsp:sp modelId="{6E3563A0-7552-4C38-9ADA-B4860181F163}">
      <dsp:nvSpPr>
        <dsp:cNvPr id="0" name=""/>
        <dsp:cNvSpPr/>
      </dsp:nvSpPr>
      <dsp:spPr>
        <a:xfrm>
          <a:off x="0" y="2886044"/>
          <a:ext cx="7647836" cy="950733"/>
        </a:xfrm>
        <a:prstGeom prst="round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rtl="0">
            <a:lnSpc>
              <a:spcPct val="90000"/>
            </a:lnSpc>
            <a:spcBef>
              <a:spcPct val="0"/>
            </a:spcBef>
            <a:spcAft>
              <a:spcPct val="35000"/>
            </a:spcAft>
          </a:pPr>
          <a:r>
            <a:rPr lang="uk-UA" sz="2400" kern="1200" dirty="0" smtClean="0"/>
            <a:t>тягне за собою застосування до правопорушника санкцій майнового, особистого чи організаційного характеру;</a:t>
          </a:r>
          <a:endParaRPr lang="ru-RU" sz="2400" kern="1200" dirty="0"/>
        </a:p>
      </dsp:txBody>
      <dsp:txXfrm>
        <a:off x="46411" y="2932455"/>
        <a:ext cx="7555014" cy="857911"/>
      </dsp:txXfrm>
    </dsp:sp>
    <dsp:sp modelId="{46F02CD6-FD8C-4EA4-8C8A-7E920CB6A7ED}">
      <dsp:nvSpPr>
        <dsp:cNvPr id="0" name=""/>
        <dsp:cNvSpPr/>
      </dsp:nvSpPr>
      <dsp:spPr>
        <a:xfrm>
          <a:off x="0" y="3847156"/>
          <a:ext cx="7647836" cy="950733"/>
        </a:xfrm>
        <a:prstGeom prst="round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rtl="0">
            <a:lnSpc>
              <a:spcPct val="90000"/>
            </a:lnSpc>
            <a:spcBef>
              <a:spcPct val="0"/>
            </a:spcBef>
            <a:spcAft>
              <a:spcPct val="35000"/>
            </a:spcAft>
          </a:pPr>
          <a:r>
            <a:rPr lang="uk-UA" sz="2400" kern="1200" dirty="0" smtClean="0"/>
            <a:t>визначеність у правових нормах</a:t>
          </a:r>
          <a:endParaRPr lang="ru-RU" sz="2400" kern="1200" dirty="0"/>
        </a:p>
      </dsp:txBody>
      <dsp:txXfrm>
        <a:off x="46411" y="3893567"/>
        <a:ext cx="7555014" cy="85791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0B5CFC4-739F-4753-927A-EB88FCE3352C}">
      <dsp:nvSpPr>
        <dsp:cNvPr id="0" name=""/>
        <dsp:cNvSpPr/>
      </dsp:nvSpPr>
      <dsp:spPr>
        <a:xfrm>
          <a:off x="0" y="100012"/>
          <a:ext cx="7498080" cy="839474"/>
        </a:xfrm>
        <a:prstGeom prst="roundRect">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lvl="0" algn="l" defTabSz="1555750" rtl="0">
            <a:lnSpc>
              <a:spcPct val="90000"/>
            </a:lnSpc>
            <a:spcBef>
              <a:spcPct val="0"/>
            </a:spcBef>
            <a:spcAft>
              <a:spcPct val="35000"/>
            </a:spcAft>
          </a:pPr>
          <a:r>
            <a:rPr lang="uk-UA" sz="3500" kern="1200" dirty="0" smtClean="0"/>
            <a:t>забезпечувально-гарантійна </a:t>
          </a:r>
          <a:endParaRPr lang="ru-RU" sz="3500" kern="1200" dirty="0"/>
        </a:p>
      </dsp:txBody>
      <dsp:txXfrm>
        <a:off x="40980" y="140992"/>
        <a:ext cx="7416120" cy="757514"/>
      </dsp:txXfrm>
    </dsp:sp>
    <dsp:sp modelId="{C99F998C-EA89-465C-99DE-F09E7D7ACD32}">
      <dsp:nvSpPr>
        <dsp:cNvPr id="0" name=""/>
        <dsp:cNvSpPr/>
      </dsp:nvSpPr>
      <dsp:spPr>
        <a:xfrm>
          <a:off x="0" y="1040287"/>
          <a:ext cx="7498080" cy="839474"/>
        </a:xfrm>
        <a:prstGeom prst="roundRect">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lvl="0" algn="l" defTabSz="1555750" rtl="0">
            <a:lnSpc>
              <a:spcPct val="90000"/>
            </a:lnSpc>
            <a:spcBef>
              <a:spcPct val="0"/>
            </a:spcBef>
            <a:spcAft>
              <a:spcPct val="35000"/>
            </a:spcAft>
          </a:pPr>
          <a:r>
            <a:rPr lang="uk-UA" sz="3500" kern="1200" dirty="0" smtClean="0"/>
            <a:t>каральна (штрафна)</a:t>
          </a:r>
          <a:endParaRPr lang="ru-RU" sz="3500" kern="1200" dirty="0"/>
        </a:p>
      </dsp:txBody>
      <dsp:txXfrm>
        <a:off x="40980" y="1081267"/>
        <a:ext cx="7416120" cy="757514"/>
      </dsp:txXfrm>
    </dsp:sp>
    <dsp:sp modelId="{C9BD1FFC-56E3-4653-A9AD-8AC59BB4EB10}">
      <dsp:nvSpPr>
        <dsp:cNvPr id="0" name=""/>
        <dsp:cNvSpPr/>
      </dsp:nvSpPr>
      <dsp:spPr>
        <a:xfrm>
          <a:off x="0" y="1980562"/>
          <a:ext cx="7498080" cy="839474"/>
        </a:xfrm>
        <a:prstGeom prst="roundRect">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lvl="0" algn="l" defTabSz="1555750" rtl="0">
            <a:lnSpc>
              <a:spcPct val="90000"/>
            </a:lnSpc>
            <a:spcBef>
              <a:spcPct val="0"/>
            </a:spcBef>
            <a:spcAft>
              <a:spcPct val="35000"/>
            </a:spcAft>
          </a:pPr>
          <a:r>
            <a:rPr lang="uk-UA" sz="3500" kern="1200" dirty="0" smtClean="0"/>
            <a:t>правовідновлююча (компенсаційна)</a:t>
          </a:r>
          <a:endParaRPr lang="ru-RU" sz="3500" kern="1200" dirty="0"/>
        </a:p>
      </dsp:txBody>
      <dsp:txXfrm>
        <a:off x="40980" y="2021542"/>
        <a:ext cx="7416120" cy="757514"/>
      </dsp:txXfrm>
    </dsp:sp>
    <dsp:sp modelId="{4968FB08-7047-41DE-8DC9-4D8FE26AAB4C}">
      <dsp:nvSpPr>
        <dsp:cNvPr id="0" name=""/>
        <dsp:cNvSpPr/>
      </dsp:nvSpPr>
      <dsp:spPr>
        <a:xfrm>
          <a:off x="0" y="2920837"/>
          <a:ext cx="7498080" cy="839474"/>
        </a:xfrm>
        <a:prstGeom prst="roundRect">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lvl="0" algn="l" defTabSz="1555750" rtl="0">
            <a:lnSpc>
              <a:spcPct val="90000"/>
            </a:lnSpc>
            <a:spcBef>
              <a:spcPct val="0"/>
            </a:spcBef>
            <a:spcAft>
              <a:spcPct val="35000"/>
            </a:spcAft>
          </a:pPr>
          <a:r>
            <a:rPr lang="uk-UA" sz="3500" kern="1200" dirty="0" smtClean="0"/>
            <a:t>превентивно-стимулююча</a:t>
          </a:r>
          <a:endParaRPr lang="ru-RU" sz="3500" kern="1200" dirty="0"/>
        </a:p>
      </dsp:txBody>
      <dsp:txXfrm>
        <a:off x="40980" y="2961817"/>
        <a:ext cx="7416120" cy="757514"/>
      </dsp:txXfrm>
    </dsp:sp>
    <dsp:sp modelId="{4046CB8E-DFA0-4EAA-A09C-003F5678AE4B}">
      <dsp:nvSpPr>
        <dsp:cNvPr id="0" name=""/>
        <dsp:cNvSpPr/>
      </dsp:nvSpPr>
      <dsp:spPr>
        <a:xfrm>
          <a:off x="0" y="3861112"/>
          <a:ext cx="7498080" cy="839474"/>
        </a:xfrm>
        <a:prstGeom prst="roundRect">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lvl="0" algn="l" defTabSz="1555750" rtl="0">
            <a:lnSpc>
              <a:spcPct val="90000"/>
            </a:lnSpc>
            <a:spcBef>
              <a:spcPct val="0"/>
            </a:spcBef>
            <a:spcAft>
              <a:spcPct val="35000"/>
            </a:spcAft>
          </a:pPr>
          <a:r>
            <a:rPr lang="uk-UA" sz="3500" kern="1200" dirty="0" smtClean="0"/>
            <a:t>землеохоронна (екологічна)</a:t>
          </a:r>
          <a:endParaRPr lang="ru-RU" sz="3500" kern="1200" dirty="0"/>
        </a:p>
      </dsp:txBody>
      <dsp:txXfrm>
        <a:off x="40980" y="3902092"/>
        <a:ext cx="7416120" cy="75751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9F998C-EA89-465C-99DE-F09E7D7ACD32}">
      <dsp:nvSpPr>
        <dsp:cNvPr id="0" name=""/>
        <dsp:cNvSpPr/>
      </dsp:nvSpPr>
      <dsp:spPr>
        <a:xfrm>
          <a:off x="0" y="387899"/>
          <a:ext cx="7498080" cy="1216800"/>
        </a:xfrm>
        <a:prstGeom prst="roundRect">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l" defTabSz="1333500" rtl="0">
            <a:lnSpc>
              <a:spcPct val="90000"/>
            </a:lnSpc>
            <a:spcBef>
              <a:spcPct val="0"/>
            </a:spcBef>
            <a:spcAft>
              <a:spcPct val="35000"/>
            </a:spcAft>
          </a:pPr>
          <a:r>
            <a:rPr lang="uk-UA" sz="3000" b="1" kern="1200" dirty="0" smtClean="0"/>
            <a:t>каральні </a:t>
          </a:r>
          <a:r>
            <a:rPr lang="uk-UA" sz="3000" b="0" kern="1200" dirty="0" smtClean="0"/>
            <a:t>(штраф, вилучення земельної ділянки) </a:t>
          </a:r>
          <a:endParaRPr lang="ru-RU" sz="3000" b="0" kern="1200" dirty="0"/>
        </a:p>
      </dsp:txBody>
      <dsp:txXfrm>
        <a:off x="59399" y="447298"/>
        <a:ext cx="7379282" cy="1098002"/>
      </dsp:txXfrm>
    </dsp:sp>
    <dsp:sp modelId="{C9BD1FFC-56E3-4653-A9AD-8AC59BB4EB10}">
      <dsp:nvSpPr>
        <dsp:cNvPr id="0" name=""/>
        <dsp:cNvSpPr/>
      </dsp:nvSpPr>
      <dsp:spPr>
        <a:xfrm>
          <a:off x="0" y="1791900"/>
          <a:ext cx="7498080" cy="1216800"/>
        </a:xfrm>
        <a:prstGeom prst="roundRect">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l" defTabSz="1333500" rtl="0">
            <a:lnSpc>
              <a:spcPct val="90000"/>
            </a:lnSpc>
            <a:spcBef>
              <a:spcPct val="0"/>
            </a:spcBef>
            <a:spcAft>
              <a:spcPct val="35000"/>
            </a:spcAft>
          </a:pPr>
          <a:r>
            <a:rPr lang="uk-UA" sz="3000" b="1" kern="1200" dirty="0" err="1" smtClean="0"/>
            <a:t>правовідновлюючі</a:t>
          </a:r>
          <a:r>
            <a:rPr lang="uk-UA" sz="3000" b="1" kern="1200" dirty="0" smtClean="0"/>
            <a:t> </a:t>
          </a:r>
          <a:r>
            <a:rPr lang="uk-UA" sz="3000" b="0" kern="1200" dirty="0" smtClean="0"/>
            <a:t>(відміна неправомірного управлінського рішення)</a:t>
          </a:r>
          <a:endParaRPr lang="ru-RU" sz="3000" b="0" kern="1200" dirty="0"/>
        </a:p>
      </dsp:txBody>
      <dsp:txXfrm>
        <a:off x="59399" y="1851299"/>
        <a:ext cx="7379282" cy="1098002"/>
      </dsp:txXfrm>
    </dsp:sp>
    <dsp:sp modelId="{4968FB08-7047-41DE-8DC9-4D8FE26AAB4C}">
      <dsp:nvSpPr>
        <dsp:cNvPr id="0" name=""/>
        <dsp:cNvSpPr/>
      </dsp:nvSpPr>
      <dsp:spPr>
        <a:xfrm>
          <a:off x="0" y="3195900"/>
          <a:ext cx="7498080" cy="1216800"/>
        </a:xfrm>
        <a:prstGeom prst="roundRect">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uk-UA" sz="3000" b="1" kern="1200" dirty="0" smtClean="0"/>
            <a:t>компенсаційні </a:t>
          </a:r>
          <a:r>
            <a:rPr lang="uk-UA" sz="3000" b="0" kern="1200" dirty="0" smtClean="0"/>
            <a:t>(відшкодування збитків)</a:t>
          </a:r>
          <a:endParaRPr lang="ru-RU" sz="3000" b="1" kern="1200" dirty="0" smtClean="0"/>
        </a:p>
      </dsp:txBody>
      <dsp:txXfrm>
        <a:off x="59399" y="3255299"/>
        <a:ext cx="7379282" cy="109800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0B5CFC4-739F-4753-927A-EB88FCE3352C}">
      <dsp:nvSpPr>
        <dsp:cNvPr id="0" name=""/>
        <dsp:cNvSpPr/>
      </dsp:nvSpPr>
      <dsp:spPr>
        <a:xfrm>
          <a:off x="0" y="34290"/>
          <a:ext cx="7498080" cy="863460"/>
        </a:xfrm>
        <a:prstGeom prst="roundRect">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lvl="0" algn="l" defTabSz="1600200" rtl="0">
            <a:lnSpc>
              <a:spcPct val="90000"/>
            </a:lnSpc>
            <a:spcBef>
              <a:spcPct val="0"/>
            </a:spcBef>
            <a:spcAft>
              <a:spcPct val="35000"/>
            </a:spcAft>
          </a:pPr>
          <a:r>
            <a:rPr lang="uk-UA" sz="3600" kern="1200" dirty="0" smtClean="0"/>
            <a:t>адміністративна  </a:t>
          </a:r>
          <a:endParaRPr lang="ru-RU" sz="3600" kern="1200" dirty="0"/>
        </a:p>
      </dsp:txBody>
      <dsp:txXfrm>
        <a:off x="42151" y="76441"/>
        <a:ext cx="7413778" cy="779158"/>
      </dsp:txXfrm>
    </dsp:sp>
    <dsp:sp modelId="{C99F998C-EA89-465C-99DE-F09E7D7ACD32}">
      <dsp:nvSpPr>
        <dsp:cNvPr id="0" name=""/>
        <dsp:cNvSpPr/>
      </dsp:nvSpPr>
      <dsp:spPr>
        <a:xfrm>
          <a:off x="0" y="1001430"/>
          <a:ext cx="7498080" cy="863460"/>
        </a:xfrm>
        <a:prstGeom prst="roundRect">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lvl="0" algn="l" defTabSz="1600200" rtl="0">
            <a:lnSpc>
              <a:spcPct val="90000"/>
            </a:lnSpc>
            <a:spcBef>
              <a:spcPct val="0"/>
            </a:spcBef>
            <a:spcAft>
              <a:spcPct val="35000"/>
            </a:spcAft>
          </a:pPr>
          <a:r>
            <a:rPr lang="uk-UA" sz="3600" kern="1200" dirty="0" smtClean="0"/>
            <a:t>кримінальна </a:t>
          </a:r>
          <a:endParaRPr lang="ru-RU" sz="3600" kern="1200" dirty="0"/>
        </a:p>
      </dsp:txBody>
      <dsp:txXfrm>
        <a:off x="42151" y="1043581"/>
        <a:ext cx="7413778" cy="779158"/>
      </dsp:txXfrm>
    </dsp:sp>
    <dsp:sp modelId="{C9BD1FFC-56E3-4653-A9AD-8AC59BB4EB10}">
      <dsp:nvSpPr>
        <dsp:cNvPr id="0" name=""/>
        <dsp:cNvSpPr/>
      </dsp:nvSpPr>
      <dsp:spPr>
        <a:xfrm>
          <a:off x="0" y="1968570"/>
          <a:ext cx="7498080" cy="863460"/>
        </a:xfrm>
        <a:prstGeom prst="roundRect">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lvl="0" algn="l" defTabSz="1600200" rtl="0">
            <a:lnSpc>
              <a:spcPct val="90000"/>
            </a:lnSpc>
            <a:spcBef>
              <a:spcPct val="0"/>
            </a:spcBef>
            <a:spcAft>
              <a:spcPct val="35000"/>
            </a:spcAft>
          </a:pPr>
          <a:r>
            <a:rPr lang="uk-UA" sz="3600" kern="1200" dirty="0" smtClean="0"/>
            <a:t>цивільно- та  господарсько-правова </a:t>
          </a:r>
          <a:endParaRPr lang="ru-RU" sz="3600" kern="1200" dirty="0"/>
        </a:p>
      </dsp:txBody>
      <dsp:txXfrm>
        <a:off x="42151" y="2010721"/>
        <a:ext cx="7413778" cy="779158"/>
      </dsp:txXfrm>
    </dsp:sp>
    <dsp:sp modelId="{4968FB08-7047-41DE-8DC9-4D8FE26AAB4C}">
      <dsp:nvSpPr>
        <dsp:cNvPr id="0" name=""/>
        <dsp:cNvSpPr/>
      </dsp:nvSpPr>
      <dsp:spPr>
        <a:xfrm>
          <a:off x="0" y="2935710"/>
          <a:ext cx="7498080" cy="863460"/>
        </a:xfrm>
        <a:prstGeom prst="roundRect">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lvl="0" algn="l" defTabSz="1600200" rtl="0">
            <a:lnSpc>
              <a:spcPct val="90000"/>
            </a:lnSpc>
            <a:spcBef>
              <a:spcPct val="0"/>
            </a:spcBef>
            <a:spcAft>
              <a:spcPct val="35000"/>
            </a:spcAft>
          </a:pPr>
          <a:r>
            <a:rPr lang="uk-UA" sz="3600" kern="1200" dirty="0" smtClean="0"/>
            <a:t>дисциплінарна  та  матеріальна </a:t>
          </a:r>
          <a:endParaRPr lang="ru-RU" sz="3600" kern="1200" dirty="0"/>
        </a:p>
      </dsp:txBody>
      <dsp:txXfrm>
        <a:off x="42151" y="2977861"/>
        <a:ext cx="7413778" cy="779158"/>
      </dsp:txXfrm>
    </dsp:sp>
    <dsp:sp modelId="{4046CB8E-DFA0-4EAA-A09C-003F5678AE4B}">
      <dsp:nvSpPr>
        <dsp:cNvPr id="0" name=""/>
        <dsp:cNvSpPr/>
      </dsp:nvSpPr>
      <dsp:spPr>
        <a:xfrm>
          <a:off x="0" y="3902850"/>
          <a:ext cx="7498080" cy="863460"/>
        </a:xfrm>
        <a:prstGeom prst="roundRect">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lvl="0" algn="l" defTabSz="1600200" rtl="0">
            <a:lnSpc>
              <a:spcPct val="90000"/>
            </a:lnSpc>
            <a:spcBef>
              <a:spcPct val="0"/>
            </a:spcBef>
            <a:spcAft>
              <a:spcPct val="35000"/>
            </a:spcAft>
          </a:pPr>
          <a:r>
            <a:rPr lang="uk-UA" sz="3600" kern="1200" dirty="0" smtClean="0"/>
            <a:t>земельно-правова </a:t>
          </a:r>
          <a:r>
            <a:rPr lang="uk-UA" sz="2800" kern="1200" dirty="0" smtClean="0">
              <a:latin typeface="Times New Roman" pitchFamily="18" charset="0"/>
              <a:cs typeface="Times New Roman" pitchFamily="18" charset="0"/>
            </a:rPr>
            <a:t>(дискусія)</a:t>
          </a:r>
          <a:endParaRPr lang="ru-RU" sz="2800" kern="1200" dirty="0">
            <a:latin typeface="Times New Roman" pitchFamily="18" charset="0"/>
            <a:cs typeface="Times New Roman" pitchFamily="18" charset="0"/>
          </a:endParaRPr>
        </a:p>
      </dsp:txBody>
      <dsp:txXfrm>
        <a:off x="42151" y="3945001"/>
        <a:ext cx="7413778" cy="779158"/>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A3A03E1-6937-4E04-A8D0-4F451A1CA483}">
      <dsp:nvSpPr>
        <dsp:cNvPr id="0" name=""/>
        <dsp:cNvSpPr/>
      </dsp:nvSpPr>
      <dsp:spPr>
        <a:xfrm>
          <a:off x="0" y="2844"/>
          <a:ext cx="7498080" cy="1042990"/>
        </a:xfrm>
        <a:prstGeom prst="roundRect">
          <a:avLst/>
        </a:prstGeom>
        <a:gradFill rotWithShape="1">
          <a:gsLst>
            <a:gs pos="0">
              <a:schemeClr val="accent6">
                <a:tint val="35000"/>
                <a:satMod val="253000"/>
              </a:schemeClr>
            </a:gs>
            <a:gs pos="50000">
              <a:schemeClr val="accent6">
                <a:tint val="42000"/>
                <a:satMod val="255000"/>
              </a:schemeClr>
            </a:gs>
            <a:gs pos="97000">
              <a:schemeClr val="accent6">
                <a:tint val="53000"/>
                <a:satMod val="260000"/>
              </a:schemeClr>
            </a:gs>
            <a:gs pos="100000">
              <a:schemeClr val="accent6">
                <a:tint val="56000"/>
                <a:satMod val="275000"/>
              </a:schemeClr>
            </a:gs>
          </a:gsLst>
          <a:path path="circle">
            <a:fillToRect l="50000" t="50000" r="50000" b="50000"/>
          </a:path>
        </a:gradFill>
        <a:ln w="9525" cap="flat" cmpd="sng" algn="ctr">
          <a:solidFill>
            <a:schemeClr val="accent6"/>
          </a:solidFill>
          <a:prstDash val="solid"/>
        </a:ln>
        <a:effectLst>
          <a:outerShdw blurRad="63500" dist="25400" dir="5400000" rotWithShape="0">
            <a:srgbClr val="000000">
              <a:alpha val="43137"/>
            </a:srgbClr>
          </a:outerShdw>
        </a:effectLst>
      </dsp:spPr>
      <dsp:style>
        <a:lnRef idx="1">
          <a:schemeClr val="accent6"/>
        </a:lnRef>
        <a:fillRef idx="2">
          <a:schemeClr val="accent6"/>
        </a:fillRef>
        <a:effectRef idx="1">
          <a:schemeClr val="accent6"/>
        </a:effectRef>
        <a:fontRef idx="minor">
          <a:schemeClr val="dk1"/>
        </a:fontRef>
      </dsp:style>
      <dsp:txBody>
        <a:bodyPr spcFirstLastPara="0" vert="horz" wrap="square" lIns="106680" tIns="106680" rIns="106680" bIns="106680" numCol="1" spcCol="1270" anchor="ctr" anchorCtr="0">
          <a:noAutofit/>
        </a:bodyPr>
        <a:lstStyle/>
        <a:p>
          <a:pPr lvl="0" algn="ctr" defTabSz="1244600" rtl="0">
            <a:lnSpc>
              <a:spcPct val="90000"/>
            </a:lnSpc>
            <a:spcBef>
              <a:spcPct val="0"/>
            </a:spcBef>
            <a:spcAft>
              <a:spcPct val="35000"/>
            </a:spcAft>
          </a:pPr>
          <a:r>
            <a:rPr lang="uk-UA" sz="2800" kern="1200" dirty="0" smtClean="0"/>
            <a:t>відповідальність за вчинені правопорушення</a:t>
          </a:r>
          <a:endParaRPr lang="uk-UA" sz="2800" kern="1200" dirty="0"/>
        </a:p>
      </dsp:txBody>
      <dsp:txXfrm>
        <a:off x="50915" y="53759"/>
        <a:ext cx="7396250" cy="941160"/>
      </dsp:txXfrm>
    </dsp:sp>
    <dsp:sp modelId="{FCB57896-0483-4D32-93A9-E08362AB348F}">
      <dsp:nvSpPr>
        <dsp:cNvPr id="0" name=""/>
        <dsp:cNvSpPr/>
      </dsp:nvSpPr>
      <dsp:spPr>
        <a:xfrm>
          <a:off x="0" y="1045835"/>
          <a:ext cx="7498080" cy="1490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38064" tIns="11430" rIns="64008" bIns="11430" numCol="1" spcCol="1270" anchor="t" anchorCtr="0">
          <a:noAutofit/>
        </a:bodyPr>
        <a:lstStyle/>
        <a:p>
          <a:pPr marL="57150" lvl="1" indent="-57150" algn="l" defTabSz="311150" rtl="0">
            <a:lnSpc>
              <a:spcPct val="90000"/>
            </a:lnSpc>
            <a:spcBef>
              <a:spcPct val="0"/>
            </a:spcBef>
            <a:spcAft>
              <a:spcPct val="20000"/>
            </a:spcAft>
            <a:buChar char="••"/>
          </a:pPr>
          <a:endParaRPr lang="uk-UA" sz="700" kern="1200" dirty="0"/>
        </a:p>
      </dsp:txBody>
      <dsp:txXfrm>
        <a:off x="0" y="1045835"/>
        <a:ext cx="7498080" cy="149040"/>
      </dsp:txXfrm>
    </dsp:sp>
    <dsp:sp modelId="{16BE0B33-CE0C-496B-9FBE-0675B3EEF44D}">
      <dsp:nvSpPr>
        <dsp:cNvPr id="0" name=""/>
        <dsp:cNvSpPr/>
      </dsp:nvSpPr>
      <dsp:spPr>
        <a:xfrm>
          <a:off x="0" y="1194875"/>
          <a:ext cx="7498080" cy="3453840"/>
        </a:xfrm>
        <a:prstGeom prst="roundRect">
          <a:avLst/>
        </a:prstGeom>
        <a:gradFill rotWithShape="1">
          <a:gsLst>
            <a:gs pos="0">
              <a:schemeClr val="accent4">
                <a:tint val="35000"/>
                <a:satMod val="253000"/>
              </a:schemeClr>
            </a:gs>
            <a:gs pos="50000">
              <a:schemeClr val="accent4">
                <a:tint val="42000"/>
                <a:satMod val="255000"/>
              </a:schemeClr>
            </a:gs>
            <a:gs pos="97000">
              <a:schemeClr val="accent4">
                <a:tint val="53000"/>
                <a:satMod val="260000"/>
              </a:schemeClr>
            </a:gs>
            <a:gs pos="100000">
              <a:schemeClr val="accent4">
                <a:tint val="56000"/>
                <a:satMod val="275000"/>
              </a:schemeClr>
            </a:gs>
          </a:gsLst>
          <a:path path="circle">
            <a:fillToRect l="50000" t="50000" r="50000" b="50000"/>
          </a:path>
        </a:gradFill>
        <a:ln w="9525" cap="flat" cmpd="sng" algn="ctr">
          <a:solidFill>
            <a:schemeClr val="accent4"/>
          </a:solidFill>
          <a:prstDash val="solid"/>
        </a:ln>
        <a:effectLst>
          <a:outerShdw blurRad="63500" dist="25400" dir="5400000" rotWithShape="0">
            <a:srgbClr val="000000">
              <a:alpha val="43137"/>
            </a:srgbClr>
          </a:outerShdw>
        </a:effectLst>
      </dsp:spPr>
      <dsp:style>
        <a:lnRef idx="1">
          <a:schemeClr val="accent4"/>
        </a:lnRef>
        <a:fillRef idx="2">
          <a:schemeClr val="accent4"/>
        </a:fillRef>
        <a:effectRef idx="1">
          <a:schemeClr val="accent4"/>
        </a:effectRef>
        <a:fontRef idx="minor">
          <a:schemeClr val="dk1"/>
        </a:fontRef>
      </dsp:style>
      <dsp:txBody>
        <a:bodyPr spcFirstLastPara="0" vert="horz" wrap="square" lIns="99060" tIns="99060" rIns="99060" bIns="99060" numCol="1" spcCol="1270" anchor="ctr" anchorCtr="0">
          <a:noAutofit/>
        </a:bodyPr>
        <a:lstStyle/>
        <a:p>
          <a:pPr lvl="0" algn="just" defTabSz="1155700" rtl="0">
            <a:lnSpc>
              <a:spcPct val="90000"/>
            </a:lnSpc>
            <a:spcBef>
              <a:spcPct val="0"/>
            </a:spcBef>
            <a:spcAft>
              <a:spcPct val="35000"/>
            </a:spcAft>
          </a:pPr>
          <a:r>
            <a:rPr lang="uk-UA" sz="2600" kern="1200" noProof="0" dirty="0" smtClean="0"/>
            <a:t>специфічні правовідносини між державою і правопорушником внаслідок застосування державно-правового примусу, що характеризу-ються осудженням протиправного діяння суб'єкта правопорушення та застосуванням  до нього негативних примусових наслідків особистого, майнового чи організаційного характеру</a:t>
          </a:r>
          <a:endParaRPr lang="uk-UA" sz="2600" kern="1200" noProof="0" dirty="0"/>
        </a:p>
      </dsp:txBody>
      <dsp:txXfrm>
        <a:off x="168603" y="1363478"/>
        <a:ext cx="7160874" cy="3116634"/>
      </dsp:txXfrm>
    </dsp:sp>
    <dsp:sp modelId="{768E77B9-A3F7-45C8-A89E-2959C6AE16D2}">
      <dsp:nvSpPr>
        <dsp:cNvPr id="0" name=""/>
        <dsp:cNvSpPr/>
      </dsp:nvSpPr>
      <dsp:spPr>
        <a:xfrm>
          <a:off x="0" y="4648715"/>
          <a:ext cx="7498080" cy="1490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38064" tIns="11430" rIns="64008" bIns="11430" numCol="1" spcCol="1270" anchor="t" anchorCtr="0">
          <a:noAutofit/>
        </a:bodyPr>
        <a:lstStyle/>
        <a:p>
          <a:pPr marL="57150" lvl="1" indent="-57150" algn="l" defTabSz="311150" rtl="0">
            <a:lnSpc>
              <a:spcPct val="90000"/>
            </a:lnSpc>
            <a:spcBef>
              <a:spcPct val="0"/>
            </a:spcBef>
            <a:spcAft>
              <a:spcPct val="20000"/>
            </a:spcAft>
            <a:buChar char="••"/>
          </a:pPr>
          <a:endParaRPr lang="ru-RU" sz="700" kern="1200" dirty="0"/>
        </a:p>
      </dsp:txBody>
      <dsp:txXfrm>
        <a:off x="0" y="4648715"/>
        <a:ext cx="7498080" cy="149040"/>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14" name="Заголовок 13"/>
          <p:cNvSpPr>
            <a:spLocks noGrp="1"/>
          </p:cNvSpPr>
          <p:nvPr>
            <p:ph type="ctrTitle"/>
          </p:nvPr>
        </p:nvSpPr>
        <p:spPr>
          <a:xfrm>
            <a:off x="1432560" y="359898"/>
            <a:ext cx="7406640" cy="1472184"/>
          </a:xfrm>
        </p:spPr>
        <p:txBody>
          <a:bodyPr anchor="b"/>
          <a:lstStyle>
            <a:lvl1pPr algn="l">
              <a:defRPr/>
            </a:lvl1pPr>
            <a:extLst/>
          </a:lstStyle>
          <a:p>
            <a:r>
              <a:rPr kumimoji="0" lang="ru-RU" smtClean="0"/>
              <a:t>Образец заголовка</a:t>
            </a:r>
            <a:endParaRPr kumimoji="0" lang="en-US"/>
          </a:p>
        </p:txBody>
      </p:sp>
      <p:sp>
        <p:nvSpPr>
          <p:cNvPr id="22" name="Подзаголовок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7" name="Дата 6"/>
          <p:cNvSpPr>
            <a:spLocks noGrp="1"/>
          </p:cNvSpPr>
          <p:nvPr>
            <p:ph type="dt" sz="half" idx="10"/>
          </p:nvPr>
        </p:nvSpPr>
        <p:spPr/>
        <p:txBody>
          <a:bodyPr/>
          <a:lstStyle/>
          <a:p>
            <a:fld id="{900726EA-1033-43AD-B9C8-975B9C51E371}" type="datetimeFigureOut">
              <a:rPr lang="ru-RU" smtClean="0"/>
              <a:pPr/>
              <a:t>04.11.2022</a:t>
            </a:fld>
            <a:endParaRPr lang="ru-RU"/>
          </a:p>
        </p:txBody>
      </p:sp>
      <p:sp>
        <p:nvSpPr>
          <p:cNvPr id="20" name="Нижний колонтитул 19"/>
          <p:cNvSpPr>
            <a:spLocks noGrp="1"/>
          </p:cNvSpPr>
          <p:nvPr>
            <p:ph type="ftr" sz="quarter" idx="11"/>
          </p:nvPr>
        </p:nvSpPr>
        <p:spPr/>
        <p:txBody>
          <a:bodyPr/>
          <a:lstStyle/>
          <a:p>
            <a:endParaRPr lang="ru-RU"/>
          </a:p>
        </p:txBody>
      </p:sp>
      <p:sp>
        <p:nvSpPr>
          <p:cNvPr id="10" name="Номер слайда 9"/>
          <p:cNvSpPr>
            <a:spLocks noGrp="1"/>
          </p:cNvSpPr>
          <p:nvPr>
            <p:ph type="sldNum" sz="quarter" idx="12"/>
          </p:nvPr>
        </p:nvSpPr>
        <p:spPr/>
        <p:txBody>
          <a:bodyPr/>
          <a:lstStyle/>
          <a:p>
            <a:fld id="{E6E552DB-3BFB-4DB8-BCA7-BD5160928C6A}" type="slidenum">
              <a:rPr lang="ru-RU" smtClean="0"/>
              <a:pPr/>
              <a:t>‹№›</a:t>
            </a:fld>
            <a:endParaRPr lang="ru-RU"/>
          </a:p>
        </p:txBody>
      </p:sp>
      <p:sp>
        <p:nvSpPr>
          <p:cNvPr id="8" name="Овал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Овал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900726EA-1033-43AD-B9C8-975B9C51E371}" type="datetimeFigureOut">
              <a:rPr lang="ru-RU" smtClean="0"/>
              <a:pPr/>
              <a:t>04.11.2022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6E552DB-3BFB-4DB8-BCA7-BD5160928C6A}"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274640"/>
            <a:ext cx="18288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1143000" y="274641"/>
            <a:ext cx="55626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900726EA-1033-43AD-B9C8-975B9C51E371}" type="datetimeFigureOut">
              <a:rPr lang="ru-RU" smtClean="0"/>
              <a:pPr/>
              <a:t>04.11.2022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6E552DB-3BFB-4DB8-BCA7-BD5160928C6A}"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900726EA-1033-43AD-B9C8-975B9C51E371}" type="datetimeFigureOut">
              <a:rPr lang="ru-RU" smtClean="0"/>
              <a:pPr/>
              <a:t>04.11.2022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6E552DB-3BFB-4DB8-BCA7-BD5160928C6A}"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Прямоугольник 6"/>
          <p:cNvSpPr/>
          <p:nvPr/>
        </p:nvSpPr>
        <p:spPr>
          <a:xfrm>
            <a:off x="2282891"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900726EA-1033-43AD-B9C8-975B9C51E371}" type="datetimeFigureOut">
              <a:rPr lang="ru-RU" smtClean="0"/>
              <a:pPr/>
              <a:t>04.11.2022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6E552DB-3BFB-4DB8-BCA7-BD5160928C6A}" type="slidenum">
              <a:rPr lang="ru-RU" smtClean="0"/>
              <a:pPr/>
              <a:t>‹№›</a:t>
            </a:fld>
            <a:endParaRPr lang="ru-RU"/>
          </a:p>
        </p:txBody>
      </p:sp>
      <p:sp>
        <p:nvSpPr>
          <p:cNvPr id="10" name="Прямоугольник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Овал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Овал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900726EA-1033-43AD-B9C8-975B9C51E371}" type="datetimeFigureOut">
              <a:rPr lang="ru-RU" smtClean="0"/>
              <a:pPr/>
              <a:t>04.11.2022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6E552DB-3BFB-4DB8-BCA7-BD5160928C6A}"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900726EA-1033-43AD-B9C8-975B9C51E371}" type="datetimeFigureOut">
              <a:rPr lang="ru-RU" smtClean="0"/>
              <a:pPr/>
              <a:t>04.11.2022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E6E552DB-3BFB-4DB8-BCA7-BD5160928C6A}"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nchor="ct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900726EA-1033-43AD-B9C8-975B9C51E371}" type="datetimeFigureOut">
              <a:rPr lang="ru-RU" smtClean="0"/>
              <a:pPr/>
              <a:t>04.11.2022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E6E552DB-3BFB-4DB8-BCA7-BD5160928C6A}"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Прямоугольник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Дата 1"/>
          <p:cNvSpPr>
            <a:spLocks noGrp="1"/>
          </p:cNvSpPr>
          <p:nvPr>
            <p:ph type="dt" sz="half" idx="10"/>
          </p:nvPr>
        </p:nvSpPr>
        <p:spPr/>
        <p:txBody>
          <a:bodyPr/>
          <a:lstStyle/>
          <a:p>
            <a:fld id="{900726EA-1033-43AD-B9C8-975B9C51E371}" type="datetimeFigureOut">
              <a:rPr lang="ru-RU" smtClean="0"/>
              <a:pPr/>
              <a:t>04.11.2022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E6E552DB-3BFB-4DB8-BCA7-BD5160928C6A}" type="slidenum">
              <a:rPr lang="ru-RU" smtClean="0"/>
              <a:pPr/>
              <a:t>‹№›</a:t>
            </a:fld>
            <a:endParaRPr lang="ru-RU"/>
          </a:p>
        </p:txBody>
      </p:sp>
      <p:sp>
        <p:nvSpPr>
          <p:cNvPr id="6" name="Прямоугольник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457200" y="2133601"/>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900726EA-1033-43AD-B9C8-975B9C51E371}" type="datetimeFigureOut">
              <a:rPr lang="ru-RU" smtClean="0"/>
              <a:pPr/>
              <a:t>04.11.2022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6E552DB-3BFB-4DB8-BCA7-BD5160928C6A}"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900726EA-1033-43AD-B9C8-975B9C51E371}" type="datetimeFigureOut">
              <a:rPr lang="ru-RU" smtClean="0"/>
              <a:pPr/>
              <a:t>04.11.2022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6E552DB-3BFB-4DB8-BCA7-BD5160928C6A}" type="slidenum">
              <a:rPr lang="ru-RU" smtClean="0"/>
              <a:pPr/>
              <a:t>‹№›</a:t>
            </a:fld>
            <a:endParaRPr lang="ru-RU"/>
          </a:p>
        </p:txBody>
      </p:sp>
      <p:sp>
        <p:nvSpPr>
          <p:cNvPr id="8" name="Прямоугольник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Рисунок 2"/>
          <p:cNvSpPr>
            <a:spLocks noGrp="1"/>
          </p:cNvSpPr>
          <p:nvPr>
            <p:ph type="pic" idx="1"/>
          </p:nvPr>
        </p:nvSpPr>
        <p:spPr>
          <a:xfrm>
            <a:off x="838200" y="1143004"/>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ru-RU" smtClean="0"/>
              <a:t>Вставка рисунка</a:t>
            </a:r>
            <a:endParaRPr kumimoji="0" lang="en-US" dirty="0"/>
          </a:p>
        </p:txBody>
      </p:sp>
      <p:sp>
        <p:nvSpPr>
          <p:cNvPr id="9" name="Блок-схема: процесс 8"/>
          <p:cNvSpPr/>
          <p:nvPr/>
        </p:nvSpPr>
        <p:spPr>
          <a:xfrm rot="19468671">
            <a:off x="396725" y="954342"/>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Блок-схема: процесс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Текст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ирог 6"/>
          <p:cNvSpPr/>
          <p:nvPr/>
        </p:nvSpPr>
        <p:spPr>
          <a:xfrm>
            <a:off x="-815926"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Овал 7"/>
          <p:cNvSpPr/>
          <p:nvPr/>
        </p:nvSpPr>
        <p:spPr>
          <a:xfrm>
            <a:off x="168818" y="21103"/>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Кольцо 10"/>
          <p:cNvSpPr/>
          <p:nvPr/>
        </p:nvSpPr>
        <p:spPr>
          <a:xfrm rot="2315675">
            <a:off x="182882" y="1055078"/>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a:xfrm>
            <a:off x="1012874"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Заголовок 4"/>
          <p:cNvSpPr>
            <a:spLocks noGrp="1"/>
          </p:cNvSpPr>
          <p:nvPr>
            <p:ph type="title"/>
          </p:nvPr>
        </p:nvSpPr>
        <p:spPr>
          <a:xfrm>
            <a:off x="1435608" y="274638"/>
            <a:ext cx="7498080" cy="1143000"/>
          </a:xfrm>
          <a:prstGeom prst="rect">
            <a:avLst/>
          </a:prstGeom>
        </p:spPr>
        <p:txBody>
          <a:bodyPr anchor="ctr">
            <a:normAutofit/>
          </a:bodyPr>
          <a:lstStyle/>
          <a:p>
            <a:r>
              <a:rPr kumimoji="0" lang="ru-RU" smtClean="0"/>
              <a:t>Образец заголовка</a:t>
            </a:r>
            <a:endParaRPr kumimoji="0" lang="en-US"/>
          </a:p>
        </p:txBody>
      </p:sp>
      <p:sp>
        <p:nvSpPr>
          <p:cNvPr id="9" name="Текст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4" name="Дата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900726EA-1033-43AD-B9C8-975B9C51E371}" type="datetimeFigureOut">
              <a:rPr lang="ru-RU" smtClean="0"/>
              <a:pPr/>
              <a:t>04.11.2022</a:t>
            </a:fld>
            <a:endParaRPr lang="ru-RU"/>
          </a:p>
        </p:txBody>
      </p:sp>
      <p:sp>
        <p:nvSpPr>
          <p:cNvPr id="10" name="Нижний колонтитул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ru-RU"/>
          </a:p>
        </p:txBody>
      </p:sp>
      <p:sp>
        <p:nvSpPr>
          <p:cNvPr id="22" name="Номер слайда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E6E552DB-3BFB-4DB8-BCA7-BD5160928C6A}" type="slidenum">
              <a:rPr lang="ru-RU" smtClean="0"/>
              <a:pPr/>
              <a:t>‹№›</a:t>
            </a:fld>
            <a:endParaRPr lang="ru-RU"/>
          </a:p>
        </p:txBody>
      </p:sp>
      <p:sp>
        <p:nvSpPr>
          <p:cNvPr id="15" name="Прямоугольник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78392" y="2492896"/>
            <a:ext cx="6400800" cy="2286000"/>
          </a:xfrm>
        </p:spPr>
        <p:txBody>
          <a:bodyPr>
            <a:normAutofit fontScale="90000"/>
          </a:bodyPr>
          <a:lstStyle/>
          <a:p>
            <a:r>
              <a:rPr lang="uk-UA" dirty="0" smtClean="0"/>
              <a:t>Юридична відповідальність за порушення земельного законодавства </a:t>
            </a:r>
            <a:endParaRPr lang="ru-RU" dirty="0"/>
          </a:p>
        </p:txBody>
      </p:sp>
      <p:sp>
        <p:nvSpPr>
          <p:cNvPr id="3" name="Подзаголовок 2"/>
          <p:cNvSpPr>
            <a:spLocks noGrp="1"/>
          </p:cNvSpPr>
          <p:nvPr>
            <p:ph type="body" idx="1"/>
          </p:nvPr>
        </p:nvSpPr>
        <p:spPr>
          <a:xfrm>
            <a:off x="2578392" y="260648"/>
            <a:ext cx="6400800" cy="1509712"/>
          </a:xfrm>
        </p:spPr>
        <p:txBody>
          <a:bodyPr>
            <a:normAutofit/>
          </a:bodyPr>
          <a:lstStyle/>
          <a:p>
            <a:r>
              <a:rPr lang="uk-UA" sz="3200" dirty="0" smtClean="0"/>
              <a:t>Тема</a:t>
            </a:r>
            <a:endParaRPr lang="ru-RU" sz="3200"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92267" y="188640"/>
            <a:ext cx="1700213" cy="1603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58070" y="6025281"/>
            <a:ext cx="3194050" cy="500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p:txBody>
          <a:bodyPr>
            <a:noAutofit/>
          </a:bodyPr>
          <a:lstStyle/>
          <a:p>
            <a:pPr algn="ctr"/>
            <a:r>
              <a:rPr lang="uk-UA" sz="3000" b="1" dirty="0" smtClean="0"/>
              <a:t>Земельне правопорушення як підстава юридичної відповідальності</a:t>
            </a:r>
            <a:endParaRPr lang="uk-UA" sz="3000" b="1" dirty="0"/>
          </a:p>
        </p:txBody>
      </p:sp>
      <p:sp>
        <p:nvSpPr>
          <p:cNvPr id="5" name="Місце для вмісту 4"/>
          <p:cNvSpPr>
            <a:spLocks noGrp="1"/>
          </p:cNvSpPr>
          <p:nvPr>
            <p:ph idx="1"/>
          </p:nvPr>
        </p:nvSpPr>
        <p:spPr>
          <a:xfrm>
            <a:off x="1115616" y="1556792"/>
            <a:ext cx="7818072" cy="4800600"/>
          </a:xfrm>
        </p:spPr>
        <p:txBody>
          <a:bodyPr>
            <a:normAutofit lnSpcReduction="10000"/>
          </a:bodyPr>
          <a:lstStyle/>
          <a:p>
            <a:pPr marL="82296" indent="0">
              <a:buNone/>
            </a:pPr>
            <a:r>
              <a:rPr lang="uk-UA" sz="3000" b="1" dirty="0"/>
              <a:t>Підстави юридичної відповідальності:</a:t>
            </a:r>
          </a:p>
          <a:p>
            <a:pPr marL="596646" indent="-514350">
              <a:buClr>
                <a:srgbClr val="C00000"/>
              </a:buClr>
              <a:buFont typeface="+mj-lt"/>
              <a:buAutoNum type="arabicParenR"/>
            </a:pPr>
            <a:r>
              <a:rPr lang="uk-UA" sz="3000" i="1" dirty="0" smtClean="0"/>
              <a:t>нормативні</a:t>
            </a:r>
            <a:r>
              <a:rPr lang="uk-UA" sz="3000" dirty="0"/>
              <a:t>;</a:t>
            </a:r>
          </a:p>
          <a:p>
            <a:pPr marL="596646" indent="-514350">
              <a:buClr>
                <a:srgbClr val="C00000"/>
              </a:buClr>
              <a:buFont typeface="+mj-lt"/>
              <a:buAutoNum type="arabicParenR"/>
            </a:pPr>
            <a:r>
              <a:rPr lang="uk-UA" sz="3000" i="1" dirty="0" smtClean="0"/>
              <a:t>суб’єктні</a:t>
            </a:r>
            <a:r>
              <a:rPr lang="uk-UA" sz="3000" dirty="0"/>
              <a:t>;</a:t>
            </a:r>
          </a:p>
          <a:p>
            <a:pPr marL="596646" indent="-514350">
              <a:buClr>
                <a:srgbClr val="C00000"/>
              </a:buClr>
              <a:buFont typeface="+mj-lt"/>
              <a:buAutoNum type="arabicParenR"/>
            </a:pPr>
            <a:r>
              <a:rPr lang="uk-UA" sz="3000" i="1" dirty="0" smtClean="0"/>
              <a:t>фактичні</a:t>
            </a:r>
            <a:r>
              <a:rPr lang="uk-UA" sz="3000" dirty="0" smtClean="0"/>
              <a:t> </a:t>
            </a:r>
            <a:r>
              <a:rPr lang="uk-UA" sz="3000" dirty="0"/>
              <a:t>– </a:t>
            </a:r>
            <a:r>
              <a:rPr lang="uk-UA" sz="3000" dirty="0" smtClean="0"/>
              <a:t>земельні правопорушення.</a:t>
            </a:r>
          </a:p>
          <a:p>
            <a:pPr marL="82296" indent="0">
              <a:buClr>
                <a:srgbClr val="C00000"/>
              </a:buClr>
              <a:buNone/>
            </a:pPr>
            <a:endParaRPr lang="uk-UA" sz="3000" dirty="0"/>
          </a:p>
          <a:p>
            <a:pPr marL="82296" indent="0" algn="just">
              <a:buClr>
                <a:srgbClr val="C00000"/>
              </a:buClr>
              <a:buNone/>
            </a:pPr>
            <a:r>
              <a:rPr lang="uk-UA" sz="3000" b="1" dirty="0" smtClean="0"/>
              <a:t>Земельне правопорушення </a:t>
            </a:r>
            <a:r>
              <a:rPr lang="uk-UA" sz="3000" dirty="0" smtClean="0"/>
              <a:t>– це суспільно шкідливе винне протиправне і таке, що карається, діяння (дія чи бездіяльність), яким порушуються норми земельного законодавства.</a:t>
            </a:r>
          </a:p>
          <a:p>
            <a:pPr marL="82296" indent="0">
              <a:buNone/>
            </a:pPr>
            <a:endParaRPr lang="uk-UA" dirty="0"/>
          </a:p>
        </p:txBody>
      </p:sp>
    </p:spTree>
    <p:extLst>
      <p:ext uri="{BB962C8B-B14F-4D97-AF65-F5344CB8AC3E}">
        <p14:creationId xmlns:p14="http://schemas.microsoft.com/office/powerpoint/2010/main" val="371517664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1435608" y="-27384"/>
            <a:ext cx="7498080" cy="864096"/>
          </a:xfrm>
        </p:spPr>
        <p:txBody>
          <a:bodyPr>
            <a:noAutofit/>
          </a:bodyPr>
          <a:lstStyle/>
          <a:p>
            <a:pPr algn="ctr"/>
            <a:r>
              <a:rPr lang="uk-UA" sz="3000" b="1" dirty="0" smtClean="0"/>
              <a:t>Склад земельного правопорушення</a:t>
            </a:r>
            <a:endParaRPr lang="uk-UA" sz="3000" b="1" dirty="0"/>
          </a:p>
        </p:txBody>
      </p:sp>
      <p:sp>
        <p:nvSpPr>
          <p:cNvPr id="5" name="Місце для вмісту 4"/>
          <p:cNvSpPr>
            <a:spLocks noGrp="1"/>
          </p:cNvSpPr>
          <p:nvPr>
            <p:ph idx="1"/>
          </p:nvPr>
        </p:nvSpPr>
        <p:spPr>
          <a:xfrm>
            <a:off x="1115616" y="692696"/>
            <a:ext cx="7818072" cy="6048672"/>
          </a:xfrm>
        </p:spPr>
        <p:txBody>
          <a:bodyPr>
            <a:normAutofit fontScale="55000" lnSpcReduction="20000"/>
          </a:bodyPr>
          <a:lstStyle/>
          <a:p>
            <a:pPr marL="82296" indent="0" algn="just">
              <a:buNone/>
            </a:pPr>
            <a:r>
              <a:rPr lang="uk-UA" sz="3600" b="1" dirty="0">
                <a:solidFill>
                  <a:srgbClr val="FF0000"/>
                </a:solidFill>
              </a:rPr>
              <a:t>Суб’єкти земельних правопорушень </a:t>
            </a:r>
            <a:r>
              <a:rPr lang="uk-UA" sz="3600" b="1" dirty="0"/>
              <a:t>– </a:t>
            </a:r>
            <a:r>
              <a:rPr lang="uk-UA" sz="3600" dirty="0"/>
              <a:t>фізичні і юридичні особи, посадові особи, державні органи та органи місцевого самоврядування, незалежно від того, чи знаходились вони до моменту вчинення правопорушення в будь-яких регулятивних земельних </a:t>
            </a:r>
            <a:r>
              <a:rPr lang="uk-UA" sz="3600" dirty="0" smtClean="0"/>
              <a:t>правовідносинах</a:t>
            </a:r>
            <a:r>
              <a:rPr lang="uk-UA" sz="3600" dirty="0"/>
              <a:t>.</a:t>
            </a:r>
          </a:p>
          <a:p>
            <a:pPr marL="82296" indent="0" algn="just">
              <a:buNone/>
            </a:pPr>
            <a:r>
              <a:rPr lang="uk-UA" sz="3600" b="1" dirty="0" smtClean="0">
                <a:solidFill>
                  <a:srgbClr val="FF0000"/>
                </a:solidFill>
              </a:rPr>
              <a:t>Об’єкти </a:t>
            </a:r>
            <a:r>
              <a:rPr lang="uk-UA" sz="3600" b="1" dirty="0">
                <a:solidFill>
                  <a:srgbClr val="FF0000"/>
                </a:solidFill>
              </a:rPr>
              <a:t>земельних правопорушень </a:t>
            </a:r>
            <a:r>
              <a:rPr lang="uk-UA" sz="3600" b="1" dirty="0" smtClean="0"/>
              <a:t>– </a:t>
            </a:r>
            <a:r>
              <a:rPr lang="uk-UA" sz="3600" dirty="0" smtClean="0"/>
              <a:t>земельний </a:t>
            </a:r>
            <a:r>
              <a:rPr lang="uk-UA" sz="3600" dirty="0"/>
              <a:t>правопорядок </a:t>
            </a:r>
            <a:r>
              <a:rPr lang="uk-UA" sz="3600" dirty="0" smtClean="0"/>
              <a:t>загалом, </a:t>
            </a:r>
            <a:r>
              <a:rPr lang="uk-UA" sz="3600" dirty="0"/>
              <a:t>права і законні інтереси суб’єктів земельних правовідносин, земля як </a:t>
            </a:r>
            <a:r>
              <a:rPr lang="uk-UA" sz="3600" dirty="0" smtClean="0"/>
              <a:t>природний </a:t>
            </a:r>
            <a:r>
              <a:rPr lang="uk-UA" sz="3600" dirty="0"/>
              <a:t>ресурс, екологічне становище в цілому.</a:t>
            </a:r>
          </a:p>
          <a:p>
            <a:pPr marL="82296" indent="0" algn="just">
              <a:buNone/>
            </a:pPr>
            <a:r>
              <a:rPr lang="uk-UA" sz="3600" b="1" dirty="0">
                <a:solidFill>
                  <a:srgbClr val="FF0000"/>
                </a:solidFill>
              </a:rPr>
              <a:t>Суб’єктивна сторона </a:t>
            </a:r>
            <a:r>
              <a:rPr lang="uk-UA" sz="3600" dirty="0"/>
              <a:t>характеризується наявністю вини у формі умислу чи </a:t>
            </a:r>
            <a:r>
              <a:rPr lang="uk-UA" sz="3600" dirty="0" smtClean="0"/>
              <a:t>необережності </a:t>
            </a:r>
            <a:r>
              <a:rPr lang="uk-UA" sz="3600" dirty="0"/>
              <a:t>(є винятки стосовно цивільно-правової відповідальності – наприклад, шкода </a:t>
            </a:r>
            <a:r>
              <a:rPr lang="uk-UA" sz="3600" dirty="0" smtClean="0"/>
              <a:t>земельній </a:t>
            </a:r>
            <a:r>
              <a:rPr lang="uk-UA" sz="3600" dirty="0"/>
              <a:t>ділянці, заподіяна джерелом підвищеної небезпеки).</a:t>
            </a:r>
          </a:p>
          <a:p>
            <a:pPr marL="82296" indent="0" algn="just">
              <a:buNone/>
            </a:pPr>
            <a:r>
              <a:rPr lang="uk-UA" sz="3600" b="1" dirty="0">
                <a:solidFill>
                  <a:srgbClr val="FF0000"/>
                </a:solidFill>
              </a:rPr>
              <a:t>Об’єктивна сторона </a:t>
            </a:r>
            <a:r>
              <a:rPr lang="uk-UA" sz="3600" b="1" dirty="0"/>
              <a:t>– </a:t>
            </a:r>
          </a:p>
          <a:p>
            <a:pPr marL="82296" indent="0" algn="just">
              <a:buNone/>
              <a:tabLst>
                <a:tab pos="450850" algn="l"/>
              </a:tabLst>
            </a:pPr>
            <a:r>
              <a:rPr lang="uk-UA" sz="3600" dirty="0"/>
              <a:t>1)	діяння (дія (самовільне захоплення земельної ділянки), бездіяльність (</a:t>
            </a:r>
            <a:r>
              <a:rPr lang="uk-UA" sz="3600" dirty="0" smtClean="0"/>
              <a:t>невиконання </a:t>
            </a:r>
            <a:r>
              <a:rPr lang="uk-UA" sz="3600" dirty="0"/>
              <a:t>заходів щодо охорони земель) чи їх поєднання (використання </a:t>
            </a:r>
            <a:r>
              <a:rPr lang="uk-UA" sz="3600" dirty="0" smtClean="0"/>
              <a:t>недозволених </a:t>
            </a:r>
            <a:r>
              <a:rPr lang="uk-UA" sz="3600" dirty="0"/>
              <a:t>хімічних добрив і незастосування дій по відверненню подальшої ерозії));</a:t>
            </a:r>
          </a:p>
          <a:p>
            <a:pPr marL="82296" indent="0" algn="just">
              <a:buNone/>
              <a:tabLst>
                <a:tab pos="450850" algn="l"/>
              </a:tabLst>
            </a:pPr>
            <a:r>
              <a:rPr lang="uk-UA" sz="3600" dirty="0"/>
              <a:t>2)	наявність шкоди (хоча для деяких правопорушень не обов’язково);</a:t>
            </a:r>
          </a:p>
          <a:p>
            <a:pPr marL="82296" indent="0" algn="just">
              <a:buNone/>
              <a:tabLst>
                <a:tab pos="450850" algn="l"/>
              </a:tabLst>
            </a:pPr>
            <a:r>
              <a:rPr lang="uk-UA" sz="3600" dirty="0"/>
              <a:t>3)	причинний зв’язок між діянням та його негативними наслідками;</a:t>
            </a:r>
          </a:p>
          <a:p>
            <a:pPr marL="82296" indent="0" algn="just">
              <a:buNone/>
              <a:tabLst>
                <a:tab pos="450850" algn="l"/>
              </a:tabLst>
            </a:pPr>
            <a:r>
              <a:rPr lang="uk-UA" sz="3600" dirty="0"/>
              <a:t>4)	обставини вчинення правопорушення (спосіб, місце, час тощо).</a:t>
            </a:r>
          </a:p>
          <a:p>
            <a:pPr marL="82296" indent="0">
              <a:buNone/>
              <a:tabLst>
                <a:tab pos="450850" algn="l"/>
              </a:tabLst>
            </a:pPr>
            <a:endParaRPr lang="uk-UA" dirty="0"/>
          </a:p>
        </p:txBody>
      </p:sp>
    </p:spTree>
    <p:extLst>
      <p:ext uri="{BB962C8B-B14F-4D97-AF65-F5344CB8AC3E}">
        <p14:creationId xmlns:p14="http://schemas.microsoft.com/office/powerpoint/2010/main" val="145818382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1403648" y="681658"/>
            <a:ext cx="7416824" cy="3770263"/>
          </a:xfrm>
          <a:prstGeom prst="rect">
            <a:avLst/>
          </a:prstGeom>
        </p:spPr>
        <p:txBody>
          <a:bodyPr wrap="square">
            <a:spAutoFit/>
          </a:bodyPr>
          <a:lstStyle/>
          <a:p>
            <a:r>
              <a:rPr lang="uk-UA" sz="2800" b="1" dirty="0"/>
              <a:t>За </a:t>
            </a:r>
            <a:r>
              <a:rPr lang="uk-UA" sz="2800" b="1" dirty="0">
                <a:solidFill>
                  <a:srgbClr val="FF0000"/>
                </a:solidFill>
              </a:rPr>
              <a:t>змістом</a:t>
            </a:r>
            <a:r>
              <a:rPr lang="uk-UA" sz="2800" b="1" dirty="0"/>
              <a:t> земельні правопорушення можна умовно поділити на </a:t>
            </a:r>
            <a:r>
              <a:rPr lang="uk-UA" sz="2800" b="1" dirty="0">
                <a:solidFill>
                  <a:srgbClr val="002060"/>
                </a:solidFill>
              </a:rPr>
              <a:t>дві групи</a:t>
            </a:r>
            <a:r>
              <a:rPr lang="uk-UA" sz="2800" b="1" dirty="0" smtClean="0"/>
              <a:t>:</a:t>
            </a:r>
          </a:p>
          <a:p>
            <a:endParaRPr lang="uk-UA" sz="2800" b="1" dirty="0"/>
          </a:p>
          <a:p>
            <a:pPr>
              <a:spcBef>
                <a:spcPts val="600"/>
              </a:spcBef>
              <a:spcAft>
                <a:spcPts val="600"/>
              </a:spcAft>
              <a:tabLst>
                <a:tab pos="450850" algn="l"/>
              </a:tabLst>
            </a:pPr>
            <a:r>
              <a:rPr lang="uk-UA" sz="2800" b="1" dirty="0"/>
              <a:t>1)	</a:t>
            </a:r>
            <a:r>
              <a:rPr lang="uk-UA" sz="2800" b="1" dirty="0">
                <a:solidFill>
                  <a:srgbClr val="FF0000"/>
                </a:solidFill>
              </a:rPr>
              <a:t>екологічного характеру </a:t>
            </a:r>
            <a:r>
              <a:rPr lang="uk-UA" sz="2800" dirty="0"/>
              <a:t>(їх </a:t>
            </a:r>
            <a:r>
              <a:rPr lang="uk-UA" sz="2800" dirty="0" smtClean="0"/>
              <a:t>вчинення завдає </a:t>
            </a:r>
            <a:r>
              <a:rPr lang="uk-UA" sz="2800" dirty="0"/>
              <a:t>шкоди землі як природному ресурсу);</a:t>
            </a:r>
          </a:p>
          <a:p>
            <a:pPr>
              <a:spcBef>
                <a:spcPts val="600"/>
              </a:spcBef>
              <a:spcAft>
                <a:spcPts val="600"/>
              </a:spcAft>
              <a:tabLst>
                <a:tab pos="450850" algn="l"/>
              </a:tabLst>
            </a:pPr>
            <a:r>
              <a:rPr lang="uk-UA" sz="2800" b="1" dirty="0"/>
              <a:t>2)	</a:t>
            </a:r>
            <a:r>
              <a:rPr lang="uk-UA" sz="2800" b="1" dirty="0" smtClean="0">
                <a:solidFill>
                  <a:srgbClr val="FF0000"/>
                </a:solidFill>
              </a:rPr>
              <a:t>економічного (майнового) </a:t>
            </a:r>
            <a:r>
              <a:rPr lang="uk-UA" sz="2800" b="1" dirty="0">
                <a:solidFill>
                  <a:srgbClr val="FF0000"/>
                </a:solidFill>
              </a:rPr>
              <a:t>характеру</a:t>
            </a:r>
            <a:r>
              <a:rPr lang="uk-UA" sz="2800" b="1" dirty="0"/>
              <a:t> </a:t>
            </a:r>
            <a:r>
              <a:rPr lang="uk-UA" sz="2800" dirty="0"/>
              <a:t>(шкода завдається насамперед правам </a:t>
            </a:r>
            <a:r>
              <a:rPr lang="uk-UA" sz="2800" dirty="0" smtClean="0"/>
              <a:t>та </a:t>
            </a:r>
            <a:r>
              <a:rPr lang="uk-UA" sz="2800" dirty="0"/>
              <a:t>інтересам суб’єктів земельних правовідносин).</a:t>
            </a:r>
          </a:p>
        </p:txBody>
      </p:sp>
    </p:spTree>
    <p:extLst>
      <p:ext uri="{BB962C8B-B14F-4D97-AF65-F5344CB8AC3E}">
        <p14:creationId xmlns:p14="http://schemas.microsoft.com/office/powerpoint/2010/main" val="423538924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638"/>
            <a:ext cx="7498080" cy="346050"/>
          </a:xfrm>
        </p:spPr>
        <p:txBody>
          <a:bodyPr>
            <a:normAutofit fontScale="90000"/>
          </a:bodyPr>
          <a:lstStyle/>
          <a:p>
            <a:pPr algn="ctr"/>
            <a:r>
              <a:rPr lang="uk-UA" sz="2200" b="1" dirty="0" smtClean="0"/>
              <a:t>Перелік основних земельних правопорушень </a:t>
            </a:r>
            <a:r>
              <a:rPr lang="uk-UA" sz="2200" b="1" dirty="0" smtClean="0">
                <a:solidFill>
                  <a:srgbClr val="002060"/>
                </a:solidFill>
              </a:rPr>
              <a:t>(ст. 211 ЗК)</a:t>
            </a:r>
            <a:endParaRPr lang="uk-UA" sz="2200" b="1" dirty="0">
              <a:solidFill>
                <a:srgbClr val="002060"/>
              </a:solidFill>
            </a:endParaRPr>
          </a:p>
        </p:txBody>
      </p:sp>
      <p:sp>
        <p:nvSpPr>
          <p:cNvPr id="3" name="Місце для вмісту 2"/>
          <p:cNvSpPr>
            <a:spLocks noGrp="1"/>
          </p:cNvSpPr>
          <p:nvPr>
            <p:ph idx="1"/>
          </p:nvPr>
        </p:nvSpPr>
        <p:spPr>
          <a:xfrm>
            <a:off x="1043608" y="620688"/>
            <a:ext cx="7858120" cy="5976664"/>
          </a:xfrm>
        </p:spPr>
        <p:txBody>
          <a:bodyPr>
            <a:noAutofit/>
          </a:bodyPr>
          <a:lstStyle/>
          <a:p>
            <a:pPr marL="539496" indent="-457200">
              <a:buClr>
                <a:srgbClr val="C00000"/>
              </a:buClr>
              <a:buFont typeface="+mj-lt"/>
              <a:buAutoNum type="arabicParenR"/>
            </a:pPr>
            <a:r>
              <a:rPr lang="uk-UA" sz="2000" dirty="0" smtClean="0"/>
              <a:t>укладення </a:t>
            </a:r>
            <a:r>
              <a:rPr lang="uk-UA" sz="2000" dirty="0"/>
              <a:t>угод з порушенням земельного законодавства;</a:t>
            </a:r>
          </a:p>
          <a:p>
            <a:pPr marL="539496" indent="-457200">
              <a:buClr>
                <a:srgbClr val="C00000"/>
              </a:buClr>
              <a:buFont typeface="+mj-lt"/>
              <a:buAutoNum type="arabicParenR"/>
            </a:pPr>
            <a:r>
              <a:rPr lang="uk-UA" sz="2000" dirty="0" smtClean="0"/>
              <a:t>самовільне </a:t>
            </a:r>
            <a:r>
              <a:rPr lang="uk-UA" sz="2000" dirty="0"/>
              <a:t>зайняття земельних ділянок;</a:t>
            </a:r>
          </a:p>
          <a:p>
            <a:pPr marL="539496" indent="-457200">
              <a:buClr>
                <a:srgbClr val="C00000"/>
              </a:buClr>
              <a:buFont typeface="+mj-lt"/>
              <a:buAutoNum type="arabicParenR"/>
            </a:pPr>
            <a:r>
              <a:rPr lang="uk-UA" sz="2000" dirty="0" smtClean="0"/>
              <a:t>псування </a:t>
            </a:r>
            <a:r>
              <a:rPr lang="uk-UA" sz="2000" dirty="0"/>
              <a:t>сільськогосподарських угідь та інших земель, їх забруднення хімічними та радіоактивними речовинами і стічними водами, засмічення промисловими, побутовими та іншими відходами;</a:t>
            </a:r>
          </a:p>
          <a:p>
            <a:pPr marL="539496" indent="-457200">
              <a:buClr>
                <a:srgbClr val="C00000"/>
              </a:buClr>
              <a:buFont typeface="+mj-lt"/>
              <a:buAutoNum type="arabicParenR"/>
            </a:pPr>
            <a:r>
              <a:rPr lang="uk-UA" sz="2000" dirty="0" smtClean="0"/>
              <a:t>розміщення</a:t>
            </a:r>
            <a:r>
              <a:rPr lang="uk-UA" sz="2000" dirty="0"/>
              <a:t>, проектування, будівництво, введення в дію об'єктів, що негативно впливають на стан земель;</a:t>
            </a:r>
          </a:p>
          <a:p>
            <a:pPr marL="539496" indent="-457200">
              <a:buClr>
                <a:srgbClr val="C00000"/>
              </a:buClr>
              <a:buFont typeface="+mj-lt"/>
              <a:buAutoNum type="arabicParenR"/>
            </a:pPr>
            <a:r>
              <a:rPr lang="uk-UA" sz="2000" dirty="0" smtClean="0"/>
              <a:t>невиконання </a:t>
            </a:r>
            <a:r>
              <a:rPr lang="uk-UA" sz="2000" dirty="0"/>
              <a:t>вимог щодо використання земель за цільовим призначенням;</a:t>
            </a:r>
          </a:p>
          <a:p>
            <a:pPr marL="539496" indent="-457200">
              <a:buClr>
                <a:srgbClr val="C00000"/>
              </a:buClr>
              <a:buFont typeface="+mj-lt"/>
              <a:buAutoNum type="arabicParenR"/>
            </a:pPr>
            <a:r>
              <a:rPr lang="uk-UA" sz="2000" dirty="0" smtClean="0"/>
              <a:t>порушення </a:t>
            </a:r>
            <a:r>
              <a:rPr lang="uk-UA" sz="2000" dirty="0"/>
              <a:t>строків повернення тимчасово займаних земель або невиконання обов'язків щодо приведення їх у стан, придатний для використання за призначенням;</a:t>
            </a:r>
          </a:p>
          <a:p>
            <a:pPr marL="539496" indent="-457200">
              <a:buClr>
                <a:srgbClr val="C00000"/>
              </a:buClr>
              <a:buFont typeface="+mj-lt"/>
              <a:buAutoNum type="arabicParenR"/>
            </a:pPr>
            <a:r>
              <a:rPr lang="uk-UA" sz="2000" dirty="0" smtClean="0"/>
              <a:t>знищення </a:t>
            </a:r>
            <a:r>
              <a:rPr lang="uk-UA" sz="2000" dirty="0"/>
              <a:t>межових </a:t>
            </a:r>
            <a:r>
              <a:rPr lang="uk-UA" sz="2000" dirty="0" smtClean="0"/>
              <a:t>знаків, </a:t>
            </a:r>
            <a:r>
              <a:rPr lang="ru-RU" sz="2000" dirty="0" err="1" smtClean="0"/>
              <a:t>пошкодження</a:t>
            </a:r>
            <a:r>
              <a:rPr lang="ru-RU" sz="2000" dirty="0" smtClean="0"/>
              <a:t> </a:t>
            </a:r>
            <a:r>
              <a:rPr lang="ru-RU" sz="2000" dirty="0" err="1"/>
              <a:t>або</a:t>
            </a:r>
            <a:r>
              <a:rPr lang="ru-RU" sz="2000" dirty="0"/>
              <a:t> </a:t>
            </a:r>
            <a:r>
              <a:rPr lang="ru-RU" sz="2000" dirty="0" err="1"/>
              <a:t>знищення</a:t>
            </a:r>
            <a:r>
              <a:rPr lang="ru-RU" sz="2000" dirty="0"/>
              <a:t> </a:t>
            </a:r>
            <a:r>
              <a:rPr lang="ru-RU" sz="2000" dirty="0" err="1"/>
              <a:t>геодезичних</a:t>
            </a:r>
            <a:r>
              <a:rPr lang="ru-RU" sz="2000" dirty="0"/>
              <a:t> </a:t>
            </a:r>
            <a:r>
              <a:rPr lang="ru-RU" sz="2000" dirty="0" err="1"/>
              <a:t>пунктів</a:t>
            </a:r>
            <a:r>
              <a:rPr lang="ru-RU" sz="2000" dirty="0"/>
              <a:t> </a:t>
            </a:r>
            <a:r>
              <a:rPr lang="ru-RU" sz="2000" dirty="0" err="1"/>
              <a:t>Державної</a:t>
            </a:r>
            <a:r>
              <a:rPr lang="ru-RU" sz="2000" dirty="0"/>
              <a:t> </a:t>
            </a:r>
            <a:r>
              <a:rPr lang="ru-RU" sz="2000" dirty="0" err="1"/>
              <a:t>мережі</a:t>
            </a:r>
            <a:r>
              <a:rPr lang="ru-RU" sz="2000" dirty="0"/>
              <a:t> та </a:t>
            </a:r>
            <a:r>
              <a:rPr lang="ru-RU" sz="2000" dirty="0" err="1"/>
              <a:t>геодезичних</a:t>
            </a:r>
            <a:r>
              <a:rPr lang="ru-RU" sz="2000" dirty="0"/>
              <a:t> мереж </a:t>
            </a:r>
            <a:r>
              <a:rPr lang="ru-RU" sz="2000" dirty="0" err="1"/>
              <a:t>спеціального</a:t>
            </a:r>
            <a:r>
              <a:rPr lang="ru-RU" sz="2000" dirty="0"/>
              <a:t> </a:t>
            </a:r>
            <a:r>
              <a:rPr lang="ru-RU" sz="2000" dirty="0" err="1"/>
              <a:t>призначення</a:t>
            </a:r>
            <a:r>
              <a:rPr lang="uk-UA" sz="2000" dirty="0" smtClean="0"/>
              <a:t>;</a:t>
            </a:r>
            <a:endParaRPr lang="uk-UA" sz="2000" dirty="0"/>
          </a:p>
          <a:p>
            <a:pPr marL="539496" indent="-457200">
              <a:buClr>
                <a:srgbClr val="C00000"/>
              </a:buClr>
              <a:buFont typeface="+mj-lt"/>
              <a:buAutoNum type="arabicParenR"/>
            </a:pPr>
            <a:r>
              <a:rPr lang="uk-UA" sz="2000" dirty="0" smtClean="0"/>
              <a:t>приховування </a:t>
            </a:r>
            <a:r>
              <a:rPr lang="uk-UA" sz="2000" dirty="0"/>
              <a:t>від обліку і реєстрації та перекручення даних про стан земель, розміри та кількість земельних ділянок</a:t>
            </a:r>
            <a:r>
              <a:rPr lang="uk-UA" sz="2000" dirty="0" smtClean="0"/>
              <a:t>;</a:t>
            </a:r>
            <a:endParaRPr lang="uk-UA" sz="2000" dirty="0"/>
          </a:p>
        </p:txBody>
      </p:sp>
    </p:spTree>
    <p:extLst>
      <p:ext uri="{BB962C8B-B14F-4D97-AF65-F5344CB8AC3E}">
        <p14:creationId xmlns:p14="http://schemas.microsoft.com/office/powerpoint/2010/main" val="334956849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638"/>
            <a:ext cx="7498080" cy="346050"/>
          </a:xfrm>
        </p:spPr>
        <p:txBody>
          <a:bodyPr>
            <a:normAutofit fontScale="90000"/>
          </a:bodyPr>
          <a:lstStyle/>
          <a:p>
            <a:pPr algn="ctr"/>
            <a:r>
              <a:rPr lang="uk-UA" sz="2200" b="1" dirty="0" smtClean="0"/>
              <a:t>Перелік основних земельних правопорушень </a:t>
            </a:r>
            <a:r>
              <a:rPr lang="uk-UA" sz="2200" b="1" dirty="0" smtClean="0">
                <a:solidFill>
                  <a:srgbClr val="002060"/>
                </a:solidFill>
              </a:rPr>
              <a:t>(ст. 211 ЗК)</a:t>
            </a:r>
            <a:endParaRPr lang="uk-UA" sz="2200" b="1" dirty="0">
              <a:solidFill>
                <a:srgbClr val="002060"/>
              </a:solidFill>
            </a:endParaRPr>
          </a:p>
        </p:txBody>
      </p:sp>
      <p:sp>
        <p:nvSpPr>
          <p:cNvPr id="3" name="Місце для вмісту 2"/>
          <p:cNvSpPr>
            <a:spLocks noGrp="1"/>
          </p:cNvSpPr>
          <p:nvPr>
            <p:ph idx="1"/>
          </p:nvPr>
        </p:nvSpPr>
        <p:spPr>
          <a:xfrm>
            <a:off x="1187624" y="836712"/>
            <a:ext cx="7714104" cy="5760640"/>
          </a:xfrm>
        </p:spPr>
        <p:txBody>
          <a:bodyPr>
            <a:noAutofit/>
          </a:bodyPr>
          <a:lstStyle/>
          <a:p>
            <a:pPr marL="425196" indent="-342900">
              <a:buClr>
                <a:srgbClr val="C00000"/>
              </a:buClr>
              <a:buFont typeface="+mj-lt"/>
              <a:buAutoNum type="arabicParenR" startAt="9"/>
            </a:pPr>
            <a:r>
              <a:rPr lang="uk-UA" sz="2000" dirty="0" err="1" smtClean="0"/>
              <a:t>непроведення</a:t>
            </a:r>
            <a:r>
              <a:rPr lang="uk-UA" sz="2000" dirty="0" smtClean="0"/>
              <a:t> </a:t>
            </a:r>
            <a:r>
              <a:rPr lang="uk-UA" sz="2000" dirty="0"/>
              <a:t>рекультивації порушених земель;</a:t>
            </a:r>
          </a:p>
          <a:p>
            <a:pPr marL="425196" indent="-342900">
              <a:buClr>
                <a:srgbClr val="C00000"/>
              </a:buClr>
              <a:buFont typeface="+mj-lt"/>
              <a:buAutoNum type="arabicParenR" startAt="9"/>
            </a:pPr>
            <a:r>
              <a:rPr lang="uk-UA" sz="2000" dirty="0" smtClean="0"/>
              <a:t>знищення </a:t>
            </a:r>
            <a:r>
              <a:rPr lang="uk-UA" sz="2000" dirty="0"/>
              <a:t>або пошкодження протиерозійних і гідротехнічних споруд, захисних насаджень;</a:t>
            </a:r>
          </a:p>
          <a:p>
            <a:pPr marL="425196" indent="-342900">
              <a:buClr>
                <a:srgbClr val="C00000"/>
              </a:buClr>
              <a:buFont typeface="+mj-lt"/>
              <a:buAutoNum type="arabicParenR" startAt="9"/>
            </a:pPr>
            <a:r>
              <a:rPr lang="ru-RU" sz="2000" dirty="0" err="1"/>
              <a:t>порушення</a:t>
            </a:r>
            <a:r>
              <a:rPr lang="ru-RU" sz="2000" dirty="0"/>
              <a:t> умов </a:t>
            </a:r>
            <a:r>
              <a:rPr lang="ru-RU" sz="2000" dirty="0" err="1"/>
              <a:t>зняття</a:t>
            </a:r>
            <a:r>
              <a:rPr lang="ru-RU" sz="2000" dirty="0"/>
              <a:t>, </a:t>
            </a:r>
            <a:r>
              <a:rPr lang="ru-RU" sz="2000" dirty="0" err="1"/>
              <a:t>збереження</a:t>
            </a:r>
            <a:r>
              <a:rPr lang="ru-RU" sz="2000" dirty="0"/>
              <a:t> і </a:t>
            </a:r>
            <a:r>
              <a:rPr lang="ru-RU" sz="2000" dirty="0" err="1"/>
              <a:t>використання</a:t>
            </a:r>
            <a:r>
              <a:rPr lang="ru-RU" sz="2000" dirty="0"/>
              <a:t> </a:t>
            </a:r>
            <a:r>
              <a:rPr lang="ru-RU" sz="2000" dirty="0" err="1"/>
              <a:t>родючого</a:t>
            </a:r>
            <a:r>
              <a:rPr lang="ru-RU" sz="2000" dirty="0"/>
              <a:t> шару </a:t>
            </a:r>
            <a:r>
              <a:rPr lang="ru-RU" sz="2000" dirty="0" err="1"/>
              <a:t>ґрунту</a:t>
            </a:r>
            <a:r>
              <a:rPr lang="uk-UA" sz="2000" dirty="0" smtClean="0"/>
              <a:t>;</a:t>
            </a:r>
            <a:endParaRPr lang="uk-UA" sz="2000" dirty="0"/>
          </a:p>
          <a:p>
            <a:pPr marL="425196" indent="-342900">
              <a:buClr>
                <a:srgbClr val="C00000"/>
              </a:buClr>
              <a:buFont typeface="+mj-lt"/>
              <a:buAutoNum type="arabicParenR" startAt="9"/>
            </a:pPr>
            <a:r>
              <a:rPr lang="uk-UA" sz="2000" dirty="0" smtClean="0"/>
              <a:t>відхилення </a:t>
            </a:r>
            <a:r>
              <a:rPr lang="uk-UA" sz="2000" dirty="0"/>
              <a:t>від затверджених в установленому порядку проектів землеустрою; </a:t>
            </a:r>
            <a:r>
              <a:rPr lang="uk-UA" sz="2000" strike="sngStrike" dirty="0"/>
              <a:t>використання земельних ділянок сільськогосподарського призначення для ведення товарного сільськогосподарського виробництва без затверджених у випадках, визначених законом, проектів землеустрою, що забезпечують еколого-економічне обґрунтування сівозміни та впорядкування угідь;</a:t>
            </a:r>
          </a:p>
          <a:p>
            <a:pPr marL="425196" indent="-342900">
              <a:buClr>
                <a:srgbClr val="C00000"/>
              </a:buClr>
              <a:buFont typeface="+mj-lt"/>
              <a:buAutoNum type="arabicParenR" startAt="9"/>
            </a:pPr>
            <a:r>
              <a:rPr lang="uk-UA" sz="2000" dirty="0" smtClean="0"/>
              <a:t>ухилення </a:t>
            </a:r>
            <a:r>
              <a:rPr lang="uk-UA" sz="2000" dirty="0"/>
              <a:t>від державної реєстрації земельних ділянок та подання недостовірної інформації щодо них;</a:t>
            </a:r>
          </a:p>
          <a:p>
            <a:pPr marL="425196" indent="-342900">
              <a:buClr>
                <a:srgbClr val="C00000"/>
              </a:buClr>
              <a:buFont typeface="+mj-lt"/>
              <a:buAutoNum type="arabicParenR" startAt="9"/>
            </a:pPr>
            <a:r>
              <a:rPr lang="uk-UA" sz="2000" dirty="0" smtClean="0"/>
              <a:t>порушення </a:t>
            </a:r>
            <a:r>
              <a:rPr lang="uk-UA" sz="2000" dirty="0"/>
              <a:t>строків розгляду заяв щодо відведення земельних ділянок;</a:t>
            </a:r>
          </a:p>
          <a:p>
            <a:pPr marL="425196" indent="-342900">
              <a:buClr>
                <a:srgbClr val="C00000"/>
              </a:buClr>
              <a:buFont typeface="+mj-lt"/>
              <a:buAutoNum type="arabicParenR" startAt="9"/>
            </a:pPr>
            <a:r>
              <a:rPr lang="uk-UA" sz="2000" strike="sngStrike" dirty="0" smtClean="0"/>
              <a:t>порушення </a:t>
            </a:r>
            <a:r>
              <a:rPr lang="uk-UA" sz="2000" strike="sngStrike" dirty="0"/>
              <a:t>строку видачі державного </a:t>
            </a:r>
            <a:r>
              <a:rPr lang="uk-UA" sz="2000" strike="sngStrike" dirty="0" err="1"/>
              <a:t>акта</a:t>
            </a:r>
            <a:r>
              <a:rPr lang="uk-UA" sz="2000" strike="sngStrike" dirty="0"/>
              <a:t> на право власності на земельну ділянку.</a:t>
            </a:r>
          </a:p>
        </p:txBody>
      </p:sp>
    </p:spTree>
    <p:extLst>
      <p:ext uri="{BB962C8B-B14F-4D97-AF65-F5344CB8AC3E}">
        <p14:creationId xmlns:p14="http://schemas.microsoft.com/office/powerpoint/2010/main" val="201078224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638"/>
            <a:ext cx="7498080" cy="706090"/>
          </a:xfrm>
        </p:spPr>
        <p:txBody>
          <a:bodyPr>
            <a:noAutofit/>
          </a:bodyPr>
          <a:lstStyle/>
          <a:p>
            <a:pPr algn="ctr"/>
            <a:r>
              <a:rPr lang="uk-UA" sz="2400" b="1" dirty="0" smtClean="0">
                <a:effectLst/>
              </a:rPr>
              <a:t>Законодавчі засади юридичної відповідальності за земельні правопорушення</a:t>
            </a:r>
            <a:endParaRPr lang="uk-UA" sz="2400" b="1" dirty="0">
              <a:solidFill>
                <a:srgbClr val="002060"/>
              </a:solidFill>
              <a:effectLst/>
            </a:endParaRPr>
          </a:p>
        </p:txBody>
      </p:sp>
      <p:sp>
        <p:nvSpPr>
          <p:cNvPr id="3" name="Місце для вмісту 2"/>
          <p:cNvSpPr>
            <a:spLocks noGrp="1"/>
          </p:cNvSpPr>
          <p:nvPr>
            <p:ph idx="1"/>
          </p:nvPr>
        </p:nvSpPr>
        <p:spPr>
          <a:xfrm>
            <a:off x="1187624" y="1340768"/>
            <a:ext cx="7714104" cy="5760640"/>
          </a:xfrm>
        </p:spPr>
        <p:txBody>
          <a:bodyPr>
            <a:noAutofit/>
          </a:bodyPr>
          <a:lstStyle/>
          <a:p>
            <a:pPr marL="539496" indent="-457200">
              <a:buClr>
                <a:srgbClr val="C00000"/>
              </a:buClr>
              <a:buFont typeface="+mj-lt"/>
              <a:buAutoNum type="arabicPeriod"/>
            </a:pPr>
            <a:r>
              <a:rPr lang="uk-UA" sz="2400" b="1" dirty="0" smtClean="0"/>
              <a:t>Закон України від 25.06.1991 р. «Про охорону навколишнього природного середовища»                      (розділ </a:t>
            </a:r>
            <a:r>
              <a:rPr lang="en-US" sz="2400" b="1" dirty="0" smtClean="0"/>
              <a:t>XV</a:t>
            </a:r>
            <a:r>
              <a:rPr lang="uk-UA" sz="2400" b="1" dirty="0" smtClean="0"/>
              <a:t>).</a:t>
            </a:r>
          </a:p>
          <a:p>
            <a:pPr marL="539496" indent="-457200">
              <a:buClr>
                <a:srgbClr val="C00000"/>
              </a:buClr>
              <a:buFont typeface="+mj-lt"/>
              <a:buAutoNum type="arabicPeriod"/>
            </a:pPr>
            <a:r>
              <a:rPr lang="uk-UA" sz="2400" b="1" dirty="0" smtClean="0"/>
              <a:t>ЗК України (розділ </a:t>
            </a:r>
            <a:r>
              <a:rPr lang="en-US" sz="2400" b="1" dirty="0" smtClean="0"/>
              <a:t>VIII – </a:t>
            </a:r>
            <a:r>
              <a:rPr lang="uk-UA" sz="2400" b="1" dirty="0" err="1" smtClean="0"/>
              <a:t>гл</a:t>
            </a:r>
            <a:r>
              <a:rPr lang="uk-UA" sz="2400" b="1" dirty="0" smtClean="0"/>
              <a:t>. 37).</a:t>
            </a:r>
          </a:p>
          <a:p>
            <a:pPr marL="539496" indent="-457200">
              <a:buClr>
                <a:srgbClr val="C00000"/>
              </a:buClr>
              <a:buFont typeface="+mj-lt"/>
              <a:buAutoNum type="arabicPeriod"/>
            </a:pPr>
            <a:r>
              <a:rPr lang="uk-UA" sz="2400" b="1" dirty="0" smtClean="0"/>
              <a:t>КУпАП</a:t>
            </a:r>
          </a:p>
          <a:p>
            <a:pPr marL="539496" indent="-457200">
              <a:buClr>
                <a:srgbClr val="C00000"/>
              </a:buClr>
              <a:buFont typeface="+mj-lt"/>
              <a:buAutoNum type="arabicPeriod"/>
            </a:pPr>
            <a:r>
              <a:rPr lang="uk-UA" sz="2400" b="1" dirty="0" smtClean="0"/>
              <a:t>КК України.</a:t>
            </a:r>
          </a:p>
          <a:p>
            <a:pPr marL="539496" indent="-457200">
              <a:buClr>
                <a:srgbClr val="C00000"/>
              </a:buClr>
              <a:buFont typeface="+mj-lt"/>
              <a:buAutoNum type="arabicPeriod"/>
            </a:pPr>
            <a:r>
              <a:rPr lang="uk-UA" sz="2400" b="1" dirty="0" smtClean="0"/>
              <a:t>ЦК України.</a:t>
            </a:r>
          </a:p>
          <a:p>
            <a:pPr marL="539496" indent="-457200">
              <a:buClr>
                <a:srgbClr val="C00000"/>
              </a:buClr>
              <a:buFont typeface="+mj-lt"/>
              <a:buAutoNum type="arabicPeriod"/>
            </a:pPr>
            <a:r>
              <a:rPr lang="uk-UA" sz="2400" b="1" dirty="0" smtClean="0"/>
              <a:t>ГК України.</a:t>
            </a:r>
          </a:p>
          <a:p>
            <a:pPr marL="539496" indent="-457200">
              <a:buClr>
                <a:srgbClr val="C00000"/>
              </a:buClr>
              <a:buFont typeface="+mj-lt"/>
              <a:buAutoNum type="arabicPeriod"/>
            </a:pPr>
            <a:r>
              <a:rPr lang="uk-UA" sz="2400" b="1" dirty="0" smtClean="0"/>
              <a:t>КЗпП України.</a:t>
            </a:r>
          </a:p>
          <a:p>
            <a:pPr marL="539496" indent="-457200">
              <a:buClr>
                <a:srgbClr val="C00000"/>
              </a:buClr>
              <a:buFont typeface="+mj-lt"/>
              <a:buAutoNum type="arabicPeriod"/>
            </a:pPr>
            <a:r>
              <a:rPr lang="ru-RU" sz="2400" b="1" dirty="0" smtClean="0"/>
              <a:t>Закон </a:t>
            </a:r>
            <a:r>
              <a:rPr lang="ru-RU" sz="2400" b="1" dirty="0" err="1"/>
              <a:t>України</a:t>
            </a:r>
            <a:r>
              <a:rPr lang="ru-RU" sz="2400" b="1" dirty="0"/>
              <a:t> </a:t>
            </a:r>
            <a:r>
              <a:rPr lang="ru-RU" sz="2400" b="1" dirty="0" err="1"/>
              <a:t>від</a:t>
            </a:r>
            <a:r>
              <a:rPr lang="ru-RU" sz="2400" b="1" dirty="0"/>
              <a:t> </a:t>
            </a:r>
            <a:r>
              <a:rPr lang="ru-RU" sz="2400" b="1" dirty="0" smtClean="0"/>
              <a:t>19.06.2003 </a:t>
            </a:r>
            <a:r>
              <a:rPr lang="ru-RU" sz="2400" b="1" dirty="0"/>
              <a:t>р. «Про </a:t>
            </a:r>
            <a:r>
              <a:rPr lang="ru-RU" sz="2400" b="1" dirty="0" err="1" smtClean="0"/>
              <a:t>державний</a:t>
            </a:r>
            <a:r>
              <a:rPr lang="ru-RU" sz="2400" b="1" dirty="0" smtClean="0"/>
              <a:t> контроль за </a:t>
            </a:r>
            <a:r>
              <a:rPr lang="ru-RU" sz="2400" b="1" dirty="0" err="1" smtClean="0"/>
              <a:t>використанням</a:t>
            </a:r>
            <a:r>
              <a:rPr lang="ru-RU" sz="2400" b="1" dirty="0" smtClean="0"/>
              <a:t> та </a:t>
            </a:r>
            <a:r>
              <a:rPr lang="ru-RU" sz="2400" b="1" dirty="0" err="1" smtClean="0"/>
              <a:t>охороною</a:t>
            </a:r>
            <a:r>
              <a:rPr lang="ru-RU" sz="2400" b="1" dirty="0" smtClean="0"/>
              <a:t> земель». </a:t>
            </a:r>
            <a:endParaRPr lang="ru-RU" sz="2400" b="1" dirty="0"/>
          </a:p>
          <a:p>
            <a:pPr marL="539496" indent="-457200">
              <a:buClr>
                <a:srgbClr val="C00000"/>
              </a:buClr>
              <a:buFont typeface="+mj-lt"/>
              <a:buAutoNum type="arabicPeriod"/>
            </a:pPr>
            <a:endParaRPr lang="ru-RU" sz="2000" dirty="0"/>
          </a:p>
        </p:txBody>
      </p:sp>
    </p:spTree>
    <p:extLst>
      <p:ext uri="{BB962C8B-B14F-4D97-AF65-F5344CB8AC3E}">
        <p14:creationId xmlns:p14="http://schemas.microsoft.com/office/powerpoint/2010/main" val="250544065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1331640" y="116632"/>
            <a:ext cx="7812360" cy="5847755"/>
          </a:xfrm>
          <a:prstGeom prst="rect">
            <a:avLst/>
          </a:prstGeom>
        </p:spPr>
        <p:txBody>
          <a:bodyPr wrap="square">
            <a:spAutoFit/>
          </a:bodyPr>
          <a:lstStyle/>
          <a:p>
            <a:r>
              <a:rPr lang="uk-UA" sz="2200" b="1" dirty="0" smtClean="0">
                <a:solidFill>
                  <a:srgbClr val="C00000"/>
                </a:solidFill>
              </a:rPr>
              <a:t>Ч. 3 ст. 211 </a:t>
            </a:r>
            <a:r>
              <a:rPr lang="uk-UA" sz="2200" b="1" dirty="0" err="1" smtClean="0">
                <a:solidFill>
                  <a:srgbClr val="C00000"/>
                </a:solidFill>
              </a:rPr>
              <a:t>ЗК</a:t>
            </a:r>
            <a:r>
              <a:rPr lang="uk-UA" sz="2200" b="1" dirty="0" smtClean="0">
                <a:solidFill>
                  <a:srgbClr val="C00000"/>
                </a:solidFill>
              </a:rPr>
              <a:t> України</a:t>
            </a:r>
          </a:p>
          <a:p>
            <a:endParaRPr lang="uk-UA" sz="2200" dirty="0"/>
          </a:p>
          <a:p>
            <a:r>
              <a:rPr lang="uk-UA" sz="2200" dirty="0" smtClean="0"/>
              <a:t>3</a:t>
            </a:r>
            <a:r>
              <a:rPr lang="uk-UA" sz="2200" dirty="0"/>
              <a:t>. </a:t>
            </a:r>
            <a:r>
              <a:rPr lang="uk-UA" sz="2200" b="1" dirty="0"/>
              <a:t>Методика визначення розміру шкоди</a:t>
            </a:r>
            <a:r>
              <a:rPr lang="uk-UA" sz="2200" dirty="0"/>
              <a:t>, заподіяної внаслідок самовільного зайняття земельних ділянок, використання земельних ділянок не за цільовим призначенням, псування земель, порушення режиму, нормативів і правил їх використання, </a:t>
            </a:r>
            <a:r>
              <a:rPr lang="uk-UA" sz="2200" b="1" dirty="0"/>
              <a:t>затверджується Кабінетом Міністрів України</a:t>
            </a:r>
            <a:r>
              <a:rPr lang="uk-UA" sz="2200" dirty="0"/>
              <a:t>.</a:t>
            </a:r>
          </a:p>
          <a:p>
            <a:endParaRPr lang="uk-UA" sz="2200" dirty="0"/>
          </a:p>
          <a:p>
            <a:r>
              <a:rPr lang="uk-UA" sz="2200" dirty="0" smtClean="0"/>
              <a:t>(</a:t>
            </a:r>
            <a:r>
              <a:rPr lang="en-GB" sz="2200" dirty="0" smtClean="0"/>
              <a:t>C</a:t>
            </a:r>
            <a:r>
              <a:rPr lang="uk-UA" sz="2200" dirty="0" err="1"/>
              <a:t>таттю</a:t>
            </a:r>
            <a:r>
              <a:rPr lang="uk-UA" sz="2200" dirty="0"/>
              <a:t> 211 доповнено частиною третьою згідно із Законом № 1423-</a:t>
            </a:r>
            <a:r>
              <a:rPr lang="en-GB" sz="2200" dirty="0"/>
              <a:t>IX </a:t>
            </a:r>
            <a:r>
              <a:rPr lang="uk-UA" sz="2200" dirty="0"/>
              <a:t>від </a:t>
            </a:r>
            <a:r>
              <a:rPr lang="uk-UA" sz="2200" dirty="0" smtClean="0"/>
              <a:t>28.04.2021)</a:t>
            </a:r>
          </a:p>
          <a:p>
            <a:endParaRPr lang="uk-UA" sz="2200" dirty="0"/>
          </a:p>
          <a:p>
            <a:r>
              <a:rPr lang="ru-RU" sz="2200" b="1" dirty="0"/>
              <a:t>ЗАКОН </a:t>
            </a:r>
            <a:r>
              <a:rPr lang="ru-RU" sz="2200" b="1" dirty="0" err="1" smtClean="0"/>
              <a:t>УКРАЇНИ</a:t>
            </a:r>
            <a:r>
              <a:rPr lang="ru-RU" sz="2200" b="1" dirty="0" smtClean="0"/>
              <a:t> </a:t>
            </a:r>
          </a:p>
          <a:p>
            <a:r>
              <a:rPr lang="ru-RU" sz="2200" b="1" dirty="0" smtClean="0">
                <a:solidFill>
                  <a:srgbClr val="C00000"/>
                </a:solidFill>
              </a:rPr>
              <a:t>«Про </a:t>
            </a:r>
            <a:r>
              <a:rPr lang="ru-RU" sz="2200" b="1" dirty="0" err="1">
                <a:solidFill>
                  <a:srgbClr val="C00000"/>
                </a:solidFill>
              </a:rPr>
              <a:t>внесення</a:t>
            </a:r>
            <a:r>
              <a:rPr lang="ru-RU" sz="2200" b="1" dirty="0">
                <a:solidFill>
                  <a:srgbClr val="C00000"/>
                </a:solidFill>
              </a:rPr>
              <a:t> </a:t>
            </a:r>
            <a:r>
              <a:rPr lang="ru-RU" sz="2200" b="1" dirty="0" err="1">
                <a:solidFill>
                  <a:srgbClr val="C00000"/>
                </a:solidFill>
              </a:rPr>
              <a:t>змін</a:t>
            </a:r>
            <a:r>
              <a:rPr lang="ru-RU" sz="2200" b="1" dirty="0">
                <a:solidFill>
                  <a:srgbClr val="C00000"/>
                </a:solidFill>
              </a:rPr>
              <a:t> до </a:t>
            </a:r>
            <a:r>
              <a:rPr lang="ru-RU" sz="2200" b="1" dirty="0" err="1">
                <a:solidFill>
                  <a:srgbClr val="C00000"/>
                </a:solidFill>
              </a:rPr>
              <a:t>деяких</a:t>
            </a:r>
            <a:r>
              <a:rPr lang="ru-RU" sz="2200" b="1" dirty="0">
                <a:solidFill>
                  <a:srgbClr val="C00000"/>
                </a:solidFill>
              </a:rPr>
              <a:t> </a:t>
            </a:r>
            <a:r>
              <a:rPr lang="ru-RU" sz="2200" b="1" dirty="0" err="1">
                <a:solidFill>
                  <a:srgbClr val="C00000"/>
                </a:solidFill>
              </a:rPr>
              <a:t>законодавчих</a:t>
            </a:r>
            <a:r>
              <a:rPr lang="ru-RU" sz="2200" b="1" dirty="0">
                <a:solidFill>
                  <a:srgbClr val="C00000"/>
                </a:solidFill>
              </a:rPr>
              <a:t> </a:t>
            </a:r>
            <a:r>
              <a:rPr lang="ru-RU" sz="2200" b="1" dirty="0" err="1">
                <a:solidFill>
                  <a:srgbClr val="C00000"/>
                </a:solidFill>
              </a:rPr>
              <a:t>актів</a:t>
            </a:r>
            <a:r>
              <a:rPr lang="ru-RU" sz="2200" b="1" dirty="0">
                <a:solidFill>
                  <a:srgbClr val="C00000"/>
                </a:solidFill>
              </a:rPr>
              <a:t> </a:t>
            </a:r>
            <a:r>
              <a:rPr lang="ru-RU" sz="2200" b="1" dirty="0" err="1">
                <a:solidFill>
                  <a:srgbClr val="C00000"/>
                </a:solidFill>
              </a:rPr>
              <a:t>України</a:t>
            </a:r>
            <a:r>
              <a:rPr lang="ru-RU" sz="2200" b="1" dirty="0">
                <a:solidFill>
                  <a:srgbClr val="C00000"/>
                </a:solidFill>
              </a:rPr>
              <a:t> </a:t>
            </a:r>
            <a:r>
              <a:rPr lang="ru-RU" sz="2200" b="1" dirty="0" err="1">
                <a:solidFill>
                  <a:srgbClr val="C00000"/>
                </a:solidFill>
              </a:rPr>
              <a:t>щодо</a:t>
            </a:r>
            <a:r>
              <a:rPr lang="ru-RU" sz="2200" b="1" dirty="0">
                <a:solidFill>
                  <a:srgbClr val="C00000"/>
                </a:solidFill>
              </a:rPr>
              <a:t> </a:t>
            </a:r>
            <a:r>
              <a:rPr lang="ru-RU" sz="2200" b="1" dirty="0" err="1">
                <a:solidFill>
                  <a:srgbClr val="C00000"/>
                </a:solidFill>
              </a:rPr>
              <a:t>вдосконалення</a:t>
            </a:r>
            <a:r>
              <a:rPr lang="ru-RU" sz="2200" b="1" dirty="0">
                <a:solidFill>
                  <a:srgbClr val="C00000"/>
                </a:solidFill>
              </a:rPr>
              <a:t> </a:t>
            </a:r>
            <a:r>
              <a:rPr lang="ru-RU" sz="2200" b="1" dirty="0" err="1">
                <a:solidFill>
                  <a:srgbClr val="C00000"/>
                </a:solidFill>
              </a:rPr>
              <a:t>системи</a:t>
            </a:r>
            <a:r>
              <a:rPr lang="ru-RU" sz="2200" b="1" dirty="0">
                <a:solidFill>
                  <a:srgbClr val="C00000"/>
                </a:solidFill>
              </a:rPr>
              <a:t> </a:t>
            </a:r>
            <a:r>
              <a:rPr lang="ru-RU" sz="2200" b="1" dirty="0" err="1">
                <a:solidFill>
                  <a:srgbClr val="C00000"/>
                </a:solidFill>
              </a:rPr>
              <a:t>управління</a:t>
            </a:r>
            <a:r>
              <a:rPr lang="ru-RU" sz="2200" b="1" dirty="0">
                <a:solidFill>
                  <a:srgbClr val="C00000"/>
                </a:solidFill>
              </a:rPr>
              <a:t> та </a:t>
            </a:r>
            <a:r>
              <a:rPr lang="ru-RU" sz="2200" b="1" dirty="0" err="1">
                <a:solidFill>
                  <a:srgbClr val="C00000"/>
                </a:solidFill>
              </a:rPr>
              <a:t>дерегуляції</a:t>
            </a:r>
            <a:r>
              <a:rPr lang="ru-RU" sz="2200" b="1" dirty="0">
                <a:solidFill>
                  <a:srgbClr val="C00000"/>
                </a:solidFill>
              </a:rPr>
              <a:t> у </a:t>
            </a:r>
            <a:r>
              <a:rPr lang="ru-RU" sz="2200" b="1" dirty="0" err="1">
                <a:solidFill>
                  <a:srgbClr val="C00000"/>
                </a:solidFill>
              </a:rPr>
              <a:t>сфері</a:t>
            </a:r>
            <a:r>
              <a:rPr lang="ru-RU" sz="2200" b="1" dirty="0">
                <a:solidFill>
                  <a:srgbClr val="C00000"/>
                </a:solidFill>
              </a:rPr>
              <a:t> </a:t>
            </a:r>
            <a:r>
              <a:rPr lang="ru-RU" sz="2200" b="1" dirty="0" err="1">
                <a:solidFill>
                  <a:srgbClr val="C00000"/>
                </a:solidFill>
              </a:rPr>
              <a:t>земельних</a:t>
            </a:r>
            <a:r>
              <a:rPr lang="ru-RU" sz="2200" b="1" dirty="0">
                <a:solidFill>
                  <a:srgbClr val="C00000"/>
                </a:solidFill>
              </a:rPr>
              <a:t> </a:t>
            </a:r>
            <a:r>
              <a:rPr lang="ru-RU" sz="2200" b="1" dirty="0" err="1" smtClean="0">
                <a:solidFill>
                  <a:srgbClr val="C00000"/>
                </a:solidFill>
              </a:rPr>
              <a:t>відносин</a:t>
            </a:r>
            <a:r>
              <a:rPr lang="ru-RU" sz="2200" b="1" dirty="0" smtClean="0">
                <a:solidFill>
                  <a:srgbClr val="C00000"/>
                </a:solidFill>
              </a:rPr>
              <a:t>».</a:t>
            </a:r>
          </a:p>
          <a:p>
            <a:endParaRPr lang="ru-RU" sz="2200" b="1" dirty="0">
              <a:solidFill>
                <a:srgbClr val="C00000"/>
              </a:solidFill>
            </a:endParaRPr>
          </a:p>
          <a:p>
            <a:endParaRPr lang="uk-UA" sz="2200" b="1" dirty="0">
              <a:solidFill>
                <a:srgbClr val="C00000"/>
              </a:solidFill>
            </a:endParaRPr>
          </a:p>
        </p:txBody>
      </p:sp>
    </p:spTree>
    <p:extLst>
      <p:ext uri="{BB962C8B-B14F-4D97-AF65-F5344CB8AC3E}">
        <p14:creationId xmlns:p14="http://schemas.microsoft.com/office/powerpoint/2010/main" val="201064910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1187624" y="339035"/>
            <a:ext cx="7776864" cy="6186309"/>
          </a:xfrm>
          <a:prstGeom prst="rect">
            <a:avLst/>
          </a:prstGeom>
        </p:spPr>
        <p:txBody>
          <a:bodyPr wrap="square">
            <a:spAutoFit/>
          </a:bodyPr>
          <a:lstStyle/>
          <a:p>
            <a:r>
              <a:rPr lang="uk-UA" sz="2200" b="1" dirty="0" smtClean="0">
                <a:solidFill>
                  <a:srgbClr val="C00000"/>
                </a:solidFill>
              </a:rPr>
              <a:t>Постанова Кабінету Міністрів України </a:t>
            </a:r>
          </a:p>
          <a:p>
            <a:r>
              <a:rPr lang="uk-UA" sz="2200" b="1" dirty="0" smtClean="0">
                <a:solidFill>
                  <a:srgbClr val="C00000"/>
                </a:solidFill>
              </a:rPr>
              <a:t>від </a:t>
            </a:r>
            <a:r>
              <a:rPr lang="uk-UA" sz="2200" b="1" dirty="0">
                <a:solidFill>
                  <a:srgbClr val="C00000"/>
                </a:solidFill>
              </a:rPr>
              <a:t>25 липня 2007 р. № 963</a:t>
            </a:r>
          </a:p>
          <a:p>
            <a:endParaRPr lang="uk-UA" sz="2200" dirty="0"/>
          </a:p>
          <a:p>
            <a:r>
              <a:rPr lang="uk-UA" sz="2200" b="1" dirty="0"/>
              <a:t>Про затвердження Методики визначення розміру шкоди, заподіяної внаслідок самовільного зайняття земельних ділянок, використання земельних ділянок не за цільовим призначенням, псування земель, порушення режиму, нормативів і правил їх використання</a:t>
            </a:r>
          </a:p>
          <a:p>
            <a:endParaRPr lang="uk-UA" sz="2200" dirty="0"/>
          </a:p>
          <a:p>
            <a:r>
              <a:rPr lang="uk-UA" sz="2200" dirty="0"/>
              <a:t>{Назва Постанови із змінами, внесеними згідно з Постановою КМ № 131 від 16.02.2022</a:t>
            </a:r>
            <a:r>
              <a:rPr lang="uk-UA" sz="2200" dirty="0" smtClean="0"/>
              <a:t>}</a:t>
            </a:r>
          </a:p>
          <a:p>
            <a:endParaRPr lang="uk-UA" sz="2200" dirty="0"/>
          </a:p>
          <a:p>
            <a:r>
              <a:rPr lang="uk-UA" sz="2200" b="1" dirty="0" smtClean="0">
                <a:solidFill>
                  <a:srgbClr val="00B050"/>
                </a:solidFill>
              </a:rPr>
              <a:t>Стара назва:</a:t>
            </a:r>
          </a:p>
          <a:p>
            <a:r>
              <a:rPr lang="uk-UA" sz="2200" dirty="0"/>
              <a:t>Про затвердження Методики визначення розміру шкоди, заподіяної внаслідок самовільного зайняття земельних ділянок, використання земельних ділянок не за цільовим призначенням, </a:t>
            </a:r>
            <a:r>
              <a:rPr lang="uk-UA" sz="2200" dirty="0">
                <a:solidFill>
                  <a:srgbClr val="002060"/>
                </a:solidFill>
              </a:rPr>
              <a:t>зняття ґрунтового покриву (родючого шару ґрунту) без спеціального дозволу</a:t>
            </a:r>
          </a:p>
        </p:txBody>
      </p:sp>
    </p:spTree>
    <p:extLst>
      <p:ext uri="{BB962C8B-B14F-4D97-AF65-F5344CB8AC3E}">
        <p14:creationId xmlns:p14="http://schemas.microsoft.com/office/powerpoint/2010/main" val="390885932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1435608" y="-27384"/>
            <a:ext cx="7498080" cy="864096"/>
          </a:xfrm>
        </p:spPr>
        <p:txBody>
          <a:bodyPr>
            <a:noAutofit/>
          </a:bodyPr>
          <a:lstStyle/>
          <a:p>
            <a:pPr algn="ctr"/>
            <a:r>
              <a:rPr lang="uk-UA" sz="3000" b="1" dirty="0" smtClean="0"/>
              <a:t>Ознаки кримінальної відповідальності</a:t>
            </a:r>
            <a:endParaRPr lang="uk-UA" sz="3000" b="1" dirty="0"/>
          </a:p>
        </p:txBody>
      </p:sp>
      <p:sp>
        <p:nvSpPr>
          <p:cNvPr id="5" name="Місце для вмісту 4"/>
          <p:cNvSpPr>
            <a:spLocks noGrp="1"/>
          </p:cNvSpPr>
          <p:nvPr>
            <p:ph idx="1"/>
          </p:nvPr>
        </p:nvSpPr>
        <p:spPr>
          <a:xfrm>
            <a:off x="1115616" y="980728"/>
            <a:ext cx="7818072" cy="6048672"/>
          </a:xfrm>
        </p:spPr>
        <p:txBody>
          <a:bodyPr>
            <a:normAutofit/>
          </a:bodyPr>
          <a:lstStyle/>
          <a:p>
            <a:pPr marL="596646" indent="-514350" algn="just">
              <a:buFont typeface="+mj-lt"/>
              <a:buAutoNum type="arabicPeriod"/>
              <a:tabLst>
                <a:tab pos="450850" algn="l"/>
              </a:tabLst>
            </a:pPr>
            <a:r>
              <a:rPr lang="uk-UA" sz="2600" dirty="0" smtClean="0"/>
              <a:t>найбільш суворий вид відповідальності.</a:t>
            </a:r>
          </a:p>
          <a:p>
            <a:pPr marL="596646" indent="-514350" algn="just">
              <a:buFont typeface="+mj-lt"/>
              <a:buAutoNum type="arabicPeriod"/>
              <a:tabLst>
                <a:tab pos="450850" algn="l"/>
              </a:tabLst>
            </a:pPr>
            <a:r>
              <a:rPr lang="uk-UA" sz="2600" dirty="0" smtClean="0"/>
              <a:t>обмеженість підстав виникнення (настає </a:t>
            </a:r>
            <a:r>
              <a:rPr lang="uk-UA" sz="2600" dirty="0"/>
              <a:t>за скоєння </a:t>
            </a:r>
            <a:r>
              <a:rPr lang="uk-UA" sz="2600" dirty="0" smtClean="0"/>
              <a:t>кримінальних правопорушень, прямо передбачених КК України).</a:t>
            </a:r>
          </a:p>
          <a:p>
            <a:pPr marL="596646" indent="-514350" algn="just">
              <a:buFont typeface="+mj-lt"/>
              <a:buAutoNum type="arabicPeriod"/>
              <a:tabLst>
                <a:tab pos="450850" algn="l"/>
              </a:tabLst>
            </a:pPr>
            <a:r>
              <a:rPr lang="uk-UA" sz="2600" dirty="0" smtClean="0"/>
              <a:t>вид і міра покарання прямо передбачені кримінальним законом.</a:t>
            </a:r>
          </a:p>
          <a:p>
            <a:pPr marL="596646" indent="-514350" algn="just">
              <a:buFont typeface="+mj-lt"/>
              <a:buAutoNum type="arabicPeriod"/>
              <a:tabLst>
                <a:tab pos="450850" algn="l"/>
              </a:tabLst>
            </a:pPr>
            <a:r>
              <a:rPr lang="uk-UA" sz="2600" dirty="0" smtClean="0"/>
              <a:t>виключно особистий характер.</a:t>
            </a:r>
          </a:p>
          <a:p>
            <a:pPr marL="596646" indent="-514350" algn="just">
              <a:buFont typeface="+mj-lt"/>
              <a:buAutoNum type="arabicPeriod"/>
              <a:tabLst>
                <a:tab pos="450850" algn="l"/>
              </a:tabLst>
            </a:pPr>
            <a:r>
              <a:rPr lang="uk-UA" sz="2600" dirty="0" smtClean="0"/>
              <a:t>особливий порядок притягнення до відповідальності, тобто чітка процесуальна форма.</a:t>
            </a:r>
          </a:p>
          <a:p>
            <a:pPr marL="596646" indent="-514350" algn="just">
              <a:buFont typeface="+mj-lt"/>
              <a:buAutoNum type="arabicPeriod"/>
              <a:tabLst>
                <a:tab pos="450850" algn="l"/>
              </a:tabLst>
            </a:pPr>
            <a:r>
              <a:rPr lang="uk-UA" sz="2600" dirty="0" smtClean="0"/>
              <a:t>застосовується лише судом.</a:t>
            </a:r>
            <a:endParaRPr lang="uk-UA" sz="2600" dirty="0"/>
          </a:p>
          <a:p>
            <a:pPr marL="596646" indent="-514350">
              <a:buFont typeface="+mj-lt"/>
              <a:buAutoNum type="arabicPeriod"/>
              <a:tabLst>
                <a:tab pos="450850" algn="l"/>
              </a:tabLst>
            </a:pPr>
            <a:endParaRPr lang="uk-UA" dirty="0"/>
          </a:p>
        </p:txBody>
      </p:sp>
    </p:spTree>
    <p:extLst>
      <p:ext uri="{BB962C8B-B14F-4D97-AF65-F5344CB8AC3E}">
        <p14:creationId xmlns:p14="http://schemas.microsoft.com/office/powerpoint/2010/main" val="130317010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sz="3200" b="1" dirty="0" smtClean="0"/>
              <a:t>Негативна (ретроспективна) юридична відповідальність</a:t>
            </a:r>
            <a:endParaRPr lang="ru-RU" sz="3200" b="1" dirty="0"/>
          </a:p>
        </p:txBody>
      </p:sp>
      <p:graphicFrame>
        <p:nvGraphicFramePr>
          <p:cNvPr id="4" name="Содержимое 3"/>
          <p:cNvGraphicFramePr>
            <a:graphicFrameLocks noGrp="1"/>
          </p:cNvGraphicFramePr>
          <p:nvPr>
            <p:ph idx="1"/>
            <p:extLst>
              <p:ext uri="{D42A27DB-BD31-4B8C-83A1-F6EECF244321}">
                <p14:modId xmlns:p14="http://schemas.microsoft.com/office/powerpoint/2010/main" val="1867215198"/>
              </p:ext>
            </p:extLst>
          </p:nvPr>
        </p:nvGraphicFramePr>
        <p:xfrm>
          <a:off x="1435608" y="1447800"/>
          <a:ext cx="749808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1435608" y="-27384"/>
            <a:ext cx="7498080" cy="1143000"/>
          </a:xfrm>
        </p:spPr>
        <p:txBody>
          <a:bodyPr>
            <a:normAutofit/>
          </a:bodyPr>
          <a:lstStyle/>
          <a:p>
            <a:pPr algn="ctr"/>
            <a:r>
              <a:rPr lang="uk-UA" sz="3800" b="1" dirty="0" smtClean="0">
                <a:effectLst>
                  <a:outerShdw blurRad="38100" dist="38100" dir="2700000" algn="tl">
                    <a:srgbClr val="000000">
                      <a:alpha val="43137"/>
                    </a:srgbClr>
                  </a:outerShdw>
                </a:effectLst>
              </a:rPr>
              <a:t>Основні питання теми</a:t>
            </a:r>
            <a:endParaRPr lang="ru-RU" sz="3800" b="1" dirty="0">
              <a:effectLst>
                <a:outerShdw blurRad="38100" dist="38100" dir="2700000" algn="tl">
                  <a:srgbClr val="000000">
                    <a:alpha val="43137"/>
                  </a:srgbClr>
                </a:outerShdw>
              </a:effectLst>
            </a:endParaRPr>
          </a:p>
        </p:txBody>
      </p:sp>
      <p:sp>
        <p:nvSpPr>
          <p:cNvPr id="5" name="Содержимое 4"/>
          <p:cNvSpPr>
            <a:spLocks noGrp="1"/>
          </p:cNvSpPr>
          <p:nvPr>
            <p:ph idx="1"/>
          </p:nvPr>
        </p:nvSpPr>
        <p:spPr>
          <a:xfrm>
            <a:off x="1142976" y="1052736"/>
            <a:ext cx="7712394" cy="5616624"/>
          </a:xfrm>
        </p:spPr>
        <p:txBody>
          <a:bodyPr>
            <a:normAutofit fontScale="92500" lnSpcReduction="10000"/>
          </a:bodyPr>
          <a:lstStyle/>
          <a:p>
            <a:pPr marL="596646" lvl="0" indent="-514350" algn="just">
              <a:spcAft>
                <a:spcPts val="600"/>
              </a:spcAft>
              <a:buFont typeface="+mj-lt"/>
              <a:buAutoNum type="arabicPeriod"/>
            </a:pPr>
            <a:r>
              <a:rPr lang="uk-UA" b="1" dirty="0" smtClean="0"/>
              <a:t>Поняття, форми та види юридичної відповідальності у земельному праві.</a:t>
            </a:r>
            <a:endParaRPr lang="ru-RU" b="1" dirty="0" smtClean="0"/>
          </a:p>
          <a:p>
            <a:pPr marL="596646" lvl="0" indent="-514350" algn="just">
              <a:spcAft>
                <a:spcPts val="600"/>
              </a:spcAft>
              <a:buFont typeface="+mj-lt"/>
              <a:buAutoNum type="arabicPeriod"/>
            </a:pPr>
            <a:r>
              <a:rPr lang="uk-UA" b="1" dirty="0" smtClean="0"/>
              <a:t>Земельні правопорушення як підстави негативної (ретроспективної) юридичної відповідальності.</a:t>
            </a:r>
            <a:endParaRPr lang="ru-RU" b="1" dirty="0" smtClean="0"/>
          </a:p>
          <a:p>
            <a:pPr marL="596646" lvl="0" indent="-514350" algn="just">
              <a:spcAft>
                <a:spcPts val="600"/>
              </a:spcAft>
              <a:buFont typeface="+mj-lt"/>
              <a:buAutoNum type="arabicPeriod"/>
            </a:pPr>
            <a:r>
              <a:rPr lang="uk-UA" b="1" dirty="0"/>
              <a:t>Кримінальна відповідальність за порушення земельного законодавства.</a:t>
            </a:r>
            <a:endParaRPr lang="ru-RU" b="1" dirty="0"/>
          </a:p>
          <a:p>
            <a:pPr marL="596646" indent="-514350" algn="just">
              <a:spcAft>
                <a:spcPts val="600"/>
              </a:spcAft>
              <a:buFont typeface="+mj-lt"/>
              <a:buAutoNum type="arabicPeriod"/>
            </a:pPr>
            <a:r>
              <a:rPr lang="uk-UA" b="1" dirty="0" smtClean="0"/>
              <a:t>Адміністративна відповідальність за порушення земельного законодавства.</a:t>
            </a:r>
            <a:endParaRPr lang="ru-RU" b="1" dirty="0" smtClean="0"/>
          </a:p>
          <a:p>
            <a:pPr marL="596646" lvl="0" indent="-514350" algn="just">
              <a:spcAft>
                <a:spcPts val="600"/>
              </a:spcAft>
              <a:buFont typeface="+mj-lt"/>
              <a:buAutoNum type="arabicPeriod"/>
            </a:pPr>
            <a:r>
              <a:rPr lang="uk-UA" b="1" dirty="0" smtClean="0"/>
              <a:t>Інші види юридичної відповідальності за порушення земельного законодавства.</a:t>
            </a:r>
            <a:endParaRPr lang="ru-RU" b="1"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1043608" y="188640"/>
            <a:ext cx="7848872" cy="7048083"/>
          </a:xfrm>
          <a:prstGeom prst="rect">
            <a:avLst/>
          </a:prstGeom>
        </p:spPr>
        <p:txBody>
          <a:bodyPr wrap="square">
            <a:spAutoFit/>
          </a:bodyPr>
          <a:lstStyle/>
          <a:p>
            <a:r>
              <a:rPr lang="ru-RU" sz="2200" b="1" dirty="0"/>
              <a:t>ЗАКОН </a:t>
            </a:r>
            <a:r>
              <a:rPr lang="ru-RU" sz="2200" b="1" dirty="0" smtClean="0"/>
              <a:t>УКРАЇНИ</a:t>
            </a:r>
          </a:p>
          <a:p>
            <a:r>
              <a:rPr lang="ru-RU" sz="2200" b="1" dirty="0" err="1" smtClean="0"/>
              <a:t>від</a:t>
            </a:r>
            <a:r>
              <a:rPr lang="ru-RU" sz="2200" b="1" dirty="0" smtClean="0"/>
              <a:t>   </a:t>
            </a:r>
            <a:r>
              <a:rPr lang="ru-RU" sz="2200" b="1" dirty="0"/>
              <a:t>22 листопада 2018 </a:t>
            </a:r>
            <a:r>
              <a:rPr lang="ru-RU" sz="2200" b="1" dirty="0" smtClean="0"/>
              <a:t>р. № </a:t>
            </a:r>
            <a:r>
              <a:rPr lang="ru-RU" sz="2200" b="1" dirty="0"/>
              <a:t>2617-VIII</a:t>
            </a:r>
          </a:p>
          <a:p>
            <a:r>
              <a:rPr lang="ru-RU" sz="2200" b="1" dirty="0" smtClean="0">
                <a:solidFill>
                  <a:srgbClr val="002060"/>
                </a:solidFill>
              </a:rPr>
              <a:t>«Про </a:t>
            </a:r>
            <a:r>
              <a:rPr lang="ru-RU" sz="2200" b="1" dirty="0" err="1">
                <a:solidFill>
                  <a:srgbClr val="002060"/>
                </a:solidFill>
              </a:rPr>
              <a:t>внесення</a:t>
            </a:r>
            <a:r>
              <a:rPr lang="ru-RU" sz="2200" b="1" dirty="0">
                <a:solidFill>
                  <a:srgbClr val="002060"/>
                </a:solidFill>
              </a:rPr>
              <a:t> </a:t>
            </a:r>
            <a:r>
              <a:rPr lang="ru-RU" sz="2200" b="1" dirty="0" err="1">
                <a:solidFill>
                  <a:srgbClr val="002060"/>
                </a:solidFill>
              </a:rPr>
              <a:t>змін</a:t>
            </a:r>
            <a:r>
              <a:rPr lang="ru-RU" sz="2200" b="1" dirty="0">
                <a:solidFill>
                  <a:srgbClr val="002060"/>
                </a:solidFill>
              </a:rPr>
              <a:t> до </a:t>
            </a:r>
            <a:r>
              <a:rPr lang="ru-RU" sz="2200" b="1" dirty="0" err="1">
                <a:solidFill>
                  <a:srgbClr val="002060"/>
                </a:solidFill>
              </a:rPr>
              <a:t>деяких</a:t>
            </a:r>
            <a:r>
              <a:rPr lang="ru-RU" sz="2200" b="1" dirty="0">
                <a:solidFill>
                  <a:srgbClr val="002060"/>
                </a:solidFill>
              </a:rPr>
              <a:t> </a:t>
            </a:r>
            <a:r>
              <a:rPr lang="ru-RU" sz="2200" b="1" dirty="0" err="1">
                <a:solidFill>
                  <a:srgbClr val="002060"/>
                </a:solidFill>
              </a:rPr>
              <a:t>законодавчих</a:t>
            </a:r>
            <a:r>
              <a:rPr lang="ru-RU" sz="2200" b="1" dirty="0">
                <a:solidFill>
                  <a:srgbClr val="002060"/>
                </a:solidFill>
              </a:rPr>
              <a:t> </a:t>
            </a:r>
            <a:r>
              <a:rPr lang="ru-RU" sz="2200" b="1" dirty="0" err="1">
                <a:solidFill>
                  <a:srgbClr val="002060"/>
                </a:solidFill>
              </a:rPr>
              <a:t>актів</a:t>
            </a:r>
            <a:r>
              <a:rPr lang="ru-RU" sz="2200" b="1" dirty="0">
                <a:solidFill>
                  <a:srgbClr val="002060"/>
                </a:solidFill>
              </a:rPr>
              <a:t> </a:t>
            </a:r>
            <a:r>
              <a:rPr lang="ru-RU" sz="2200" b="1" dirty="0" err="1">
                <a:solidFill>
                  <a:srgbClr val="002060"/>
                </a:solidFill>
              </a:rPr>
              <a:t>України</a:t>
            </a:r>
            <a:r>
              <a:rPr lang="ru-RU" sz="2200" b="1" dirty="0">
                <a:solidFill>
                  <a:srgbClr val="002060"/>
                </a:solidFill>
              </a:rPr>
              <a:t> </a:t>
            </a:r>
            <a:r>
              <a:rPr lang="ru-RU" sz="2200" b="1" dirty="0" err="1">
                <a:solidFill>
                  <a:srgbClr val="002060"/>
                </a:solidFill>
              </a:rPr>
              <a:t>щодо</a:t>
            </a:r>
            <a:r>
              <a:rPr lang="ru-RU" sz="2200" b="1" dirty="0">
                <a:solidFill>
                  <a:srgbClr val="002060"/>
                </a:solidFill>
              </a:rPr>
              <a:t> </a:t>
            </a:r>
            <a:r>
              <a:rPr lang="ru-RU" sz="2200" b="1" dirty="0" err="1">
                <a:solidFill>
                  <a:srgbClr val="002060"/>
                </a:solidFill>
              </a:rPr>
              <a:t>спрощення</a:t>
            </a:r>
            <a:r>
              <a:rPr lang="ru-RU" sz="2200" b="1" dirty="0">
                <a:solidFill>
                  <a:srgbClr val="002060"/>
                </a:solidFill>
              </a:rPr>
              <a:t> </a:t>
            </a:r>
            <a:r>
              <a:rPr lang="ru-RU" sz="2200" b="1" dirty="0" err="1">
                <a:solidFill>
                  <a:srgbClr val="002060"/>
                </a:solidFill>
              </a:rPr>
              <a:t>досудового</a:t>
            </a:r>
            <a:r>
              <a:rPr lang="ru-RU" sz="2200" b="1" dirty="0">
                <a:solidFill>
                  <a:srgbClr val="002060"/>
                </a:solidFill>
              </a:rPr>
              <a:t> </a:t>
            </a:r>
            <a:r>
              <a:rPr lang="ru-RU" sz="2200" b="1" dirty="0" err="1">
                <a:solidFill>
                  <a:srgbClr val="002060"/>
                </a:solidFill>
              </a:rPr>
              <a:t>розслідування</a:t>
            </a:r>
            <a:r>
              <a:rPr lang="ru-RU" sz="2200" b="1" dirty="0">
                <a:solidFill>
                  <a:srgbClr val="002060"/>
                </a:solidFill>
              </a:rPr>
              <a:t> </a:t>
            </a:r>
            <a:r>
              <a:rPr lang="ru-RU" sz="2200" b="1" dirty="0" err="1">
                <a:solidFill>
                  <a:srgbClr val="002060"/>
                </a:solidFill>
              </a:rPr>
              <a:t>окремих</a:t>
            </a:r>
            <a:r>
              <a:rPr lang="ru-RU" sz="2200" b="1" dirty="0">
                <a:solidFill>
                  <a:srgbClr val="002060"/>
                </a:solidFill>
              </a:rPr>
              <a:t> </a:t>
            </a:r>
            <a:r>
              <a:rPr lang="ru-RU" sz="2200" b="1" dirty="0" err="1">
                <a:solidFill>
                  <a:srgbClr val="002060"/>
                </a:solidFill>
              </a:rPr>
              <a:t>категорій</a:t>
            </a:r>
            <a:r>
              <a:rPr lang="ru-RU" sz="2200" b="1" dirty="0">
                <a:solidFill>
                  <a:srgbClr val="002060"/>
                </a:solidFill>
              </a:rPr>
              <a:t> </a:t>
            </a:r>
            <a:r>
              <a:rPr lang="ru-RU" sz="2200" b="1" dirty="0" err="1">
                <a:solidFill>
                  <a:srgbClr val="002060"/>
                </a:solidFill>
              </a:rPr>
              <a:t>кримінальних</a:t>
            </a:r>
            <a:r>
              <a:rPr lang="ru-RU" sz="2200" b="1" dirty="0">
                <a:solidFill>
                  <a:srgbClr val="002060"/>
                </a:solidFill>
              </a:rPr>
              <a:t> </a:t>
            </a:r>
            <a:r>
              <a:rPr lang="ru-RU" sz="2200" b="1" dirty="0" err="1" smtClean="0">
                <a:solidFill>
                  <a:srgbClr val="002060"/>
                </a:solidFill>
              </a:rPr>
              <a:t>правопорушень</a:t>
            </a:r>
            <a:r>
              <a:rPr lang="ru-RU" sz="2200" b="1" dirty="0" smtClean="0">
                <a:solidFill>
                  <a:srgbClr val="002060"/>
                </a:solidFill>
              </a:rPr>
              <a:t>»</a:t>
            </a:r>
          </a:p>
          <a:p>
            <a:endParaRPr lang="ru-RU" sz="2200" b="1" dirty="0">
              <a:solidFill>
                <a:srgbClr val="C00000"/>
              </a:solidFill>
            </a:endParaRPr>
          </a:p>
          <a:p>
            <a:r>
              <a:rPr lang="ru-RU" sz="2000" b="1" dirty="0" err="1" smtClean="0">
                <a:solidFill>
                  <a:srgbClr val="C00000"/>
                </a:solidFill>
              </a:rPr>
              <a:t>Стаття</a:t>
            </a:r>
            <a:r>
              <a:rPr lang="ru-RU" sz="2000" b="1" dirty="0" smtClean="0">
                <a:solidFill>
                  <a:srgbClr val="C00000"/>
                </a:solidFill>
              </a:rPr>
              <a:t> </a:t>
            </a:r>
            <a:r>
              <a:rPr lang="ru-RU" sz="2000" b="1" dirty="0">
                <a:solidFill>
                  <a:srgbClr val="C00000"/>
                </a:solidFill>
              </a:rPr>
              <a:t>11. </a:t>
            </a:r>
            <a:r>
              <a:rPr lang="ru-RU" sz="2000" b="1" dirty="0" err="1">
                <a:solidFill>
                  <a:srgbClr val="C00000"/>
                </a:solidFill>
              </a:rPr>
              <a:t>Поняття</a:t>
            </a:r>
            <a:r>
              <a:rPr lang="ru-RU" sz="2000" b="1" dirty="0">
                <a:solidFill>
                  <a:srgbClr val="C00000"/>
                </a:solidFill>
              </a:rPr>
              <a:t> </a:t>
            </a:r>
            <a:r>
              <a:rPr lang="ru-RU" sz="2000" b="1" dirty="0" err="1">
                <a:solidFill>
                  <a:srgbClr val="C00000"/>
                </a:solidFill>
              </a:rPr>
              <a:t>кримінального</a:t>
            </a:r>
            <a:r>
              <a:rPr lang="ru-RU" sz="2000" b="1" dirty="0">
                <a:solidFill>
                  <a:srgbClr val="C00000"/>
                </a:solidFill>
              </a:rPr>
              <a:t> </a:t>
            </a:r>
            <a:r>
              <a:rPr lang="ru-RU" sz="2000" b="1" dirty="0" err="1">
                <a:solidFill>
                  <a:srgbClr val="C00000"/>
                </a:solidFill>
              </a:rPr>
              <a:t>правопорушення</a:t>
            </a:r>
            <a:endParaRPr lang="ru-RU" sz="2000" b="1" dirty="0">
              <a:solidFill>
                <a:srgbClr val="C00000"/>
              </a:solidFill>
            </a:endParaRPr>
          </a:p>
          <a:p>
            <a:r>
              <a:rPr lang="ru-RU" sz="2000" b="1" dirty="0" smtClean="0"/>
              <a:t>1</a:t>
            </a:r>
            <a:r>
              <a:rPr lang="ru-RU" sz="2000" b="1" dirty="0"/>
              <a:t>. </a:t>
            </a:r>
            <a:r>
              <a:rPr lang="ru-RU" sz="2000" b="1" dirty="0" err="1"/>
              <a:t>Кримінальним</a:t>
            </a:r>
            <a:r>
              <a:rPr lang="ru-RU" sz="2000" b="1" dirty="0"/>
              <a:t> </a:t>
            </a:r>
            <a:r>
              <a:rPr lang="ru-RU" sz="2000" b="1" dirty="0" err="1"/>
              <a:t>правопорушенням</a:t>
            </a:r>
            <a:r>
              <a:rPr lang="ru-RU" sz="2000" b="1" dirty="0"/>
              <a:t> є </a:t>
            </a:r>
            <a:r>
              <a:rPr lang="ru-RU" sz="2000" b="1" dirty="0" err="1"/>
              <a:t>передбачене</a:t>
            </a:r>
            <a:r>
              <a:rPr lang="ru-RU" sz="2000" b="1" dirty="0"/>
              <a:t> </a:t>
            </a:r>
            <a:r>
              <a:rPr lang="ru-RU" sz="2000" b="1" dirty="0" err="1"/>
              <a:t>цим</a:t>
            </a:r>
            <a:r>
              <a:rPr lang="ru-RU" sz="2000" b="1" dirty="0"/>
              <a:t> Кодексом </a:t>
            </a:r>
            <a:r>
              <a:rPr lang="ru-RU" sz="2000" b="1" dirty="0" err="1"/>
              <a:t>суспільно</a:t>
            </a:r>
            <a:r>
              <a:rPr lang="ru-RU" sz="2000" b="1" dirty="0"/>
              <a:t> </a:t>
            </a:r>
            <a:r>
              <a:rPr lang="ru-RU" sz="2000" b="1" dirty="0" err="1"/>
              <a:t>небезпечне</a:t>
            </a:r>
            <a:r>
              <a:rPr lang="ru-RU" sz="2000" b="1" dirty="0"/>
              <a:t> </a:t>
            </a:r>
            <a:r>
              <a:rPr lang="ru-RU" sz="2000" b="1" dirty="0" err="1"/>
              <a:t>винне</a:t>
            </a:r>
            <a:r>
              <a:rPr lang="ru-RU" sz="2000" b="1" dirty="0"/>
              <a:t> </a:t>
            </a:r>
            <a:r>
              <a:rPr lang="ru-RU" sz="2000" b="1" dirty="0" err="1"/>
              <a:t>діяння</a:t>
            </a:r>
            <a:r>
              <a:rPr lang="ru-RU" sz="2000" b="1" dirty="0"/>
              <a:t> (</a:t>
            </a:r>
            <a:r>
              <a:rPr lang="ru-RU" sz="2000" b="1" dirty="0" err="1"/>
              <a:t>дія</a:t>
            </a:r>
            <a:r>
              <a:rPr lang="ru-RU" sz="2000" b="1" dirty="0"/>
              <a:t> </a:t>
            </a:r>
            <a:r>
              <a:rPr lang="ru-RU" sz="2000" b="1" dirty="0" err="1"/>
              <a:t>або</a:t>
            </a:r>
            <a:r>
              <a:rPr lang="ru-RU" sz="2000" b="1" dirty="0"/>
              <a:t> </a:t>
            </a:r>
            <a:r>
              <a:rPr lang="ru-RU" sz="2000" b="1" dirty="0" err="1"/>
              <a:t>бездіяльність</a:t>
            </a:r>
            <a:r>
              <a:rPr lang="ru-RU" sz="2000" b="1" dirty="0"/>
              <a:t>), </a:t>
            </a:r>
            <a:r>
              <a:rPr lang="ru-RU" sz="2000" b="1" dirty="0" err="1"/>
              <a:t>вчинене</a:t>
            </a:r>
            <a:r>
              <a:rPr lang="ru-RU" sz="2000" b="1" dirty="0"/>
              <a:t> </a:t>
            </a:r>
            <a:r>
              <a:rPr lang="ru-RU" sz="2000" b="1" dirty="0" err="1"/>
              <a:t>суб’єктом</a:t>
            </a:r>
            <a:r>
              <a:rPr lang="ru-RU" sz="2000" b="1" dirty="0"/>
              <a:t> </a:t>
            </a:r>
            <a:r>
              <a:rPr lang="ru-RU" sz="2000" b="1" dirty="0" err="1"/>
              <a:t>кримінального</a:t>
            </a:r>
            <a:r>
              <a:rPr lang="ru-RU" sz="2000" b="1" dirty="0"/>
              <a:t> </a:t>
            </a:r>
            <a:r>
              <a:rPr lang="ru-RU" sz="2000" b="1" dirty="0" err="1"/>
              <a:t>правопорушення</a:t>
            </a:r>
            <a:r>
              <a:rPr lang="ru-RU" sz="2000" b="1" dirty="0"/>
              <a:t>.</a:t>
            </a:r>
          </a:p>
          <a:p>
            <a:endParaRPr lang="ru-RU" sz="2000" b="1" dirty="0">
              <a:solidFill>
                <a:srgbClr val="C00000"/>
              </a:solidFill>
            </a:endParaRPr>
          </a:p>
          <a:p>
            <a:r>
              <a:rPr lang="ru-RU" sz="2000" b="1" dirty="0" err="1">
                <a:solidFill>
                  <a:srgbClr val="C00000"/>
                </a:solidFill>
              </a:rPr>
              <a:t>Стаття</a:t>
            </a:r>
            <a:r>
              <a:rPr lang="ru-RU" sz="2000" b="1" dirty="0">
                <a:solidFill>
                  <a:srgbClr val="C00000"/>
                </a:solidFill>
              </a:rPr>
              <a:t> 12. </a:t>
            </a:r>
            <a:r>
              <a:rPr lang="ru-RU" sz="2000" b="1" dirty="0" err="1">
                <a:solidFill>
                  <a:srgbClr val="C00000"/>
                </a:solidFill>
              </a:rPr>
              <a:t>Класифікація</a:t>
            </a:r>
            <a:r>
              <a:rPr lang="ru-RU" sz="2000" b="1" dirty="0">
                <a:solidFill>
                  <a:srgbClr val="C00000"/>
                </a:solidFill>
              </a:rPr>
              <a:t> </a:t>
            </a:r>
            <a:r>
              <a:rPr lang="ru-RU" sz="2000" b="1" dirty="0" err="1">
                <a:solidFill>
                  <a:srgbClr val="C00000"/>
                </a:solidFill>
              </a:rPr>
              <a:t>кримінальних</a:t>
            </a:r>
            <a:r>
              <a:rPr lang="ru-RU" sz="2000" b="1" dirty="0">
                <a:solidFill>
                  <a:srgbClr val="C00000"/>
                </a:solidFill>
              </a:rPr>
              <a:t> </a:t>
            </a:r>
            <a:r>
              <a:rPr lang="ru-RU" sz="2000" b="1" dirty="0" err="1">
                <a:solidFill>
                  <a:srgbClr val="C00000"/>
                </a:solidFill>
              </a:rPr>
              <a:t>правопорушень</a:t>
            </a:r>
            <a:endParaRPr lang="ru-RU" sz="2000" b="1" dirty="0">
              <a:solidFill>
                <a:srgbClr val="C00000"/>
              </a:solidFill>
            </a:endParaRPr>
          </a:p>
          <a:p>
            <a:r>
              <a:rPr lang="ru-RU" sz="2000" b="1" dirty="0" smtClean="0"/>
              <a:t>1</a:t>
            </a:r>
            <a:r>
              <a:rPr lang="ru-RU" sz="2000" b="1" dirty="0"/>
              <a:t>. </a:t>
            </a:r>
            <a:r>
              <a:rPr lang="ru-RU" sz="2000" b="1" dirty="0" err="1"/>
              <a:t>Кримінальні</a:t>
            </a:r>
            <a:r>
              <a:rPr lang="ru-RU" sz="2000" b="1" dirty="0"/>
              <a:t> </a:t>
            </a:r>
            <a:r>
              <a:rPr lang="ru-RU" sz="2000" b="1" dirty="0" err="1"/>
              <a:t>правопорушення</a:t>
            </a:r>
            <a:r>
              <a:rPr lang="ru-RU" sz="2000" b="1" dirty="0"/>
              <a:t> </a:t>
            </a:r>
            <a:r>
              <a:rPr lang="ru-RU" sz="2000" b="1" dirty="0" err="1"/>
              <a:t>поділяються</a:t>
            </a:r>
            <a:r>
              <a:rPr lang="ru-RU" sz="2000" b="1" dirty="0"/>
              <a:t> на </a:t>
            </a:r>
            <a:r>
              <a:rPr lang="ru-RU" sz="2000" b="1" dirty="0" err="1"/>
              <a:t>кримінальні</a:t>
            </a:r>
            <a:r>
              <a:rPr lang="ru-RU" sz="2000" b="1" dirty="0"/>
              <a:t> проступки і </a:t>
            </a:r>
            <a:r>
              <a:rPr lang="ru-RU" sz="2000" b="1" dirty="0" err="1"/>
              <a:t>злочини</a:t>
            </a:r>
            <a:r>
              <a:rPr lang="ru-RU" sz="2000" b="1" dirty="0"/>
              <a:t>.</a:t>
            </a:r>
          </a:p>
          <a:p>
            <a:r>
              <a:rPr lang="ru-RU" sz="2000" b="1" dirty="0" smtClean="0"/>
              <a:t>2</a:t>
            </a:r>
            <a:r>
              <a:rPr lang="ru-RU" sz="2000" b="1" dirty="0"/>
              <a:t>. </a:t>
            </a:r>
            <a:r>
              <a:rPr lang="ru-RU" sz="2000" b="1" dirty="0" err="1"/>
              <a:t>Кримінальним</a:t>
            </a:r>
            <a:r>
              <a:rPr lang="ru-RU" sz="2000" b="1" dirty="0"/>
              <a:t> проступком є </a:t>
            </a:r>
            <a:r>
              <a:rPr lang="ru-RU" sz="2000" b="1" dirty="0" err="1"/>
              <a:t>передбачене</a:t>
            </a:r>
            <a:r>
              <a:rPr lang="ru-RU" sz="2000" b="1" dirty="0"/>
              <a:t> </a:t>
            </a:r>
            <a:r>
              <a:rPr lang="ru-RU" sz="2000" b="1" dirty="0" err="1"/>
              <a:t>цим</a:t>
            </a:r>
            <a:r>
              <a:rPr lang="ru-RU" sz="2000" b="1" dirty="0"/>
              <a:t> Кодексом </a:t>
            </a:r>
            <a:r>
              <a:rPr lang="ru-RU" sz="2000" b="1" dirty="0" err="1"/>
              <a:t>діяння</a:t>
            </a:r>
            <a:r>
              <a:rPr lang="ru-RU" sz="2000" b="1" dirty="0"/>
              <a:t> (</a:t>
            </a:r>
            <a:r>
              <a:rPr lang="ru-RU" sz="2000" b="1" dirty="0" err="1"/>
              <a:t>дія</a:t>
            </a:r>
            <a:r>
              <a:rPr lang="ru-RU" sz="2000" b="1" dirty="0"/>
              <a:t> </a:t>
            </a:r>
            <a:r>
              <a:rPr lang="ru-RU" sz="2000" b="1" dirty="0" err="1"/>
              <a:t>чи</a:t>
            </a:r>
            <a:r>
              <a:rPr lang="ru-RU" sz="2000" b="1" dirty="0"/>
              <a:t> </a:t>
            </a:r>
            <a:r>
              <a:rPr lang="ru-RU" sz="2000" b="1" dirty="0" err="1"/>
              <a:t>бездіяльність</a:t>
            </a:r>
            <a:r>
              <a:rPr lang="ru-RU" sz="2000" b="1" dirty="0"/>
              <a:t>), за </a:t>
            </a:r>
            <a:r>
              <a:rPr lang="ru-RU" sz="2000" b="1" dirty="0" err="1"/>
              <a:t>вчинення</a:t>
            </a:r>
            <a:r>
              <a:rPr lang="ru-RU" sz="2000" b="1" dirty="0"/>
              <a:t> </a:t>
            </a:r>
            <a:r>
              <a:rPr lang="ru-RU" sz="2000" b="1" dirty="0" err="1"/>
              <a:t>якого</a:t>
            </a:r>
            <a:r>
              <a:rPr lang="ru-RU" sz="2000" b="1" dirty="0"/>
              <a:t> </a:t>
            </a:r>
            <a:r>
              <a:rPr lang="ru-RU" sz="2000" b="1" dirty="0" err="1"/>
              <a:t>передбачене</a:t>
            </a:r>
            <a:r>
              <a:rPr lang="ru-RU" sz="2000" b="1" dirty="0"/>
              <a:t> </a:t>
            </a:r>
            <a:r>
              <a:rPr lang="ru-RU" sz="2000" b="1" dirty="0" err="1"/>
              <a:t>основне</a:t>
            </a:r>
            <a:r>
              <a:rPr lang="ru-RU" sz="2000" b="1" dirty="0"/>
              <a:t> </a:t>
            </a:r>
            <a:r>
              <a:rPr lang="ru-RU" sz="2000" b="1" dirty="0" err="1"/>
              <a:t>покарання</a:t>
            </a:r>
            <a:r>
              <a:rPr lang="ru-RU" sz="2000" b="1" dirty="0"/>
              <a:t> у </a:t>
            </a:r>
            <a:r>
              <a:rPr lang="ru-RU" sz="2000" b="1" dirty="0" err="1"/>
              <a:t>виді</a:t>
            </a:r>
            <a:r>
              <a:rPr lang="ru-RU" sz="2000" b="1" dirty="0"/>
              <a:t> штрафу в </a:t>
            </a:r>
            <a:r>
              <a:rPr lang="ru-RU" sz="2000" b="1" dirty="0" err="1"/>
              <a:t>розмірі</a:t>
            </a:r>
            <a:r>
              <a:rPr lang="ru-RU" sz="2000" b="1" dirty="0"/>
              <a:t> не </a:t>
            </a:r>
            <a:r>
              <a:rPr lang="ru-RU" sz="2000" b="1" dirty="0" err="1"/>
              <a:t>більше</a:t>
            </a:r>
            <a:r>
              <a:rPr lang="ru-RU" sz="2000" b="1" dirty="0"/>
              <a:t> </a:t>
            </a:r>
            <a:r>
              <a:rPr lang="ru-RU" sz="2000" b="1" dirty="0" err="1"/>
              <a:t>трьох</a:t>
            </a:r>
            <a:r>
              <a:rPr lang="ru-RU" sz="2000" b="1" dirty="0"/>
              <a:t> </a:t>
            </a:r>
            <a:r>
              <a:rPr lang="ru-RU" sz="2000" b="1" dirty="0" err="1"/>
              <a:t>тисяч</a:t>
            </a:r>
            <a:r>
              <a:rPr lang="ru-RU" sz="2000" b="1" dirty="0"/>
              <a:t> </a:t>
            </a:r>
            <a:r>
              <a:rPr lang="ru-RU" sz="2000" b="1" dirty="0" err="1"/>
              <a:t>неоподатковуваних</a:t>
            </a:r>
            <a:r>
              <a:rPr lang="ru-RU" sz="2000" b="1" dirty="0"/>
              <a:t> </a:t>
            </a:r>
            <a:r>
              <a:rPr lang="ru-RU" sz="2000" b="1" dirty="0" err="1"/>
              <a:t>мінімумів</a:t>
            </a:r>
            <a:r>
              <a:rPr lang="ru-RU" sz="2000" b="1" dirty="0"/>
              <a:t> </a:t>
            </a:r>
            <a:r>
              <a:rPr lang="ru-RU" sz="2000" b="1" dirty="0" err="1"/>
              <a:t>доходів</a:t>
            </a:r>
            <a:r>
              <a:rPr lang="ru-RU" sz="2000" b="1" dirty="0"/>
              <a:t> </a:t>
            </a:r>
            <a:r>
              <a:rPr lang="ru-RU" sz="2000" b="1" dirty="0" err="1"/>
              <a:t>громадян</a:t>
            </a:r>
            <a:r>
              <a:rPr lang="ru-RU" sz="2000" b="1" dirty="0"/>
              <a:t> </a:t>
            </a:r>
            <a:r>
              <a:rPr lang="ru-RU" sz="2000" b="1" dirty="0" err="1"/>
              <a:t>або</a:t>
            </a:r>
            <a:r>
              <a:rPr lang="ru-RU" sz="2000" b="1" dirty="0"/>
              <a:t> </a:t>
            </a:r>
            <a:r>
              <a:rPr lang="ru-RU" sz="2000" b="1" dirty="0" err="1"/>
              <a:t>інше</a:t>
            </a:r>
            <a:r>
              <a:rPr lang="ru-RU" sz="2000" b="1" dirty="0"/>
              <a:t> </a:t>
            </a:r>
            <a:r>
              <a:rPr lang="ru-RU" sz="2000" b="1" dirty="0" err="1"/>
              <a:t>покарання</a:t>
            </a:r>
            <a:r>
              <a:rPr lang="ru-RU" sz="2000" b="1" dirty="0"/>
              <a:t>, не </a:t>
            </a:r>
            <a:r>
              <a:rPr lang="ru-RU" sz="2000" b="1" dirty="0" err="1"/>
              <a:t>пов’язане</a:t>
            </a:r>
            <a:r>
              <a:rPr lang="ru-RU" sz="2000" b="1" dirty="0"/>
              <a:t> з </a:t>
            </a:r>
            <a:r>
              <a:rPr lang="ru-RU" sz="2000" b="1" dirty="0" err="1"/>
              <a:t>позбавленням</a:t>
            </a:r>
            <a:r>
              <a:rPr lang="ru-RU" sz="2000" b="1" dirty="0"/>
              <a:t> </a:t>
            </a:r>
            <a:r>
              <a:rPr lang="ru-RU" sz="2000" b="1" dirty="0" err="1"/>
              <a:t>волі</a:t>
            </a:r>
            <a:r>
              <a:rPr lang="ru-RU" sz="2000" b="1" dirty="0"/>
              <a:t>.</a:t>
            </a:r>
          </a:p>
          <a:p>
            <a:r>
              <a:rPr lang="ru-RU" sz="2000" b="1" dirty="0" smtClean="0"/>
              <a:t>3</a:t>
            </a:r>
            <a:r>
              <a:rPr lang="ru-RU" sz="2000" b="1" dirty="0"/>
              <a:t>. </a:t>
            </a:r>
            <a:r>
              <a:rPr lang="ru-RU" sz="2000" b="1" dirty="0" err="1"/>
              <a:t>Злочини</a:t>
            </a:r>
            <a:r>
              <a:rPr lang="ru-RU" sz="2000" b="1" dirty="0"/>
              <a:t> </a:t>
            </a:r>
            <a:r>
              <a:rPr lang="ru-RU" sz="2000" b="1" dirty="0" err="1"/>
              <a:t>поділяються</a:t>
            </a:r>
            <a:r>
              <a:rPr lang="ru-RU" sz="2000" b="1" dirty="0"/>
              <a:t> на </a:t>
            </a:r>
            <a:r>
              <a:rPr lang="ru-RU" sz="2000" b="1" dirty="0" err="1"/>
              <a:t>нетяжкі</a:t>
            </a:r>
            <a:r>
              <a:rPr lang="ru-RU" sz="2000" b="1" dirty="0"/>
              <a:t>, </a:t>
            </a:r>
            <a:r>
              <a:rPr lang="ru-RU" sz="2000" b="1" dirty="0" err="1"/>
              <a:t>тяжкі</a:t>
            </a:r>
            <a:r>
              <a:rPr lang="ru-RU" sz="2000" b="1" dirty="0"/>
              <a:t> та особливо </a:t>
            </a:r>
            <a:r>
              <a:rPr lang="ru-RU" sz="2000" b="1" dirty="0" err="1"/>
              <a:t>тяжкі</a:t>
            </a:r>
            <a:r>
              <a:rPr lang="ru-RU" sz="2000" b="1" dirty="0"/>
              <a:t>.</a:t>
            </a:r>
            <a:endParaRPr lang="ru-RU" sz="2000" b="1" dirty="0" smtClean="0"/>
          </a:p>
          <a:p>
            <a:endParaRPr lang="ru-RU" sz="2000" b="1" dirty="0"/>
          </a:p>
          <a:p>
            <a:endParaRPr lang="en-US" sz="2000" b="1" dirty="0"/>
          </a:p>
        </p:txBody>
      </p:sp>
    </p:spTree>
    <p:extLst>
      <p:ext uri="{BB962C8B-B14F-4D97-AF65-F5344CB8AC3E}">
        <p14:creationId xmlns:p14="http://schemas.microsoft.com/office/powerpoint/2010/main" val="282946375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1435608" y="-27384"/>
            <a:ext cx="7498080" cy="864096"/>
          </a:xfrm>
        </p:spPr>
        <p:txBody>
          <a:bodyPr>
            <a:noAutofit/>
          </a:bodyPr>
          <a:lstStyle/>
          <a:p>
            <a:pPr algn="ctr"/>
            <a:r>
              <a:rPr lang="uk-UA" sz="3000" b="1" dirty="0" smtClean="0">
                <a:solidFill>
                  <a:srgbClr val="C00000"/>
                </a:solidFill>
              </a:rPr>
              <a:t>«Земельні» кримінальні правопорушення</a:t>
            </a:r>
            <a:endParaRPr lang="uk-UA" sz="3000" b="1" dirty="0">
              <a:solidFill>
                <a:srgbClr val="C00000"/>
              </a:solidFill>
            </a:endParaRPr>
          </a:p>
        </p:txBody>
      </p:sp>
      <p:sp>
        <p:nvSpPr>
          <p:cNvPr id="5" name="Місце для вмісту 4"/>
          <p:cNvSpPr>
            <a:spLocks noGrp="1"/>
          </p:cNvSpPr>
          <p:nvPr>
            <p:ph idx="1"/>
          </p:nvPr>
        </p:nvSpPr>
        <p:spPr>
          <a:xfrm>
            <a:off x="1115616" y="980728"/>
            <a:ext cx="7818072" cy="6048672"/>
          </a:xfrm>
        </p:spPr>
        <p:txBody>
          <a:bodyPr>
            <a:normAutofit/>
          </a:bodyPr>
          <a:lstStyle/>
          <a:p>
            <a:pPr marL="596646" indent="-514350">
              <a:spcAft>
                <a:spcPts val="1200"/>
              </a:spcAft>
              <a:buFont typeface="+mj-lt"/>
              <a:buAutoNum type="arabicPeriod"/>
              <a:tabLst>
                <a:tab pos="450850" algn="l"/>
              </a:tabLst>
            </a:pPr>
            <a:r>
              <a:rPr lang="uk-UA" sz="2400" dirty="0" smtClean="0"/>
              <a:t>Стаття 197-1. </a:t>
            </a:r>
            <a:r>
              <a:rPr lang="uk-UA" sz="2400" b="1" dirty="0" smtClean="0"/>
              <a:t>Самовільне зайняття земельної ділянки та самовільне будівництво.</a:t>
            </a:r>
          </a:p>
          <a:p>
            <a:pPr marL="596646" indent="-514350">
              <a:spcAft>
                <a:spcPts val="1200"/>
              </a:spcAft>
              <a:buFont typeface="+mj-lt"/>
              <a:buAutoNum type="arabicPeriod"/>
              <a:tabLst>
                <a:tab pos="450850" algn="l"/>
              </a:tabLst>
            </a:pPr>
            <a:r>
              <a:rPr lang="ru-RU" sz="2400" dirty="0" err="1"/>
              <a:t>Стаття</a:t>
            </a:r>
            <a:r>
              <a:rPr lang="ru-RU" sz="2400" dirty="0"/>
              <a:t> 238. </a:t>
            </a:r>
            <a:r>
              <a:rPr lang="ru-RU" sz="2400" b="1" dirty="0" err="1"/>
              <a:t>Приховування</a:t>
            </a:r>
            <a:r>
              <a:rPr lang="ru-RU" sz="2400" b="1" dirty="0"/>
              <a:t> </a:t>
            </a:r>
            <a:r>
              <a:rPr lang="ru-RU" sz="2400" b="1" dirty="0" err="1"/>
              <a:t>або</a:t>
            </a:r>
            <a:r>
              <a:rPr lang="ru-RU" sz="2400" b="1" dirty="0"/>
              <a:t> </a:t>
            </a:r>
            <a:r>
              <a:rPr lang="ru-RU" sz="2400" b="1" dirty="0" err="1"/>
              <a:t>перекручення</a:t>
            </a:r>
            <a:r>
              <a:rPr lang="ru-RU" sz="2400" b="1" dirty="0"/>
              <a:t> </a:t>
            </a:r>
            <a:r>
              <a:rPr lang="ru-RU" sz="2400" b="1" dirty="0" err="1"/>
              <a:t>відомостей</a:t>
            </a:r>
            <a:r>
              <a:rPr lang="ru-RU" sz="2400" b="1" dirty="0"/>
              <a:t> про </a:t>
            </a:r>
            <a:r>
              <a:rPr lang="ru-RU" sz="2400" b="1" dirty="0" err="1"/>
              <a:t>екологічний</a:t>
            </a:r>
            <a:r>
              <a:rPr lang="ru-RU" sz="2400" b="1" dirty="0"/>
              <a:t> стан </a:t>
            </a:r>
            <a:r>
              <a:rPr lang="ru-RU" sz="2400" b="1" dirty="0" err="1"/>
              <a:t>або</a:t>
            </a:r>
            <a:r>
              <a:rPr lang="ru-RU" sz="2400" b="1" dirty="0"/>
              <a:t> </a:t>
            </a:r>
            <a:r>
              <a:rPr lang="ru-RU" sz="2400" b="1" dirty="0" err="1"/>
              <a:t>захворюваність</a:t>
            </a:r>
            <a:r>
              <a:rPr lang="ru-RU" sz="2400" b="1" dirty="0"/>
              <a:t> </a:t>
            </a:r>
            <a:r>
              <a:rPr lang="ru-RU" sz="2400" b="1" dirty="0" err="1" smtClean="0"/>
              <a:t>населення</a:t>
            </a:r>
            <a:r>
              <a:rPr lang="ru-RU" sz="2400" b="1" dirty="0" smtClean="0"/>
              <a:t>.</a:t>
            </a:r>
            <a:endParaRPr lang="uk-UA" sz="2400" b="1" dirty="0" smtClean="0"/>
          </a:p>
          <a:p>
            <a:pPr marL="596646" indent="-514350">
              <a:spcAft>
                <a:spcPts val="1200"/>
              </a:spcAft>
              <a:buFont typeface="+mj-lt"/>
              <a:buAutoNum type="arabicPeriod"/>
              <a:tabLst>
                <a:tab pos="450850" algn="l"/>
              </a:tabLst>
            </a:pPr>
            <a:r>
              <a:rPr lang="uk-UA" sz="2400" dirty="0" smtClean="0"/>
              <a:t>Стаття 239. </a:t>
            </a:r>
            <a:r>
              <a:rPr lang="uk-UA" sz="2400" b="1" dirty="0" smtClean="0"/>
              <a:t>Забруднення або псування земель.</a:t>
            </a:r>
          </a:p>
          <a:p>
            <a:pPr marL="596646" indent="-514350">
              <a:spcAft>
                <a:spcPts val="1200"/>
              </a:spcAft>
              <a:buFont typeface="+mj-lt"/>
              <a:buAutoNum type="arabicPeriod"/>
              <a:tabLst>
                <a:tab pos="450850" algn="l"/>
              </a:tabLst>
            </a:pPr>
            <a:r>
              <a:rPr lang="uk-UA" sz="2400" dirty="0" smtClean="0"/>
              <a:t>Стаття 239-1. </a:t>
            </a:r>
            <a:r>
              <a:rPr lang="uk-UA" sz="2400" b="1" dirty="0" smtClean="0"/>
              <a:t>Незаконне заволодіння ґрунтовим покривом (поверхневим шаром) земель.</a:t>
            </a:r>
          </a:p>
          <a:p>
            <a:pPr marL="596646" indent="-514350">
              <a:spcAft>
                <a:spcPts val="1200"/>
              </a:spcAft>
              <a:buFont typeface="+mj-lt"/>
              <a:buAutoNum type="arabicPeriod"/>
              <a:tabLst>
                <a:tab pos="450850" algn="l"/>
              </a:tabLst>
            </a:pPr>
            <a:r>
              <a:rPr lang="uk-UA" sz="2400" dirty="0" smtClean="0"/>
              <a:t>Стаття 239-2. </a:t>
            </a:r>
            <a:r>
              <a:rPr lang="uk-UA" sz="2400" b="1" dirty="0" smtClean="0"/>
              <a:t>Незаконне заволодіння землями водного фонду в особливо великих розмірах.</a:t>
            </a:r>
          </a:p>
          <a:p>
            <a:pPr marL="596646" indent="-514350">
              <a:spcAft>
                <a:spcPts val="1200"/>
              </a:spcAft>
              <a:buFont typeface="+mj-lt"/>
              <a:buAutoNum type="arabicPeriod"/>
              <a:tabLst>
                <a:tab pos="450850" algn="l"/>
              </a:tabLst>
            </a:pPr>
            <a:r>
              <a:rPr lang="uk-UA" sz="2400" dirty="0" smtClean="0"/>
              <a:t>Стаття 254. </a:t>
            </a:r>
            <a:r>
              <a:rPr lang="uk-UA" sz="2400" b="1" dirty="0" err="1" smtClean="0"/>
              <a:t>Безгосподарське</a:t>
            </a:r>
            <a:r>
              <a:rPr lang="uk-UA" sz="2400" b="1" dirty="0" smtClean="0"/>
              <a:t> використання земель.</a:t>
            </a:r>
            <a:endParaRPr lang="uk-UA" sz="2400" b="1" dirty="0"/>
          </a:p>
        </p:txBody>
      </p:sp>
    </p:spTree>
    <p:extLst>
      <p:ext uri="{BB962C8B-B14F-4D97-AF65-F5344CB8AC3E}">
        <p14:creationId xmlns:p14="http://schemas.microsoft.com/office/powerpoint/2010/main" val="250290645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1187624" y="616620"/>
            <a:ext cx="7776864" cy="5693866"/>
          </a:xfrm>
          <a:prstGeom prst="rect">
            <a:avLst/>
          </a:prstGeom>
        </p:spPr>
        <p:txBody>
          <a:bodyPr wrap="square">
            <a:spAutoFit/>
          </a:bodyPr>
          <a:lstStyle/>
          <a:p>
            <a:r>
              <a:rPr lang="ru-RU" sz="2800" b="1" dirty="0"/>
              <a:t>З А К О Н   У К Р А Ї Н </a:t>
            </a:r>
            <a:r>
              <a:rPr lang="ru-RU" sz="2800" b="1" dirty="0" smtClean="0"/>
              <a:t>И</a:t>
            </a:r>
          </a:p>
          <a:p>
            <a:r>
              <a:rPr lang="ru-RU" sz="2800" b="1" dirty="0" err="1" smtClean="0"/>
              <a:t>від</a:t>
            </a:r>
            <a:r>
              <a:rPr lang="ru-RU" sz="2800" b="1" dirty="0" smtClean="0"/>
              <a:t> 11 </a:t>
            </a:r>
            <a:r>
              <a:rPr lang="ru-RU" sz="2800" b="1" dirty="0" err="1" smtClean="0"/>
              <a:t>січня</a:t>
            </a:r>
            <a:r>
              <a:rPr lang="ru-RU" sz="2800" b="1" dirty="0" smtClean="0"/>
              <a:t> 2007 р.</a:t>
            </a:r>
          </a:p>
          <a:p>
            <a:endParaRPr lang="ru-RU" sz="2800" b="1" dirty="0">
              <a:solidFill>
                <a:srgbClr val="C00000"/>
              </a:solidFill>
            </a:endParaRPr>
          </a:p>
          <a:p>
            <a:r>
              <a:rPr lang="ru-RU" sz="2800" b="1" dirty="0" smtClean="0">
                <a:solidFill>
                  <a:srgbClr val="C00000"/>
                </a:solidFill>
              </a:rPr>
              <a:t>«Про </a:t>
            </a:r>
            <a:r>
              <a:rPr lang="ru-RU" sz="2800" b="1" dirty="0" err="1">
                <a:solidFill>
                  <a:srgbClr val="C00000"/>
                </a:solidFill>
              </a:rPr>
              <a:t>внесення</a:t>
            </a:r>
            <a:r>
              <a:rPr lang="ru-RU" sz="2800" b="1" dirty="0">
                <a:solidFill>
                  <a:srgbClr val="C00000"/>
                </a:solidFill>
              </a:rPr>
              <a:t> </a:t>
            </a:r>
            <a:r>
              <a:rPr lang="ru-RU" sz="2800" b="1" dirty="0" err="1">
                <a:solidFill>
                  <a:srgbClr val="C00000"/>
                </a:solidFill>
              </a:rPr>
              <a:t>змін</a:t>
            </a:r>
            <a:r>
              <a:rPr lang="ru-RU" sz="2800" b="1" dirty="0">
                <a:solidFill>
                  <a:srgbClr val="C00000"/>
                </a:solidFill>
              </a:rPr>
              <a:t> до </a:t>
            </a:r>
            <a:r>
              <a:rPr lang="ru-RU" sz="2800" b="1" dirty="0" err="1">
                <a:solidFill>
                  <a:srgbClr val="C00000"/>
                </a:solidFill>
              </a:rPr>
              <a:t>деяких</a:t>
            </a:r>
            <a:r>
              <a:rPr lang="ru-RU" sz="2800" b="1" dirty="0">
                <a:solidFill>
                  <a:srgbClr val="C00000"/>
                </a:solidFill>
              </a:rPr>
              <a:t> </a:t>
            </a:r>
            <a:r>
              <a:rPr lang="ru-RU" sz="2800" b="1" dirty="0" err="1" smtClean="0">
                <a:solidFill>
                  <a:srgbClr val="C00000"/>
                </a:solidFill>
              </a:rPr>
              <a:t>законодавчих</a:t>
            </a:r>
            <a:r>
              <a:rPr lang="ru-RU" sz="2800" b="1" dirty="0" smtClean="0">
                <a:solidFill>
                  <a:srgbClr val="C00000"/>
                </a:solidFill>
              </a:rPr>
              <a:t> </a:t>
            </a:r>
            <a:r>
              <a:rPr lang="ru-RU" sz="2800" b="1" dirty="0" err="1" smtClean="0">
                <a:solidFill>
                  <a:srgbClr val="C00000"/>
                </a:solidFill>
              </a:rPr>
              <a:t>актів</a:t>
            </a:r>
            <a:r>
              <a:rPr lang="ru-RU" sz="2800" b="1" dirty="0" smtClean="0">
                <a:solidFill>
                  <a:srgbClr val="C00000"/>
                </a:solidFill>
              </a:rPr>
              <a:t> </a:t>
            </a:r>
            <a:r>
              <a:rPr lang="ru-RU" sz="2800" b="1" dirty="0" err="1">
                <a:solidFill>
                  <a:srgbClr val="C00000"/>
                </a:solidFill>
              </a:rPr>
              <a:t>України</a:t>
            </a:r>
            <a:r>
              <a:rPr lang="ru-RU" sz="2800" b="1" dirty="0">
                <a:solidFill>
                  <a:srgbClr val="C00000"/>
                </a:solidFill>
              </a:rPr>
              <a:t> </a:t>
            </a:r>
            <a:r>
              <a:rPr lang="ru-RU" sz="2800" b="1" dirty="0" err="1">
                <a:solidFill>
                  <a:srgbClr val="C00000"/>
                </a:solidFill>
              </a:rPr>
              <a:t>щодо</a:t>
            </a:r>
            <a:r>
              <a:rPr lang="ru-RU" sz="2800" b="1" dirty="0">
                <a:solidFill>
                  <a:srgbClr val="C00000"/>
                </a:solidFill>
              </a:rPr>
              <a:t> </a:t>
            </a:r>
            <a:r>
              <a:rPr lang="ru-RU" sz="2800" b="1" dirty="0" err="1">
                <a:solidFill>
                  <a:srgbClr val="C00000"/>
                </a:solidFill>
              </a:rPr>
              <a:t>посилення</a:t>
            </a:r>
            <a:r>
              <a:rPr lang="ru-RU" sz="2800" b="1" dirty="0">
                <a:solidFill>
                  <a:srgbClr val="C00000"/>
                </a:solidFill>
              </a:rPr>
              <a:t> </a:t>
            </a:r>
            <a:r>
              <a:rPr lang="ru-RU" sz="2800" b="1" dirty="0" err="1" smtClean="0">
                <a:solidFill>
                  <a:srgbClr val="C00000"/>
                </a:solidFill>
              </a:rPr>
              <a:t>відповідальності</a:t>
            </a:r>
            <a:r>
              <a:rPr lang="ru-RU" sz="2800" b="1" dirty="0" smtClean="0">
                <a:solidFill>
                  <a:srgbClr val="C00000"/>
                </a:solidFill>
              </a:rPr>
              <a:t>             </a:t>
            </a:r>
            <a:r>
              <a:rPr lang="ru-RU" sz="2800" b="1" dirty="0">
                <a:solidFill>
                  <a:srgbClr val="C00000"/>
                </a:solidFill>
              </a:rPr>
              <a:t>за </a:t>
            </a:r>
            <a:r>
              <a:rPr lang="ru-RU" sz="2800" b="1" dirty="0" err="1">
                <a:solidFill>
                  <a:srgbClr val="C00000"/>
                </a:solidFill>
              </a:rPr>
              <a:t>самовільне</a:t>
            </a:r>
            <a:r>
              <a:rPr lang="ru-RU" sz="2800" b="1" dirty="0">
                <a:solidFill>
                  <a:srgbClr val="C00000"/>
                </a:solidFill>
              </a:rPr>
              <a:t> </a:t>
            </a:r>
            <a:r>
              <a:rPr lang="ru-RU" sz="2800" b="1" dirty="0" err="1">
                <a:solidFill>
                  <a:srgbClr val="C00000"/>
                </a:solidFill>
              </a:rPr>
              <a:t>зайняття</a:t>
            </a:r>
            <a:r>
              <a:rPr lang="ru-RU" sz="2800" b="1" dirty="0">
                <a:solidFill>
                  <a:srgbClr val="C00000"/>
                </a:solidFill>
              </a:rPr>
              <a:t> </a:t>
            </a:r>
            <a:r>
              <a:rPr lang="ru-RU" sz="2800" b="1" dirty="0" err="1">
                <a:solidFill>
                  <a:srgbClr val="C00000"/>
                </a:solidFill>
              </a:rPr>
              <a:t>земельної</a:t>
            </a:r>
            <a:r>
              <a:rPr lang="ru-RU" sz="2800" b="1" dirty="0">
                <a:solidFill>
                  <a:srgbClr val="C00000"/>
                </a:solidFill>
              </a:rPr>
              <a:t> </a:t>
            </a:r>
            <a:r>
              <a:rPr lang="ru-RU" sz="2800" b="1" dirty="0" err="1" smtClean="0">
                <a:solidFill>
                  <a:srgbClr val="C00000"/>
                </a:solidFill>
              </a:rPr>
              <a:t>ділянки</a:t>
            </a:r>
            <a:r>
              <a:rPr lang="ru-RU" sz="2800" b="1" dirty="0" smtClean="0">
                <a:solidFill>
                  <a:srgbClr val="C00000"/>
                </a:solidFill>
              </a:rPr>
              <a:t>».</a:t>
            </a:r>
          </a:p>
          <a:p>
            <a:endParaRPr lang="ru-RU" sz="2800" b="1" dirty="0">
              <a:solidFill>
                <a:srgbClr val="C00000"/>
              </a:solidFill>
            </a:endParaRPr>
          </a:p>
          <a:p>
            <a:r>
              <a:rPr lang="ru-RU" sz="2800" dirty="0" smtClean="0"/>
              <a:t>Набрав </a:t>
            </a:r>
            <a:r>
              <a:rPr lang="ru-RU" sz="2800" dirty="0" err="1" smtClean="0"/>
              <a:t>чинності</a:t>
            </a:r>
            <a:r>
              <a:rPr lang="ru-RU" sz="2800" dirty="0" smtClean="0"/>
              <a:t> 3 лютого 2007 р.</a:t>
            </a:r>
          </a:p>
          <a:p>
            <a:pPr marL="457200" indent="-457200">
              <a:buFont typeface="Wingdings" panose="05000000000000000000" pitchFamily="2" charset="2"/>
              <a:buChar char="Ø"/>
            </a:pPr>
            <a:endParaRPr lang="ru-RU" sz="2800" dirty="0"/>
          </a:p>
          <a:p>
            <a:pPr marL="457200" indent="-457200">
              <a:buFont typeface="Wingdings" panose="05000000000000000000" pitchFamily="2" charset="2"/>
              <a:buChar char="Ø"/>
            </a:pPr>
            <a:r>
              <a:rPr lang="ru-RU" sz="2800" dirty="0" err="1" smtClean="0"/>
              <a:t>Збільшені</a:t>
            </a:r>
            <a:r>
              <a:rPr lang="ru-RU" sz="2800" dirty="0" smtClean="0"/>
              <a:t> </a:t>
            </a:r>
            <a:r>
              <a:rPr lang="ru-RU" sz="2800" dirty="0" err="1" smtClean="0"/>
              <a:t>штрафи</a:t>
            </a:r>
            <a:r>
              <a:rPr lang="ru-RU" sz="2800" dirty="0" smtClean="0"/>
              <a:t> за ст. 53-1 </a:t>
            </a:r>
            <a:r>
              <a:rPr lang="ru-RU" sz="2800" dirty="0" err="1" smtClean="0"/>
              <a:t>КУпАП</a:t>
            </a:r>
            <a:r>
              <a:rPr lang="ru-RU" sz="2800" dirty="0" smtClean="0"/>
              <a:t>.</a:t>
            </a:r>
          </a:p>
          <a:p>
            <a:endParaRPr lang="ru-RU" sz="2800" dirty="0" smtClean="0"/>
          </a:p>
          <a:p>
            <a:pPr marL="457200" indent="-457200">
              <a:buFont typeface="Wingdings" panose="05000000000000000000" pitchFamily="2" charset="2"/>
              <a:buChar char="Ø"/>
            </a:pPr>
            <a:r>
              <a:rPr lang="ru-RU" sz="2800" dirty="0" smtClean="0"/>
              <a:t>До КК введено ст. 197-1.</a:t>
            </a:r>
          </a:p>
          <a:p>
            <a:endParaRPr lang="uk-UA" sz="2800" b="1" dirty="0"/>
          </a:p>
        </p:txBody>
      </p:sp>
    </p:spTree>
    <p:extLst>
      <p:ext uri="{BB962C8B-B14F-4D97-AF65-F5344CB8AC3E}">
        <p14:creationId xmlns:p14="http://schemas.microsoft.com/office/powerpoint/2010/main" val="48997378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1115616" y="798959"/>
            <a:ext cx="7776864" cy="5909310"/>
          </a:xfrm>
          <a:prstGeom prst="rect">
            <a:avLst/>
          </a:prstGeom>
        </p:spPr>
        <p:txBody>
          <a:bodyPr wrap="square">
            <a:spAutoFit/>
          </a:bodyPr>
          <a:lstStyle/>
          <a:p>
            <a:r>
              <a:rPr lang="uk-UA" sz="2000" b="1" dirty="0">
                <a:solidFill>
                  <a:srgbClr val="FF0000"/>
                </a:solidFill>
              </a:rPr>
              <a:t>Стаття 197-1. Самовільне зайняття земельної ділянки та самовільне будівництво</a:t>
            </a:r>
          </a:p>
          <a:p>
            <a:endParaRPr lang="uk-UA" sz="2000" dirty="0"/>
          </a:p>
          <a:p>
            <a:pPr algn="just"/>
            <a:r>
              <a:rPr lang="uk-UA" sz="2000" b="1" dirty="0"/>
              <a:t>1. Самовільне зайняття земельної ділянки, яким завдано значної шкоди її законному володільцю або власнику, -</a:t>
            </a:r>
          </a:p>
          <a:p>
            <a:pPr algn="just"/>
            <a:endParaRPr lang="uk-UA" sz="2000" dirty="0"/>
          </a:p>
          <a:p>
            <a:pPr algn="just"/>
            <a:r>
              <a:rPr lang="ru-RU" sz="2000" dirty="0" err="1"/>
              <a:t>карається</a:t>
            </a:r>
            <a:r>
              <a:rPr lang="ru-RU" sz="2000" dirty="0"/>
              <a:t> штрафом </a:t>
            </a:r>
            <a:r>
              <a:rPr lang="ru-RU" sz="2000" dirty="0" err="1"/>
              <a:t>від</a:t>
            </a:r>
            <a:r>
              <a:rPr lang="ru-RU" sz="2000" dirty="0"/>
              <a:t> </a:t>
            </a:r>
            <a:r>
              <a:rPr lang="ru-RU" sz="2000" dirty="0" err="1"/>
              <a:t>двохсот</a:t>
            </a:r>
            <a:r>
              <a:rPr lang="ru-RU" sz="2000" dirty="0"/>
              <a:t> до </a:t>
            </a:r>
            <a:r>
              <a:rPr lang="ru-RU" sz="2000" dirty="0" err="1"/>
              <a:t>трьохсот</a:t>
            </a:r>
            <a:r>
              <a:rPr lang="ru-RU" sz="2000" dirty="0"/>
              <a:t> </a:t>
            </a:r>
            <a:r>
              <a:rPr lang="ru-RU" sz="2000" dirty="0" err="1"/>
              <a:t>неоподатковуваних</a:t>
            </a:r>
            <a:r>
              <a:rPr lang="ru-RU" sz="2000" dirty="0"/>
              <a:t> </a:t>
            </a:r>
            <a:r>
              <a:rPr lang="ru-RU" sz="2000" dirty="0" err="1"/>
              <a:t>мінімумів</a:t>
            </a:r>
            <a:r>
              <a:rPr lang="ru-RU" sz="2000" dirty="0"/>
              <a:t> </a:t>
            </a:r>
            <a:r>
              <a:rPr lang="ru-RU" sz="2000" dirty="0" err="1"/>
              <a:t>доходів</a:t>
            </a:r>
            <a:r>
              <a:rPr lang="ru-RU" sz="2000" dirty="0"/>
              <a:t> </a:t>
            </a:r>
            <a:r>
              <a:rPr lang="ru-RU" sz="2000" dirty="0" err="1"/>
              <a:t>громадян</a:t>
            </a:r>
            <a:r>
              <a:rPr lang="ru-RU" sz="2000" dirty="0"/>
              <a:t> </a:t>
            </a:r>
            <a:r>
              <a:rPr lang="ru-RU" sz="2000" dirty="0" err="1"/>
              <a:t>або</a:t>
            </a:r>
            <a:r>
              <a:rPr lang="ru-RU" sz="2000" dirty="0"/>
              <a:t> </a:t>
            </a:r>
            <a:r>
              <a:rPr lang="ru-RU" sz="2000" dirty="0" err="1"/>
              <a:t>арештом</a:t>
            </a:r>
            <a:r>
              <a:rPr lang="ru-RU" sz="2000" dirty="0"/>
              <a:t> на строк до шести </a:t>
            </a:r>
            <a:r>
              <a:rPr lang="ru-RU" sz="2000" dirty="0" err="1"/>
              <a:t>місяців</a:t>
            </a:r>
            <a:r>
              <a:rPr lang="ru-RU" sz="2000" dirty="0" smtClean="0"/>
              <a:t>.</a:t>
            </a:r>
            <a:endParaRPr lang="uk-UA" sz="2000" dirty="0" smtClean="0"/>
          </a:p>
          <a:p>
            <a:pPr algn="just"/>
            <a:endParaRPr lang="uk-UA" sz="2000" dirty="0" smtClean="0"/>
          </a:p>
          <a:p>
            <a:pPr algn="just"/>
            <a:r>
              <a:rPr lang="uk-UA" sz="2000" dirty="0" smtClean="0"/>
              <a:t>2. Самовільне зайняття земельної ділянки, вчинене особою, раніше судимою за кримінальне правопорушення, передбачене цією статтею, або групою осіб, або щодо земельних ділянок особливо цінних земель, земель в охоронних зонах, зонах санітарної охорони, санітарно-захисних зонах чи зонах особливого режиму використання земель, -</a:t>
            </a:r>
          </a:p>
          <a:p>
            <a:pPr algn="just"/>
            <a:endParaRPr lang="uk-UA" sz="2000" dirty="0"/>
          </a:p>
          <a:p>
            <a:pPr algn="just"/>
            <a:r>
              <a:rPr lang="uk-UA" sz="2000" dirty="0"/>
              <a:t>карається обмеженням волі на строк від двох до чотирьох років або позбавленням волі на строк до двох років.</a:t>
            </a:r>
          </a:p>
          <a:p>
            <a:endParaRPr lang="uk-UA" dirty="0"/>
          </a:p>
        </p:txBody>
      </p:sp>
    </p:spTree>
    <p:extLst>
      <p:ext uri="{BB962C8B-B14F-4D97-AF65-F5344CB8AC3E}">
        <p14:creationId xmlns:p14="http://schemas.microsoft.com/office/powerpoint/2010/main" val="409857559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1115616" y="328002"/>
            <a:ext cx="7920880" cy="6555641"/>
          </a:xfrm>
          <a:prstGeom prst="rect">
            <a:avLst/>
          </a:prstGeom>
        </p:spPr>
        <p:txBody>
          <a:bodyPr wrap="square">
            <a:spAutoFit/>
          </a:bodyPr>
          <a:lstStyle/>
          <a:p>
            <a:pPr algn="just"/>
            <a:r>
              <a:rPr lang="uk-UA" sz="2000" b="1" dirty="0">
                <a:solidFill>
                  <a:srgbClr val="FF0000"/>
                </a:solidFill>
              </a:rPr>
              <a:t>Стаття 197-1. Самовільне зайняття земельної ділянки та самовільне будівництво</a:t>
            </a:r>
          </a:p>
          <a:p>
            <a:pPr algn="just"/>
            <a:endParaRPr lang="uk-UA" sz="2000" dirty="0"/>
          </a:p>
          <a:p>
            <a:pPr algn="just"/>
            <a:r>
              <a:rPr lang="uk-UA" sz="2000" b="1" dirty="0" smtClean="0"/>
              <a:t>3</a:t>
            </a:r>
            <a:r>
              <a:rPr lang="uk-UA" sz="2000" b="1" dirty="0"/>
              <a:t>. Самовільне будівництво будівель або споруд на самовільно зайнятій земельній ділянці, зазначеній у частині першій цієї статті, -</a:t>
            </a:r>
          </a:p>
          <a:p>
            <a:pPr algn="just"/>
            <a:endParaRPr lang="uk-UA" sz="2000" dirty="0" smtClean="0"/>
          </a:p>
          <a:p>
            <a:pPr algn="just"/>
            <a:r>
              <a:rPr lang="uk-UA" sz="2000" dirty="0" smtClean="0"/>
              <a:t>карається </a:t>
            </a:r>
            <a:r>
              <a:rPr lang="uk-UA" sz="2000" dirty="0"/>
              <a:t>штрафом </a:t>
            </a:r>
            <a:r>
              <a:rPr lang="ru-RU" sz="2000" dirty="0" err="1"/>
              <a:t>від</a:t>
            </a:r>
            <a:r>
              <a:rPr lang="ru-RU" sz="2000" dirty="0"/>
              <a:t> </a:t>
            </a:r>
            <a:r>
              <a:rPr lang="ru-RU" sz="2000" dirty="0" err="1"/>
              <a:t>однієї</a:t>
            </a:r>
            <a:r>
              <a:rPr lang="ru-RU" sz="2000" dirty="0"/>
              <a:t> </a:t>
            </a:r>
            <a:r>
              <a:rPr lang="ru-RU" sz="2000" dirty="0" err="1"/>
              <a:t>тисячі</a:t>
            </a:r>
            <a:r>
              <a:rPr lang="ru-RU" sz="2000" dirty="0"/>
              <a:t> до </a:t>
            </a:r>
            <a:r>
              <a:rPr lang="ru-RU" sz="2000" dirty="0" err="1"/>
              <a:t>чотирьох</a:t>
            </a:r>
            <a:r>
              <a:rPr lang="ru-RU" sz="2000" dirty="0"/>
              <a:t> </a:t>
            </a:r>
            <a:r>
              <a:rPr lang="ru-RU" sz="2000" dirty="0" err="1"/>
              <a:t>тисяч</a:t>
            </a:r>
            <a:r>
              <a:rPr lang="uk-UA" sz="2000" dirty="0" smtClean="0"/>
              <a:t> </a:t>
            </a:r>
            <a:r>
              <a:rPr lang="uk-UA" sz="2000" dirty="0"/>
              <a:t>неоподатковуваних мінімумів доходів громадян або арештом на строк до шести місяців, або обмеженням волі на строк до трьох років.</a:t>
            </a:r>
          </a:p>
          <a:p>
            <a:pPr algn="just"/>
            <a:endParaRPr lang="uk-UA" sz="2000" dirty="0"/>
          </a:p>
          <a:p>
            <a:pPr algn="just"/>
            <a:r>
              <a:rPr lang="uk-UA" sz="2000" b="1" dirty="0"/>
              <a:t>4. Самовільне будівництво будівель або споруд на самовільно зайнятій земельній ділянці, зазначеній у частині другій цієї статті, або вчинене особою, раніше судимою за </a:t>
            </a:r>
            <a:r>
              <a:rPr lang="uk-UA" sz="2000" b="1" dirty="0" smtClean="0"/>
              <a:t>таке саме кримінальне правопорушення або правопорушення, передбачене </a:t>
            </a:r>
            <a:r>
              <a:rPr lang="uk-UA" sz="2000" b="1" dirty="0"/>
              <a:t>частиною третьою цієї статті, -</a:t>
            </a:r>
          </a:p>
          <a:p>
            <a:pPr algn="just"/>
            <a:endParaRPr lang="uk-UA" sz="2000" dirty="0"/>
          </a:p>
          <a:p>
            <a:pPr algn="just"/>
            <a:r>
              <a:rPr lang="uk-UA" sz="2000" dirty="0"/>
              <a:t>карається позбавленням волі на строк від одного до трьох років.</a:t>
            </a:r>
          </a:p>
          <a:p>
            <a:pPr algn="just"/>
            <a:endParaRPr lang="uk-UA" sz="2000" dirty="0"/>
          </a:p>
          <a:p>
            <a:pPr algn="just"/>
            <a:r>
              <a:rPr lang="uk-UA" sz="2000" b="1" dirty="0"/>
              <a:t>Примітка.</a:t>
            </a:r>
            <a:r>
              <a:rPr lang="uk-UA" sz="2000" dirty="0"/>
              <a:t> Відповідно до цієї статті шкода, передбачена частиною першою цієї статті, визнається значною, якщо вона у сто і більше разів перевищує неоподатковуваний мінімум доходів громадян.</a:t>
            </a:r>
          </a:p>
        </p:txBody>
      </p:sp>
    </p:spTree>
    <p:extLst>
      <p:ext uri="{BB962C8B-B14F-4D97-AF65-F5344CB8AC3E}">
        <p14:creationId xmlns:p14="http://schemas.microsoft.com/office/powerpoint/2010/main" val="243415986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1115616" y="328002"/>
            <a:ext cx="7920880" cy="6247864"/>
          </a:xfrm>
          <a:prstGeom prst="rect">
            <a:avLst/>
          </a:prstGeom>
        </p:spPr>
        <p:txBody>
          <a:bodyPr wrap="square">
            <a:spAutoFit/>
          </a:bodyPr>
          <a:lstStyle/>
          <a:p>
            <a:pPr algn="just"/>
            <a:r>
              <a:rPr lang="uk-UA" sz="2000" b="1" dirty="0">
                <a:solidFill>
                  <a:srgbClr val="FF0000"/>
                </a:solidFill>
              </a:rPr>
              <a:t>Стаття 197-1. Самовільне зайняття земельної ділянки та самовільне будівництво</a:t>
            </a:r>
          </a:p>
          <a:p>
            <a:pPr algn="just"/>
            <a:endParaRPr lang="uk-UA" sz="2000" dirty="0" smtClean="0"/>
          </a:p>
          <a:p>
            <a:pPr algn="just"/>
            <a:r>
              <a:rPr lang="uk-UA" sz="2000" dirty="0" smtClean="0"/>
              <a:t>Безпосередній об'єкт </a:t>
            </a:r>
            <a:r>
              <a:rPr lang="uk-UA" sz="2000" dirty="0"/>
              <a:t>самовільного зайняття земельної ділянки та </a:t>
            </a:r>
            <a:r>
              <a:rPr lang="uk-UA" sz="2000" dirty="0" smtClean="0"/>
              <a:t>самовільного будівництва – суспільні відносини у сфері права </a:t>
            </a:r>
            <a:r>
              <a:rPr lang="uk-UA" sz="2000" dirty="0"/>
              <a:t>власності </a:t>
            </a:r>
            <a:r>
              <a:rPr lang="uk-UA" sz="2000" dirty="0" smtClean="0"/>
              <a:t>чи іншого законного права на земельну ділянку </a:t>
            </a:r>
            <a:r>
              <a:rPr lang="uk-UA" sz="2000" dirty="0"/>
              <a:t>та </a:t>
            </a:r>
            <a:r>
              <a:rPr lang="uk-UA" sz="2000" dirty="0" smtClean="0"/>
              <a:t>встановленого порядку користування </a:t>
            </a:r>
            <a:r>
              <a:rPr lang="uk-UA" sz="2000" dirty="0"/>
              <a:t>земельною ділянкою і </a:t>
            </a:r>
            <a:r>
              <a:rPr lang="uk-UA" sz="2000" dirty="0" smtClean="0"/>
              <a:t>будівництва </a:t>
            </a:r>
            <a:r>
              <a:rPr lang="uk-UA" sz="2000" dirty="0"/>
              <a:t>на ній відповідних </a:t>
            </a:r>
            <a:r>
              <a:rPr lang="uk-UA" sz="2000" dirty="0" smtClean="0"/>
              <a:t>об'єктів(будівель </a:t>
            </a:r>
            <a:r>
              <a:rPr lang="uk-UA" sz="2000" dirty="0"/>
              <a:t>та споруд).</a:t>
            </a:r>
          </a:p>
          <a:p>
            <a:pPr algn="just"/>
            <a:endParaRPr lang="uk-UA" sz="2000" dirty="0" smtClean="0"/>
          </a:p>
          <a:p>
            <a:pPr algn="just"/>
            <a:r>
              <a:rPr lang="uk-UA" sz="2000" dirty="0" smtClean="0"/>
              <a:t>Предмет кримінального правопорушення – земельна ділянка. </a:t>
            </a:r>
          </a:p>
          <a:p>
            <a:pPr algn="just"/>
            <a:endParaRPr lang="uk-UA" sz="2000" dirty="0"/>
          </a:p>
          <a:p>
            <a:pPr algn="just"/>
            <a:r>
              <a:rPr lang="uk-UA" sz="2000" dirty="0"/>
              <a:t>Об'єктивна </a:t>
            </a:r>
            <a:r>
              <a:rPr lang="uk-UA" sz="2000" dirty="0" smtClean="0"/>
              <a:t>сторона кримінального правопорушення: </a:t>
            </a:r>
          </a:p>
          <a:p>
            <a:pPr marL="457200" indent="-457200" algn="just">
              <a:buAutoNum type="arabicParenR"/>
            </a:pPr>
            <a:r>
              <a:rPr lang="uk-UA" sz="2000" dirty="0" smtClean="0"/>
              <a:t>самовільне зайняття </a:t>
            </a:r>
            <a:r>
              <a:rPr lang="uk-UA" sz="2000" dirty="0"/>
              <a:t>земельної </a:t>
            </a:r>
            <a:r>
              <a:rPr lang="uk-UA" sz="2000" dirty="0" smtClean="0"/>
              <a:t>ділянки; </a:t>
            </a:r>
          </a:p>
          <a:p>
            <a:pPr marL="457200" indent="-457200" algn="just">
              <a:buAutoNum type="arabicParenR"/>
            </a:pPr>
            <a:r>
              <a:rPr lang="uk-UA" sz="2000" dirty="0" smtClean="0"/>
              <a:t>самовільне будівництво </a:t>
            </a:r>
            <a:r>
              <a:rPr lang="uk-UA" sz="2000" dirty="0"/>
              <a:t>будівель або споруд на самовільно зайнятій земельній ділянці</a:t>
            </a:r>
            <a:r>
              <a:rPr lang="uk-UA" sz="2000" dirty="0" smtClean="0"/>
              <a:t>.</a:t>
            </a:r>
          </a:p>
          <a:p>
            <a:pPr algn="just"/>
            <a:endParaRPr lang="uk-UA" sz="2000" dirty="0"/>
          </a:p>
          <a:p>
            <a:pPr algn="just"/>
            <a:r>
              <a:rPr lang="ru-RU" sz="2000" dirty="0" err="1"/>
              <a:t>Суб'єкт</a:t>
            </a:r>
            <a:r>
              <a:rPr lang="ru-RU" sz="2000" dirty="0"/>
              <a:t> </a:t>
            </a:r>
            <a:r>
              <a:rPr lang="uk-UA" sz="2000" dirty="0"/>
              <a:t>кримінального правопорушення – </a:t>
            </a:r>
            <a:r>
              <a:rPr lang="ru-RU" sz="2000" dirty="0" smtClean="0"/>
              <a:t> </a:t>
            </a:r>
            <a:r>
              <a:rPr lang="ru-RU" sz="2000" dirty="0" err="1"/>
              <a:t>загальний</a:t>
            </a:r>
            <a:r>
              <a:rPr lang="ru-RU" sz="2000" dirty="0"/>
              <a:t>.</a:t>
            </a:r>
          </a:p>
          <a:p>
            <a:pPr algn="just"/>
            <a:r>
              <a:rPr lang="ru-RU" sz="2000" dirty="0" err="1"/>
              <a:t>Суб'єктивна</a:t>
            </a:r>
            <a:r>
              <a:rPr lang="ru-RU" sz="2000" dirty="0"/>
              <a:t> сторона </a:t>
            </a:r>
            <a:r>
              <a:rPr lang="ru-RU" sz="2000" dirty="0" err="1" smtClean="0"/>
              <a:t>характеризується</a:t>
            </a:r>
            <a:r>
              <a:rPr lang="ru-RU" sz="2000" dirty="0" smtClean="0"/>
              <a:t> </a:t>
            </a:r>
            <a:r>
              <a:rPr lang="ru-RU" sz="2000" dirty="0"/>
              <a:t>прямим </a:t>
            </a:r>
            <a:r>
              <a:rPr lang="ru-RU" sz="2000" dirty="0" err="1"/>
              <a:t>умислом</a:t>
            </a:r>
            <a:r>
              <a:rPr lang="ru-RU" sz="2000" dirty="0"/>
              <a:t>.</a:t>
            </a:r>
          </a:p>
          <a:p>
            <a:pPr algn="just"/>
            <a:endParaRPr lang="uk-UA" sz="2000" dirty="0"/>
          </a:p>
          <a:p>
            <a:pPr algn="just"/>
            <a:endParaRPr lang="uk-UA" sz="2000" dirty="0"/>
          </a:p>
        </p:txBody>
      </p:sp>
    </p:spTree>
    <p:extLst>
      <p:ext uri="{BB962C8B-B14F-4D97-AF65-F5344CB8AC3E}">
        <p14:creationId xmlns:p14="http://schemas.microsoft.com/office/powerpoint/2010/main" val="277191792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1115616" y="328002"/>
            <a:ext cx="7920880" cy="5632311"/>
          </a:xfrm>
          <a:prstGeom prst="rect">
            <a:avLst/>
          </a:prstGeom>
        </p:spPr>
        <p:txBody>
          <a:bodyPr wrap="square">
            <a:spAutoFit/>
          </a:bodyPr>
          <a:lstStyle/>
          <a:p>
            <a:pPr algn="just"/>
            <a:endParaRPr lang="uk-UA" sz="2000" dirty="0" smtClean="0">
              <a:solidFill>
                <a:srgbClr val="C00000"/>
              </a:solidFill>
            </a:endParaRPr>
          </a:p>
          <a:p>
            <a:pPr algn="just"/>
            <a:r>
              <a:rPr lang="ru-RU" sz="2000" b="1" dirty="0" smtClean="0">
                <a:solidFill>
                  <a:srgbClr val="C00000"/>
                </a:solidFill>
              </a:rPr>
              <a:t>Закон </a:t>
            </a:r>
            <a:r>
              <a:rPr lang="ru-RU" sz="2000" b="1" dirty="0" err="1" smtClean="0">
                <a:solidFill>
                  <a:srgbClr val="C00000"/>
                </a:solidFill>
              </a:rPr>
              <a:t>України</a:t>
            </a:r>
            <a:r>
              <a:rPr lang="ru-RU" sz="2000" b="1" dirty="0" smtClean="0">
                <a:solidFill>
                  <a:srgbClr val="C00000"/>
                </a:solidFill>
              </a:rPr>
              <a:t> «Про </a:t>
            </a:r>
            <a:r>
              <a:rPr lang="ru-RU" sz="2000" b="1" dirty="0" err="1" smtClean="0">
                <a:solidFill>
                  <a:srgbClr val="C00000"/>
                </a:solidFill>
              </a:rPr>
              <a:t>державний</a:t>
            </a:r>
            <a:r>
              <a:rPr lang="ru-RU" sz="2000" b="1" dirty="0" smtClean="0">
                <a:solidFill>
                  <a:srgbClr val="C00000"/>
                </a:solidFill>
              </a:rPr>
              <a:t> контроль за </a:t>
            </a:r>
            <a:r>
              <a:rPr lang="ru-RU" sz="2000" b="1" dirty="0" err="1" smtClean="0">
                <a:solidFill>
                  <a:srgbClr val="C00000"/>
                </a:solidFill>
              </a:rPr>
              <a:t>використанням</a:t>
            </a:r>
            <a:r>
              <a:rPr lang="ru-RU" sz="2000" b="1" dirty="0" smtClean="0">
                <a:solidFill>
                  <a:srgbClr val="C00000"/>
                </a:solidFill>
              </a:rPr>
              <a:t> та </a:t>
            </a:r>
            <a:r>
              <a:rPr lang="ru-RU" sz="2000" b="1" dirty="0" err="1" smtClean="0">
                <a:solidFill>
                  <a:srgbClr val="C00000"/>
                </a:solidFill>
              </a:rPr>
              <a:t>охороною</a:t>
            </a:r>
            <a:r>
              <a:rPr lang="ru-RU" sz="2000" b="1" dirty="0" smtClean="0">
                <a:solidFill>
                  <a:srgbClr val="C00000"/>
                </a:solidFill>
              </a:rPr>
              <a:t> земель» (ст. 1):</a:t>
            </a:r>
          </a:p>
          <a:p>
            <a:pPr algn="just"/>
            <a:endParaRPr lang="ru-RU" sz="2000" dirty="0" smtClean="0">
              <a:solidFill>
                <a:srgbClr val="00B050"/>
              </a:solidFill>
            </a:endParaRPr>
          </a:p>
          <a:p>
            <a:pPr algn="just"/>
            <a:r>
              <a:rPr lang="ru-RU" sz="2000" b="1" dirty="0" err="1" smtClean="0"/>
              <a:t>самовільне</a:t>
            </a:r>
            <a:r>
              <a:rPr lang="ru-RU" sz="2000" b="1" dirty="0" smtClean="0"/>
              <a:t> </a:t>
            </a:r>
            <a:r>
              <a:rPr lang="ru-RU" sz="2000" b="1" dirty="0" err="1" smtClean="0"/>
              <a:t>зайняття</a:t>
            </a:r>
            <a:r>
              <a:rPr lang="ru-RU" sz="2000" b="1" dirty="0" smtClean="0"/>
              <a:t> </a:t>
            </a:r>
            <a:r>
              <a:rPr lang="ru-RU" sz="2000" b="1" dirty="0" err="1" smtClean="0"/>
              <a:t>земельної</a:t>
            </a:r>
            <a:r>
              <a:rPr lang="ru-RU" sz="2000" b="1" dirty="0" smtClean="0"/>
              <a:t> </a:t>
            </a:r>
            <a:r>
              <a:rPr lang="ru-RU" sz="2000" b="1" dirty="0" err="1" smtClean="0"/>
              <a:t>ділянки</a:t>
            </a:r>
            <a:r>
              <a:rPr lang="ru-RU" sz="2000" b="1" dirty="0" smtClean="0"/>
              <a:t> </a:t>
            </a:r>
            <a:r>
              <a:rPr lang="ru-RU" sz="2000" dirty="0" smtClean="0"/>
              <a:t>– будь-</a:t>
            </a:r>
            <a:r>
              <a:rPr lang="ru-RU" sz="2000" dirty="0" err="1" smtClean="0"/>
              <a:t>які</a:t>
            </a:r>
            <a:r>
              <a:rPr lang="ru-RU" sz="2000" dirty="0" smtClean="0"/>
              <a:t> </a:t>
            </a:r>
            <a:r>
              <a:rPr lang="ru-RU" sz="2000" dirty="0" err="1"/>
              <a:t>дії</a:t>
            </a:r>
            <a:r>
              <a:rPr lang="ru-RU" sz="2000" dirty="0"/>
              <a:t>, </a:t>
            </a:r>
            <a:r>
              <a:rPr lang="ru-RU" sz="2000" dirty="0" err="1" smtClean="0"/>
              <a:t>які</a:t>
            </a:r>
            <a:r>
              <a:rPr lang="ru-RU" sz="2000" dirty="0" smtClean="0"/>
              <a:t> </a:t>
            </a:r>
            <a:r>
              <a:rPr lang="ru-RU" sz="2000" dirty="0" err="1" smtClean="0"/>
              <a:t>свідчать</a:t>
            </a:r>
            <a:r>
              <a:rPr lang="ru-RU" sz="2000" dirty="0" smtClean="0"/>
              <a:t>  </a:t>
            </a:r>
            <a:r>
              <a:rPr lang="ru-RU" sz="2000" dirty="0"/>
              <a:t>про   </a:t>
            </a:r>
            <a:r>
              <a:rPr lang="ru-RU" sz="2000" dirty="0" err="1" smtClean="0"/>
              <a:t>фактичне</a:t>
            </a:r>
            <a:r>
              <a:rPr lang="ru-RU" sz="2000" dirty="0" smtClean="0"/>
              <a:t> </a:t>
            </a:r>
            <a:r>
              <a:rPr lang="ru-RU" sz="2000" dirty="0" err="1" smtClean="0"/>
              <a:t>використання</a:t>
            </a:r>
            <a:r>
              <a:rPr lang="ru-RU" sz="2000" dirty="0" smtClean="0"/>
              <a:t> </a:t>
            </a:r>
            <a:r>
              <a:rPr lang="ru-RU" sz="2000" dirty="0" err="1" smtClean="0"/>
              <a:t>земельної</a:t>
            </a:r>
            <a:r>
              <a:rPr lang="ru-RU" sz="2000" dirty="0" smtClean="0"/>
              <a:t> </a:t>
            </a:r>
            <a:r>
              <a:rPr lang="ru-RU" sz="2000" dirty="0" err="1" smtClean="0"/>
              <a:t>ділянки</a:t>
            </a:r>
            <a:r>
              <a:rPr lang="ru-RU" sz="2000" dirty="0" smtClean="0"/>
              <a:t> за </a:t>
            </a:r>
            <a:r>
              <a:rPr lang="ru-RU" sz="2000" dirty="0" err="1" smtClean="0"/>
              <a:t>відсутності</a:t>
            </a:r>
            <a:r>
              <a:rPr lang="ru-RU" sz="2000" dirty="0" smtClean="0"/>
              <a:t> </a:t>
            </a:r>
            <a:r>
              <a:rPr lang="ru-RU" sz="2000" dirty="0" err="1"/>
              <a:t>відповідного</a:t>
            </a:r>
            <a:r>
              <a:rPr lang="ru-RU" sz="2000" dirty="0"/>
              <a:t> </a:t>
            </a:r>
            <a:r>
              <a:rPr lang="ru-RU" sz="2000" dirty="0" err="1"/>
              <a:t>рішення</a:t>
            </a:r>
            <a:r>
              <a:rPr lang="ru-RU" sz="2000" dirty="0"/>
              <a:t> органу </a:t>
            </a:r>
            <a:r>
              <a:rPr lang="ru-RU" sz="2000" dirty="0" err="1"/>
              <a:t>виконавчої</a:t>
            </a:r>
            <a:r>
              <a:rPr lang="ru-RU" sz="2000" dirty="0"/>
              <a:t> </a:t>
            </a:r>
            <a:r>
              <a:rPr lang="ru-RU" sz="2000" dirty="0" err="1"/>
              <a:t>влади</a:t>
            </a:r>
            <a:r>
              <a:rPr lang="ru-RU" sz="2000" dirty="0"/>
              <a:t> </a:t>
            </a:r>
            <a:r>
              <a:rPr lang="ru-RU" sz="2000" dirty="0" err="1"/>
              <a:t>чи</a:t>
            </a:r>
            <a:r>
              <a:rPr lang="ru-RU" sz="2000" dirty="0"/>
              <a:t> органу </a:t>
            </a:r>
            <a:r>
              <a:rPr lang="ru-RU" sz="2000" dirty="0" err="1" smtClean="0"/>
              <a:t>місцевого</a:t>
            </a:r>
            <a:r>
              <a:rPr lang="ru-RU" sz="2000" dirty="0" smtClean="0"/>
              <a:t> </a:t>
            </a:r>
            <a:r>
              <a:rPr lang="ru-RU" sz="2000" dirty="0" err="1"/>
              <a:t>самоврядування</a:t>
            </a:r>
            <a:r>
              <a:rPr lang="ru-RU" sz="2000" dirty="0"/>
              <a:t> про </a:t>
            </a:r>
            <a:r>
              <a:rPr lang="ru-RU" sz="2000" dirty="0" err="1"/>
              <a:t>її</a:t>
            </a:r>
            <a:r>
              <a:rPr lang="ru-RU" sz="2000" dirty="0"/>
              <a:t> передачу у </a:t>
            </a:r>
            <a:r>
              <a:rPr lang="ru-RU" sz="2000" dirty="0" err="1"/>
              <a:t>власність</a:t>
            </a:r>
            <a:r>
              <a:rPr lang="ru-RU" sz="2000" dirty="0"/>
              <a:t> </a:t>
            </a:r>
            <a:r>
              <a:rPr lang="ru-RU" sz="2000" dirty="0" err="1"/>
              <a:t>або</a:t>
            </a:r>
            <a:r>
              <a:rPr lang="ru-RU" sz="2000" dirty="0"/>
              <a:t> </a:t>
            </a:r>
            <a:r>
              <a:rPr lang="ru-RU" sz="2000" dirty="0" err="1"/>
              <a:t>надання</a:t>
            </a:r>
            <a:r>
              <a:rPr lang="ru-RU" sz="2000" dirty="0"/>
              <a:t> у </a:t>
            </a:r>
            <a:r>
              <a:rPr lang="ru-RU" sz="2000" dirty="0" err="1" smtClean="0"/>
              <a:t>користування</a:t>
            </a:r>
            <a:r>
              <a:rPr lang="ru-RU" sz="2000" dirty="0" smtClean="0"/>
              <a:t>  </a:t>
            </a:r>
            <a:r>
              <a:rPr lang="ru-RU" sz="2000" dirty="0"/>
              <a:t>(</a:t>
            </a:r>
            <a:r>
              <a:rPr lang="ru-RU" sz="2000" dirty="0" err="1"/>
              <a:t>оренду</a:t>
            </a:r>
            <a:r>
              <a:rPr lang="ru-RU" sz="2000" dirty="0"/>
              <a:t>) </a:t>
            </a:r>
            <a:r>
              <a:rPr lang="ru-RU" sz="2000" dirty="0" err="1"/>
              <a:t>або</a:t>
            </a:r>
            <a:r>
              <a:rPr lang="ru-RU" sz="2000" dirty="0"/>
              <a:t> за </a:t>
            </a:r>
            <a:r>
              <a:rPr lang="ru-RU" sz="2000" dirty="0" err="1"/>
              <a:t>відсутності</a:t>
            </a:r>
            <a:r>
              <a:rPr lang="ru-RU" sz="2000" dirty="0"/>
              <a:t> </a:t>
            </a:r>
            <a:r>
              <a:rPr lang="ru-RU" sz="2000" dirty="0" err="1"/>
              <a:t>вчиненого</a:t>
            </a:r>
            <a:r>
              <a:rPr lang="ru-RU" sz="2000" dirty="0"/>
              <a:t> </a:t>
            </a:r>
            <a:r>
              <a:rPr lang="ru-RU" sz="2000" dirty="0" err="1"/>
              <a:t>правочину</a:t>
            </a:r>
            <a:r>
              <a:rPr lang="ru-RU" sz="2000" dirty="0"/>
              <a:t> </a:t>
            </a:r>
            <a:r>
              <a:rPr lang="ru-RU" sz="2000" dirty="0" err="1"/>
              <a:t>щодо</a:t>
            </a:r>
            <a:r>
              <a:rPr lang="ru-RU" sz="2000" dirty="0"/>
              <a:t> </a:t>
            </a:r>
          </a:p>
          <a:p>
            <a:pPr algn="just"/>
            <a:r>
              <a:rPr lang="ru-RU" sz="2000" dirty="0" err="1"/>
              <a:t>такої</a:t>
            </a:r>
            <a:r>
              <a:rPr lang="ru-RU" sz="2000" dirty="0"/>
              <a:t> </a:t>
            </a:r>
            <a:r>
              <a:rPr lang="ru-RU" sz="2000" dirty="0" err="1"/>
              <a:t>земельної</a:t>
            </a:r>
            <a:r>
              <a:rPr lang="ru-RU" sz="2000" dirty="0"/>
              <a:t> </a:t>
            </a:r>
            <a:r>
              <a:rPr lang="ru-RU" sz="2000" dirty="0" err="1"/>
              <a:t>ділянки</a:t>
            </a:r>
            <a:r>
              <a:rPr lang="ru-RU" sz="2000" dirty="0"/>
              <a:t>, за </a:t>
            </a:r>
            <a:r>
              <a:rPr lang="ru-RU" sz="2000" dirty="0" err="1"/>
              <a:t>винятком</a:t>
            </a:r>
            <a:r>
              <a:rPr lang="ru-RU" sz="2000" dirty="0"/>
              <a:t> </a:t>
            </a:r>
            <a:r>
              <a:rPr lang="ru-RU" sz="2000" dirty="0" err="1"/>
              <a:t>дій</a:t>
            </a:r>
            <a:r>
              <a:rPr lang="ru-RU" sz="2000" dirty="0"/>
              <a:t>, </a:t>
            </a:r>
            <a:r>
              <a:rPr lang="ru-RU" sz="2000" dirty="0" err="1"/>
              <a:t>які</a:t>
            </a:r>
            <a:r>
              <a:rPr lang="ru-RU" sz="2000" dirty="0"/>
              <a:t> </a:t>
            </a:r>
            <a:r>
              <a:rPr lang="ru-RU" sz="2000" dirty="0" err="1"/>
              <a:t>відповідно</a:t>
            </a:r>
            <a:r>
              <a:rPr lang="ru-RU" sz="2000" dirty="0"/>
              <a:t> до </a:t>
            </a:r>
            <a:r>
              <a:rPr lang="ru-RU" sz="2000" dirty="0" smtClean="0"/>
              <a:t>закону є  </a:t>
            </a:r>
            <a:r>
              <a:rPr lang="ru-RU" sz="2000" dirty="0" err="1"/>
              <a:t>правомірними</a:t>
            </a:r>
            <a:r>
              <a:rPr lang="ru-RU" sz="2000" dirty="0"/>
              <a:t>.</a:t>
            </a:r>
          </a:p>
          <a:p>
            <a:pPr algn="just"/>
            <a:endParaRPr lang="uk-UA" sz="2000" dirty="0"/>
          </a:p>
          <a:p>
            <a:pPr algn="just"/>
            <a:endParaRPr lang="uk-UA" sz="2000" dirty="0" smtClean="0"/>
          </a:p>
          <a:p>
            <a:pPr algn="just"/>
            <a:r>
              <a:rPr lang="uk-UA" sz="2000" b="1" dirty="0" smtClean="0"/>
              <a:t>Самовільне </a:t>
            </a:r>
            <a:r>
              <a:rPr lang="uk-UA" sz="2000" b="1" dirty="0"/>
              <a:t>будівництво будівель або споруд </a:t>
            </a:r>
            <a:r>
              <a:rPr lang="uk-UA" sz="2000" b="1" dirty="0" smtClean="0"/>
              <a:t>на </a:t>
            </a:r>
            <a:r>
              <a:rPr lang="uk-UA" sz="2000" b="1" dirty="0"/>
              <a:t>самовільно </a:t>
            </a:r>
            <a:r>
              <a:rPr lang="uk-UA" sz="2000" b="1" dirty="0" smtClean="0"/>
              <a:t>зайнятій земельній </a:t>
            </a:r>
            <a:r>
              <a:rPr lang="uk-UA" sz="2000" b="1" dirty="0"/>
              <a:t>ділянці</a:t>
            </a:r>
            <a:r>
              <a:rPr lang="uk-UA" sz="2000" dirty="0"/>
              <a:t> полягає у веденні на такій ділянці без належного </a:t>
            </a:r>
            <a:r>
              <a:rPr lang="uk-UA" sz="2000" dirty="0" smtClean="0"/>
              <a:t>дозволу будівельних </a:t>
            </a:r>
            <a:r>
              <a:rPr lang="uk-UA" sz="2000" dirty="0"/>
              <a:t>робіт (у тому числі земляних), а також виконання </a:t>
            </a:r>
            <a:r>
              <a:rPr lang="uk-UA" sz="2000" dirty="0" smtClean="0"/>
              <a:t>монтажних робіт </a:t>
            </a:r>
            <a:r>
              <a:rPr lang="uk-UA" sz="2000" dirty="0"/>
              <a:t>зі спорудження нового об'єкта - будівлі чи споруди. </a:t>
            </a:r>
          </a:p>
        </p:txBody>
      </p:sp>
    </p:spTree>
    <p:extLst>
      <p:ext uri="{BB962C8B-B14F-4D97-AF65-F5344CB8AC3E}">
        <p14:creationId xmlns:p14="http://schemas.microsoft.com/office/powerpoint/2010/main" val="110199650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1187624" y="510927"/>
            <a:ext cx="7704856" cy="5632311"/>
          </a:xfrm>
          <a:prstGeom prst="rect">
            <a:avLst/>
          </a:prstGeom>
        </p:spPr>
        <p:txBody>
          <a:bodyPr wrap="square">
            <a:spAutoFit/>
          </a:bodyPr>
          <a:lstStyle/>
          <a:p>
            <a:r>
              <a:rPr lang="uk-UA" sz="2000" b="1" dirty="0">
                <a:solidFill>
                  <a:srgbClr val="C00000"/>
                </a:solidFill>
              </a:rPr>
              <a:t>Стаття 239. Забруднення або псування земель</a:t>
            </a:r>
          </a:p>
          <a:p>
            <a:endParaRPr lang="uk-UA" sz="2000" dirty="0"/>
          </a:p>
          <a:p>
            <a:r>
              <a:rPr lang="uk-UA" sz="2000" b="1" dirty="0"/>
              <a:t>1. Забруднення або псування земель речовинами, відходами чи іншими матеріалами, шкідливими для життя, здоров'я людей або довкілля, внаслідок порушення спеціальних правил, якщо це створило небезпеку для життя, здоров'я людей чи довкілля, -</a:t>
            </a:r>
          </a:p>
          <a:p>
            <a:endParaRPr lang="uk-UA" sz="2000" dirty="0"/>
          </a:p>
          <a:p>
            <a:r>
              <a:rPr lang="uk-UA" sz="2000" dirty="0"/>
              <a:t>караються штрафом до двохсот неоподатковуваних мінімумів доходів громадян або позбавленням права обіймати певні посади чи займатися певною діяльністю на строк до трьох років.</a:t>
            </a:r>
          </a:p>
          <a:p>
            <a:endParaRPr lang="uk-UA" sz="2000" dirty="0"/>
          </a:p>
          <a:p>
            <a:r>
              <a:rPr lang="uk-UA" sz="2000" b="1" dirty="0"/>
              <a:t>2. Ті самі діяння, що спричинили загибель людей, їх масове захворювання або інші тяжкі наслідки, -</a:t>
            </a:r>
          </a:p>
          <a:p>
            <a:endParaRPr lang="uk-UA" sz="2000" dirty="0"/>
          </a:p>
          <a:p>
            <a:r>
              <a:rPr lang="uk-UA" sz="2000" dirty="0"/>
              <a:t>караються обмеженням волі на строк від двох до п'яти років або позбавленням волі на той самий строк, з позбавленням права обіймати певні посади чи займатися певною діяльністю на строк до трьох років або без такого.</a:t>
            </a:r>
          </a:p>
        </p:txBody>
      </p:sp>
    </p:spTree>
    <p:extLst>
      <p:ext uri="{BB962C8B-B14F-4D97-AF65-F5344CB8AC3E}">
        <p14:creationId xmlns:p14="http://schemas.microsoft.com/office/powerpoint/2010/main" val="13233083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1187624" y="260648"/>
            <a:ext cx="7704856" cy="6247864"/>
          </a:xfrm>
          <a:prstGeom prst="rect">
            <a:avLst/>
          </a:prstGeom>
        </p:spPr>
        <p:txBody>
          <a:bodyPr wrap="square">
            <a:spAutoFit/>
          </a:bodyPr>
          <a:lstStyle/>
          <a:p>
            <a:pPr algn="just"/>
            <a:r>
              <a:rPr lang="uk-UA" sz="2000" b="1" dirty="0"/>
              <a:t>Основний безпосередній об’єкт злочину </a:t>
            </a:r>
            <a:r>
              <a:rPr lang="uk-UA" sz="2000" dirty="0"/>
              <a:t>– встановлений порядок раціонального </a:t>
            </a:r>
            <a:r>
              <a:rPr lang="uk-UA" sz="2000" dirty="0" smtClean="0"/>
              <a:t>використання</a:t>
            </a:r>
            <a:r>
              <a:rPr lang="uk-UA" sz="2000" dirty="0"/>
              <a:t>, захисту та відтворення земель.</a:t>
            </a:r>
          </a:p>
          <a:p>
            <a:pPr algn="just"/>
            <a:endParaRPr lang="uk-UA" sz="2000" dirty="0" smtClean="0"/>
          </a:p>
          <a:p>
            <a:pPr algn="just"/>
            <a:r>
              <a:rPr lang="uk-UA" sz="2000" b="1" dirty="0" smtClean="0"/>
              <a:t>Додатковий </a:t>
            </a:r>
            <a:r>
              <a:rPr lang="uk-UA" sz="2000" b="1" dirty="0"/>
              <a:t>обов’язковий об’єкт </a:t>
            </a:r>
            <a:r>
              <a:rPr lang="uk-UA" sz="2000" dirty="0"/>
              <a:t>– життя і здоров’я особи.</a:t>
            </a:r>
          </a:p>
          <a:p>
            <a:pPr algn="just"/>
            <a:endParaRPr lang="uk-UA" sz="2000" dirty="0" smtClean="0"/>
          </a:p>
          <a:p>
            <a:pPr algn="just"/>
            <a:r>
              <a:rPr lang="uk-UA" sz="2000" b="1" dirty="0" smtClean="0"/>
              <a:t>Предмет </a:t>
            </a:r>
            <a:r>
              <a:rPr lang="uk-UA" sz="2000" b="1" dirty="0"/>
              <a:t>злочину </a:t>
            </a:r>
            <a:r>
              <a:rPr lang="uk-UA" sz="2000" dirty="0"/>
              <a:t>– землі незалежно від їх категорії, форми власності тощо.</a:t>
            </a:r>
          </a:p>
          <a:p>
            <a:pPr algn="just"/>
            <a:r>
              <a:rPr lang="uk-UA" sz="2000" dirty="0" smtClean="0"/>
              <a:t>У цій статті </a:t>
            </a:r>
            <a:r>
              <a:rPr lang="uk-UA" sz="2000" dirty="0"/>
              <a:t>під землями розуміється насамперед ґрунт  як мінерально-органічне </a:t>
            </a:r>
            <a:r>
              <a:rPr lang="uk-UA" sz="2000" dirty="0" smtClean="0"/>
              <a:t>утворення</a:t>
            </a:r>
            <a:r>
              <a:rPr lang="uk-UA" sz="2000" dirty="0"/>
              <a:t>, що складає поверхневий шар земної кори та характеризується родючістю.</a:t>
            </a:r>
          </a:p>
          <a:p>
            <a:pPr algn="just"/>
            <a:endParaRPr lang="uk-UA" sz="2000" dirty="0"/>
          </a:p>
          <a:p>
            <a:pPr algn="just"/>
            <a:r>
              <a:rPr lang="uk-UA" sz="2000" b="1" dirty="0"/>
              <a:t>Об’єктивна сторона злочину </a:t>
            </a:r>
            <a:r>
              <a:rPr lang="uk-UA" sz="2000" dirty="0"/>
              <a:t>– забруднення або псування земель речовинами, відходами чи іншими матеріалами, шкідливими для життя, здоров’я людей або для навколишнього природного середовища, внаслідок порушення спеціальних правил, якщо це призвело до створення небезпеки для життя чи здоров’я людей або для природи.</a:t>
            </a:r>
          </a:p>
          <a:p>
            <a:pPr algn="just"/>
            <a:endParaRPr lang="uk-UA" sz="2000" dirty="0" smtClean="0"/>
          </a:p>
          <a:p>
            <a:pPr algn="just"/>
            <a:r>
              <a:rPr lang="uk-UA" sz="2000" dirty="0" smtClean="0"/>
              <a:t>Терміни </a:t>
            </a:r>
            <a:r>
              <a:rPr lang="uk-UA" sz="2000" dirty="0"/>
              <a:t>“забруднення” та “псування” охоплюють як самі діяння, так і їх суспільні </a:t>
            </a:r>
            <a:r>
              <a:rPr lang="uk-UA" sz="2000" dirty="0" smtClean="0"/>
              <a:t>небезпечні </a:t>
            </a:r>
            <a:r>
              <a:rPr lang="uk-UA" sz="2000" dirty="0"/>
              <a:t>наслідки.</a:t>
            </a:r>
          </a:p>
        </p:txBody>
      </p:sp>
    </p:spTree>
    <p:extLst>
      <p:ext uri="{BB962C8B-B14F-4D97-AF65-F5344CB8AC3E}">
        <p14:creationId xmlns:p14="http://schemas.microsoft.com/office/powerpoint/2010/main" val="66062357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1205421" y="404664"/>
            <a:ext cx="7920880" cy="2554545"/>
          </a:xfrm>
          <a:prstGeom prst="rect">
            <a:avLst/>
          </a:prstGeom>
        </p:spPr>
        <p:txBody>
          <a:bodyPr wrap="square">
            <a:spAutoFit/>
          </a:bodyPr>
          <a:lstStyle/>
          <a:p>
            <a:pPr algn="just"/>
            <a:endParaRPr lang="uk-UA" sz="2000" dirty="0" smtClean="0">
              <a:solidFill>
                <a:srgbClr val="00B050"/>
              </a:solidFill>
            </a:endParaRPr>
          </a:p>
          <a:p>
            <a:pPr algn="just"/>
            <a:r>
              <a:rPr lang="ru-RU" sz="2400" b="1" dirty="0" smtClean="0"/>
              <a:t>Закон </a:t>
            </a:r>
            <a:r>
              <a:rPr lang="ru-RU" sz="2400" b="1" dirty="0" err="1" smtClean="0"/>
              <a:t>України</a:t>
            </a:r>
            <a:r>
              <a:rPr lang="ru-RU" sz="2400" b="1" dirty="0" smtClean="0"/>
              <a:t> </a:t>
            </a:r>
            <a:r>
              <a:rPr lang="ru-RU" sz="2400" b="1" dirty="0" err="1" smtClean="0"/>
              <a:t>від</a:t>
            </a:r>
            <a:r>
              <a:rPr lang="ru-RU" sz="2400" b="1" dirty="0" smtClean="0"/>
              <a:t> 5 </a:t>
            </a:r>
            <a:r>
              <a:rPr lang="ru-RU" sz="2400" b="1" dirty="0" err="1" smtClean="0"/>
              <a:t>березня</a:t>
            </a:r>
            <a:r>
              <a:rPr lang="ru-RU" sz="2400" b="1" dirty="0" smtClean="0"/>
              <a:t> 1998 р.</a:t>
            </a:r>
            <a:r>
              <a:rPr lang="ru-RU" sz="2400" b="1" dirty="0"/>
              <a:t> </a:t>
            </a:r>
            <a:endParaRPr lang="ru-RU" sz="2400" b="1" dirty="0" smtClean="0"/>
          </a:p>
          <a:p>
            <a:pPr algn="just"/>
            <a:r>
              <a:rPr lang="ru-RU" sz="2400" b="1" dirty="0" smtClean="0">
                <a:solidFill>
                  <a:srgbClr val="C00000"/>
                </a:solidFill>
              </a:rPr>
              <a:t>«</a:t>
            </a:r>
            <a:r>
              <a:rPr lang="ru-RU" sz="2400" b="1" dirty="0">
                <a:solidFill>
                  <a:srgbClr val="C00000"/>
                </a:solidFill>
              </a:rPr>
              <a:t>Про </a:t>
            </a:r>
            <a:r>
              <a:rPr lang="ru-RU" sz="2400" b="1" dirty="0" err="1" smtClean="0">
                <a:solidFill>
                  <a:srgbClr val="C00000"/>
                </a:solidFill>
              </a:rPr>
              <a:t>відходи</a:t>
            </a:r>
            <a:r>
              <a:rPr lang="ru-RU" sz="2400" b="1" dirty="0" smtClean="0">
                <a:solidFill>
                  <a:srgbClr val="C00000"/>
                </a:solidFill>
              </a:rPr>
              <a:t>». </a:t>
            </a:r>
          </a:p>
          <a:p>
            <a:pPr algn="just"/>
            <a:endParaRPr lang="ru-RU" sz="2400" dirty="0">
              <a:solidFill>
                <a:srgbClr val="C00000"/>
              </a:solidFill>
            </a:endParaRPr>
          </a:p>
          <a:p>
            <a:pPr algn="just"/>
            <a:r>
              <a:rPr lang="ru-RU" sz="2000" dirty="0" smtClean="0">
                <a:solidFill>
                  <a:srgbClr val="C00000"/>
                </a:solidFill>
              </a:rPr>
              <a:t> </a:t>
            </a:r>
            <a:r>
              <a:rPr lang="ru-RU" sz="2400" b="1" dirty="0"/>
              <a:t>Закон </a:t>
            </a:r>
            <a:r>
              <a:rPr lang="ru-RU" sz="2400" b="1" dirty="0" err="1"/>
              <a:t>України</a:t>
            </a:r>
            <a:r>
              <a:rPr lang="ru-RU" sz="2400" b="1" dirty="0"/>
              <a:t> </a:t>
            </a:r>
            <a:r>
              <a:rPr lang="ru-RU" sz="2400" b="1" dirty="0" err="1"/>
              <a:t>від</a:t>
            </a:r>
            <a:r>
              <a:rPr lang="ru-RU" sz="2400" b="1" dirty="0"/>
              <a:t> </a:t>
            </a:r>
            <a:r>
              <a:rPr lang="ru-RU" sz="2400" b="1" dirty="0" smtClean="0"/>
              <a:t>30 </a:t>
            </a:r>
            <a:r>
              <a:rPr lang="ru-RU" sz="2400" b="1" dirty="0" err="1" smtClean="0"/>
              <a:t>червня</a:t>
            </a:r>
            <a:r>
              <a:rPr lang="ru-RU" sz="2400" b="1" dirty="0" smtClean="0"/>
              <a:t> 1995 </a:t>
            </a:r>
            <a:r>
              <a:rPr lang="ru-RU" sz="2400" b="1" dirty="0"/>
              <a:t>р. </a:t>
            </a:r>
            <a:endParaRPr lang="ru-RU" sz="2400" b="1" dirty="0" smtClean="0"/>
          </a:p>
          <a:p>
            <a:pPr algn="just"/>
            <a:r>
              <a:rPr lang="ru-RU" sz="2400" b="1" dirty="0" smtClean="0">
                <a:solidFill>
                  <a:srgbClr val="C00000"/>
                </a:solidFill>
              </a:rPr>
              <a:t>«</a:t>
            </a:r>
            <a:r>
              <a:rPr lang="ru-RU" sz="2400" b="1" dirty="0">
                <a:solidFill>
                  <a:srgbClr val="C00000"/>
                </a:solidFill>
              </a:rPr>
              <a:t>Про </a:t>
            </a:r>
            <a:r>
              <a:rPr lang="ru-RU" sz="2400" b="1" dirty="0" err="1" smtClean="0">
                <a:solidFill>
                  <a:srgbClr val="C00000"/>
                </a:solidFill>
              </a:rPr>
              <a:t>поводження</a:t>
            </a:r>
            <a:r>
              <a:rPr lang="ru-RU" sz="2400" b="1" dirty="0" smtClean="0">
                <a:solidFill>
                  <a:srgbClr val="C00000"/>
                </a:solidFill>
              </a:rPr>
              <a:t> з </a:t>
            </a:r>
            <a:r>
              <a:rPr lang="ru-RU" sz="2400" b="1" dirty="0" err="1" smtClean="0">
                <a:solidFill>
                  <a:srgbClr val="C00000"/>
                </a:solidFill>
              </a:rPr>
              <a:t>радіоактивними</a:t>
            </a:r>
            <a:r>
              <a:rPr lang="ru-RU" sz="2400" b="1" dirty="0" smtClean="0">
                <a:solidFill>
                  <a:srgbClr val="C00000"/>
                </a:solidFill>
              </a:rPr>
              <a:t> </a:t>
            </a:r>
            <a:r>
              <a:rPr lang="ru-RU" sz="2400" b="1" dirty="0" err="1" smtClean="0">
                <a:solidFill>
                  <a:srgbClr val="C00000"/>
                </a:solidFill>
              </a:rPr>
              <a:t>відходами</a:t>
            </a:r>
            <a:r>
              <a:rPr lang="ru-RU" sz="2400" b="1" dirty="0" smtClean="0">
                <a:solidFill>
                  <a:srgbClr val="C00000"/>
                </a:solidFill>
              </a:rPr>
              <a:t>. </a:t>
            </a:r>
            <a:endParaRPr lang="ru-RU" sz="2400" b="1" dirty="0">
              <a:solidFill>
                <a:srgbClr val="C00000"/>
              </a:solidFill>
            </a:endParaRPr>
          </a:p>
          <a:p>
            <a:pPr algn="just"/>
            <a:endParaRPr lang="ru-RU" sz="2000" dirty="0" smtClean="0">
              <a:solidFill>
                <a:srgbClr val="00B050"/>
              </a:solidFill>
            </a:endParaRPr>
          </a:p>
        </p:txBody>
      </p:sp>
    </p:spTree>
    <p:extLst>
      <p:ext uri="{BB962C8B-B14F-4D97-AF65-F5344CB8AC3E}">
        <p14:creationId xmlns:p14="http://schemas.microsoft.com/office/powerpoint/2010/main" val="33920284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85852" y="274638"/>
            <a:ext cx="7647836" cy="1439850"/>
          </a:xfrm>
        </p:spPr>
        <p:txBody>
          <a:bodyPr>
            <a:normAutofit/>
          </a:bodyPr>
          <a:lstStyle/>
          <a:p>
            <a:pPr algn="ctr"/>
            <a:r>
              <a:rPr lang="uk-UA" sz="3200" b="1" dirty="0" smtClean="0"/>
              <a:t>Форми юридичної відповідальності у земельному праві</a:t>
            </a:r>
            <a:endParaRPr lang="ru-RU" sz="3200" b="1" dirty="0"/>
          </a:p>
        </p:txBody>
      </p:sp>
      <p:graphicFrame>
        <p:nvGraphicFramePr>
          <p:cNvPr id="6" name="Содержимое 5"/>
          <p:cNvGraphicFramePr>
            <a:graphicFrameLocks noGrp="1"/>
          </p:cNvGraphicFramePr>
          <p:nvPr>
            <p:ph idx="1"/>
          </p:nvPr>
        </p:nvGraphicFramePr>
        <p:xfrm>
          <a:off x="1214414" y="1447800"/>
          <a:ext cx="749935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1115616" y="328002"/>
            <a:ext cx="7920880" cy="5632311"/>
          </a:xfrm>
          <a:prstGeom prst="rect">
            <a:avLst/>
          </a:prstGeom>
        </p:spPr>
        <p:txBody>
          <a:bodyPr wrap="square">
            <a:spAutoFit/>
          </a:bodyPr>
          <a:lstStyle/>
          <a:p>
            <a:pPr algn="just"/>
            <a:r>
              <a:rPr lang="ru-RU" sz="2000" b="1" dirty="0" smtClean="0">
                <a:solidFill>
                  <a:srgbClr val="C00000"/>
                </a:solidFill>
              </a:rPr>
              <a:t>Закон </a:t>
            </a:r>
            <a:r>
              <a:rPr lang="ru-RU" sz="2000" b="1" dirty="0" err="1" smtClean="0">
                <a:solidFill>
                  <a:srgbClr val="C00000"/>
                </a:solidFill>
              </a:rPr>
              <a:t>України</a:t>
            </a:r>
            <a:r>
              <a:rPr lang="ru-RU" sz="2000" b="1" dirty="0" smtClean="0">
                <a:solidFill>
                  <a:srgbClr val="C00000"/>
                </a:solidFill>
              </a:rPr>
              <a:t> «Про </a:t>
            </a:r>
            <a:r>
              <a:rPr lang="ru-RU" sz="2000" b="1" dirty="0" err="1" smtClean="0">
                <a:solidFill>
                  <a:srgbClr val="C00000"/>
                </a:solidFill>
              </a:rPr>
              <a:t>державний</a:t>
            </a:r>
            <a:r>
              <a:rPr lang="ru-RU" sz="2000" b="1" dirty="0" smtClean="0">
                <a:solidFill>
                  <a:srgbClr val="C00000"/>
                </a:solidFill>
              </a:rPr>
              <a:t> контроль за </a:t>
            </a:r>
            <a:r>
              <a:rPr lang="ru-RU" sz="2000" b="1" dirty="0" err="1" smtClean="0">
                <a:solidFill>
                  <a:srgbClr val="C00000"/>
                </a:solidFill>
              </a:rPr>
              <a:t>використанням</a:t>
            </a:r>
            <a:r>
              <a:rPr lang="ru-RU" sz="2000" b="1" dirty="0" smtClean="0">
                <a:solidFill>
                  <a:srgbClr val="C00000"/>
                </a:solidFill>
              </a:rPr>
              <a:t> та </a:t>
            </a:r>
            <a:r>
              <a:rPr lang="ru-RU" sz="2000" b="1" dirty="0" err="1" smtClean="0">
                <a:solidFill>
                  <a:srgbClr val="C00000"/>
                </a:solidFill>
              </a:rPr>
              <a:t>охороною</a:t>
            </a:r>
            <a:r>
              <a:rPr lang="ru-RU" sz="2000" b="1" dirty="0" smtClean="0">
                <a:solidFill>
                  <a:srgbClr val="C00000"/>
                </a:solidFill>
              </a:rPr>
              <a:t> земель» (ст. 1):</a:t>
            </a:r>
          </a:p>
          <a:p>
            <a:pPr algn="just"/>
            <a:endParaRPr lang="ru-RU" sz="2000" dirty="0" smtClean="0">
              <a:solidFill>
                <a:srgbClr val="00B050"/>
              </a:solidFill>
            </a:endParaRPr>
          </a:p>
          <a:p>
            <a:pPr algn="just"/>
            <a:r>
              <a:rPr lang="uk-UA" sz="2000" dirty="0" smtClean="0"/>
              <a:t>З</a:t>
            </a:r>
            <a:r>
              <a:rPr lang="uk-UA" sz="2000" b="1" dirty="0" smtClean="0"/>
              <a:t>абруднення </a:t>
            </a:r>
            <a:r>
              <a:rPr lang="uk-UA" sz="2000" b="1" dirty="0"/>
              <a:t>земель  </a:t>
            </a:r>
            <a:r>
              <a:rPr lang="uk-UA" sz="2000" dirty="0"/>
              <a:t>- накопичення в ґрунтах і ґрунтових водах </a:t>
            </a:r>
            <a:r>
              <a:rPr lang="uk-UA" sz="2000" dirty="0" smtClean="0"/>
              <a:t>внаслідок </a:t>
            </a:r>
            <a:r>
              <a:rPr lang="uk-UA" sz="2000" dirty="0"/>
              <a:t>антропогенного впливу пестицидів і агрохімікатів, важких </a:t>
            </a:r>
            <a:r>
              <a:rPr lang="uk-UA" sz="2000" dirty="0" smtClean="0"/>
              <a:t>металів</a:t>
            </a:r>
            <a:r>
              <a:rPr lang="uk-UA" sz="2000" dirty="0"/>
              <a:t>,  радіонуклідів  та  інших  речовин,  вміст яких перевищує </a:t>
            </a:r>
            <a:r>
              <a:rPr lang="uk-UA" sz="2000" dirty="0" smtClean="0"/>
              <a:t>природний </a:t>
            </a:r>
            <a:r>
              <a:rPr lang="uk-UA" sz="2000" dirty="0"/>
              <a:t>фон, що призводить до їх кількісних або якісних </a:t>
            </a:r>
            <a:r>
              <a:rPr lang="uk-UA" sz="2000" dirty="0" smtClean="0"/>
              <a:t>змін.</a:t>
            </a:r>
          </a:p>
          <a:p>
            <a:pPr algn="just"/>
            <a:endParaRPr lang="uk-UA" sz="2000" dirty="0"/>
          </a:p>
          <a:p>
            <a:pPr algn="just"/>
            <a:r>
              <a:rPr lang="ru-RU" sz="2000" b="1" dirty="0" err="1" smtClean="0"/>
              <a:t>Псування</a:t>
            </a:r>
            <a:r>
              <a:rPr lang="ru-RU" sz="2000" b="1" dirty="0" smtClean="0"/>
              <a:t> </a:t>
            </a:r>
            <a:r>
              <a:rPr lang="ru-RU" sz="2000" b="1" dirty="0"/>
              <a:t>земель </a:t>
            </a:r>
            <a:r>
              <a:rPr lang="ru-RU" sz="2000" dirty="0"/>
              <a:t>-  </a:t>
            </a:r>
            <a:r>
              <a:rPr lang="ru-RU" sz="2000" dirty="0" err="1"/>
              <a:t>порушення</a:t>
            </a:r>
            <a:r>
              <a:rPr lang="ru-RU" sz="2000" dirty="0"/>
              <a:t>  природного  стану  земель,  яке </a:t>
            </a:r>
            <a:r>
              <a:rPr lang="ru-RU" sz="2000" dirty="0" err="1" smtClean="0"/>
              <a:t>здійснюється</a:t>
            </a:r>
            <a:r>
              <a:rPr lang="ru-RU" sz="2000" dirty="0" smtClean="0"/>
              <a:t>  </a:t>
            </a:r>
            <a:r>
              <a:rPr lang="ru-RU" sz="2000" dirty="0"/>
              <a:t>без  </a:t>
            </a:r>
            <a:r>
              <a:rPr lang="ru-RU" sz="2000" dirty="0" err="1"/>
              <a:t>обґрунтованих</a:t>
            </a:r>
            <a:r>
              <a:rPr lang="ru-RU" sz="2000" dirty="0"/>
              <a:t>  </a:t>
            </a:r>
            <a:r>
              <a:rPr lang="ru-RU" sz="2000" dirty="0" err="1"/>
              <a:t>проектних</a:t>
            </a:r>
            <a:r>
              <a:rPr lang="ru-RU" sz="2000" dirty="0"/>
              <a:t> </a:t>
            </a:r>
            <a:r>
              <a:rPr lang="ru-RU" sz="2000" dirty="0" err="1"/>
              <a:t>рішень</a:t>
            </a:r>
            <a:r>
              <a:rPr lang="ru-RU" sz="2000" dirty="0"/>
              <a:t>,  </a:t>
            </a:r>
            <a:r>
              <a:rPr lang="ru-RU" sz="2000" dirty="0" err="1"/>
              <a:t>погоджених</a:t>
            </a:r>
            <a:r>
              <a:rPr lang="ru-RU" sz="2000" dirty="0"/>
              <a:t> та </a:t>
            </a:r>
            <a:r>
              <a:rPr lang="ru-RU" sz="2000" dirty="0" err="1" smtClean="0"/>
              <a:t>затверджених</a:t>
            </a:r>
            <a:r>
              <a:rPr lang="ru-RU" sz="2000" dirty="0" smtClean="0"/>
              <a:t> </a:t>
            </a:r>
            <a:r>
              <a:rPr lang="ru-RU" sz="2000" dirty="0"/>
              <a:t>в </a:t>
            </a:r>
            <a:r>
              <a:rPr lang="ru-RU" sz="2000" dirty="0" err="1" smtClean="0"/>
              <a:t>установленому</a:t>
            </a:r>
            <a:r>
              <a:rPr lang="ru-RU" sz="2000" dirty="0" smtClean="0"/>
              <a:t> </a:t>
            </a:r>
            <a:r>
              <a:rPr lang="ru-RU" sz="2000" dirty="0" err="1"/>
              <a:t>законодавством</a:t>
            </a:r>
            <a:r>
              <a:rPr lang="ru-RU" sz="2000" dirty="0"/>
              <a:t>  порядку,  </a:t>
            </a:r>
            <a:r>
              <a:rPr lang="ru-RU" sz="2000" dirty="0" err="1"/>
              <a:t>забруднення</a:t>
            </a:r>
            <a:r>
              <a:rPr lang="ru-RU" sz="2000" dirty="0"/>
              <a:t> </a:t>
            </a:r>
            <a:r>
              <a:rPr lang="ru-RU" sz="2000" dirty="0" err="1" smtClean="0"/>
              <a:t>їх</a:t>
            </a:r>
            <a:r>
              <a:rPr lang="ru-RU" sz="2000" dirty="0" smtClean="0"/>
              <a:t> </a:t>
            </a:r>
            <a:r>
              <a:rPr lang="ru-RU" sz="2000" dirty="0" err="1" smtClean="0"/>
              <a:t>хімічними</a:t>
            </a:r>
            <a:r>
              <a:rPr lang="ru-RU" sz="2000" dirty="0"/>
              <a:t>, </a:t>
            </a:r>
            <a:r>
              <a:rPr lang="ru-RU" sz="2000" dirty="0" err="1" smtClean="0"/>
              <a:t>біологічними</a:t>
            </a:r>
            <a:r>
              <a:rPr lang="ru-RU" sz="2000" dirty="0" smtClean="0"/>
              <a:t> та </a:t>
            </a:r>
            <a:r>
              <a:rPr lang="ru-RU" sz="2000" dirty="0" err="1" smtClean="0"/>
              <a:t>радіоактивними</a:t>
            </a:r>
            <a:r>
              <a:rPr lang="ru-RU" sz="2000" dirty="0" smtClean="0"/>
              <a:t> </a:t>
            </a:r>
            <a:r>
              <a:rPr lang="ru-RU" sz="2000" dirty="0" err="1"/>
              <a:t>речовинами</a:t>
            </a:r>
            <a:r>
              <a:rPr lang="ru-RU" sz="2000" dirty="0"/>
              <a:t>,  в тому </a:t>
            </a:r>
            <a:r>
              <a:rPr lang="ru-RU" sz="2000" dirty="0" err="1" smtClean="0"/>
              <a:t>числі</a:t>
            </a:r>
            <a:r>
              <a:rPr lang="ru-RU" sz="2000" dirty="0" smtClean="0"/>
              <a:t>  </a:t>
            </a:r>
            <a:r>
              <a:rPr lang="ru-RU" sz="2000" dirty="0" err="1"/>
              <a:t>тими</a:t>
            </a:r>
            <a:r>
              <a:rPr lang="ru-RU" sz="2000" dirty="0"/>
              <a:t>,  </a:t>
            </a:r>
            <a:r>
              <a:rPr lang="ru-RU" sz="2000" dirty="0" err="1"/>
              <a:t>що</a:t>
            </a:r>
            <a:r>
              <a:rPr lang="ru-RU" sz="2000" dirty="0"/>
              <a:t>  </a:t>
            </a:r>
            <a:r>
              <a:rPr lang="ru-RU" sz="2000" dirty="0" err="1"/>
              <a:t>викидаються</a:t>
            </a:r>
            <a:r>
              <a:rPr lang="ru-RU" sz="2000" dirty="0"/>
              <a:t>  в  </a:t>
            </a:r>
            <a:r>
              <a:rPr lang="ru-RU" sz="2000" dirty="0" err="1"/>
              <a:t>атмосферне</a:t>
            </a:r>
            <a:r>
              <a:rPr lang="ru-RU" sz="2000" dirty="0"/>
              <a:t>  </a:t>
            </a:r>
            <a:r>
              <a:rPr lang="ru-RU" sz="2000" dirty="0" err="1"/>
              <a:t>повітря</a:t>
            </a:r>
            <a:r>
              <a:rPr lang="ru-RU" sz="2000" dirty="0"/>
              <a:t>, </a:t>
            </a:r>
            <a:r>
              <a:rPr lang="ru-RU" sz="2000" dirty="0" err="1" smtClean="0"/>
              <a:t>засмічення</a:t>
            </a:r>
            <a:r>
              <a:rPr lang="ru-RU" sz="2000" dirty="0" smtClean="0"/>
              <a:t> </a:t>
            </a:r>
            <a:r>
              <a:rPr lang="ru-RU" sz="2000" dirty="0" err="1" smtClean="0"/>
              <a:t>промисловими</a:t>
            </a:r>
            <a:r>
              <a:rPr lang="ru-RU" sz="2000" dirty="0"/>
              <a:t>, </a:t>
            </a:r>
            <a:r>
              <a:rPr lang="ru-RU" sz="2000" dirty="0" err="1"/>
              <a:t>побутовими</a:t>
            </a:r>
            <a:r>
              <a:rPr lang="ru-RU" sz="2000" dirty="0"/>
              <a:t> та </a:t>
            </a:r>
            <a:r>
              <a:rPr lang="ru-RU" sz="2000" dirty="0" err="1"/>
              <a:t>іншими</a:t>
            </a:r>
            <a:r>
              <a:rPr lang="ru-RU" sz="2000" dirty="0"/>
              <a:t> </a:t>
            </a:r>
            <a:r>
              <a:rPr lang="ru-RU" sz="2000" dirty="0" err="1"/>
              <a:t>відходами</a:t>
            </a:r>
            <a:r>
              <a:rPr lang="ru-RU" sz="2000" dirty="0"/>
              <a:t>, </a:t>
            </a:r>
            <a:r>
              <a:rPr lang="ru-RU" sz="2000" dirty="0" err="1"/>
              <a:t>неочищеними</a:t>
            </a:r>
            <a:r>
              <a:rPr lang="ru-RU" sz="2000" dirty="0"/>
              <a:t> </a:t>
            </a:r>
            <a:r>
              <a:rPr lang="ru-RU" sz="2000" dirty="0" err="1"/>
              <a:t>стічними</a:t>
            </a:r>
            <a:r>
              <a:rPr lang="ru-RU" sz="2000" dirty="0"/>
              <a:t> </a:t>
            </a:r>
            <a:r>
              <a:rPr lang="ru-RU" sz="2000" dirty="0" smtClean="0"/>
              <a:t>водами</a:t>
            </a:r>
            <a:r>
              <a:rPr lang="ru-RU" sz="2000" dirty="0"/>
              <a:t>,  </a:t>
            </a:r>
            <a:r>
              <a:rPr lang="ru-RU" sz="2000" dirty="0" err="1"/>
              <a:t>порушення</a:t>
            </a:r>
            <a:r>
              <a:rPr lang="ru-RU" sz="2000" dirty="0"/>
              <a:t>  </a:t>
            </a:r>
            <a:r>
              <a:rPr lang="ru-RU" sz="2000" dirty="0" err="1"/>
              <a:t>родючого</a:t>
            </a:r>
            <a:r>
              <a:rPr lang="ru-RU" sz="2000" dirty="0"/>
              <a:t>  шару   </a:t>
            </a:r>
            <a:r>
              <a:rPr lang="ru-RU" sz="2000" dirty="0" err="1"/>
              <a:t>ґрунту</a:t>
            </a:r>
            <a:r>
              <a:rPr lang="ru-RU" sz="2000" dirty="0"/>
              <a:t>,   </a:t>
            </a:r>
            <a:r>
              <a:rPr lang="ru-RU" sz="2000" dirty="0" err="1"/>
              <a:t>невиконання</a:t>
            </a:r>
            <a:r>
              <a:rPr lang="ru-RU" sz="2000" dirty="0"/>
              <a:t>   </a:t>
            </a:r>
            <a:r>
              <a:rPr lang="ru-RU" sz="2000" dirty="0" err="1"/>
              <a:t>вимог</a:t>
            </a:r>
            <a:r>
              <a:rPr lang="ru-RU" sz="2000" dirty="0"/>
              <a:t> </a:t>
            </a:r>
            <a:r>
              <a:rPr lang="ru-RU" sz="2000" dirty="0" err="1" smtClean="0"/>
              <a:t>встановленого</a:t>
            </a:r>
            <a:r>
              <a:rPr lang="ru-RU" sz="2000" dirty="0" smtClean="0"/>
              <a:t>  </a:t>
            </a:r>
            <a:r>
              <a:rPr lang="ru-RU" sz="2000" dirty="0"/>
              <a:t>режиму  </a:t>
            </a:r>
            <a:r>
              <a:rPr lang="ru-RU" sz="2000" dirty="0" err="1"/>
              <a:t>використання</a:t>
            </a:r>
            <a:r>
              <a:rPr lang="ru-RU" sz="2000" dirty="0"/>
              <a:t>  земель,  а </a:t>
            </a:r>
            <a:r>
              <a:rPr lang="ru-RU" sz="2000" dirty="0" err="1"/>
              <a:t>також</a:t>
            </a:r>
            <a:r>
              <a:rPr lang="ru-RU" sz="2000" dirty="0"/>
              <a:t> </a:t>
            </a:r>
            <a:r>
              <a:rPr lang="ru-RU" sz="2000" dirty="0" err="1"/>
              <a:t>використання</a:t>
            </a:r>
            <a:r>
              <a:rPr lang="ru-RU" sz="2000" dirty="0"/>
              <a:t> </a:t>
            </a:r>
            <a:r>
              <a:rPr lang="ru-RU" sz="2000" dirty="0" smtClean="0"/>
              <a:t>земель </a:t>
            </a:r>
            <a:r>
              <a:rPr lang="ru-RU" sz="2000" dirty="0"/>
              <a:t>у </a:t>
            </a:r>
            <a:r>
              <a:rPr lang="ru-RU" sz="2000" dirty="0" err="1"/>
              <a:t>спосіб</a:t>
            </a:r>
            <a:r>
              <a:rPr lang="ru-RU" sz="2000" dirty="0"/>
              <a:t>, </a:t>
            </a:r>
            <a:r>
              <a:rPr lang="ru-RU" sz="2000" dirty="0" err="1"/>
              <a:t>що</a:t>
            </a:r>
            <a:r>
              <a:rPr lang="ru-RU" sz="2000" dirty="0"/>
              <a:t> </a:t>
            </a:r>
            <a:r>
              <a:rPr lang="ru-RU" sz="2000" dirty="0" err="1"/>
              <a:t>погіршує</a:t>
            </a:r>
            <a:r>
              <a:rPr lang="ru-RU" sz="2000" dirty="0"/>
              <a:t> </a:t>
            </a:r>
            <a:r>
              <a:rPr lang="ru-RU" sz="2000" dirty="0" err="1"/>
              <a:t>їх</a:t>
            </a:r>
            <a:r>
              <a:rPr lang="ru-RU" sz="2000" dirty="0"/>
              <a:t> </a:t>
            </a:r>
            <a:r>
              <a:rPr lang="ru-RU" sz="2000" dirty="0" err="1"/>
              <a:t>природну</a:t>
            </a:r>
            <a:r>
              <a:rPr lang="ru-RU" sz="2000" dirty="0"/>
              <a:t> </a:t>
            </a:r>
            <a:r>
              <a:rPr lang="ru-RU" sz="2000" dirty="0" err="1" smtClean="0"/>
              <a:t>родючість</a:t>
            </a:r>
            <a:r>
              <a:rPr lang="ru-RU" sz="2000" dirty="0" smtClean="0"/>
              <a:t>.</a:t>
            </a:r>
            <a:endParaRPr lang="uk-UA" sz="2000" dirty="0" smtClean="0"/>
          </a:p>
        </p:txBody>
      </p:sp>
    </p:spTree>
    <p:extLst>
      <p:ext uri="{BB962C8B-B14F-4D97-AF65-F5344CB8AC3E}">
        <p14:creationId xmlns:p14="http://schemas.microsoft.com/office/powerpoint/2010/main" val="24030447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1115616" y="328002"/>
            <a:ext cx="7920880" cy="6247864"/>
          </a:xfrm>
          <a:prstGeom prst="rect">
            <a:avLst/>
          </a:prstGeom>
        </p:spPr>
        <p:txBody>
          <a:bodyPr wrap="square">
            <a:spAutoFit/>
          </a:bodyPr>
          <a:lstStyle/>
          <a:p>
            <a:pPr algn="just"/>
            <a:r>
              <a:rPr lang="ru-RU" sz="2000" b="1" dirty="0" smtClean="0">
                <a:solidFill>
                  <a:srgbClr val="C00000"/>
                </a:solidFill>
              </a:rPr>
              <a:t>Закон </a:t>
            </a:r>
            <a:r>
              <a:rPr lang="ru-RU" sz="2000" b="1" dirty="0" err="1" smtClean="0">
                <a:solidFill>
                  <a:srgbClr val="C00000"/>
                </a:solidFill>
              </a:rPr>
              <a:t>України</a:t>
            </a:r>
            <a:r>
              <a:rPr lang="ru-RU" sz="2000" b="1" dirty="0" smtClean="0">
                <a:solidFill>
                  <a:srgbClr val="C00000"/>
                </a:solidFill>
              </a:rPr>
              <a:t> «Про </a:t>
            </a:r>
            <a:r>
              <a:rPr lang="ru-RU" sz="2000" b="1" dirty="0" err="1" smtClean="0">
                <a:solidFill>
                  <a:srgbClr val="C00000"/>
                </a:solidFill>
              </a:rPr>
              <a:t>державний</a:t>
            </a:r>
            <a:r>
              <a:rPr lang="ru-RU" sz="2000" b="1" dirty="0" smtClean="0">
                <a:solidFill>
                  <a:srgbClr val="C00000"/>
                </a:solidFill>
              </a:rPr>
              <a:t> контроль за </a:t>
            </a:r>
            <a:r>
              <a:rPr lang="ru-RU" sz="2000" b="1" dirty="0" err="1" smtClean="0">
                <a:solidFill>
                  <a:srgbClr val="C00000"/>
                </a:solidFill>
              </a:rPr>
              <a:t>використанням</a:t>
            </a:r>
            <a:r>
              <a:rPr lang="ru-RU" sz="2000" b="1" dirty="0" smtClean="0">
                <a:solidFill>
                  <a:srgbClr val="C00000"/>
                </a:solidFill>
              </a:rPr>
              <a:t> та </a:t>
            </a:r>
            <a:r>
              <a:rPr lang="ru-RU" sz="2000" b="1" dirty="0" err="1" smtClean="0">
                <a:solidFill>
                  <a:srgbClr val="C00000"/>
                </a:solidFill>
              </a:rPr>
              <a:t>охороною</a:t>
            </a:r>
            <a:r>
              <a:rPr lang="ru-RU" sz="2000" b="1" dirty="0" smtClean="0">
                <a:solidFill>
                  <a:srgbClr val="C00000"/>
                </a:solidFill>
              </a:rPr>
              <a:t> земель» (ст. 1):</a:t>
            </a:r>
          </a:p>
          <a:p>
            <a:pPr algn="just"/>
            <a:endParaRPr lang="ru-RU" sz="2000" dirty="0" smtClean="0">
              <a:solidFill>
                <a:srgbClr val="00B050"/>
              </a:solidFill>
            </a:endParaRPr>
          </a:p>
          <a:p>
            <a:pPr algn="just"/>
            <a:r>
              <a:rPr lang="uk-UA" sz="2000" dirty="0" smtClean="0"/>
              <a:t>З</a:t>
            </a:r>
            <a:r>
              <a:rPr lang="uk-UA" sz="2000" b="1" dirty="0" smtClean="0"/>
              <a:t>абруднення земель </a:t>
            </a:r>
            <a:r>
              <a:rPr lang="uk-UA" sz="2000" dirty="0" smtClean="0"/>
              <a:t>– накопичення </a:t>
            </a:r>
            <a:r>
              <a:rPr lang="uk-UA" sz="2000" dirty="0"/>
              <a:t>в ґрунтах і ґрунтових водах </a:t>
            </a:r>
            <a:r>
              <a:rPr lang="uk-UA" sz="2000" dirty="0" smtClean="0"/>
              <a:t>внаслідок </a:t>
            </a:r>
            <a:r>
              <a:rPr lang="uk-UA" sz="2000" dirty="0"/>
              <a:t>антропогенного впливу пестицидів і агрохімікатів, важких </a:t>
            </a:r>
            <a:r>
              <a:rPr lang="uk-UA" sz="2000" dirty="0" smtClean="0"/>
              <a:t>металів</a:t>
            </a:r>
            <a:r>
              <a:rPr lang="uk-UA" sz="2000" dirty="0"/>
              <a:t>,  радіонуклідів  та  інших  речовин,  вміст яких перевищує </a:t>
            </a:r>
            <a:r>
              <a:rPr lang="uk-UA" sz="2000" dirty="0" smtClean="0"/>
              <a:t>природний </a:t>
            </a:r>
            <a:r>
              <a:rPr lang="uk-UA" sz="2000" dirty="0"/>
              <a:t>фон, що </a:t>
            </a:r>
            <a:r>
              <a:rPr lang="uk-UA" sz="2000" dirty="0" smtClean="0"/>
              <a:t>призводить </a:t>
            </a:r>
            <a:r>
              <a:rPr lang="uk-UA" sz="2000" dirty="0"/>
              <a:t>до їх кількісних або якісних </a:t>
            </a:r>
            <a:r>
              <a:rPr lang="uk-UA" sz="2000" dirty="0" smtClean="0"/>
              <a:t>змін.</a:t>
            </a:r>
          </a:p>
          <a:p>
            <a:pPr algn="just"/>
            <a:endParaRPr lang="uk-UA" sz="2000" dirty="0"/>
          </a:p>
          <a:p>
            <a:pPr algn="just"/>
            <a:r>
              <a:rPr lang="ru-RU" sz="2000" b="1" dirty="0" smtClean="0">
                <a:solidFill>
                  <a:srgbClr val="C00000"/>
                </a:solidFill>
              </a:rPr>
              <a:t>Методика </a:t>
            </a:r>
            <a:r>
              <a:rPr lang="ru-RU" sz="2000" b="1" dirty="0" err="1" smtClean="0">
                <a:solidFill>
                  <a:srgbClr val="C00000"/>
                </a:solidFill>
              </a:rPr>
              <a:t>визначення</a:t>
            </a:r>
            <a:r>
              <a:rPr lang="ru-RU" sz="2000" b="1" dirty="0" smtClean="0">
                <a:solidFill>
                  <a:srgbClr val="C00000"/>
                </a:solidFill>
              </a:rPr>
              <a:t> </a:t>
            </a:r>
            <a:r>
              <a:rPr lang="ru-RU" sz="2000" b="1" dirty="0" err="1">
                <a:solidFill>
                  <a:srgbClr val="C00000"/>
                </a:solidFill>
              </a:rPr>
              <a:t>розмірів</a:t>
            </a:r>
            <a:r>
              <a:rPr lang="ru-RU" sz="2000" b="1" dirty="0">
                <a:solidFill>
                  <a:srgbClr val="C00000"/>
                </a:solidFill>
              </a:rPr>
              <a:t> </a:t>
            </a:r>
            <a:r>
              <a:rPr lang="ru-RU" sz="2000" b="1" dirty="0" err="1">
                <a:solidFill>
                  <a:srgbClr val="C00000"/>
                </a:solidFill>
              </a:rPr>
              <a:t>шкоди</a:t>
            </a:r>
            <a:r>
              <a:rPr lang="ru-RU" sz="2000" b="1" dirty="0">
                <a:solidFill>
                  <a:srgbClr val="C00000"/>
                </a:solidFill>
              </a:rPr>
              <a:t>, </a:t>
            </a:r>
            <a:r>
              <a:rPr lang="ru-RU" sz="2000" b="1" dirty="0" err="1">
                <a:solidFill>
                  <a:srgbClr val="C00000"/>
                </a:solidFill>
              </a:rPr>
              <a:t>зумовленої</a:t>
            </a:r>
            <a:r>
              <a:rPr lang="ru-RU" sz="2000" b="1" dirty="0">
                <a:solidFill>
                  <a:srgbClr val="C00000"/>
                </a:solidFill>
              </a:rPr>
              <a:t> </a:t>
            </a:r>
            <a:r>
              <a:rPr lang="ru-RU" sz="2000" b="1" dirty="0" err="1" smtClean="0">
                <a:solidFill>
                  <a:srgbClr val="C00000"/>
                </a:solidFill>
              </a:rPr>
              <a:t>забрудненням</a:t>
            </a:r>
            <a:r>
              <a:rPr lang="ru-RU" sz="2000" b="1" dirty="0" smtClean="0">
                <a:solidFill>
                  <a:srgbClr val="C00000"/>
                </a:solidFill>
              </a:rPr>
              <a:t> </a:t>
            </a:r>
            <a:r>
              <a:rPr lang="ru-RU" sz="2000" b="1" dirty="0">
                <a:solidFill>
                  <a:srgbClr val="C00000"/>
                </a:solidFill>
              </a:rPr>
              <a:t>і </a:t>
            </a:r>
            <a:r>
              <a:rPr lang="ru-RU" sz="2000" b="1" dirty="0" err="1">
                <a:solidFill>
                  <a:srgbClr val="C00000"/>
                </a:solidFill>
              </a:rPr>
              <a:t>засміченням</a:t>
            </a:r>
            <a:r>
              <a:rPr lang="ru-RU" sz="2000" b="1" dirty="0">
                <a:solidFill>
                  <a:srgbClr val="C00000"/>
                </a:solidFill>
              </a:rPr>
              <a:t> </a:t>
            </a:r>
            <a:r>
              <a:rPr lang="ru-RU" sz="2000" b="1" dirty="0" err="1">
                <a:solidFill>
                  <a:srgbClr val="C00000"/>
                </a:solidFill>
              </a:rPr>
              <a:t>земельних</a:t>
            </a:r>
            <a:r>
              <a:rPr lang="ru-RU" sz="2000" b="1" dirty="0">
                <a:solidFill>
                  <a:srgbClr val="C00000"/>
                </a:solidFill>
              </a:rPr>
              <a:t> </a:t>
            </a:r>
            <a:r>
              <a:rPr lang="ru-RU" sz="2000" b="1" dirty="0" err="1">
                <a:solidFill>
                  <a:srgbClr val="C00000"/>
                </a:solidFill>
              </a:rPr>
              <a:t>ресурсів</a:t>
            </a:r>
            <a:r>
              <a:rPr lang="ru-RU" sz="2000" b="1" dirty="0">
                <a:solidFill>
                  <a:srgbClr val="C00000"/>
                </a:solidFill>
              </a:rPr>
              <a:t> </a:t>
            </a:r>
            <a:r>
              <a:rPr lang="ru-RU" sz="2000" b="1" dirty="0" smtClean="0">
                <a:solidFill>
                  <a:srgbClr val="C00000"/>
                </a:solidFill>
              </a:rPr>
              <a:t>через </a:t>
            </a:r>
            <a:r>
              <a:rPr lang="ru-RU" sz="2000" b="1" dirty="0" err="1">
                <a:solidFill>
                  <a:srgbClr val="C00000"/>
                </a:solidFill>
              </a:rPr>
              <a:t>порушення</a:t>
            </a:r>
            <a:r>
              <a:rPr lang="ru-RU" sz="2000" b="1" dirty="0">
                <a:solidFill>
                  <a:srgbClr val="C00000"/>
                </a:solidFill>
              </a:rPr>
              <a:t> </a:t>
            </a:r>
            <a:r>
              <a:rPr lang="ru-RU" sz="2000" b="1" dirty="0" err="1">
                <a:solidFill>
                  <a:srgbClr val="C00000"/>
                </a:solidFill>
              </a:rPr>
              <a:t>природоохоронного</a:t>
            </a:r>
            <a:r>
              <a:rPr lang="ru-RU" sz="2000" b="1" dirty="0">
                <a:solidFill>
                  <a:srgbClr val="C00000"/>
                </a:solidFill>
              </a:rPr>
              <a:t> </a:t>
            </a:r>
            <a:r>
              <a:rPr lang="ru-RU" sz="2000" b="1" dirty="0" err="1">
                <a:solidFill>
                  <a:srgbClr val="C00000"/>
                </a:solidFill>
              </a:rPr>
              <a:t>законодавства</a:t>
            </a:r>
            <a:r>
              <a:rPr lang="ru-RU" sz="2000" b="1" dirty="0">
                <a:solidFill>
                  <a:srgbClr val="C00000"/>
                </a:solidFill>
              </a:rPr>
              <a:t> </a:t>
            </a:r>
            <a:r>
              <a:rPr lang="ru-RU" sz="2000" dirty="0" smtClean="0"/>
              <a:t>: </a:t>
            </a:r>
            <a:r>
              <a:rPr lang="ru-RU" sz="2000" dirty="0" err="1" smtClean="0"/>
              <a:t>затверджена</a:t>
            </a:r>
            <a:r>
              <a:rPr lang="ru-RU" sz="2000" dirty="0" smtClean="0"/>
              <a:t> наказом </a:t>
            </a:r>
            <a:r>
              <a:rPr lang="ru-RU" sz="2000" dirty="0" err="1"/>
              <a:t>Міністерства</a:t>
            </a:r>
            <a:r>
              <a:rPr lang="ru-RU" sz="2000" dirty="0"/>
              <a:t> </a:t>
            </a:r>
            <a:r>
              <a:rPr lang="ru-RU" sz="2000" dirty="0" err="1"/>
              <a:t>охорони</a:t>
            </a:r>
            <a:r>
              <a:rPr lang="ru-RU" sz="2000" dirty="0"/>
              <a:t> </a:t>
            </a:r>
            <a:r>
              <a:rPr lang="ru-RU" sz="2000" dirty="0" err="1" smtClean="0"/>
              <a:t>навколишнього</a:t>
            </a:r>
            <a:r>
              <a:rPr lang="ru-RU" sz="2000" dirty="0" smtClean="0"/>
              <a:t> </a:t>
            </a:r>
            <a:r>
              <a:rPr lang="ru-RU" sz="2000" dirty="0"/>
              <a:t>природного </a:t>
            </a:r>
            <a:r>
              <a:rPr lang="ru-RU" sz="2000" dirty="0" err="1" smtClean="0"/>
              <a:t>середовища</a:t>
            </a:r>
            <a:r>
              <a:rPr lang="ru-RU" sz="2000" dirty="0" smtClean="0"/>
              <a:t> </a:t>
            </a:r>
            <a:r>
              <a:rPr lang="ru-RU" sz="2000" dirty="0" err="1" smtClean="0"/>
              <a:t>від</a:t>
            </a:r>
            <a:r>
              <a:rPr lang="ru-RU" sz="2000" dirty="0" smtClean="0"/>
              <a:t> 27.10.1997  № 171 </a:t>
            </a:r>
            <a:r>
              <a:rPr lang="ru-RU" sz="2000" dirty="0"/>
              <a:t>(у </a:t>
            </a:r>
            <a:r>
              <a:rPr lang="ru-RU" sz="2000" dirty="0" err="1"/>
              <a:t>редакції</a:t>
            </a:r>
            <a:r>
              <a:rPr lang="ru-RU" sz="2000" dirty="0"/>
              <a:t> наказу </a:t>
            </a:r>
            <a:r>
              <a:rPr lang="ru-RU" sz="2000" dirty="0" err="1" smtClean="0"/>
              <a:t>Мінприроди</a:t>
            </a:r>
            <a:r>
              <a:rPr lang="ru-RU" sz="2000" dirty="0" smtClean="0"/>
              <a:t> </a:t>
            </a:r>
            <a:r>
              <a:rPr lang="ru-RU" sz="2000" dirty="0" err="1" smtClean="0"/>
              <a:t>України</a:t>
            </a:r>
            <a:r>
              <a:rPr lang="ru-RU" sz="2000" dirty="0" smtClean="0"/>
              <a:t> </a:t>
            </a:r>
            <a:r>
              <a:rPr lang="ru-RU" sz="2000" dirty="0" err="1" smtClean="0"/>
              <a:t>від</a:t>
            </a:r>
            <a:r>
              <a:rPr lang="ru-RU" sz="2000" dirty="0" smtClean="0"/>
              <a:t>                                  </a:t>
            </a:r>
            <a:r>
              <a:rPr lang="ru-RU" sz="2000" dirty="0"/>
              <a:t>04.04.2007 </a:t>
            </a:r>
            <a:r>
              <a:rPr lang="ru-RU" sz="2000" dirty="0" smtClean="0"/>
              <a:t>№ 149):</a:t>
            </a:r>
          </a:p>
          <a:p>
            <a:pPr algn="just"/>
            <a:endParaRPr lang="ru-RU" sz="2000" dirty="0"/>
          </a:p>
          <a:p>
            <a:pPr algn="just"/>
            <a:r>
              <a:rPr lang="uk-UA" sz="2000" dirty="0"/>
              <a:t>З</a:t>
            </a:r>
            <a:r>
              <a:rPr lang="uk-UA" sz="2000" b="1" dirty="0"/>
              <a:t>абруднення </a:t>
            </a:r>
            <a:r>
              <a:rPr lang="uk-UA" sz="2000" b="1" dirty="0" smtClean="0"/>
              <a:t>земель – </a:t>
            </a:r>
            <a:r>
              <a:rPr lang="uk-UA" sz="2000" dirty="0" smtClean="0"/>
              <a:t>накопичення </a:t>
            </a:r>
            <a:r>
              <a:rPr lang="uk-UA" sz="2000" dirty="0"/>
              <a:t>в ґрунтах і ґрунтових водах внаслідок антропогенного впливу пестицидів і агрохімікатів, важких металів, радіонуклідів та інших речовин, вміст яких перевищує природний фон, що призводить до їх кількісних або якісних змін.</a:t>
            </a:r>
            <a:endParaRPr lang="uk-UA" sz="2000" dirty="0" smtClean="0"/>
          </a:p>
          <a:p>
            <a:pPr algn="just"/>
            <a:endParaRPr lang="uk-UA" sz="2000" dirty="0"/>
          </a:p>
        </p:txBody>
      </p:sp>
    </p:spTree>
    <p:extLst>
      <p:ext uri="{BB962C8B-B14F-4D97-AF65-F5344CB8AC3E}">
        <p14:creationId xmlns:p14="http://schemas.microsoft.com/office/powerpoint/2010/main" val="225891412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1187624" y="510927"/>
            <a:ext cx="7704856" cy="6247864"/>
          </a:xfrm>
          <a:prstGeom prst="rect">
            <a:avLst/>
          </a:prstGeom>
        </p:spPr>
        <p:txBody>
          <a:bodyPr wrap="square">
            <a:spAutoFit/>
          </a:bodyPr>
          <a:lstStyle/>
          <a:p>
            <a:r>
              <a:rPr lang="uk-UA" sz="2000" b="1" dirty="0">
                <a:solidFill>
                  <a:srgbClr val="C00000"/>
                </a:solidFill>
              </a:rPr>
              <a:t>Стаття 239. Забруднення або псування земель</a:t>
            </a:r>
          </a:p>
          <a:p>
            <a:endParaRPr lang="uk-UA" sz="2000" dirty="0" smtClean="0"/>
          </a:p>
          <a:p>
            <a:pPr algn="just"/>
            <a:r>
              <a:rPr lang="uk-UA" sz="2000" dirty="0" smtClean="0"/>
              <a:t>За </a:t>
            </a:r>
            <a:r>
              <a:rPr lang="uk-UA" sz="2000" dirty="0"/>
              <a:t>цим складом злочину забруднення або псування земель має наступити в результаті </a:t>
            </a:r>
            <a:r>
              <a:rPr lang="uk-UA" sz="2000" dirty="0" smtClean="0"/>
              <a:t>порушення </a:t>
            </a:r>
            <a:r>
              <a:rPr lang="uk-UA" sz="2000" dirty="0"/>
              <a:t>спеціальних правил їх використання. Інакше діяння має кваліфікуватись за ст. 254 КК</a:t>
            </a:r>
            <a:r>
              <a:rPr lang="uk-UA" sz="2000" dirty="0" smtClean="0"/>
              <a:t>.</a:t>
            </a:r>
          </a:p>
          <a:p>
            <a:pPr algn="just"/>
            <a:endParaRPr lang="uk-UA" sz="2000" dirty="0"/>
          </a:p>
          <a:p>
            <a:pPr algn="just"/>
            <a:r>
              <a:rPr lang="uk-UA" sz="2000" dirty="0"/>
              <a:t>Злочин, передбачений ч. 1 ст. 239 КК, вважається закінченим з моменту створення </a:t>
            </a:r>
            <a:r>
              <a:rPr lang="uk-UA" sz="2000" dirty="0" smtClean="0"/>
              <a:t>небезпеки </a:t>
            </a:r>
            <a:r>
              <a:rPr lang="uk-UA" sz="2000" dirty="0"/>
              <a:t>для життя чи здоров’я людей або для природи, яка є своєрідним різновидом суспіль-но небезпечних наслідків (матеріальний склад).</a:t>
            </a:r>
          </a:p>
          <a:p>
            <a:pPr algn="just"/>
            <a:r>
              <a:rPr lang="uk-UA" sz="2000" dirty="0"/>
              <a:t>Створювана загроза має бути реальною і очевидною, яка б призвела до відповідних </a:t>
            </a:r>
            <a:r>
              <a:rPr lang="uk-UA" sz="2000" dirty="0" smtClean="0"/>
              <a:t>негативних </a:t>
            </a:r>
            <a:r>
              <a:rPr lang="uk-UA" sz="2000" dirty="0"/>
              <a:t>наслідків у разі невжиття певних земле охоронних заходів або дії природних </a:t>
            </a:r>
            <a:r>
              <a:rPr lang="uk-UA" sz="2000" dirty="0" smtClean="0"/>
              <a:t>факторів</a:t>
            </a:r>
            <a:r>
              <a:rPr lang="uk-UA" sz="2000" dirty="0"/>
              <a:t>, що не залежать від волі винної особи.     </a:t>
            </a:r>
            <a:endParaRPr lang="uk-UA" sz="2000" dirty="0" smtClean="0"/>
          </a:p>
          <a:p>
            <a:pPr algn="just"/>
            <a:r>
              <a:rPr lang="uk-UA" sz="2000" dirty="0" smtClean="0"/>
              <a:t> </a:t>
            </a:r>
            <a:endParaRPr lang="uk-UA" sz="2000" dirty="0"/>
          </a:p>
          <a:p>
            <a:pPr algn="just"/>
            <a:r>
              <a:rPr lang="uk-UA" sz="2000" dirty="0"/>
              <a:t>У разі відсутності реальної загрози завдання шкоди людині чи природі це діяння має </a:t>
            </a:r>
            <a:r>
              <a:rPr lang="uk-UA" sz="2000" dirty="0" smtClean="0"/>
              <a:t>кваліфікуватись </a:t>
            </a:r>
            <a:r>
              <a:rPr lang="uk-UA" sz="2000" dirty="0"/>
              <a:t>як адміністративний проступок (ст. 52 </a:t>
            </a:r>
            <a:r>
              <a:rPr lang="uk-UA" sz="2000" dirty="0" err="1" smtClean="0"/>
              <a:t>КУпАПУ</a:t>
            </a:r>
            <a:r>
              <a:rPr lang="uk-UA" sz="2000" dirty="0" smtClean="0"/>
              <a:t>).</a:t>
            </a:r>
            <a:endParaRPr lang="uk-UA" sz="2000" dirty="0"/>
          </a:p>
          <a:p>
            <a:endParaRPr lang="uk-UA" sz="2000" dirty="0" smtClean="0"/>
          </a:p>
          <a:p>
            <a:endParaRPr lang="uk-UA" sz="2000" dirty="0"/>
          </a:p>
        </p:txBody>
      </p:sp>
    </p:spTree>
    <p:extLst>
      <p:ext uri="{BB962C8B-B14F-4D97-AF65-F5344CB8AC3E}">
        <p14:creationId xmlns:p14="http://schemas.microsoft.com/office/powerpoint/2010/main" val="207095784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1187624" y="510927"/>
            <a:ext cx="7704856" cy="6555641"/>
          </a:xfrm>
          <a:prstGeom prst="rect">
            <a:avLst/>
          </a:prstGeom>
        </p:spPr>
        <p:txBody>
          <a:bodyPr wrap="square">
            <a:spAutoFit/>
          </a:bodyPr>
          <a:lstStyle/>
          <a:p>
            <a:r>
              <a:rPr lang="uk-UA" sz="2000" b="1" dirty="0">
                <a:solidFill>
                  <a:srgbClr val="C00000"/>
                </a:solidFill>
              </a:rPr>
              <a:t>Стаття 239. Забруднення або псування земель</a:t>
            </a:r>
          </a:p>
          <a:p>
            <a:endParaRPr lang="uk-UA" sz="2000" dirty="0" smtClean="0"/>
          </a:p>
          <a:p>
            <a:pPr algn="just"/>
            <a:r>
              <a:rPr lang="uk-UA" sz="2000" b="1" dirty="0"/>
              <a:t>Суб’єкт злочину </a:t>
            </a:r>
            <a:r>
              <a:rPr lang="uk-UA" sz="2000" dirty="0"/>
              <a:t>– особа, на яку покладено обов’язок виконання спеціальних правил та вимог щодо запобігання забруднення і псування земель.</a:t>
            </a:r>
          </a:p>
          <a:p>
            <a:pPr algn="just"/>
            <a:endParaRPr lang="uk-UA" sz="2000" b="1" dirty="0" smtClean="0"/>
          </a:p>
          <a:p>
            <a:pPr algn="just"/>
            <a:r>
              <a:rPr lang="uk-UA" sz="2000" b="1" dirty="0" smtClean="0"/>
              <a:t>Суб’єктивна </a:t>
            </a:r>
            <a:r>
              <a:rPr lang="uk-UA" sz="2000" b="1" dirty="0"/>
              <a:t>сторона злочину </a:t>
            </a:r>
            <a:r>
              <a:rPr lang="uk-UA" sz="2000" dirty="0"/>
              <a:t>– умисел або необережність.</a:t>
            </a:r>
          </a:p>
          <a:p>
            <a:pPr algn="just"/>
            <a:endParaRPr lang="uk-UA" sz="2000" b="1" dirty="0" smtClean="0"/>
          </a:p>
          <a:p>
            <a:pPr algn="just"/>
            <a:r>
              <a:rPr lang="uk-UA" sz="2000" b="1" dirty="0" smtClean="0"/>
              <a:t>Кваліфікуючі </a:t>
            </a:r>
            <a:r>
              <a:rPr lang="uk-UA" sz="2000" b="1" dirty="0"/>
              <a:t>ознаки (ч.2) –</a:t>
            </a:r>
          </a:p>
          <a:p>
            <a:pPr algn="just">
              <a:tabLst>
                <a:tab pos="358775" algn="l"/>
              </a:tabLst>
            </a:pPr>
            <a:r>
              <a:rPr lang="uk-UA" sz="2000" dirty="0">
                <a:solidFill>
                  <a:srgbClr val="00B050"/>
                </a:solidFill>
              </a:rPr>
              <a:t>1)</a:t>
            </a:r>
            <a:r>
              <a:rPr lang="uk-UA" sz="2000" dirty="0"/>
              <a:t>	спричинення загибелі людей (смерть однієї або декількох осіб);</a:t>
            </a:r>
          </a:p>
          <a:p>
            <a:pPr algn="just">
              <a:tabLst>
                <a:tab pos="358775" algn="l"/>
              </a:tabLst>
            </a:pPr>
            <a:r>
              <a:rPr lang="uk-UA" sz="2000" dirty="0">
                <a:solidFill>
                  <a:srgbClr val="00B050"/>
                </a:solidFill>
              </a:rPr>
              <a:t>2)	</a:t>
            </a:r>
            <a:r>
              <a:rPr lang="uk-UA" sz="2000" dirty="0"/>
              <a:t>спричинення їх масового захворювання (заподіяння шкоди здоров’ю окремих осіб, що відповідає за ступенем тяжкості тяжким або </a:t>
            </a:r>
            <a:r>
              <a:rPr lang="uk-UA" sz="2000" dirty="0" smtClean="0"/>
              <a:t>середньої </a:t>
            </a:r>
            <a:r>
              <a:rPr lang="uk-UA" sz="2000" dirty="0"/>
              <a:t>тяжкості тілесним ушкодженням, або заподіяння шкоди </a:t>
            </a:r>
            <a:r>
              <a:rPr lang="uk-UA" sz="2000" dirty="0" smtClean="0"/>
              <a:t>здоров’ю </a:t>
            </a:r>
            <a:r>
              <a:rPr lang="uk-UA" sz="2000" dirty="0"/>
              <a:t>населення);</a:t>
            </a:r>
          </a:p>
          <a:p>
            <a:pPr algn="just">
              <a:tabLst>
                <a:tab pos="358775" algn="l"/>
              </a:tabLst>
            </a:pPr>
            <a:r>
              <a:rPr lang="uk-UA" sz="2000" dirty="0">
                <a:solidFill>
                  <a:srgbClr val="00B050"/>
                </a:solidFill>
              </a:rPr>
              <a:t>3)	</a:t>
            </a:r>
            <a:r>
              <a:rPr lang="uk-UA" sz="2000" dirty="0"/>
              <a:t>інші тяжкі наслідки (заподіяння тяжких тілесних ушкоджень, </a:t>
            </a:r>
            <a:r>
              <a:rPr lang="uk-UA" sz="2000" dirty="0" smtClean="0"/>
              <a:t>виведення </a:t>
            </a:r>
            <a:r>
              <a:rPr lang="uk-UA" sz="2000" dirty="0"/>
              <a:t>з ладу назавжди або на тривалий час виробничих та інших </a:t>
            </a:r>
            <a:r>
              <a:rPr lang="uk-UA" sz="2000" dirty="0" smtClean="0"/>
              <a:t>важливих </a:t>
            </a:r>
            <a:r>
              <a:rPr lang="uk-UA" sz="2000" dirty="0"/>
              <a:t>об’єктів та споруд, спричинення особливо великих </a:t>
            </a:r>
            <a:r>
              <a:rPr lang="uk-UA" sz="2000" dirty="0" smtClean="0"/>
              <a:t>матеріальних </a:t>
            </a:r>
            <a:r>
              <a:rPr lang="uk-UA" sz="2000" dirty="0"/>
              <a:t>збитків, пов’язаних із відновленням якостей землі, </a:t>
            </a:r>
            <a:r>
              <a:rPr lang="uk-UA" sz="2000" dirty="0" smtClean="0"/>
              <a:t>неможливість </a:t>
            </a:r>
            <a:r>
              <a:rPr lang="uk-UA" sz="2000" dirty="0"/>
              <a:t>проживання населення на певній території тощо)         </a:t>
            </a:r>
          </a:p>
          <a:p>
            <a:endParaRPr lang="uk-UA" sz="2000" dirty="0"/>
          </a:p>
          <a:p>
            <a:endParaRPr lang="uk-UA" sz="2000" dirty="0" smtClean="0"/>
          </a:p>
        </p:txBody>
      </p:sp>
    </p:spTree>
    <p:extLst>
      <p:ext uri="{BB962C8B-B14F-4D97-AF65-F5344CB8AC3E}">
        <p14:creationId xmlns:p14="http://schemas.microsoft.com/office/powerpoint/2010/main" val="210931513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1331640" y="332656"/>
            <a:ext cx="7560840" cy="5632311"/>
          </a:xfrm>
          <a:prstGeom prst="rect">
            <a:avLst/>
          </a:prstGeom>
        </p:spPr>
        <p:txBody>
          <a:bodyPr wrap="square">
            <a:spAutoFit/>
          </a:bodyPr>
          <a:lstStyle/>
          <a:p>
            <a:r>
              <a:rPr lang="ru-RU" sz="2400" b="1" dirty="0" smtClean="0"/>
              <a:t>Закон </a:t>
            </a:r>
            <a:r>
              <a:rPr lang="ru-RU" sz="2400" b="1" dirty="0" err="1"/>
              <a:t>України</a:t>
            </a:r>
            <a:r>
              <a:rPr lang="ru-RU" sz="2400" b="1" dirty="0"/>
              <a:t> </a:t>
            </a:r>
            <a:r>
              <a:rPr lang="ru-RU" sz="2400" b="1" dirty="0" err="1"/>
              <a:t>від</a:t>
            </a:r>
            <a:r>
              <a:rPr lang="ru-RU" sz="2400" b="1" dirty="0"/>
              <a:t> 5 листопада 2009 р. </a:t>
            </a:r>
            <a:endParaRPr lang="ru-RU" sz="2400" b="1" dirty="0" smtClean="0"/>
          </a:p>
          <a:p>
            <a:r>
              <a:rPr lang="ru-RU" sz="2400" b="1" dirty="0" smtClean="0">
                <a:solidFill>
                  <a:srgbClr val="C00000"/>
                </a:solidFill>
              </a:rPr>
              <a:t>«Про </a:t>
            </a:r>
            <a:r>
              <a:rPr lang="ru-RU" sz="2400" b="1" dirty="0" err="1">
                <a:solidFill>
                  <a:srgbClr val="C00000"/>
                </a:solidFill>
              </a:rPr>
              <a:t>внесення</a:t>
            </a:r>
            <a:r>
              <a:rPr lang="ru-RU" sz="2400" b="1" dirty="0">
                <a:solidFill>
                  <a:srgbClr val="C00000"/>
                </a:solidFill>
              </a:rPr>
              <a:t> </a:t>
            </a:r>
            <a:r>
              <a:rPr lang="ru-RU" sz="2400" b="1" dirty="0" err="1">
                <a:solidFill>
                  <a:srgbClr val="C00000"/>
                </a:solidFill>
              </a:rPr>
              <a:t>змін</a:t>
            </a:r>
            <a:r>
              <a:rPr lang="ru-RU" sz="2400" b="1" dirty="0">
                <a:solidFill>
                  <a:srgbClr val="C00000"/>
                </a:solidFill>
              </a:rPr>
              <a:t> до </a:t>
            </a:r>
            <a:r>
              <a:rPr lang="ru-RU" sz="2400" b="1" dirty="0" err="1">
                <a:solidFill>
                  <a:srgbClr val="C00000"/>
                </a:solidFill>
              </a:rPr>
              <a:t>деяких</a:t>
            </a:r>
            <a:r>
              <a:rPr lang="ru-RU" sz="2400" b="1" dirty="0">
                <a:solidFill>
                  <a:srgbClr val="C00000"/>
                </a:solidFill>
              </a:rPr>
              <a:t> </a:t>
            </a:r>
            <a:r>
              <a:rPr lang="ru-RU" sz="2400" b="1" dirty="0" err="1">
                <a:solidFill>
                  <a:srgbClr val="C00000"/>
                </a:solidFill>
              </a:rPr>
              <a:t>законодавчих</a:t>
            </a:r>
            <a:r>
              <a:rPr lang="ru-RU" sz="2400" b="1" dirty="0">
                <a:solidFill>
                  <a:srgbClr val="C00000"/>
                </a:solidFill>
              </a:rPr>
              <a:t> </a:t>
            </a:r>
            <a:r>
              <a:rPr lang="ru-RU" sz="2400" b="1" dirty="0" err="1">
                <a:solidFill>
                  <a:srgbClr val="C00000"/>
                </a:solidFill>
              </a:rPr>
              <a:t>актів</a:t>
            </a:r>
            <a:r>
              <a:rPr lang="ru-RU" sz="2400" b="1" dirty="0">
                <a:solidFill>
                  <a:srgbClr val="C00000"/>
                </a:solidFill>
              </a:rPr>
              <a:t> </a:t>
            </a:r>
            <a:r>
              <a:rPr lang="ru-RU" sz="2400" b="1" dirty="0" err="1">
                <a:solidFill>
                  <a:srgbClr val="C00000"/>
                </a:solidFill>
              </a:rPr>
              <a:t>України</a:t>
            </a:r>
            <a:r>
              <a:rPr lang="ru-RU" sz="2400" b="1" dirty="0">
                <a:solidFill>
                  <a:srgbClr val="C00000"/>
                </a:solidFill>
              </a:rPr>
              <a:t> </a:t>
            </a:r>
            <a:r>
              <a:rPr lang="ru-RU" sz="2400" b="1" dirty="0" err="1">
                <a:solidFill>
                  <a:srgbClr val="C00000"/>
                </a:solidFill>
              </a:rPr>
              <a:t>щодо</a:t>
            </a:r>
            <a:r>
              <a:rPr lang="ru-RU" sz="2400" b="1" dirty="0">
                <a:solidFill>
                  <a:srgbClr val="C00000"/>
                </a:solidFill>
              </a:rPr>
              <a:t> </a:t>
            </a:r>
            <a:r>
              <a:rPr lang="ru-RU" sz="2400" b="1" dirty="0" err="1">
                <a:solidFill>
                  <a:srgbClr val="C00000"/>
                </a:solidFill>
              </a:rPr>
              <a:t>відповідальності</a:t>
            </a:r>
            <a:r>
              <a:rPr lang="ru-RU" sz="2400" b="1" dirty="0">
                <a:solidFill>
                  <a:srgbClr val="C00000"/>
                </a:solidFill>
              </a:rPr>
              <a:t> за </a:t>
            </a:r>
            <a:r>
              <a:rPr lang="ru-RU" sz="2400" b="1" dirty="0" err="1">
                <a:solidFill>
                  <a:srgbClr val="C00000"/>
                </a:solidFill>
              </a:rPr>
              <a:t>правопорушення</a:t>
            </a:r>
            <a:r>
              <a:rPr lang="ru-RU" sz="2400" b="1" dirty="0">
                <a:solidFill>
                  <a:srgbClr val="C00000"/>
                </a:solidFill>
              </a:rPr>
              <a:t> у </a:t>
            </a:r>
            <a:r>
              <a:rPr lang="ru-RU" sz="2400" b="1" dirty="0" err="1">
                <a:solidFill>
                  <a:srgbClr val="C00000"/>
                </a:solidFill>
              </a:rPr>
              <a:t>сфері</a:t>
            </a:r>
            <a:r>
              <a:rPr lang="ru-RU" sz="2400" b="1" dirty="0">
                <a:solidFill>
                  <a:srgbClr val="C00000"/>
                </a:solidFill>
              </a:rPr>
              <a:t> </a:t>
            </a:r>
            <a:r>
              <a:rPr lang="ru-RU" sz="2400" b="1" dirty="0" err="1" smtClean="0">
                <a:solidFill>
                  <a:srgbClr val="C00000"/>
                </a:solidFill>
              </a:rPr>
              <a:t>довкілля</a:t>
            </a:r>
            <a:r>
              <a:rPr lang="ru-RU" sz="2400" b="1" dirty="0" smtClean="0">
                <a:solidFill>
                  <a:srgbClr val="C00000"/>
                </a:solidFill>
              </a:rPr>
              <a:t>»</a:t>
            </a:r>
          </a:p>
          <a:p>
            <a:endParaRPr lang="ru-RU" sz="2400" b="1" dirty="0">
              <a:solidFill>
                <a:srgbClr val="C00000"/>
              </a:solidFill>
            </a:endParaRPr>
          </a:p>
          <a:p>
            <a:r>
              <a:rPr lang="ru-RU" sz="2400" dirty="0" smtClean="0"/>
              <a:t>додав </a:t>
            </a:r>
            <a:r>
              <a:rPr lang="ru-RU" sz="2400" dirty="0"/>
              <a:t>до КК </a:t>
            </a:r>
            <a:r>
              <a:rPr lang="ru-RU" sz="2400" dirty="0" err="1"/>
              <a:t>України</a:t>
            </a:r>
            <a:r>
              <a:rPr lang="ru-RU" sz="2400" dirty="0"/>
              <a:t> </a:t>
            </a:r>
            <a:r>
              <a:rPr lang="ru-RU" sz="2400" dirty="0" err="1"/>
              <a:t>наступні</a:t>
            </a:r>
            <a:r>
              <a:rPr lang="ru-RU" sz="2400" dirty="0"/>
              <a:t> </a:t>
            </a:r>
            <a:r>
              <a:rPr lang="ru-RU" sz="2400" dirty="0" err="1"/>
              <a:t>статті</a:t>
            </a:r>
            <a:r>
              <a:rPr lang="ru-RU" sz="2400" dirty="0" smtClean="0"/>
              <a:t>:</a:t>
            </a:r>
          </a:p>
          <a:p>
            <a:endParaRPr lang="ru-RU" sz="2400" dirty="0"/>
          </a:p>
          <a:p>
            <a:r>
              <a:rPr lang="ru-RU" sz="2400" dirty="0" err="1"/>
              <a:t>Стаття</a:t>
            </a:r>
            <a:r>
              <a:rPr lang="ru-RU" sz="2400" dirty="0"/>
              <a:t> 239-1. </a:t>
            </a:r>
            <a:r>
              <a:rPr lang="ru-RU" sz="2400" dirty="0" err="1">
                <a:solidFill>
                  <a:srgbClr val="C00000"/>
                </a:solidFill>
              </a:rPr>
              <a:t>Незаконне</a:t>
            </a:r>
            <a:r>
              <a:rPr lang="ru-RU" sz="2400" dirty="0">
                <a:solidFill>
                  <a:srgbClr val="C00000"/>
                </a:solidFill>
              </a:rPr>
              <a:t> </a:t>
            </a:r>
            <a:r>
              <a:rPr lang="ru-RU" sz="2400" dirty="0" err="1">
                <a:solidFill>
                  <a:srgbClr val="C00000"/>
                </a:solidFill>
              </a:rPr>
              <a:t>заволодіння</a:t>
            </a:r>
            <a:r>
              <a:rPr lang="ru-RU" sz="2400" dirty="0">
                <a:solidFill>
                  <a:srgbClr val="C00000"/>
                </a:solidFill>
              </a:rPr>
              <a:t> </a:t>
            </a:r>
            <a:r>
              <a:rPr lang="ru-RU" sz="2400" dirty="0" err="1">
                <a:solidFill>
                  <a:srgbClr val="C00000"/>
                </a:solidFill>
              </a:rPr>
              <a:t>ґрунтовим</a:t>
            </a:r>
            <a:r>
              <a:rPr lang="ru-RU" sz="2400" dirty="0">
                <a:solidFill>
                  <a:srgbClr val="C00000"/>
                </a:solidFill>
              </a:rPr>
              <a:t> </a:t>
            </a:r>
            <a:r>
              <a:rPr lang="ru-RU" sz="2400" dirty="0" err="1">
                <a:solidFill>
                  <a:srgbClr val="C00000"/>
                </a:solidFill>
              </a:rPr>
              <a:t>покривом</a:t>
            </a:r>
            <a:r>
              <a:rPr lang="ru-RU" sz="2400" dirty="0">
                <a:solidFill>
                  <a:srgbClr val="C00000"/>
                </a:solidFill>
              </a:rPr>
              <a:t> (</a:t>
            </a:r>
            <a:r>
              <a:rPr lang="ru-RU" sz="2400" dirty="0" err="1">
                <a:solidFill>
                  <a:srgbClr val="C00000"/>
                </a:solidFill>
              </a:rPr>
              <a:t>поверхневим</a:t>
            </a:r>
            <a:r>
              <a:rPr lang="ru-RU" sz="2400" dirty="0">
                <a:solidFill>
                  <a:srgbClr val="C00000"/>
                </a:solidFill>
              </a:rPr>
              <a:t> шаром) земель</a:t>
            </a:r>
            <a:r>
              <a:rPr lang="ru-RU" sz="2400" dirty="0" smtClean="0">
                <a:solidFill>
                  <a:srgbClr val="C00000"/>
                </a:solidFill>
              </a:rPr>
              <a:t>.</a:t>
            </a:r>
          </a:p>
          <a:p>
            <a:endParaRPr lang="ru-RU" sz="2400" dirty="0"/>
          </a:p>
          <a:p>
            <a:r>
              <a:rPr lang="ru-RU" sz="2400" dirty="0" err="1"/>
              <a:t>Стаття</a:t>
            </a:r>
            <a:r>
              <a:rPr lang="ru-RU" sz="2400" dirty="0"/>
              <a:t> 239-2. </a:t>
            </a:r>
            <a:r>
              <a:rPr lang="ru-RU" sz="2400" dirty="0" err="1">
                <a:solidFill>
                  <a:srgbClr val="C00000"/>
                </a:solidFill>
              </a:rPr>
              <a:t>Незаконне</a:t>
            </a:r>
            <a:r>
              <a:rPr lang="ru-RU" sz="2400" dirty="0">
                <a:solidFill>
                  <a:srgbClr val="C00000"/>
                </a:solidFill>
              </a:rPr>
              <a:t> </a:t>
            </a:r>
            <a:r>
              <a:rPr lang="ru-RU" sz="2400" dirty="0" err="1">
                <a:solidFill>
                  <a:srgbClr val="C00000"/>
                </a:solidFill>
              </a:rPr>
              <a:t>заволодіння</a:t>
            </a:r>
            <a:r>
              <a:rPr lang="ru-RU" sz="2400" dirty="0">
                <a:solidFill>
                  <a:srgbClr val="C00000"/>
                </a:solidFill>
              </a:rPr>
              <a:t> землями водного фонду в особливо великих </a:t>
            </a:r>
            <a:r>
              <a:rPr lang="ru-RU" sz="2400" dirty="0" err="1">
                <a:solidFill>
                  <a:srgbClr val="C00000"/>
                </a:solidFill>
              </a:rPr>
              <a:t>розмірах</a:t>
            </a:r>
            <a:r>
              <a:rPr lang="ru-RU" sz="2400" dirty="0">
                <a:solidFill>
                  <a:srgbClr val="C00000"/>
                </a:solidFill>
              </a:rPr>
              <a:t>.</a:t>
            </a:r>
          </a:p>
          <a:p>
            <a:endParaRPr lang="ru-RU" sz="2400" dirty="0" smtClean="0"/>
          </a:p>
          <a:p>
            <a:endParaRPr lang="ru-RU" sz="2400" dirty="0"/>
          </a:p>
          <a:p>
            <a:endParaRPr lang="ru-RU" sz="2400" dirty="0"/>
          </a:p>
        </p:txBody>
      </p:sp>
    </p:spTree>
    <p:extLst>
      <p:ext uri="{BB962C8B-B14F-4D97-AF65-F5344CB8AC3E}">
        <p14:creationId xmlns:p14="http://schemas.microsoft.com/office/powerpoint/2010/main" val="394746039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1115616" y="233928"/>
            <a:ext cx="7776864" cy="6524863"/>
          </a:xfrm>
          <a:prstGeom prst="rect">
            <a:avLst/>
          </a:prstGeom>
        </p:spPr>
        <p:txBody>
          <a:bodyPr wrap="square">
            <a:spAutoFit/>
          </a:bodyPr>
          <a:lstStyle/>
          <a:p>
            <a:r>
              <a:rPr lang="uk-UA" sz="2000" b="1" dirty="0">
                <a:solidFill>
                  <a:srgbClr val="C00000"/>
                </a:solidFill>
              </a:rPr>
              <a:t>Стаття 239-1. Незаконне заволодіння ґрунтовим покривом (поверхневим шаром) земель</a:t>
            </a:r>
          </a:p>
          <a:p>
            <a:endParaRPr lang="uk-UA" sz="2000" dirty="0"/>
          </a:p>
          <a:p>
            <a:r>
              <a:rPr lang="uk-UA" sz="2000" b="1" dirty="0"/>
              <a:t>1. Незаконне заволодіння ґрунтовим покривом (поверхневим шаром) земель, якщо це створило небезпеку для життя, здоров'я людей чи для довкілля, -</a:t>
            </a:r>
          </a:p>
          <a:p>
            <a:endParaRPr lang="uk-UA" sz="2000" dirty="0"/>
          </a:p>
          <a:p>
            <a:r>
              <a:rPr lang="uk-UA" sz="2000" dirty="0"/>
              <a:t>карається штрафом від двохсот до п'ятисот неоподатковуваних мінімумів доходів громадян або обмеженням волі на строк до трьох років, з позбавленням права обіймати певні посади чи займатися певною діяльністю на строк до трьох років.</a:t>
            </a:r>
          </a:p>
          <a:p>
            <a:endParaRPr lang="uk-UA" sz="2000" dirty="0"/>
          </a:p>
          <a:p>
            <a:r>
              <a:rPr lang="uk-UA" sz="2000" b="1" dirty="0"/>
              <a:t>2. Та сама дія, якщо вона вчинена повторно, або за попередньою змовою групою осіб, або заподіяла матеріальну шкоду у великому розмірі, -</a:t>
            </a:r>
          </a:p>
          <a:p>
            <a:endParaRPr lang="uk-UA" sz="2000" dirty="0"/>
          </a:p>
          <a:p>
            <a:r>
              <a:rPr lang="uk-UA" sz="2000" dirty="0"/>
              <a:t>карається обмеженням волі на строк від двох до п'яти років або позбавленням волі на той самий строк, з позбавленням права обіймати певні посади чи займатися певною діяльністю на строк до трьох років.</a:t>
            </a:r>
          </a:p>
          <a:p>
            <a:endParaRPr lang="uk-UA" dirty="0"/>
          </a:p>
        </p:txBody>
      </p:sp>
    </p:spTree>
    <p:extLst>
      <p:ext uri="{BB962C8B-B14F-4D97-AF65-F5344CB8AC3E}">
        <p14:creationId xmlns:p14="http://schemas.microsoft.com/office/powerpoint/2010/main" val="231408074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1115616" y="150301"/>
            <a:ext cx="7776864" cy="5324535"/>
          </a:xfrm>
          <a:prstGeom prst="rect">
            <a:avLst/>
          </a:prstGeom>
        </p:spPr>
        <p:txBody>
          <a:bodyPr wrap="square">
            <a:spAutoFit/>
          </a:bodyPr>
          <a:lstStyle/>
          <a:p>
            <a:r>
              <a:rPr lang="uk-UA" sz="2000" b="1" dirty="0">
                <a:solidFill>
                  <a:srgbClr val="C00000"/>
                </a:solidFill>
              </a:rPr>
              <a:t>Стаття 239-1. Незаконне заволодіння ґрунтовим покривом (поверхневим шаром) земель</a:t>
            </a:r>
          </a:p>
          <a:p>
            <a:endParaRPr lang="uk-UA" sz="2000" dirty="0"/>
          </a:p>
          <a:p>
            <a:r>
              <a:rPr lang="uk-UA" sz="2000" b="1" dirty="0" smtClean="0"/>
              <a:t>3</a:t>
            </a:r>
            <a:r>
              <a:rPr lang="uk-UA" sz="2000" b="1" dirty="0"/>
              <a:t>. Дії, передбачені частинами першою або другою цієї статті, якщо вони вчинені шляхом підпалу, вибуху чи іншим </a:t>
            </a:r>
            <a:r>
              <a:rPr lang="uk-UA" sz="2000" b="1" dirty="0" err="1"/>
              <a:t>загальнонебезпечним</a:t>
            </a:r>
            <a:r>
              <a:rPr lang="uk-UA" sz="2000" b="1" dirty="0"/>
              <a:t> способом або спричинили загибель людей, масову загибель об'єктів тваринного чи рослинного світу або інші тяжкі наслідки, -</a:t>
            </a:r>
          </a:p>
          <a:p>
            <a:endParaRPr lang="uk-UA" sz="2000" dirty="0"/>
          </a:p>
          <a:p>
            <a:r>
              <a:rPr lang="uk-UA" sz="2000" dirty="0"/>
              <a:t>караються обмеженням волі на строк від трьох до п'яти років або позбавленням волі на той самий строк, з позбавленням права обіймати певні посади чи займатися певною діяльністю на строк до трьох років.</a:t>
            </a:r>
          </a:p>
          <a:p>
            <a:endParaRPr lang="uk-UA" sz="2000" dirty="0"/>
          </a:p>
          <a:p>
            <a:r>
              <a:rPr lang="uk-UA" sz="2000" b="1" dirty="0"/>
              <a:t>Примітка. </a:t>
            </a:r>
            <a:r>
              <a:rPr lang="uk-UA" sz="2000" dirty="0"/>
              <a:t>У цій статті матеріальна шкода вважається заподіяною у великому розмірі, якщо її розмір у сто або більше разів перевищує неоподатковуваний мінімум доходів громадян.</a:t>
            </a:r>
          </a:p>
        </p:txBody>
      </p:sp>
    </p:spTree>
    <p:extLst>
      <p:ext uri="{BB962C8B-B14F-4D97-AF65-F5344CB8AC3E}">
        <p14:creationId xmlns:p14="http://schemas.microsoft.com/office/powerpoint/2010/main" val="336870356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1187624" y="178177"/>
            <a:ext cx="7704856" cy="5632311"/>
          </a:xfrm>
          <a:prstGeom prst="rect">
            <a:avLst/>
          </a:prstGeom>
        </p:spPr>
        <p:txBody>
          <a:bodyPr wrap="square">
            <a:spAutoFit/>
          </a:bodyPr>
          <a:lstStyle/>
          <a:p>
            <a:r>
              <a:rPr lang="uk-UA" sz="2000" b="1" dirty="0">
                <a:solidFill>
                  <a:srgbClr val="C00000"/>
                </a:solidFill>
              </a:rPr>
              <a:t>Стаття 239-2. Незаконне заволодіння землями водного фонду в особливо великих розмірах</a:t>
            </a:r>
          </a:p>
          <a:p>
            <a:endParaRPr lang="uk-UA" sz="2000" dirty="0"/>
          </a:p>
          <a:p>
            <a:r>
              <a:rPr lang="uk-UA" sz="2000" b="1" dirty="0"/>
              <a:t>1. Незаконне заволодіння поверхневим (ґрунтовим) шаром земель водного фонду в особливо великих розмірах -</a:t>
            </a:r>
          </a:p>
          <a:p>
            <a:endParaRPr lang="uk-UA" sz="2000" dirty="0"/>
          </a:p>
          <a:p>
            <a:r>
              <a:rPr lang="uk-UA" sz="2000" dirty="0"/>
              <a:t>карається штрафом від ста до трьохсот неоподатковуваних мінімумів доходів громадян або обмеженням волі на строк до трьох років, з позбавленням права обіймати певні посади чи займатися певною діяльністю на строк до трьох років.</a:t>
            </a:r>
          </a:p>
          <a:p>
            <a:endParaRPr lang="uk-UA" sz="2000" dirty="0"/>
          </a:p>
          <a:p>
            <a:r>
              <a:rPr lang="uk-UA" sz="2000" b="1" dirty="0"/>
              <a:t>2. Та сама дія, вчинена повторно або за попередньою змовою групою осіб, -</a:t>
            </a:r>
          </a:p>
          <a:p>
            <a:endParaRPr lang="uk-UA" sz="2000" dirty="0"/>
          </a:p>
          <a:p>
            <a:r>
              <a:rPr lang="uk-UA" sz="2000" dirty="0"/>
              <a:t>карається обмеженням волі на строк від двох до п'яти років або позбавленням волі на той самий строк, з позбавленням права обіймати певні посади чи займатися певною діяльністю на строк до трьох років</a:t>
            </a:r>
            <a:r>
              <a:rPr lang="uk-UA" sz="2000" dirty="0" smtClean="0"/>
              <a:t>.</a:t>
            </a:r>
            <a:endParaRPr lang="uk-UA" sz="2000" dirty="0"/>
          </a:p>
        </p:txBody>
      </p:sp>
    </p:spTree>
    <p:extLst>
      <p:ext uri="{BB962C8B-B14F-4D97-AF65-F5344CB8AC3E}">
        <p14:creationId xmlns:p14="http://schemas.microsoft.com/office/powerpoint/2010/main" val="943257970"/>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1187624" y="178177"/>
            <a:ext cx="7704856" cy="4401205"/>
          </a:xfrm>
          <a:prstGeom prst="rect">
            <a:avLst/>
          </a:prstGeom>
        </p:spPr>
        <p:txBody>
          <a:bodyPr wrap="square">
            <a:spAutoFit/>
          </a:bodyPr>
          <a:lstStyle/>
          <a:p>
            <a:r>
              <a:rPr lang="uk-UA" sz="2000" b="1" dirty="0">
                <a:solidFill>
                  <a:srgbClr val="C00000"/>
                </a:solidFill>
              </a:rPr>
              <a:t>Стаття 239-2. Незаконне заволодіння землями водного фонду в особливо великих розмірах</a:t>
            </a:r>
          </a:p>
          <a:p>
            <a:endParaRPr lang="uk-UA" sz="2000" dirty="0"/>
          </a:p>
          <a:p>
            <a:r>
              <a:rPr lang="uk-UA" sz="2000" b="1" dirty="0" smtClean="0"/>
              <a:t>3</a:t>
            </a:r>
            <a:r>
              <a:rPr lang="uk-UA" sz="2000" b="1" dirty="0"/>
              <a:t>. Дії, передбачені частинами першою або другою цієї статті, якщо вони спричинили тяжкі наслідки, -</a:t>
            </a:r>
          </a:p>
          <a:p>
            <a:endParaRPr lang="uk-UA" sz="2000" dirty="0"/>
          </a:p>
          <a:p>
            <a:r>
              <a:rPr lang="uk-UA" sz="2000" dirty="0"/>
              <a:t>караються обмеженням волі на строк від трьох до п'яти років або позбавленням волі на той самий строк, з позбавленням права обіймати певні посади чи займатися певною діяльністю на строк до трьох років.</a:t>
            </a:r>
          </a:p>
          <a:p>
            <a:endParaRPr lang="uk-UA" sz="2000" dirty="0"/>
          </a:p>
          <a:p>
            <a:r>
              <a:rPr lang="uk-UA" sz="2000" b="1" dirty="0"/>
              <a:t>Примітка. </a:t>
            </a:r>
            <a:r>
              <a:rPr lang="uk-UA" sz="2000" dirty="0"/>
              <a:t>Особливо великим розміром у цій статті слід розуміти обсяг поверхневого (ґрунтового) шару земель, який становить більше, ніж десять кубічних метрів.</a:t>
            </a:r>
          </a:p>
        </p:txBody>
      </p:sp>
    </p:spTree>
    <p:extLst>
      <p:ext uri="{BB962C8B-B14F-4D97-AF65-F5344CB8AC3E}">
        <p14:creationId xmlns:p14="http://schemas.microsoft.com/office/powerpoint/2010/main" val="362923145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1331640" y="599197"/>
            <a:ext cx="7560840" cy="3477875"/>
          </a:xfrm>
          <a:prstGeom prst="rect">
            <a:avLst/>
          </a:prstGeom>
        </p:spPr>
        <p:txBody>
          <a:bodyPr wrap="square">
            <a:spAutoFit/>
          </a:bodyPr>
          <a:lstStyle/>
          <a:p>
            <a:r>
              <a:rPr lang="uk-UA" sz="2000" b="1" dirty="0">
                <a:solidFill>
                  <a:srgbClr val="C00000"/>
                </a:solidFill>
              </a:rPr>
              <a:t>Стаття 254. </a:t>
            </a:r>
            <a:r>
              <a:rPr lang="uk-UA" sz="2000" b="1" dirty="0" err="1">
                <a:solidFill>
                  <a:srgbClr val="C00000"/>
                </a:solidFill>
              </a:rPr>
              <a:t>Безгосподарське</a:t>
            </a:r>
            <a:r>
              <a:rPr lang="uk-UA" sz="2000" b="1" dirty="0">
                <a:solidFill>
                  <a:srgbClr val="C00000"/>
                </a:solidFill>
              </a:rPr>
              <a:t> використання земель</a:t>
            </a:r>
          </a:p>
          <a:p>
            <a:endParaRPr lang="uk-UA" sz="2000" dirty="0"/>
          </a:p>
          <a:p>
            <a:r>
              <a:rPr lang="uk-UA" sz="2000" b="1" dirty="0" err="1"/>
              <a:t>Безгосподарське</a:t>
            </a:r>
            <a:r>
              <a:rPr lang="uk-UA" sz="2000" b="1" dirty="0"/>
              <a:t> використання земель, якщо це спричинило тривале зниження або втрату їх родючості, виведення земель з сільськогосподарського обороту, змивання гумусного шару, порушення структури </a:t>
            </a:r>
            <a:r>
              <a:rPr lang="uk-UA" sz="2000" b="1" dirty="0" smtClean="0"/>
              <a:t>ґрунту, </a:t>
            </a:r>
            <a:r>
              <a:rPr lang="uk-UA" sz="2000" b="1" dirty="0"/>
              <a:t>-</a:t>
            </a:r>
          </a:p>
          <a:p>
            <a:endParaRPr lang="uk-UA" sz="2000" b="1" dirty="0"/>
          </a:p>
          <a:p>
            <a:r>
              <a:rPr lang="uk-UA" sz="2000" dirty="0"/>
              <a:t>караються штрафом до двохсот п'ятдесяти неоподатковуваних мінімумів доходів громадян або обмеженням волі на строк до двох років, з позбавленням права обіймати певні посади або займатися певною діяльністю на строк до трьох років або без такого.</a:t>
            </a:r>
          </a:p>
        </p:txBody>
      </p:sp>
    </p:spTree>
    <p:extLst>
      <p:ext uri="{BB962C8B-B14F-4D97-AF65-F5344CB8AC3E}">
        <p14:creationId xmlns:p14="http://schemas.microsoft.com/office/powerpoint/2010/main" val="32525783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sz="3200" b="1" dirty="0" smtClean="0"/>
              <a:t>Перспективна (позитивна) юридична відповідальність </a:t>
            </a:r>
            <a:endParaRPr lang="ru-RU" sz="3200" b="1" dirty="0"/>
          </a:p>
        </p:txBody>
      </p:sp>
      <p:graphicFrame>
        <p:nvGraphicFramePr>
          <p:cNvPr id="4" name="Содержимое 3"/>
          <p:cNvGraphicFramePr>
            <a:graphicFrameLocks noGrp="1"/>
          </p:cNvGraphicFramePr>
          <p:nvPr>
            <p:ph idx="1"/>
            <p:extLst>
              <p:ext uri="{D42A27DB-BD31-4B8C-83A1-F6EECF244321}">
                <p14:modId xmlns:p14="http://schemas.microsoft.com/office/powerpoint/2010/main" val="1072689002"/>
              </p:ext>
            </p:extLst>
          </p:nvPr>
        </p:nvGraphicFramePr>
        <p:xfrm>
          <a:off x="1435608" y="1447800"/>
          <a:ext cx="749808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1331640" y="188640"/>
            <a:ext cx="7560840" cy="4401205"/>
          </a:xfrm>
          <a:prstGeom prst="rect">
            <a:avLst/>
          </a:prstGeom>
        </p:spPr>
        <p:txBody>
          <a:bodyPr wrap="square">
            <a:spAutoFit/>
          </a:bodyPr>
          <a:lstStyle/>
          <a:p>
            <a:endParaRPr lang="uk-UA" sz="2000" b="1" dirty="0" smtClean="0">
              <a:solidFill>
                <a:srgbClr val="C00000"/>
              </a:solidFill>
            </a:endParaRPr>
          </a:p>
          <a:p>
            <a:endParaRPr lang="uk-UA" sz="2000" b="1" dirty="0">
              <a:solidFill>
                <a:srgbClr val="C00000"/>
              </a:solidFill>
            </a:endParaRPr>
          </a:p>
          <a:p>
            <a:r>
              <a:rPr lang="uk-UA" sz="2000" b="1" dirty="0" smtClean="0">
                <a:solidFill>
                  <a:srgbClr val="C00000"/>
                </a:solidFill>
              </a:rPr>
              <a:t>Стаття </a:t>
            </a:r>
            <a:r>
              <a:rPr lang="uk-UA" sz="2000" b="1" dirty="0">
                <a:solidFill>
                  <a:srgbClr val="C00000"/>
                </a:solidFill>
              </a:rPr>
              <a:t>254. </a:t>
            </a:r>
            <a:r>
              <a:rPr lang="uk-UA" sz="2000" b="1" dirty="0" err="1">
                <a:solidFill>
                  <a:srgbClr val="C00000"/>
                </a:solidFill>
              </a:rPr>
              <a:t>Безгосподарське</a:t>
            </a:r>
            <a:r>
              <a:rPr lang="uk-UA" sz="2000" b="1" dirty="0">
                <a:solidFill>
                  <a:srgbClr val="C00000"/>
                </a:solidFill>
              </a:rPr>
              <a:t> використання </a:t>
            </a:r>
            <a:r>
              <a:rPr lang="uk-UA" sz="2000" b="1" dirty="0" smtClean="0">
                <a:solidFill>
                  <a:srgbClr val="C00000"/>
                </a:solidFill>
              </a:rPr>
              <a:t>земель</a:t>
            </a:r>
          </a:p>
          <a:p>
            <a:endParaRPr lang="uk-UA" sz="2000" dirty="0"/>
          </a:p>
          <a:p>
            <a:r>
              <a:rPr lang="uk-UA" sz="2000" b="1" dirty="0"/>
              <a:t>Об’єкт і предмет злочину </a:t>
            </a:r>
            <a:r>
              <a:rPr lang="uk-UA" sz="2000" dirty="0"/>
              <a:t>– аналогічно ст. 239 КК.</a:t>
            </a:r>
          </a:p>
          <a:p>
            <a:endParaRPr lang="uk-UA" sz="2000" dirty="0" smtClean="0"/>
          </a:p>
          <a:p>
            <a:pPr>
              <a:spcBef>
                <a:spcPts val="600"/>
              </a:spcBef>
              <a:spcAft>
                <a:spcPts val="600"/>
              </a:spcAft>
            </a:pPr>
            <a:r>
              <a:rPr lang="uk-UA" sz="2000" b="1" dirty="0" smtClean="0"/>
              <a:t>Об’єктивна </a:t>
            </a:r>
            <a:r>
              <a:rPr lang="uk-UA" sz="2000" b="1" dirty="0"/>
              <a:t>сторона </a:t>
            </a:r>
            <a:r>
              <a:rPr lang="uk-UA" sz="2000" dirty="0"/>
              <a:t>– сукупність трьох наступних ознак:</a:t>
            </a:r>
          </a:p>
          <a:p>
            <a:pPr>
              <a:spcBef>
                <a:spcPts val="600"/>
              </a:spcBef>
              <a:spcAft>
                <a:spcPts val="600"/>
              </a:spcAft>
              <a:tabLst>
                <a:tab pos="358775" algn="l"/>
              </a:tabLst>
            </a:pPr>
            <a:r>
              <a:rPr lang="uk-UA" sz="2000" dirty="0">
                <a:solidFill>
                  <a:srgbClr val="00B050"/>
                </a:solidFill>
              </a:rPr>
              <a:t>1)</a:t>
            </a:r>
            <a:r>
              <a:rPr lang="uk-UA" sz="2000" dirty="0"/>
              <a:t>	діяння – </a:t>
            </a:r>
            <a:r>
              <a:rPr lang="uk-UA" sz="2000" dirty="0" err="1"/>
              <a:t>безгосподарське</a:t>
            </a:r>
            <a:r>
              <a:rPr lang="uk-UA" sz="2000" dirty="0"/>
              <a:t> використання земель;</a:t>
            </a:r>
          </a:p>
          <a:p>
            <a:pPr>
              <a:spcBef>
                <a:spcPts val="600"/>
              </a:spcBef>
              <a:spcAft>
                <a:spcPts val="600"/>
              </a:spcAft>
              <a:tabLst>
                <a:tab pos="358775" algn="l"/>
              </a:tabLst>
            </a:pPr>
            <a:r>
              <a:rPr lang="uk-UA" sz="2000" dirty="0">
                <a:solidFill>
                  <a:srgbClr val="00B050"/>
                </a:solidFill>
              </a:rPr>
              <a:t>2)</a:t>
            </a:r>
            <a:r>
              <a:rPr lang="uk-UA" sz="2000" dirty="0"/>
              <a:t>	наслідки – тривале зниження або втрата їх родючості, </a:t>
            </a:r>
            <a:r>
              <a:rPr lang="uk-UA" sz="2000" dirty="0" err="1" smtClean="0"/>
              <a:t>виведен</a:t>
            </a:r>
            <a:r>
              <a:rPr lang="uk-UA" sz="2000" dirty="0" smtClean="0"/>
              <a:t>-ня </a:t>
            </a:r>
            <a:r>
              <a:rPr lang="uk-UA" sz="2000" dirty="0"/>
              <a:t>земель із </a:t>
            </a:r>
            <a:r>
              <a:rPr lang="uk-UA" sz="2000" dirty="0" smtClean="0"/>
              <a:t>сільськогосподарського </a:t>
            </a:r>
            <a:r>
              <a:rPr lang="uk-UA" sz="2000" dirty="0"/>
              <a:t>обігу, ерозія ґрунту тощо;</a:t>
            </a:r>
          </a:p>
          <a:p>
            <a:pPr>
              <a:spcBef>
                <a:spcPts val="600"/>
              </a:spcBef>
              <a:spcAft>
                <a:spcPts val="600"/>
              </a:spcAft>
              <a:tabLst>
                <a:tab pos="358775" algn="l"/>
              </a:tabLst>
            </a:pPr>
            <a:r>
              <a:rPr lang="uk-UA" sz="2000" dirty="0">
                <a:solidFill>
                  <a:srgbClr val="00B050"/>
                </a:solidFill>
              </a:rPr>
              <a:t>3)	</a:t>
            </a:r>
            <a:r>
              <a:rPr lang="uk-UA" sz="2000" dirty="0"/>
              <a:t>причинно-наслідковий зв’язок між діянням і наслідками. </a:t>
            </a:r>
          </a:p>
          <a:p>
            <a:endParaRPr lang="uk-UA" sz="2000" dirty="0"/>
          </a:p>
        </p:txBody>
      </p:sp>
    </p:spTree>
    <p:extLst>
      <p:ext uri="{BB962C8B-B14F-4D97-AF65-F5344CB8AC3E}">
        <p14:creationId xmlns:p14="http://schemas.microsoft.com/office/powerpoint/2010/main" val="112059101"/>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1331640" y="188640"/>
            <a:ext cx="7560840" cy="7478970"/>
          </a:xfrm>
          <a:prstGeom prst="rect">
            <a:avLst/>
          </a:prstGeom>
        </p:spPr>
        <p:txBody>
          <a:bodyPr wrap="square">
            <a:spAutoFit/>
          </a:bodyPr>
          <a:lstStyle/>
          <a:p>
            <a:r>
              <a:rPr lang="uk-UA" sz="2000" b="1" dirty="0">
                <a:solidFill>
                  <a:srgbClr val="C00000"/>
                </a:solidFill>
              </a:rPr>
              <a:t>Стаття 254. </a:t>
            </a:r>
            <a:r>
              <a:rPr lang="uk-UA" sz="2000" b="1" dirty="0" err="1">
                <a:solidFill>
                  <a:srgbClr val="C00000"/>
                </a:solidFill>
              </a:rPr>
              <a:t>Безгосподарське</a:t>
            </a:r>
            <a:r>
              <a:rPr lang="uk-UA" sz="2000" b="1" dirty="0">
                <a:solidFill>
                  <a:srgbClr val="C00000"/>
                </a:solidFill>
              </a:rPr>
              <a:t> використання </a:t>
            </a:r>
            <a:r>
              <a:rPr lang="uk-UA" sz="2000" b="1" dirty="0" smtClean="0">
                <a:solidFill>
                  <a:srgbClr val="C00000"/>
                </a:solidFill>
              </a:rPr>
              <a:t>земель</a:t>
            </a:r>
          </a:p>
          <a:p>
            <a:endParaRPr lang="uk-UA" sz="2000" dirty="0"/>
          </a:p>
          <a:p>
            <a:pPr algn="just"/>
            <a:r>
              <a:rPr lang="uk-UA" sz="2000" b="1" dirty="0" err="1" smtClean="0"/>
              <a:t>Безгосподарське</a:t>
            </a:r>
            <a:r>
              <a:rPr lang="uk-UA" sz="2000" b="1" dirty="0" smtClean="0"/>
              <a:t> </a:t>
            </a:r>
            <a:r>
              <a:rPr lang="uk-UA" sz="2000" b="1" dirty="0"/>
              <a:t>використання </a:t>
            </a:r>
            <a:r>
              <a:rPr lang="uk-UA" sz="2000" dirty="0"/>
              <a:t>земель полягає у невиконанні чи неналежному виконанні винною особою своїх обов’язків, </a:t>
            </a:r>
            <a:r>
              <a:rPr lang="uk-UA" sz="2000" dirty="0" smtClean="0"/>
              <a:t>які передбачені </a:t>
            </a:r>
            <a:r>
              <a:rPr lang="uk-UA" sz="2000" dirty="0"/>
              <a:t>законодавством та земельно-правовими договорами, </a:t>
            </a:r>
            <a:r>
              <a:rPr lang="uk-UA" sz="2000" dirty="0" smtClean="0"/>
              <a:t>щодо захисту </a:t>
            </a:r>
            <a:r>
              <a:rPr lang="uk-UA" sz="2000" dirty="0"/>
              <a:t>земель від негативного природного чи антропогенного </a:t>
            </a:r>
            <a:r>
              <a:rPr lang="uk-UA" sz="2000" dirty="0" smtClean="0"/>
              <a:t>впливу </a:t>
            </a:r>
            <a:r>
              <a:rPr lang="uk-UA" sz="2000" dirty="0"/>
              <a:t>(проведення </a:t>
            </a:r>
            <a:r>
              <a:rPr lang="uk-UA" sz="2000" dirty="0" err="1"/>
              <a:t>землеохоронних</a:t>
            </a:r>
            <a:r>
              <a:rPr lang="uk-UA" sz="2000" dirty="0"/>
              <a:t> заходів, рекультивації порушених земель, консервації </a:t>
            </a:r>
            <a:r>
              <a:rPr lang="uk-UA" sz="2000" dirty="0" smtClean="0"/>
              <a:t>деградованих </a:t>
            </a:r>
            <a:r>
              <a:rPr lang="uk-UA" sz="2000" dirty="0"/>
              <a:t>земель тощо).</a:t>
            </a:r>
          </a:p>
          <a:p>
            <a:pPr algn="just"/>
            <a:r>
              <a:rPr lang="uk-UA" sz="2000" dirty="0"/>
              <a:t>Об’єктивною стороною злочину охоплюється неправильна експлуатація, знищення чи пошкодження протиерозійних гідротехнічних споруд та використання земель не за </a:t>
            </a:r>
            <a:r>
              <a:rPr lang="uk-UA" sz="2000" dirty="0" smtClean="0"/>
              <a:t>цільовим </a:t>
            </a:r>
            <a:r>
              <a:rPr lang="uk-UA" sz="2000" dirty="0"/>
              <a:t>призначенням.</a:t>
            </a:r>
          </a:p>
          <a:p>
            <a:endParaRPr lang="uk-UA" sz="2000" dirty="0" smtClean="0"/>
          </a:p>
          <a:p>
            <a:r>
              <a:rPr lang="uk-UA" sz="2000" dirty="0" smtClean="0"/>
              <a:t>У </a:t>
            </a:r>
            <a:r>
              <a:rPr lang="uk-UA" sz="2000" dirty="0"/>
              <a:t>разі відсутності суспільно небезпечних наслідків – ст. 53 </a:t>
            </a:r>
            <a:r>
              <a:rPr lang="uk-UA" sz="2000" dirty="0" smtClean="0"/>
              <a:t>КУпАП.</a:t>
            </a:r>
            <a:endParaRPr lang="uk-UA" sz="2000" dirty="0"/>
          </a:p>
          <a:p>
            <a:endParaRPr lang="uk-UA" sz="2000" dirty="0" smtClean="0"/>
          </a:p>
          <a:p>
            <a:r>
              <a:rPr lang="uk-UA" sz="2000" b="1" dirty="0" smtClean="0"/>
              <a:t>Суб’єкт</a:t>
            </a:r>
            <a:r>
              <a:rPr lang="uk-UA" sz="2000" dirty="0" smtClean="0"/>
              <a:t> </a:t>
            </a:r>
            <a:r>
              <a:rPr lang="uk-UA" sz="2000" dirty="0"/>
              <a:t>– спеціальний (особа, на яку покладено обов’язок дотримуватись вимог щодо </a:t>
            </a:r>
            <a:r>
              <a:rPr lang="uk-UA" sz="2000" dirty="0" smtClean="0"/>
              <a:t>раціонального </a:t>
            </a:r>
            <a:r>
              <a:rPr lang="uk-UA" sz="2000" dirty="0"/>
              <a:t>використання та охорони земель.</a:t>
            </a:r>
          </a:p>
          <a:p>
            <a:endParaRPr lang="uk-UA" sz="2000" dirty="0" smtClean="0"/>
          </a:p>
          <a:p>
            <a:r>
              <a:rPr lang="uk-UA" sz="2000" b="1" dirty="0" smtClean="0"/>
              <a:t>Суб’єктивна </a:t>
            </a:r>
            <a:r>
              <a:rPr lang="uk-UA" sz="2000" b="1" dirty="0"/>
              <a:t>сторона </a:t>
            </a:r>
            <a:r>
              <a:rPr lang="uk-UA" sz="2000" dirty="0"/>
              <a:t>– умисел чи необережність.</a:t>
            </a:r>
          </a:p>
          <a:p>
            <a:endParaRPr lang="uk-UA" sz="2000" b="1" dirty="0">
              <a:solidFill>
                <a:srgbClr val="C00000"/>
              </a:solidFill>
            </a:endParaRPr>
          </a:p>
          <a:p>
            <a:endParaRPr lang="uk-UA" sz="2000" b="1" dirty="0">
              <a:solidFill>
                <a:srgbClr val="C00000"/>
              </a:solidFill>
            </a:endParaRPr>
          </a:p>
          <a:p>
            <a:endParaRPr lang="uk-UA" sz="2000" dirty="0"/>
          </a:p>
        </p:txBody>
      </p:sp>
    </p:spTree>
    <p:extLst>
      <p:ext uri="{BB962C8B-B14F-4D97-AF65-F5344CB8AC3E}">
        <p14:creationId xmlns:p14="http://schemas.microsoft.com/office/powerpoint/2010/main" val="411361973"/>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1331640" y="370399"/>
            <a:ext cx="7560840" cy="4708981"/>
          </a:xfrm>
          <a:prstGeom prst="rect">
            <a:avLst/>
          </a:prstGeom>
        </p:spPr>
        <p:txBody>
          <a:bodyPr wrap="square">
            <a:spAutoFit/>
          </a:bodyPr>
          <a:lstStyle/>
          <a:p>
            <a:r>
              <a:rPr lang="uk-UA" sz="2000" b="1" dirty="0" smtClean="0"/>
              <a:t>Стаття 206. Протидія законній господарській діяльності</a:t>
            </a:r>
          </a:p>
          <a:p>
            <a:endParaRPr lang="uk-UA" sz="2000" b="1" dirty="0" smtClean="0"/>
          </a:p>
          <a:p>
            <a:r>
              <a:rPr lang="uk-UA" sz="2000" b="1" dirty="0" smtClean="0"/>
              <a:t>Стаття 238. Приховування або перекручення відомостей про екологічний стан або захворюваність населення</a:t>
            </a:r>
          </a:p>
          <a:p>
            <a:endParaRPr lang="uk-UA" sz="2000" b="1" dirty="0" smtClean="0"/>
          </a:p>
          <a:p>
            <a:r>
              <a:rPr lang="uk-UA" sz="2000" b="1" dirty="0" smtClean="0"/>
              <a:t>Стаття 245. Знищення або пошкодження об'єктів рослинного світу</a:t>
            </a:r>
          </a:p>
          <a:p>
            <a:endParaRPr lang="uk-UA" sz="2000" b="1" dirty="0" smtClean="0"/>
          </a:p>
          <a:p>
            <a:r>
              <a:rPr lang="uk-UA" sz="2000" b="1" dirty="0" smtClean="0"/>
              <a:t>Стаття 298. Незаконне проведення пошукових робіт на об'єкті археологічної спадщини, знищення, руйнування або пошкодження об'єктів культурної спадщини</a:t>
            </a:r>
          </a:p>
          <a:p>
            <a:endParaRPr lang="uk-UA" sz="2000" b="1" dirty="0" smtClean="0"/>
          </a:p>
          <a:p>
            <a:r>
              <a:rPr lang="uk-UA" sz="2000" b="1" dirty="0" smtClean="0"/>
              <a:t>Стаття 441. Екоцид</a:t>
            </a:r>
          </a:p>
          <a:p>
            <a:endParaRPr lang="uk-UA" sz="2000" dirty="0"/>
          </a:p>
          <a:p>
            <a:endParaRPr lang="uk-UA" sz="2000" dirty="0"/>
          </a:p>
        </p:txBody>
      </p:sp>
    </p:spTree>
    <p:extLst>
      <p:ext uri="{BB962C8B-B14F-4D97-AF65-F5344CB8AC3E}">
        <p14:creationId xmlns:p14="http://schemas.microsoft.com/office/powerpoint/2010/main" val="1237171980"/>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sz="2800" b="1" dirty="0" smtClean="0">
                <a:solidFill>
                  <a:srgbClr val="C00000"/>
                </a:solidFill>
              </a:rPr>
              <a:t>Ознаки а</a:t>
            </a:r>
            <a:r>
              <a:rPr lang="ru-RU" sz="2800" b="1" dirty="0" err="1" smtClean="0">
                <a:solidFill>
                  <a:srgbClr val="C00000"/>
                </a:solidFill>
              </a:rPr>
              <a:t>дміністративної</a:t>
            </a:r>
            <a:r>
              <a:rPr lang="ru-RU" sz="2800" b="1" dirty="0" smtClean="0">
                <a:solidFill>
                  <a:srgbClr val="C00000"/>
                </a:solidFill>
              </a:rPr>
              <a:t> </a:t>
            </a:r>
            <a:r>
              <a:rPr lang="ru-RU" sz="2800" b="1" dirty="0" err="1" smtClean="0">
                <a:solidFill>
                  <a:srgbClr val="C00000"/>
                </a:solidFill>
              </a:rPr>
              <a:t>відповідальності</a:t>
            </a:r>
            <a:r>
              <a:rPr lang="ru-RU" sz="2800" b="1" dirty="0" smtClean="0">
                <a:solidFill>
                  <a:srgbClr val="C00000"/>
                </a:solidFill>
              </a:rPr>
              <a:t> за </a:t>
            </a:r>
            <a:r>
              <a:rPr lang="ru-RU" sz="2800" b="1" dirty="0" err="1" smtClean="0">
                <a:solidFill>
                  <a:srgbClr val="C00000"/>
                </a:solidFill>
              </a:rPr>
              <a:t>земельні</a:t>
            </a:r>
            <a:r>
              <a:rPr lang="ru-RU" sz="2800" b="1" dirty="0" smtClean="0">
                <a:solidFill>
                  <a:srgbClr val="C00000"/>
                </a:solidFill>
              </a:rPr>
              <a:t> </a:t>
            </a:r>
            <a:r>
              <a:rPr lang="ru-RU" sz="2800" b="1" dirty="0" err="1" smtClean="0">
                <a:solidFill>
                  <a:srgbClr val="C00000"/>
                </a:solidFill>
              </a:rPr>
              <a:t>правопорушення</a:t>
            </a:r>
            <a:endParaRPr lang="uk-UA" sz="2800" b="1" dirty="0">
              <a:solidFill>
                <a:srgbClr val="C00000"/>
              </a:solidFill>
            </a:endParaRPr>
          </a:p>
        </p:txBody>
      </p:sp>
      <p:sp>
        <p:nvSpPr>
          <p:cNvPr id="3" name="Объект 2"/>
          <p:cNvSpPr>
            <a:spLocks noGrp="1"/>
          </p:cNvSpPr>
          <p:nvPr>
            <p:ph idx="1"/>
          </p:nvPr>
        </p:nvSpPr>
        <p:spPr/>
        <p:txBody>
          <a:bodyPr>
            <a:normAutofit fontScale="70000" lnSpcReduction="20000"/>
          </a:bodyPr>
          <a:lstStyle/>
          <a:p>
            <a:pPr marL="82296" indent="0" algn="just">
              <a:buNone/>
              <a:tabLst>
                <a:tab pos="447675" algn="l"/>
              </a:tabLst>
            </a:pPr>
            <a:r>
              <a:rPr lang="uk-UA" dirty="0">
                <a:solidFill>
                  <a:srgbClr val="00B050"/>
                </a:solidFill>
              </a:rPr>
              <a:t>1)</a:t>
            </a:r>
            <a:r>
              <a:rPr lang="uk-UA" dirty="0"/>
              <a:t>	суб’єктами цього виду відповідальності є фізичні особи – громадяни та </a:t>
            </a:r>
            <a:r>
              <a:rPr lang="uk-UA" dirty="0" smtClean="0"/>
              <a:t>посадові </a:t>
            </a:r>
            <a:r>
              <a:rPr lang="uk-UA" dirty="0"/>
              <a:t>особи, причому для останніх встановлено підвищену відповідальність;</a:t>
            </a:r>
          </a:p>
          <a:p>
            <a:pPr marL="82296" indent="0" algn="just">
              <a:buNone/>
              <a:tabLst>
                <a:tab pos="447675" algn="l"/>
              </a:tabLst>
            </a:pPr>
            <a:r>
              <a:rPr lang="uk-UA" dirty="0">
                <a:solidFill>
                  <a:srgbClr val="00B050"/>
                </a:solidFill>
              </a:rPr>
              <a:t>2)</a:t>
            </a:r>
            <a:r>
              <a:rPr lang="uk-UA" dirty="0"/>
              <a:t>	адміністративні проступки, які є підставою цього виду відповідальності, їх види і склад, чітко визначені законодавством;</a:t>
            </a:r>
          </a:p>
          <a:p>
            <a:pPr marL="82296" indent="0" algn="just">
              <a:buNone/>
              <a:tabLst>
                <a:tab pos="447675" algn="l"/>
              </a:tabLst>
            </a:pPr>
            <a:r>
              <a:rPr lang="uk-UA" dirty="0">
                <a:solidFill>
                  <a:srgbClr val="00B050"/>
                </a:solidFill>
              </a:rPr>
              <a:t>3)</a:t>
            </a:r>
            <a:r>
              <a:rPr lang="uk-UA" dirty="0"/>
              <a:t>	притягнення до адміністративної відповідальності не залежить від того, в який час (робочий чи ні) було вчинено правопорушення;</a:t>
            </a:r>
          </a:p>
          <a:p>
            <a:pPr marL="82296" indent="0" algn="just">
              <a:buNone/>
              <a:tabLst>
                <a:tab pos="447675" algn="l"/>
              </a:tabLst>
            </a:pPr>
            <a:r>
              <a:rPr lang="uk-UA" dirty="0">
                <a:solidFill>
                  <a:srgbClr val="00B050"/>
                </a:solidFill>
              </a:rPr>
              <a:t>4)</a:t>
            </a:r>
            <a:r>
              <a:rPr lang="uk-UA" dirty="0"/>
              <a:t>	органи, що розглядають справи про адміністративні проступки та накладають стягнення, та їх компетенція чітко визначені законодавством;</a:t>
            </a:r>
          </a:p>
          <a:p>
            <a:pPr marL="82296" indent="0" algn="just">
              <a:buNone/>
              <a:tabLst>
                <a:tab pos="447675" algn="l"/>
              </a:tabLst>
            </a:pPr>
            <a:r>
              <a:rPr lang="uk-UA" dirty="0">
                <a:solidFill>
                  <a:srgbClr val="00B050"/>
                </a:solidFill>
              </a:rPr>
              <a:t>5)</a:t>
            </a:r>
            <a:r>
              <a:rPr lang="uk-UA" dirty="0"/>
              <a:t>	адміністративна відповідальність, як правило, має позавідомчий характер;</a:t>
            </a:r>
          </a:p>
          <a:p>
            <a:pPr marL="82296" indent="0" algn="just">
              <a:buNone/>
              <a:tabLst>
                <a:tab pos="447675" algn="l"/>
              </a:tabLst>
            </a:pPr>
            <a:r>
              <a:rPr lang="uk-UA" dirty="0">
                <a:solidFill>
                  <a:srgbClr val="00B050"/>
                </a:solidFill>
              </a:rPr>
              <a:t>6)</a:t>
            </a:r>
            <a:r>
              <a:rPr lang="uk-UA" dirty="0"/>
              <a:t>	адміністративна відповідальність застосовується згідно з чітко встановленим процесуальним порядком.   	</a:t>
            </a:r>
          </a:p>
          <a:p>
            <a:pPr marL="82296" indent="0">
              <a:buNone/>
            </a:pPr>
            <a:endParaRPr lang="uk-UA" dirty="0"/>
          </a:p>
        </p:txBody>
      </p:sp>
    </p:spTree>
    <p:extLst>
      <p:ext uri="{BB962C8B-B14F-4D97-AF65-F5344CB8AC3E}">
        <p14:creationId xmlns:p14="http://schemas.microsoft.com/office/powerpoint/2010/main" val="1441052094"/>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638"/>
            <a:ext cx="7498080" cy="778098"/>
          </a:xfrm>
        </p:spPr>
        <p:txBody>
          <a:bodyPr>
            <a:noAutofit/>
          </a:bodyPr>
          <a:lstStyle/>
          <a:p>
            <a:pPr algn="ctr"/>
            <a:r>
              <a:rPr lang="uk-UA" sz="2400" b="1" dirty="0" smtClean="0">
                <a:solidFill>
                  <a:srgbClr val="C00000"/>
                </a:solidFill>
              </a:rPr>
              <a:t>Цивільно-правова відповідальність </a:t>
            </a:r>
            <a:r>
              <a:rPr lang="ru-RU" sz="2400" b="1" dirty="0" smtClean="0">
                <a:solidFill>
                  <a:srgbClr val="C00000"/>
                </a:solidFill>
              </a:rPr>
              <a:t>за </a:t>
            </a:r>
            <a:r>
              <a:rPr lang="ru-RU" sz="2400" b="1" dirty="0" err="1" smtClean="0">
                <a:solidFill>
                  <a:srgbClr val="C00000"/>
                </a:solidFill>
              </a:rPr>
              <a:t>земельні</a:t>
            </a:r>
            <a:r>
              <a:rPr lang="ru-RU" sz="2400" b="1" dirty="0" smtClean="0">
                <a:solidFill>
                  <a:srgbClr val="C00000"/>
                </a:solidFill>
              </a:rPr>
              <a:t> </a:t>
            </a:r>
            <a:r>
              <a:rPr lang="ru-RU" sz="2400" b="1" dirty="0" err="1" smtClean="0">
                <a:solidFill>
                  <a:srgbClr val="C00000"/>
                </a:solidFill>
              </a:rPr>
              <a:t>правопорушення</a:t>
            </a:r>
            <a:endParaRPr lang="uk-UA" sz="2400" b="1" dirty="0">
              <a:solidFill>
                <a:srgbClr val="C00000"/>
              </a:solidFill>
            </a:endParaRPr>
          </a:p>
        </p:txBody>
      </p:sp>
      <p:sp>
        <p:nvSpPr>
          <p:cNvPr id="3" name="Объект 2"/>
          <p:cNvSpPr>
            <a:spLocks noGrp="1"/>
          </p:cNvSpPr>
          <p:nvPr>
            <p:ph idx="1"/>
          </p:nvPr>
        </p:nvSpPr>
        <p:spPr>
          <a:xfrm>
            <a:off x="1043608" y="1447800"/>
            <a:ext cx="7890080" cy="4800600"/>
          </a:xfrm>
        </p:spPr>
        <p:txBody>
          <a:bodyPr>
            <a:normAutofit fontScale="70000" lnSpcReduction="20000"/>
          </a:bodyPr>
          <a:lstStyle/>
          <a:p>
            <a:pPr marL="82296" indent="0" algn="just">
              <a:buNone/>
              <a:tabLst>
                <a:tab pos="447675" algn="l"/>
              </a:tabLst>
            </a:pPr>
            <a:r>
              <a:rPr lang="uk-UA" b="1" dirty="0"/>
              <a:t>Цивільно-правова відповідальність </a:t>
            </a:r>
            <a:r>
              <a:rPr lang="uk-UA" b="1" dirty="0" smtClean="0"/>
              <a:t>застосовується </a:t>
            </a:r>
            <a:r>
              <a:rPr lang="uk-UA" b="1" dirty="0"/>
              <a:t>за земельні правопорушення, які </a:t>
            </a:r>
            <a:r>
              <a:rPr lang="uk-UA" b="1" dirty="0" smtClean="0"/>
              <a:t>характеризуються </a:t>
            </a:r>
            <a:r>
              <a:rPr lang="uk-UA" b="1" dirty="0"/>
              <a:t>збитками, які виражаються у грошовій формі, що були причинені неправомірними діями, </a:t>
            </a:r>
            <a:r>
              <a:rPr lang="uk-UA" b="1" dirty="0" smtClean="0"/>
              <a:t>а також завданням </a:t>
            </a:r>
            <a:r>
              <a:rPr lang="uk-UA" b="1" dirty="0"/>
              <a:t>екологічної шкоди. </a:t>
            </a:r>
            <a:endParaRPr lang="uk-UA" b="1" dirty="0" smtClean="0"/>
          </a:p>
          <a:p>
            <a:pPr marL="82296" indent="0" algn="just">
              <a:buNone/>
              <a:tabLst>
                <a:tab pos="447675" algn="l"/>
              </a:tabLst>
            </a:pPr>
            <a:endParaRPr lang="uk-UA" b="1" dirty="0"/>
          </a:p>
          <a:p>
            <a:pPr marL="82296" indent="0" algn="just">
              <a:buNone/>
              <a:tabLst>
                <a:tab pos="447675" algn="l"/>
              </a:tabLst>
            </a:pPr>
            <a:r>
              <a:rPr lang="uk-UA" b="1" dirty="0" smtClean="0"/>
              <a:t>Під </a:t>
            </a:r>
            <a:r>
              <a:rPr lang="uk-UA" b="1" dirty="0"/>
              <a:t>екологічною шкодою в цьому разі варто розуміти завдання погіршення якісного стану довкілля, а саме забруднення та </a:t>
            </a:r>
            <a:r>
              <a:rPr lang="uk-UA" b="1" dirty="0" smtClean="0"/>
              <a:t>засмічення </a:t>
            </a:r>
            <a:r>
              <a:rPr lang="uk-UA" b="1" dirty="0"/>
              <a:t>земельних ділянок. Для визначення цієї шкоди застосовується спеціальна Методика, яка затверджена наказом Міністерства охорони </a:t>
            </a:r>
            <a:r>
              <a:rPr lang="uk-UA" b="1" dirty="0" smtClean="0"/>
              <a:t>навколишнього </a:t>
            </a:r>
            <a:r>
              <a:rPr lang="uk-UA" b="1" dirty="0"/>
              <a:t>природного середовища та ядерної безпеки України від 27 жовтня 1997 року. Вона закріплює порядок визначення розмірів </a:t>
            </a:r>
            <a:r>
              <a:rPr lang="uk-UA" b="1" dirty="0" smtClean="0"/>
              <a:t>відшкодування </a:t>
            </a:r>
            <a:r>
              <a:rPr lang="uk-UA" b="1" dirty="0"/>
              <a:t>збитків, які заподіяні державі </a:t>
            </a:r>
            <a:r>
              <a:rPr lang="uk-UA" b="1" dirty="0" smtClean="0"/>
              <a:t>юридичними </a:t>
            </a:r>
            <a:r>
              <a:rPr lang="uk-UA" b="1" dirty="0"/>
              <a:t>та фізичними </a:t>
            </a:r>
            <a:r>
              <a:rPr lang="uk-UA" b="1" dirty="0" smtClean="0"/>
              <a:t>особами</a:t>
            </a:r>
            <a:r>
              <a:rPr lang="en-US" b="1"/>
              <a:t>.</a:t>
            </a:r>
            <a:endParaRPr lang="uk-UA" b="1" dirty="0"/>
          </a:p>
        </p:txBody>
      </p:sp>
    </p:spTree>
    <p:extLst>
      <p:ext uri="{BB962C8B-B14F-4D97-AF65-F5344CB8AC3E}">
        <p14:creationId xmlns:p14="http://schemas.microsoft.com/office/powerpoint/2010/main" val="447432814"/>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638"/>
            <a:ext cx="7498080" cy="778098"/>
          </a:xfrm>
        </p:spPr>
        <p:txBody>
          <a:bodyPr>
            <a:noAutofit/>
          </a:bodyPr>
          <a:lstStyle/>
          <a:p>
            <a:pPr algn="ctr"/>
            <a:r>
              <a:rPr lang="uk-UA" sz="2400" b="1" dirty="0" smtClean="0">
                <a:solidFill>
                  <a:srgbClr val="C00000"/>
                </a:solidFill>
              </a:rPr>
              <a:t>Цивільно-правова відповідальність </a:t>
            </a:r>
            <a:r>
              <a:rPr lang="ru-RU" sz="2400" b="1" dirty="0" smtClean="0">
                <a:solidFill>
                  <a:srgbClr val="C00000"/>
                </a:solidFill>
              </a:rPr>
              <a:t>за </a:t>
            </a:r>
            <a:r>
              <a:rPr lang="ru-RU" sz="2400" b="1" dirty="0" err="1" smtClean="0">
                <a:solidFill>
                  <a:srgbClr val="C00000"/>
                </a:solidFill>
              </a:rPr>
              <a:t>земельні</a:t>
            </a:r>
            <a:r>
              <a:rPr lang="ru-RU" sz="2400" b="1" dirty="0" smtClean="0">
                <a:solidFill>
                  <a:srgbClr val="C00000"/>
                </a:solidFill>
              </a:rPr>
              <a:t> </a:t>
            </a:r>
            <a:r>
              <a:rPr lang="ru-RU" sz="2400" b="1" dirty="0" err="1" smtClean="0">
                <a:solidFill>
                  <a:srgbClr val="C00000"/>
                </a:solidFill>
              </a:rPr>
              <a:t>правопорушення</a:t>
            </a:r>
            <a:endParaRPr lang="uk-UA" sz="2400" b="1" dirty="0">
              <a:solidFill>
                <a:srgbClr val="C00000"/>
              </a:solidFill>
            </a:endParaRPr>
          </a:p>
        </p:txBody>
      </p:sp>
      <p:sp>
        <p:nvSpPr>
          <p:cNvPr id="3" name="Объект 2"/>
          <p:cNvSpPr>
            <a:spLocks noGrp="1"/>
          </p:cNvSpPr>
          <p:nvPr>
            <p:ph idx="1"/>
          </p:nvPr>
        </p:nvSpPr>
        <p:spPr>
          <a:xfrm>
            <a:off x="1043608" y="1196752"/>
            <a:ext cx="7890080" cy="5051648"/>
          </a:xfrm>
        </p:spPr>
        <p:txBody>
          <a:bodyPr>
            <a:normAutofit lnSpcReduction="10000"/>
          </a:bodyPr>
          <a:lstStyle/>
          <a:p>
            <a:pPr marL="539496" indent="-457200" algn="just">
              <a:buFont typeface="+mj-lt"/>
              <a:buAutoNum type="arabicPeriod"/>
              <a:tabLst>
                <a:tab pos="447675" algn="l"/>
              </a:tabLst>
            </a:pPr>
            <a:r>
              <a:rPr lang="uk-UA" sz="2200" dirty="0" smtClean="0"/>
              <a:t>Закон України «Про охорону навколишнього природного середовища» (ст. ст. 68, 69).</a:t>
            </a:r>
          </a:p>
          <a:p>
            <a:pPr marL="539496" indent="-457200" algn="just">
              <a:buFont typeface="+mj-lt"/>
              <a:buAutoNum type="arabicPeriod"/>
              <a:tabLst>
                <a:tab pos="447675" algn="l"/>
              </a:tabLst>
            </a:pPr>
            <a:r>
              <a:rPr lang="uk-UA" sz="2200" dirty="0" smtClean="0"/>
              <a:t>Земельний кодекс України.</a:t>
            </a:r>
          </a:p>
          <a:p>
            <a:pPr marL="539496" indent="-457200" algn="just">
              <a:buFont typeface="+mj-lt"/>
              <a:buAutoNum type="arabicPeriod"/>
              <a:tabLst>
                <a:tab pos="447675" algn="l"/>
              </a:tabLst>
            </a:pPr>
            <a:r>
              <a:rPr lang="uk-UA" sz="2200" dirty="0" smtClean="0"/>
              <a:t>Цивільний кодекс України.</a:t>
            </a:r>
          </a:p>
          <a:p>
            <a:pPr marL="539496" indent="-457200" algn="just">
              <a:buFont typeface="+mj-lt"/>
              <a:buAutoNum type="arabicPeriod"/>
              <a:tabLst>
                <a:tab pos="447675" algn="l"/>
              </a:tabLst>
            </a:pPr>
            <a:r>
              <a:rPr lang="uk-UA" sz="2200" dirty="0" smtClean="0"/>
              <a:t>Закон України від 05 березня 1998 р. № 187/98-ВР «Про відходи».</a:t>
            </a:r>
          </a:p>
          <a:p>
            <a:pPr marL="539496" indent="-457200" algn="just">
              <a:buFont typeface="+mj-lt"/>
              <a:buAutoNum type="arabicPeriod"/>
              <a:tabLst>
                <a:tab pos="447675" algn="l"/>
              </a:tabLst>
            </a:pPr>
            <a:r>
              <a:rPr lang="uk-UA" sz="2200" dirty="0" smtClean="0"/>
              <a:t>Постанова Кабінету Міністрів України від 19 квітня 1993 р. №284 «Про Порядок визначення та відшкодування збитків               власникам землі та землекористувачам».</a:t>
            </a:r>
          </a:p>
          <a:p>
            <a:pPr marL="539496" indent="-457200" algn="just">
              <a:buFont typeface="+mj-lt"/>
              <a:buAutoNum type="arabicPeriod"/>
              <a:tabLst>
                <a:tab pos="447675" algn="l"/>
              </a:tabLst>
            </a:pPr>
            <a:r>
              <a:rPr lang="uk-UA" sz="2200" dirty="0" smtClean="0"/>
              <a:t>Наказ Міністерства охорони навколишнього природного середовища від 27.10.1997  № 171 (у редакції наказу </a:t>
            </a:r>
            <a:r>
              <a:rPr lang="uk-UA" sz="2200" dirty="0" err="1" smtClean="0"/>
              <a:t>Мінприроди</a:t>
            </a:r>
            <a:r>
              <a:rPr lang="uk-UA" sz="2200" dirty="0" smtClean="0"/>
              <a:t> від 04.04.2007 № 149) «Про затвердження Методики визначення розмірів шкоди, зумовленої забрудненням і засміченням земельних ресурсів через порушення природоохоронного законодавства».</a:t>
            </a:r>
            <a:endParaRPr lang="uk-UA" sz="2200" dirty="0"/>
          </a:p>
        </p:txBody>
      </p:sp>
    </p:spTree>
    <p:extLst>
      <p:ext uri="{BB962C8B-B14F-4D97-AF65-F5344CB8AC3E}">
        <p14:creationId xmlns:p14="http://schemas.microsoft.com/office/powerpoint/2010/main" val="1509774890"/>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116632"/>
            <a:ext cx="7498080" cy="778098"/>
          </a:xfrm>
        </p:spPr>
        <p:txBody>
          <a:bodyPr>
            <a:noAutofit/>
          </a:bodyPr>
          <a:lstStyle/>
          <a:p>
            <a:pPr algn="ctr"/>
            <a:r>
              <a:rPr lang="uk-UA" sz="2400" b="1" dirty="0" smtClean="0">
                <a:solidFill>
                  <a:srgbClr val="C00000"/>
                </a:solidFill>
              </a:rPr>
              <a:t>Дисциплінарна відповідальність </a:t>
            </a:r>
            <a:r>
              <a:rPr lang="ru-RU" sz="2400" b="1" dirty="0" smtClean="0">
                <a:solidFill>
                  <a:srgbClr val="C00000"/>
                </a:solidFill>
              </a:rPr>
              <a:t>за </a:t>
            </a:r>
            <a:r>
              <a:rPr lang="ru-RU" sz="2400" b="1" dirty="0" err="1" smtClean="0">
                <a:solidFill>
                  <a:srgbClr val="C00000"/>
                </a:solidFill>
              </a:rPr>
              <a:t>вчинення</a:t>
            </a:r>
            <a:r>
              <a:rPr lang="ru-RU" sz="2400" b="1" dirty="0" smtClean="0">
                <a:solidFill>
                  <a:srgbClr val="C00000"/>
                </a:solidFill>
              </a:rPr>
              <a:t> </a:t>
            </a:r>
            <a:r>
              <a:rPr lang="ru-RU" sz="2400" b="1" dirty="0" err="1" smtClean="0">
                <a:solidFill>
                  <a:srgbClr val="C00000"/>
                </a:solidFill>
              </a:rPr>
              <a:t>земельних</a:t>
            </a:r>
            <a:r>
              <a:rPr lang="ru-RU" sz="2400" b="1" dirty="0" smtClean="0">
                <a:solidFill>
                  <a:srgbClr val="C00000"/>
                </a:solidFill>
              </a:rPr>
              <a:t> </a:t>
            </a:r>
            <a:r>
              <a:rPr lang="ru-RU" sz="2400" b="1" dirty="0" err="1" smtClean="0">
                <a:solidFill>
                  <a:srgbClr val="C00000"/>
                </a:solidFill>
              </a:rPr>
              <a:t>правопорушень</a:t>
            </a:r>
            <a:endParaRPr lang="uk-UA" sz="2400" b="1" dirty="0">
              <a:solidFill>
                <a:srgbClr val="C00000"/>
              </a:solidFill>
            </a:endParaRPr>
          </a:p>
        </p:txBody>
      </p:sp>
      <p:sp>
        <p:nvSpPr>
          <p:cNvPr id="3" name="Объект 2"/>
          <p:cNvSpPr>
            <a:spLocks noGrp="1"/>
          </p:cNvSpPr>
          <p:nvPr>
            <p:ph idx="1"/>
          </p:nvPr>
        </p:nvSpPr>
        <p:spPr>
          <a:xfrm>
            <a:off x="1043608" y="980728"/>
            <a:ext cx="7890080" cy="5616624"/>
          </a:xfrm>
        </p:spPr>
        <p:txBody>
          <a:bodyPr>
            <a:noAutofit/>
          </a:bodyPr>
          <a:lstStyle/>
          <a:p>
            <a:pPr marL="80963" indent="11113" algn="just">
              <a:buNone/>
              <a:tabLst>
                <a:tab pos="447675" algn="l"/>
              </a:tabLst>
            </a:pPr>
            <a:r>
              <a:rPr lang="uk-UA" sz="2000" dirty="0" smtClean="0"/>
              <a:t>Дисциплінарна відповідальність </a:t>
            </a:r>
            <a:r>
              <a:rPr lang="uk-UA" sz="2000" dirty="0"/>
              <a:t>як вид юридичної </a:t>
            </a:r>
            <a:r>
              <a:rPr lang="uk-UA" sz="2000" dirty="0" smtClean="0"/>
              <a:t>відповідальності може </a:t>
            </a:r>
            <a:r>
              <a:rPr lang="uk-UA" sz="2000" dirty="0"/>
              <a:t>застосовуватися за порушення земельного </a:t>
            </a:r>
            <a:r>
              <a:rPr lang="uk-UA" sz="2000" dirty="0" smtClean="0"/>
              <a:t>законодавства лише </a:t>
            </a:r>
            <a:r>
              <a:rPr lang="uk-UA" sz="2000" dirty="0"/>
              <a:t>у випадках </a:t>
            </a:r>
            <a:r>
              <a:rPr lang="uk-UA" sz="2000" b="1" dirty="0">
                <a:solidFill>
                  <a:srgbClr val="C00000"/>
                </a:solidFill>
              </a:rPr>
              <a:t>порушення працівниками </a:t>
            </a:r>
            <a:r>
              <a:rPr lang="uk-UA" sz="2000" dirty="0" smtClean="0"/>
              <a:t>підприємств, установ </a:t>
            </a:r>
            <a:r>
              <a:rPr lang="uk-UA" sz="2000" dirty="0"/>
              <a:t>і організацій та їх посадовими </a:t>
            </a:r>
            <a:r>
              <a:rPr lang="uk-UA" sz="2000" dirty="0" smtClean="0"/>
              <a:t>особами своїх </a:t>
            </a:r>
            <a:r>
              <a:rPr lang="uk-UA" sz="2000" b="1" dirty="0" smtClean="0">
                <a:solidFill>
                  <a:srgbClr val="C00000"/>
                </a:solidFill>
              </a:rPr>
              <a:t>трудових обов'язків</a:t>
            </a:r>
            <a:r>
              <a:rPr lang="uk-UA" sz="2000" dirty="0"/>
              <a:t>, тобто </a:t>
            </a:r>
            <a:r>
              <a:rPr lang="uk-UA" sz="2000" b="1" dirty="0">
                <a:solidFill>
                  <a:srgbClr val="00B050"/>
                </a:solidFill>
              </a:rPr>
              <a:t>порушення, </a:t>
            </a:r>
            <a:r>
              <a:rPr lang="uk-UA" sz="2000" b="1" dirty="0" smtClean="0">
                <a:solidFill>
                  <a:srgbClr val="00B050"/>
                </a:solidFill>
              </a:rPr>
              <a:t>недотримання</a:t>
            </a:r>
            <a:r>
              <a:rPr lang="uk-UA" sz="2000" b="1" dirty="0">
                <a:solidFill>
                  <a:srgbClr val="00B050"/>
                </a:solidFill>
              </a:rPr>
              <a:t>, відхилення тощо </a:t>
            </a:r>
            <a:r>
              <a:rPr lang="uk-UA" sz="2000" b="1" dirty="0" smtClean="0">
                <a:solidFill>
                  <a:srgbClr val="00B050"/>
                </a:solidFill>
              </a:rPr>
              <a:t>від вимог земельно-правових </a:t>
            </a:r>
            <a:r>
              <a:rPr lang="uk-UA" sz="2000" b="1" dirty="0">
                <a:solidFill>
                  <a:srgbClr val="00B050"/>
                </a:solidFill>
              </a:rPr>
              <a:t>норм у </a:t>
            </a:r>
            <a:r>
              <a:rPr lang="uk-UA" sz="2000" b="1" dirty="0" smtClean="0">
                <a:solidFill>
                  <a:srgbClr val="00B050"/>
                </a:solidFill>
              </a:rPr>
              <a:t>процесі </a:t>
            </a:r>
            <a:r>
              <a:rPr lang="uk-UA" sz="2000" b="1" dirty="0">
                <a:solidFill>
                  <a:srgbClr val="00B050"/>
                </a:solidFill>
              </a:rPr>
              <a:t>трудової </a:t>
            </a:r>
            <a:r>
              <a:rPr lang="uk-UA" sz="2000" b="1" dirty="0" smtClean="0">
                <a:solidFill>
                  <a:srgbClr val="00B050"/>
                </a:solidFill>
              </a:rPr>
              <a:t>діяльності</a:t>
            </a:r>
            <a:r>
              <a:rPr lang="uk-UA" sz="2000" dirty="0" smtClean="0"/>
              <a:t>.</a:t>
            </a:r>
          </a:p>
          <a:p>
            <a:pPr marL="80963" indent="11113" algn="just">
              <a:buNone/>
              <a:tabLst>
                <a:tab pos="447675" algn="l"/>
              </a:tabLst>
            </a:pPr>
            <a:endParaRPr lang="uk-UA" sz="2000" dirty="0"/>
          </a:p>
          <a:p>
            <a:pPr marL="80963" indent="11113" algn="just">
              <a:buNone/>
              <a:tabLst>
                <a:tab pos="447675" algn="l"/>
              </a:tabLst>
            </a:pPr>
            <a:r>
              <a:rPr lang="uk-UA" sz="2000" dirty="0" smtClean="0"/>
              <a:t>У </a:t>
            </a:r>
            <a:r>
              <a:rPr lang="uk-UA" sz="2000" dirty="0"/>
              <a:t>таких випадках наявним є </a:t>
            </a:r>
            <a:r>
              <a:rPr lang="uk-UA" sz="2000" b="1" dirty="0">
                <a:solidFill>
                  <a:srgbClr val="00B050"/>
                </a:solidFill>
              </a:rPr>
              <a:t>подвійний об'єкт </a:t>
            </a:r>
            <a:r>
              <a:rPr lang="uk-UA" sz="2000" b="1" dirty="0" smtClean="0">
                <a:solidFill>
                  <a:srgbClr val="00B050"/>
                </a:solidFill>
              </a:rPr>
              <a:t>правопорушення</a:t>
            </a:r>
            <a:r>
              <a:rPr lang="uk-UA" sz="2000" dirty="0" smtClean="0"/>
              <a:t>: порушення </a:t>
            </a:r>
            <a:r>
              <a:rPr lang="uk-UA" sz="2000" dirty="0"/>
              <a:t>вимог трудового законодавства (правил </a:t>
            </a:r>
            <a:r>
              <a:rPr lang="uk-UA" sz="2000" dirty="0" smtClean="0"/>
              <a:t>внутрішнього розпорядку</a:t>
            </a:r>
            <a:r>
              <a:rPr lang="uk-UA" sz="2000" dirty="0"/>
              <a:t>) та порушення </a:t>
            </a:r>
            <a:r>
              <a:rPr lang="uk-UA" sz="2000" dirty="0" smtClean="0"/>
              <a:t>нормативних </a:t>
            </a:r>
            <a:r>
              <a:rPr lang="uk-UA" sz="2000" dirty="0"/>
              <a:t>вимог щодо </a:t>
            </a:r>
            <a:r>
              <a:rPr lang="uk-UA" sz="2000" dirty="0" smtClean="0"/>
              <a:t>використання та </a:t>
            </a:r>
            <a:r>
              <a:rPr lang="uk-UA" sz="2000" dirty="0"/>
              <a:t>охорони земель.</a:t>
            </a:r>
          </a:p>
          <a:p>
            <a:pPr marL="80963" indent="11113" algn="just">
              <a:buNone/>
              <a:tabLst>
                <a:tab pos="447675" algn="l"/>
              </a:tabLst>
            </a:pPr>
            <a:endParaRPr lang="uk-UA" sz="2000" dirty="0" smtClean="0"/>
          </a:p>
          <a:p>
            <a:pPr marL="80963" indent="11113" algn="just">
              <a:spcBef>
                <a:spcPts val="0"/>
              </a:spcBef>
              <a:buNone/>
              <a:tabLst>
                <a:tab pos="447675" algn="l"/>
              </a:tabLst>
            </a:pPr>
            <a:r>
              <a:rPr lang="uk-UA" sz="2000" dirty="0" smtClean="0"/>
              <a:t>Для </a:t>
            </a:r>
            <a:r>
              <a:rPr lang="uk-UA" sz="2000" dirty="0"/>
              <a:t>притягнення винної особи до дисциплінарної </a:t>
            </a:r>
            <a:r>
              <a:rPr lang="uk-UA" sz="2000" dirty="0" smtClean="0"/>
              <a:t>відповідальності за </a:t>
            </a:r>
            <a:r>
              <a:rPr lang="uk-UA" sz="2000" dirty="0"/>
              <a:t>порушення земельного законодавства необхідним є </a:t>
            </a:r>
            <a:r>
              <a:rPr lang="uk-UA" sz="2000" b="1" dirty="0" smtClean="0">
                <a:solidFill>
                  <a:srgbClr val="C00000"/>
                </a:solidFill>
              </a:rPr>
              <a:t>збіг дисциплінарного </a:t>
            </a:r>
            <a:r>
              <a:rPr lang="uk-UA" sz="2000" b="1" dirty="0">
                <a:solidFill>
                  <a:srgbClr val="C00000"/>
                </a:solidFill>
              </a:rPr>
              <a:t>проступку і земельного порушення</a:t>
            </a:r>
            <a:r>
              <a:rPr lang="uk-UA" sz="2000" dirty="0"/>
              <a:t>, тобто </a:t>
            </a:r>
            <a:r>
              <a:rPr lang="uk-UA" sz="2000" dirty="0" smtClean="0"/>
              <a:t>коли невиконання працівником </a:t>
            </a:r>
            <a:r>
              <a:rPr lang="uk-UA" sz="2000" dirty="0"/>
              <a:t>своїх трудових </a:t>
            </a:r>
            <a:r>
              <a:rPr lang="uk-UA" sz="2000" dirty="0" smtClean="0"/>
              <a:t>обов'язків одночасно є земельним правопорушенням.</a:t>
            </a:r>
            <a:endParaRPr lang="uk-UA" sz="2000" dirty="0"/>
          </a:p>
        </p:txBody>
      </p:sp>
    </p:spTree>
    <p:extLst>
      <p:ext uri="{BB962C8B-B14F-4D97-AF65-F5344CB8AC3E}">
        <p14:creationId xmlns:p14="http://schemas.microsoft.com/office/powerpoint/2010/main" val="586184700"/>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638"/>
            <a:ext cx="7498080" cy="634082"/>
          </a:xfrm>
        </p:spPr>
        <p:txBody>
          <a:bodyPr>
            <a:normAutofit fontScale="90000"/>
          </a:bodyPr>
          <a:lstStyle/>
          <a:p>
            <a:pPr algn="ctr"/>
            <a:r>
              <a:rPr lang="uk-UA" sz="2200" b="1" dirty="0" smtClean="0"/>
              <a:t>Проблема виділення земельно-правової відповідальності як окремого галузевого виду юридичної відповідальності</a:t>
            </a:r>
            <a:endParaRPr lang="uk-UA" sz="2200" b="1" dirty="0"/>
          </a:p>
        </p:txBody>
      </p:sp>
      <p:sp>
        <p:nvSpPr>
          <p:cNvPr id="3" name="Місце для вмісту 2"/>
          <p:cNvSpPr>
            <a:spLocks noGrp="1"/>
          </p:cNvSpPr>
          <p:nvPr>
            <p:ph idx="1"/>
          </p:nvPr>
        </p:nvSpPr>
        <p:spPr>
          <a:xfrm>
            <a:off x="1259632" y="980728"/>
            <a:ext cx="7674056" cy="5267672"/>
          </a:xfrm>
        </p:spPr>
        <p:txBody>
          <a:bodyPr>
            <a:normAutofit fontScale="62500" lnSpcReduction="20000"/>
          </a:bodyPr>
          <a:lstStyle/>
          <a:p>
            <a:pPr marL="82296" indent="0" defTabSz="7442200">
              <a:buNone/>
            </a:pPr>
            <a:r>
              <a:rPr lang="uk-UA" b="1" dirty="0" smtClean="0"/>
              <a:t>У земельно-правовій науці є підходи щодо </a:t>
            </a:r>
            <a:r>
              <a:rPr lang="uk-UA" b="1" dirty="0"/>
              <a:t> </a:t>
            </a:r>
            <a:r>
              <a:rPr lang="uk-UA" b="1" dirty="0" smtClean="0"/>
              <a:t>виокремлення поряд із традиційними</a:t>
            </a:r>
            <a:r>
              <a:rPr lang="uk-UA" b="1" dirty="0"/>
              <a:t> видами </a:t>
            </a:r>
            <a:r>
              <a:rPr lang="uk-UA" b="1" dirty="0" smtClean="0"/>
              <a:t>юридичної відповідальності</a:t>
            </a:r>
            <a:r>
              <a:rPr lang="uk-UA" b="1" dirty="0"/>
              <a:t> спеціального виду відповідальності </a:t>
            </a:r>
            <a:r>
              <a:rPr lang="uk-UA" b="1" dirty="0" smtClean="0"/>
              <a:t>за порушення</a:t>
            </a:r>
            <a:r>
              <a:rPr lang="uk-UA" b="1" dirty="0"/>
              <a:t> земельного </a:t>
            </a:r>
            <a:r>
              <a:rPr lang="uk-UA" b="1" dirty="0" smtClean="0"/>
              <a:t>законодавства, а  саме </a:t>
            </a:r>
            <a:r>
              <a:rPr lang="uk-UA" b="1" dirty="0" smtClean="0">
                <a:solidFill>
                  <a:srgbClr val="C00000"/>
                </a:solidFill>
              </a:rPr>
              <a:t>земельно-правової</a:t>
            </a:r>
            <a:r>
              <a:rPr lang="uk-UA" b="1" dirty="0">
                <a:solidFill>
                  <a:srgbClr val="C00000"/>
                </a:solidFill>
              </a:rPr>
              <a:t> </a:t>
            </a:r>
            <a:r>
              <a:rPr lang="uk-UA" b="1" dirty="0" smtClean="0">
                <a:solidFill>
                  <a:srgbClr val="C00000"/>
                </a:solidFill>
              </a:rPr>
              <a:t>відповідальності</a:t>
            </a:r>
            <a:r>
              <a:rPr lang="uk-UA" b="1" dirty="0" smtClean="0"/>
              <a:t>.</a:t>
            </a:r>
          </a:p>
          <a:p>
            <a:pPr marL="80963" indent="280988" algn="just" defTabSz="1239838">
              <a:buNone/>
            </a:pPr>
            <a:r>
              <a:rPr lang="uk-UA" b="1" dirty="0" smtClean="0">
                <a:solidFill>
                  <a:srgbClr val="00B050"/>
                </a:solidFill>
              </a:rPr>
              <a:t>Обґрунтування:</a:t>
            </a:r>
          </a:p>
          <a:p>
            <a:pPr defTabSz="7442200"/>
            <a:r>
              <a:rPr lang="uk-UA" dirty="0" smtClean="0"/>
              <a:t>земля</a:t>
            </a:r>
            <a:r>
              <a:rPr lang="uk-UA" dirty="0"/>
              <a:t> як об’єкт природи має певну специфіку, відмінну від </a:t>
            </a:r>
            <a:r>
              <a:rPr lang="uk-UA" dirty="0" smtClean="0"/>
              <a:t>інших об’єктів</a:t>
            </a:r>
            <a:r>
              <a:rPr lang="uk-UA" dirty="0"/>
              <a:t> матеріального світу, тому застосування </a:t>
            </a:r>
            <a:r>
              <a:rPr lang="uk-UA" dirty="0" smtClean="0"/>
              <a:t>традиційних засобів юридичної</a:t>
            </a:r>
            <a:r>
              <a:rPr lang="uk-UA" dirty="0"/>
              <a:t> відповідальності є недостатнім для забезпечення належного правового режиму її використання та охорони; </a:t>
            </a:r>
            <a:endParaRPr lang="uk-UA" dirty="0" smtClean="0"/>
          </a:p>
          <a:p>
            <a:pPr defTabSz="7442200"/>
            <a:r>
              <a:rPr lang="uk-UA" dirty="0" smtClean="0"/>
              <a:t>основною</a:t>
            </a:r>
            <a:r>
              <a:rPr lang="uk-UA" dirty="0"/>
              <a:t> метою законодавчого закріплення та практичного застосування спеціальних земельно-правових заходів є відновлення попереднього стану в земельних відносинах; </a:t>
            </a:r>
            <a:endParaRPr lang="uk-UA" dirty="0" smtClean="0"/>
          </a:p>
          <a:p>
            <a:pPr defTabSz="7442200"/>
            <a:r>
              <a:rPr lang="uk-UA" dirty="0" smtClean="0"/>
              <a:t>спеціальні</a:t>
            </a:r>
            <a:r>
              <a:rPr lang="uk-UA" dirty="0"/>
              <a:t> заходи відповідальності проявляються не стільки в </a:t>
            </a:r>
            <a:r>
              <a:rPr lang="uk-UA" dirty="0" smtClean="0"/>
              <a:t>         настанні</a:t>
            </a:r>
            <a:r>
              <a:rPr lang="uk-UA" dirty="0"/>
              <a:t> несприятливих наслідків для порушника земельного </a:t>
            </a:r>
            <a:r>
              <a:rPr lang="uk-UA" dirty="0" smtClean="0"/>
              <a:t>         законодавства</a:t>
            </a:r>
            <a:r>
              <a:rPr lang="uk-UA" dirty="0"/>
              <a:t>, скільки у відшкодуванні витрат, завданих </a:t>
            </a:r>
            <a:r>
              <a:rPr lang="uk-UA" dirty="0" smtClean="0"/>
              <a:t>              незаконним</a:t>
            </a:r>
            <a:r>
              <a:rPr lang="uk-UA" dirty="0"/>
              <a:t> використанням земельної </a:t>
            </a:r>
            <a:r>
              <a:rPr lang="uk-UA" dirty="0" smtClean="0"/>
              <a:t>ділянки.</a:t>
            </a:r>
            <a:endParaRPr lang="uk-UA" dirty="0"/>
          </a:p>
        </p:txBody>
      </p:sp>
    </p:spTree>
    <p:extLst>
      <p:ext uri="{BB962C8B-B14F-4D97-AF65-F5344CB8AC3E}">
        <p14:creationId xmlns:p14="http://schemas.microsoft.com/office/powerpoint/2010/main" val="319435766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142852"/>
            <a:ext cx="7498080" cy="1143000"/>
          </a:xfrm>
        </p:spPr>
        <p:txBody>
          <a:bodyPr>
            <a:normAutofit/>
          </a:bodyPr>
          <a:lstStyle/>
          <a:p>
            <a:pPr algn="ctr"/>
            <a:r>
              <a:rPr lang="uk-UA" sz="3200" b="1" dirty="0" smtClean="0"/>
              <a:t>Ознаки юридичної відповідальності </a:t>
            </a:r>
            <a:endParaRPr lang="ru-RU" sz="3200" b="1" dirty="0"/>
          </a:p>
        </p:txBody>
      </p:sp>
      <p:graphicFrame>
        <p:nvGraphicFramePr>
          <p:cNvPr id="4" name="Содержимое 3"/>
          <p:cNvGraphicFramePr>
            <a:graphicFrameLocks noGrp="1"/>
          </p:cNvGraphicFramePr>
          <p:nvPr>
            <p:ph idx="1"/>
            <p:extLst>
              <p:ext uri="{D42A27DB-BD31-4B8C-83A1-F6EECF244321}">
                <p14:modId xmlns:p14="http://schemas.microsoft.com/office/powerpoint/2010/main" val="2071422239"/>
              </p:ext>
            </p:extLst>
          </p:nvPr>
        </p:nvGraphicFramePr>
        <p:xfrm>
          <a:off x="1285852" y="1447800"/>
          <a:ext cx="7647836"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sz="3200" b="1" dirty="0" smtClean="0"/>
              <a:t>Функції юридичної відповідальності за порушення земельного законодавства </a:t>
            </a:r>
            <a:endParaRPr lang="ru-RU" sz="3200" b="1" dirty="0"/>
          </a:p>
        </p:txBody>
      </p:sp>
      <p:graphicFrame>
        <p:nvGraphicFramePr>
          <p:cNvPr id="5" name="Содержимое 4"/>
          <p:cNvGraphicFramePr>
            <a:graphicFrameLocks noGrp="1"/>
          </p:cNvGraphicFramePr>
          <p:nvPr>
            <p:ph idx="1"/>
            <p:extLst>
              <p:ext uri="{D42A27DB-BD31-4B8C-83A1-F6EECF244321}">
                <p14:modId xmlns:p14="http://schemas.microsoft.com/office/powerpoint/2010/main" val="2742811366"/>
              </p:ext>
            </p:extLst>
          </p:nvPr>
        </p:nvGraphicFramePr>
        <p:xfrm>
          <a:off x="1435608" y="1447800"/>
          <a:ext cx="749808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sz="3200" b="1" dirty="0" smtClean="0"/>
              <a:t>Види санкцій за порушення земельного законодавства </a:t>
            </a:r>
            <a:endParaRPr lang="ru-RU" sz="3200" b="1" dirty="0"/>
          </a:p>
        </p:txBody>
      </p:sp>
      <p:graphicFrame>
        <p:nvGraphicFramePr>
          <p:cNvPr id="5" name="Содержимое 4"/>
          <p:cNvGraphicFramePr>
            <a:graphicFrameLocks noGrp="1"/>
          </p:cNvGraphicFramePr>
          <p:nvPr>
            <p:ph idx="1"/>
            <p:extLst>
              <p:ext uri="{D42A27DB-BD31-4B8C-83A1-F6EECF244321}">
                <p14:modId xmlns:p14="http://schemas.microsoft.com/office/powerpoint/2010/main" val="908830394"/>
              </p:ext>
            </p:extLst>
          </p:nvPr>
        </p:nvGraphicFramePr>
        <p:xfrm>
          <a:off x="1435608" y="1447800"/>
          <a:ext cx="749808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311251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sz="3200" b="1" dirty="0" smtClean="0"/>
              <a:t>Види юридичної відповідальності за порушення земельного законодавства </a:t>
            </a:r>
            <a:endParaRPr lang="ru-RU" sz="3200" b="1" dirty="0"/>
          </a:p>
        </p:txBody>
      </p:sp>
      <p:graphicFrame>
        <p:nvGraphicFramePr>
          <p:cNvPr id="5" name="Содержимое 4"/>
          <p:cNvGraphicFramePr>
            <a:graphicFrameLocks noGrp="1"/>
          </p:cNvGraphicFramePr>
          <p:nvPr>
            <p:ph idx="1"/>
          </p:nvPr>
        </p:nvGraphicFramePr>
        <p:xfrm>
          <a:off x="1435608" y="1447800"/>
          <a:ext cx="749808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p:txBody>
          <a:bodyPr>
            <a:noAutofit/>
          </a:bodyPr>
          <a:lstStyle/>
          <a:p>
            <a:pPr algn="ctr"/>
            <a:r>
              <a:rPr lang="uk-UA" sz="2800" b="1" dirty="0" smtClean="0"/>
              <a:t>Принципи реалізації юридичної відповідальності за порушення земельного законодавства</a:t>
            </a:r>
            <a:endParaRPr lang="uk-UA" sz="2800" b="1" dirty="0"/>
          </a:p>
        </p:txBody>
      </p:sp>
      <p:sp>
        <p:nvSpPr>
          <p:cNvPr id="5" name="Місце для вмісту 4"/>
          <p:cNvSpPr>
            <a:spLocks noGrp="1"/>
          </p:cNvSpPr>
          <p:nvPr>
            <p:ph idx="1"/>
          </p:nvPr>
        </p:nvSpPr>
        <p:spPr>
          <a:xfrm>
            <a:off x="1115616" y="1724744"/>
            <a:ext cx="7818072" cy="4800600"/>
          </a:xfrm>
        </p:spPr>
        <p:txBody>
          <a:bodyPr>
            <a:normAutofit lnSpcReduction="10000"/>
          </a:bodyPr>
          <a:lstStyle/>
          <a:p>
            <a:pPr marL="596646" indent="-514350">
              <a:buClr>
                <a:srgbClr val="C00000"/>
              </a:buClr>
              <a:buFont typeface="+mj-lt"/>
              <a:buAutoNum type="arabicParenR"/>
            </a:pPr>
            <a:r>
              <a:rPr lang="uk-UA" sz="2800" dirty="0" smtClean="0"/>
              <a:t>притягнення </a:t>
            </a:r>
            <a:r>
              <a:rPr lang="uk-UA" sz="2800" dirty="0"/>
              <a:t>до юридичної відповідальності лише за скоєне правопорушення;</a:t>
            </a:r>
          </a:p>
          <a:p>
            <a:pPr marL="596646" indent="-514350">
              <a:buClr>
                <a:srgbClr val="C00000"/>
              </a:buClr>
              <a:buFont typeface="+mj-lt"/>
              <a:buAutoNum type="arabicParenR"/>
            </a:pPr>
            <a:r>
              <a:rPr lang="uk-UA" sz="2800" dirty="0" smtClean="0"/>
              <a:t>чіткого </a:t>
            </a:r>
            <a:r>
              <a:rPr lang="uk-UA" sz="2800" dirty="0"/>
              <a:t>врегулювання процедури притягнення до юридичної відповідальності;  </a:t>
            </a:r>
          </a:p>
          <a:p>
            <a:pPr marL="596646" indent="-514350">
              <a:buClr>
                <a:srgbClr val="C00000"/>
              </a:buClr>
              <a:buFont typeface="+mj-lt"/>
              <a:buAutoNum type="arabicParenR"/>
            </a:pPr>
            <a:r>
              <a:rPr lang="uk-UA" sz="2800" dirty="0" smtClean="0"/>
              <a:t>законності (верховенства права);</a:t>
            </a:r>
            <a:endParaRPr lang="uk-UA" sz="2800" dirty="0"/>
          </a:p>
          <a:p>
            <a:pPr marL="596646" indent="-514350">
              <a:buClr>
                <a:srgbClr val="C00000"/>
              </a:buClr>
              <a:buFont typeface="+mj-lt"/>
              <a:buAutoNum type="arabicParenR"/>
            </a:pPr>
            <a:r>
              <a:rPr lang="uk-UA" sz="2800" dirty="0" smtClean="0"/>
              <a:t>обґрунтованості</a:t>
            </a:r>
            <a:r>
              <a:rPr lang="uk-UA" sz="2800" dirty="0"/>
              <a:t>;</a:t>
            </a:r>
          </a:p>
          <a:p>
            <a:pPr marL="596646" indent="-514350">
              <a:buClr>
                <a:srgbClr val="C00000"/>
              </a:buClr>
              <a:buFont typeface="+mj-lt"/>
              <a:buAutoNum type="arabicParenR"/>
            </a:pPr>
            <a:r>
              <a:rPr lang="uk-UA" sz="2800" dirty="0" smtClean="0"/>
              <a:t>доцільності</a:t>
            </a:r>
            <a:r>
              <a:rPr lang="uk-UA" sz="2800" dirty="0"/>
              <a:t>;</a:t>
            </a:r>
          </a:p>
          <a:p>
            <a:pPr marL="596646" indent="-514350">
              <a:buClr>
                <a:srgbClr val="C00000"/>
              </a:buClr>
              <a:buFont typeface="+mj-lt"/>
              <a:buAutoNum type="arabicParenR"/>
            </a:pPr>
            <a:r>
              <a:rPr lang="uk-UA" sz="2800" dirty="0" smtClean="0"/>
              <a:t>невідворотності</a:t>
            </a:r>
            <a:r>
              <a:rPr lang="uk-UA" sz="2800" dirty="0"/>
              <a:t>;</a:t>
            </a:r>
          </a:p>
          <a:p>
            <a:pPr marL="596646" indent="-514350">
              <a:buClr>
                <a:srgbClr val="C00000"/>
              </a:buClr>
              <a:buFont typeface="+mj-lt"/>
              <a:buAutoNum type="arabicParenR"/>
            </a:pPr>
            <a:r>
              <a:rPr lang="uk-UA" sz="2800" dirty="0" smtClean="0"/>
              <a:t>справедливості</a:t>
            </a:r>
            <a:r>
              <a:rPr lang="uk-UA" sz="2800" dirty="0"/>
              <a:t>;</a:t>
            </a:r>
          </a:p>
          <a:p>
            <a:pPr marL="596646" indent="-514350">
              <a:buClr>
                <a:srgbClr val="C00000"/>
              </a:buClr>
              <a:buFont typeface="+mj-lt"/>
              <a:buAutoNum type="arabicParenR"/>
            </a:pPr>
            <a:r>
              <a:rPr lang="uk-UA" sz="2800" dirty="0" smtClean="0"/>
              <a:t>індивідуалізації</a:t>
            </a:r>
            <a:r>
              <a:rPr lang="uk-UA" sz="2800" dirty="0"/>
              <a:t>.</a:t>
            </a:r>
          </a:p>
          <a:p>
            <a:pPr marL="82296" indent="0">
              <a:buNone/>
            </a:pPr>
            <a:endParaRPr lang="uk-UA" dirty="0"/>
          </a:p>
        </p:txBody>
      </p:sp>
    </p:spTree>
    <p:extLst>
      <p:ext uri="{BB962C8B-B14F-4D97-AF65-F5344CB8AC3E}">
        <p14:creationId xmlns:p14="http://schemas.microsoft.com/office/powerpoint/2010/main" val="323777857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олнцестояние">
  <a:themeElements>
    <a:clrScheme name="Солнцестояние">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Солнцестояние">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Солнцестояние">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2387</TotalTime>
  <Words>3551</Words>
  <Application>Microsoft Office PowerPoint</Application>
  <PresentationFormat>Екран (4:3)</PresentationFormat>
  <Paragraphs>347</Paragraphs>
  <Slides>47</Slides>
  <Notes>0</Notes>
  <HiddenSlides>0</HiddenSlides>
  <MMClips>0</MMClips>
  <ScaleCrop>false</ScaleCrop>
  <HeadingPairs>
    <vt:vector size="6" baseType="variant">
      <vt:variant>
        <vt:lpstr>Використані шрифти</vt:lpstr>
      </vt:variant>
      <vt:variant>
        <vt:i4>6</vt:i4>
      </vt:variant>
      <vt:variant>
        <vt:lpstr>Тема</vt:lpstr>
      </vt:variant>
      <vt:variant>
        <vt:i4>1</vt:i4>
      </vt:variant>
      <vt:variant>
        <vt:lpstr>Заголовки слайдів</vt:lpstr>
      </vt:variant>
      <vt:variant>
        <vt:i4>47</vt:i4>
      </vt:variant>
    </vt:vector>
  </HeadingPairs>
  <TitlesOfParts>
    <vt:vector size="54" baseType="lpstr">
      <vt:lpstr>Corbel</vt:lpstr>
      <vt:lpstr>Gill Sans MT</vt:lpstr>
      <vt:lpstr>Times New Roman</vt:lpstr>
      <vt:lpstr>Verdana</vt:lpstr>
      <vt:lpstr>Wingdings</vt:lpstr>
      <vt:lpstr>Wingdings 2</vt:lpstr>
      <vt:lpstr>Солнцестояние</vt:lpstr>
      <vt:lpstr>Юридична відповідальність за порушення земельного законодавства </vt:lpstr>
      <vt:lpstr>Основні питання теми</vt:lpstr>
      <vt:lpstr>Форми юридичної відповідальності у земельному праві</vt:lpstr>
      <vt:lpstr>Перспективна (позитивна) юридична відповідальність </vt:lpstr>
      <vt:lpstr>Ознаки юридичної відповідальності </vt:lpstr>
      <vt:lpstr>Функції юридичної відповідальності за порушення земельного законодавства </vt:lpstr>
      <vt:lpstr>Види санкцій за порушення земельного законодавства </vt:lpstr>
      <vt:lpstr>Види юридичної відповідальності за порушення земельного законодавства </vt:lpstr>
      <vt:lpstr>Принципи реалізації юридичної відповідальності за порушення земельного законодавства</vt:lpstr>
      <vt:lpstr>Земельне правопорушення як підстава юридичної відповідальності</vt:lpstr>
      <vt:lpstr>Склад земельного правопорушення</vt:lpstr>
      <vt:lpstr>Презентація PowerPoint</vt:lpstr>
      <vt:lpstr>Перелік основних земельних правопорушень (ст. 211 ЗК)</vt:lpstr>
      <vt:lpstr>Перелік основних земельних правопорушень (ст. 211 ЗК)</vt:lpstr>
      <vt:lpstr>Законодавчі засади юридичної відповідальності за земельні правопорушення</vt:lpstr>
      <vt:lpstr>Презентація PowerPoint</vt:lpstr>
      <vt:lpstr>Презентація PowerPoint</vt:lpstr>
      <vt:lpstr>Ознаки кримінальної відповідальності</vt:lpstr>
      <vt:lpstr>Негативна (ретроспективна) юридична відповідальність</vt:lpstr>
      <vt:lpstr>Презентація PowerPoint</vt:lpstr>
      <vt:lpstr>«Земельні» кримінальні правопорушення</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Ознаки адміністративної відповідальності за земельні правопорушення</vt:lpstr>
      <vt:lpstr>Цивільно-правова відповідальність за земельні правопорушення</vt:lpstr>
      <vt:lpstr>Цивільно-правова відповідальність за земельні правопорушення</vt:lpstr>
      <vt:lpstr>Дисциплінарна відповідальність за вчинення земельних правопорушень</vt:lpstr>
      <vt:lpstr>Проблема виділення земельно-правової відповідальності як окремого галузевого виду юридичної відповідальності</vt:lpstr>
    </vt:vector>
  </TitlesOfParts>
  <Company>Deftones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Поняття, предмет та система земельного права України</dc:title>
  <dc:creator>Customer</dc:creator>
  <cp:lastModifiedBy>vice-rector</cp:lastModifiedBy>
  <cp:revision>258</cp:revision>
  <dcterms:created xsi:type="dcterms:W3CDTF">2010-09-03T10:03:27Z</dcterms:created>
  <dcterms:modified xsi:type="dcterms:W3CDTF">2022-11-04T10:42:58Z</dcterms:modified>
</cp:coreProperties>
</file>