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E6E3F-F4C5-497F-8574-B8F97176812A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1B820-0971-45CB-A0F9-FDD6843E6E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8143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1B820-0971-45CB-A0F9-FDD6843E6E8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7497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04542D2-D889-42F7-B7E7-D40E96913044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3A4D245-3143-42BA-9192-AD20484474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6155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542D2-D889-42F7-B7E7-D40E96913044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D245-3143-42BA-9192-AD20484474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764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542D2-D889-42F7-B7E7-D40E96913044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D245-3143-42BA-9192-AD20484474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027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542D2-D889-42F7-B7E7-D40E96913044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D245-3143-42BA-9192-AD20484474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272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04542D2-D889-42F7-B7E7-D40E96913044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E3A4D245-3143-42BA-9192-AD20484474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3854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542D2-D889-42F7-B7E7-D40E96913044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D245-3143-42BA-9192-AD20484474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856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542D2-D889-42F7-B7E7-D40E96913044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D245-3143-42BA-9192-AD20484474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515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542D2-D889-42F7-B7E7-D40E96913044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D245-3143-42BA-9192-AD20484474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495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542D2-D889-42F7-B7E7-D40E96913044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D245-3143-42BA-9192-AD20484474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571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542D2-D889-42F7-B7E7-D40E96913044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A4D245-3143-42BA-9192-AD20484474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277046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04542D2-D889-42F7-B7E7-D40E96913044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A4D245-3143-42BA-9192-AD20484474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4910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04542D2-D889-42F7-B7E7-D40E96913044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3A4D245-3143-42BA-9192-AD20484474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804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/>
              <a:t>МЕХАНІЗМ </a:t>
            </a:r>
            <a:r>
              <a:rPr lang="ru-RU" sz="4000" smtClean="0"/>
              <a:t>ТА ПРОЦЕС </a:t>
            </a:r>
            <a:r>
              <a:rPr lang="ru-RU" sz="4000" dirty="0"/>
              <a:t>УПРАВЛІННЯ ЯКІСТЮ ПІДПРИЄМСТВ У СФЕРІ ТУРИЗМУ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0363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5177" y="3367731"/>
            <a:ext cx="6430968" cy="33626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5177" y="0"/>
            <a:ext cx="6430968" cy="336773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1779" y="6044597"/>
            <a:ext cx="10058400" cy="1371600"/>
          </a:xfrm>
        </p:spPr>
        <p:txBody>
          <a:bodyPr>
            <a:normAutofit/>
          </a:bodyPr>
          <a:lstStyle/>
          <a:p>
            <a:r>
              <a:rPr lang="ru-RU" sz="1400" dirty="0" err="1"/>
              <a:t>Механізм</a:t>
            </a:r>
            <a:r>
              <a:rPr lang="ru-RU" sz="1400" dirty="0"/>
              <a:t> </a:t>
            </a:r>
            <a:r>
              <a:rPr lang="ru-RU" sz="1400" dirty="0" err="1"/>
              <a:t>управління</a:t>
            </a:r>
            <a:r>
              <a:rPr lang="ru-RU" sz="1400" dirty="0"/>
              <a:t> </a:t>
            </a:r>
            <a:r>
              <a:rPr lang="ru-RU" sz="1400" dirty="0" err="1"/>
              <a:t>якістю</a:t>
            </a:r>
            <a:r>
              <a:rPr lang="ru-RU" sz="1400" dirty="0"/>
              <a:t> </a:t>
            </a:r>
            <a:r>
              <a:rPr lang="ru-RU" sz="1400" dirty="0" err="1"/>
              <a:t>продукції</a:t>
            </a:r>
            <a:r>
              <a:rPr lang="ru-RU" sz="1400" dirty="0"/>
              <a:t> та </a:t>
            </a:r>
            <a:r>
              <a:rPr lang="ru-RU" sz="1400" dirty="0" err="1"/>
              <a:t>послуги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50541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255" y="153066"/>
            <a:ext cx="10058400" cy="1371600"/>
          </a:xfrm>
        </p:spPr>
        <p:txBody>
          <a:bodyPr>
            <a:normAutofit/>
          </a:bodyPr>
          <a:lstStyle/>
          <a:p>
            <a:r>
              <a:rPr lang="ru-RU" sz="2400" b="1" dirty="0"/>
              <a:t>На </a:t>
            </a:r>
            <a:r>
              <a:rPr lang="ru-RU" sz="2400" b="1" dirty="0" err="1"/>
              <a:t>підприємствах</a:t>
            </a:r>
            <a:r>
              <a:rPr lang="ru-RU" sz="2400" b="1" dirty="0"/>
              <a:t> </a:t>
            </a:r>
            <a:r>
              <a:rPr lang="ru-RU" sz="2400" b="1" dirty="0" err="1"/>
              <a:t>сфери</a:t>
            </a:r>
            <a:r>
              <a:rPr lang="ru-RU" sz="2400" b="1" dirty="0"/>
              <a:t> </a:t>
            </a:r>
            <a:r>
              <a:rPr lang="ru-RU" sz="2400" b="1" dirty="0" err="1"/>
              <a:t>гостинності</a:t>
            </a:r>
            <a:r>
              <a:rPr lang="ru-RU" sz="2400" b="1" dirty="0"/>
              <a:t> </a:t>
            </a:r>
            <a:r>
              <a:rPr lang="ru-RU" sz="2400" b="1" dirty="0" err="1"/>
              <a:t>впроваджується</a:t>
            </a:r>
            <a:r>
              <a:rPr lang="ru-RU" sz="2400" b="1" dirty="0"/>
              <a:t> </a:t>
            </a:r>
            <a:r>
              <a:rPr lang="ru-RU" sz="2400" b="1" dirty="0" err="1"/>
              <a:t>п'ятирівнева</a:t>
            </a:r>
            <a:r>
              <a:rPr lang="ru-RU" sz="2400" b="1" dirty="0"/>
              <a:t> модель </a:t>
            </a:r>
            <a:r>
              <a:rPr lang="ru-RU" sz="2400" b="1" dirty="0" err="1"/>
              <a:t>якості</a:t>
            </a:r>
            <a:r>
              <a:rPr lang="ru-RU" sz="2400" b="1" dirty="0"/>
              <a:t> </a:t>
            </a:r>
            <a:r>
              <a:rPr lang="ru-RU" sz="2400" b="1" dirty="0" err="1" smtClean="0"/>
              <a:t>обслуговування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800" y="1413163"/>
            <a:ext cx="10797310" cy="5153891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Рівень</a:t>
            </a:r>
            <a:r>
              <a:rPr lang="ru-RU" dirty="0"/>
              <a:t> 1: </a:t>
            </a:r>
            <a:r>
              <a:rPr lang="ru-RU" dirty="0" err="1"/>
              <a:t>очікування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 і 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. </a:t>
            </a:r>
            <a:r>
              <a:rPr lang="ru-RU" dirty="0" err="1"/>
              <a:t>Керівництво</a:t>
            </a:r>
            <a:r>
              <a:rPr lang="ru-RU" dirty="0"/>
              <a:t> не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розуміє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клієнт</a:t>
            </a:r>
            <a:r>
              <a:rPr lang="ru-RU" dirty="0"/>
              <a:t> </a:t>
            </a:r>
            <a:r>
              <a:rPr lang="ru-RU" dirty="0" err="1"/>
              <a:t>очікує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. </a:t>
            </a:r>
            <a:r>
              <a:rPr lang="ru-RU" dirty="0" err="1"/>
              <a:t>Здебільшого</a:t>
            </a:r>
            <a:r>
              <a:rPr lang="ru-RU" dirty="0"/>
              <a:t> </a:t>
            </a:r>
            <a:r>
              <a:rPr lang="ru-RU" dirty="0" err="1"/>
              <a:t>адміністрація</a:t>
            </a:r>
            <a:r>
              <a:rPr lang="ru-RU" dirty="0"/>
              <a:t> проводить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потреб ринку,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концентрує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 на </a:t>
            </a:r>
            <a:r>
              <a:rPr lang="ru-RU" dirty="0" err="1"/>
              <a:t>внутрішніх</a:t>
            </a:r>
            <a:r>
              <a:rPr lang="ru-RU" dirty="0"/>
              <a:t> проблемах, </a:t>
            </a:r>
            <a:r>
              <a:rPr lang="ru-RU" dirty="0" err="1"/>
              <a:t>забуваючи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</a:t>
            </a:r>
            <a:r>
              <a:rPr lang="ru-RU" dirty="0" err="1"/>
              <a:t>змінюються</a:t>
            </a:r>
            <a:r>
              <a:rPr lang="ru-RU" dirty="0"/>
              <a:t>. </a:t>
            </a:r>
            <a:r>
              <a:rPr lang="ru-RU" dirty="0" err="1"/>
              <a:t>Менеджери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заохочувати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до </a:t>
            </a:r>
            <a:r>
              <a:rPr lang="ru-RU" dirty="0" err="1"/>
              <a:t>зворотного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, </a:t>
            </a:r>
            <a:r>
              <a:rPr lang="ru-RU" dirty="0" err="1"/>
              <a:t>змінювати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до </a:t>
            </a:r>
            <a:r>
              <a:rPr lang="ru-RU" dirty="0" err="1"/>
              <a:t>побажань</a:t>
            </a:r>
            <a:r>
              <a:rPr lang="ru-RU" dirty="0"/>
              <a:t> </a:t>
            </a:r>
            <a:r>
              <a:rPr lang="ru-RU" dirty="0" err="1"/>
              <a:t>відвідувачів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/>
              <a:t>2: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і </a:t>
            </a:r>
            <a:r>
              <a:rPr lang="ru-RU" dirty="0" err="1"/>
              <a:t>специфіка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.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ситуацією</a:t>
            </a:r>
            <a:r>
              <a:rPr lang="ru-RU" dirty="0"/>
              <a:t>, коли </a:t>
            </a:r>
            <a:r>
              <a:rPr lang="ru-RU" dirty="0" err="1"/>
              <a:t>менеджери</a:t>
            </a:r>
            <a:r>
              <a:rPr lang="ru-RU" dirty="0"/>
              <a:t> </a:t>
            </a:r>
            <a:r>
              <a:rPr lang="ru-RU" dirty="0" err="1"/>
              <a:t>знають</a:t>
            </a:r>
            <a:r>
              <a:rPr lang="ru-RU" dirty="0"/>
              <a:t>,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споживачі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, але не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не </a:t>
            </a:r>
            <a:r>
              <a:rPr lang="ru-RU" dirty="0" err="1"/>
              <a:t>бажають</a:t>
            </a:r>
            <a:r>
              <a:rPr lang="ru-RU" dirty="0"/>
              <a:t> </a:t>
            </a:r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б </a:t>
            </a:r>
            <a:r>
              <a:rPr lang="ru-RU" dirty="0" err="1"/>
              <a:t>забезпечили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з </a:t>
            </a:r>
            <a:r>
              <a:rPr lang="ru-RU" dirty="0" err="1"/>
              <a:t>декількох</a:t>
            </a:r>
            <a:r>
              <a:rPr lang="ru-RU" dirty="0"/>
              <a:t> причин. </a:t>
            </a:r>
            <a:endParaRPr lang="ru-RU" dirty="0" smtClean="0"/>
          </a:p>
          <a:p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/>
              <a:t>3: </a:t>
            </a:r>
            <a:r>
              <a:rPr lang="ru-RU" dirty="0" err="1"/>
              <a:t>специфіка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і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компонент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настає</a:t>
            </a:r>
            <a:r>
              <a:rPr lang="ru-RU" dirty="0"/>
              <a:t>, коли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готелю</a:t>
            </a:r>
            <a:r>
              <a:rPr lang="ru-RU" dirty="0"/>
              <a:t> </a:t>
            </a:r>
            <a:r>
              <a:rPr lang="ru-RU" dirty="0" err="1"/>
              <a:t>розуміє</a:t>
            </a:r>
            <a:r>
              <a:rPr lang="ru-RU" dirty="0"/>
              <a:t> потреби </a:t>
            </a:r>
            <a:r>
              <a:rPr lang="ru-RU" dirty="0" err="1"/>
              <a:t>клієнтів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/>
              <a:t>4: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і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, коли </a:t>
            </a:r>
            <a:r>
              <a:rPr lang="ru-RU" dirty="0" err="1"/>
              <a:t>готель</a:t>
            </a:r>
            <a:r>
              <a:rPr lang="ru-RU" dirty="0"/>
              <a:t> </a:t>
            </a:r>
            <a:r>
              <a:rPr lang="ru-RU" dirty="0" err="1"/>
              <a:t>обіцяє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. Перш,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розповсюджувати</a:t>
            </a:r>
            <a:r>
              <a:rPr lang="ru-RU" dirty="0"/>
              <a:t> </a:t>
            </a:r>
            <a:r>
              <a:rPr lang="ru-RU" dirty="0" err="1"/>
              <a:t>багатообіцяючі</a:t>
            </a:r>
            <a:r>
              <a:rPr lang="ru-RU" dirty="0"/>
              <a:t> </a:t>
            </a:r>
            <a:r>
              <a:rPr lang="ru-RU" dirty="0" err="1"/>
              <a:t>рекламні</a:t>
            </a:r>
            <a:r>
              <a:rPr lang="ru-RU" dirty="0"/>
              <a:t> гасла, </a:t>
            </a:r>
            <a:r>
              <a:rPr lang="ru-RU" dirty="0" err="1"/>
              <a:t>менеджери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упевнитись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дійсно</a:t>
            </a:r>
            <a:r>
              <a:rPr lang="ru-RU" dirty="0"/>
              <a:t> все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. </a:t>
            </a:r>
            <a:r>
              <a:rPr lang="ru-RU" dirty="0" err="1"/>
              <a:t>Клієнти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надію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готелях</a:t>
            </a:r>
            <a:r>
              <a:rPr lang="ru-RU" dirty="0"/>
              <a:t> </a:t>
            </a:r>
            <a:r>
              <a:rPr lang="ru-RU" dirty="0" err="1"/>
              <a:t>надані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і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єдині</a:t>
            </a:r>
            <a:r>
              <a:rPr lang="ru-RU" dirty="0"/>
              <a:t>. </a:t>
            </a:r>
            <a:r>
              <a:rPr lang="ru-RU" dirty="0" err="1"/>
              <a:t>Несумісність</a:t>
            </a:r>
            <a:r>
              <a:rPr lang="ru-RU" dirty="0"/>
              <a:t> </a:t>
            </a:r>
            <a:r>
              <a:rPr lang="ru-RU" dirty="0" err="1"/>
              <a:t>цьому</a:t>
            </a:r>
            <a:r>
              <a:rPr lang="ru-RU" dirty="0"/>
              <a:t> правилу приводить до </a:t>
            </a:r>
            <a:r>
              <a:rPr lang="ru-RU" dirty="0" err="1"/>
              <a:t>помилок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4. </a:t>
            </a:r>
            <a:endParaRPr lang="ru-RU" dirty="0" smtClean="0"/>
          </a:p>
          <a:p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/>
              <a:t>5: </a:t>
            </a:r>
            <a:r>
              <a:rPr lang="ru-RU" dirty="0" err="1"/>
              <a:t>очікуване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і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наданого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випливає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, коли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розбіжності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очікуваною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та </a:t>
            </a:r>
            <a:r>
              <a:rPr lang="ru-RU" dirty="0" err="1"/>
              <a:t>наданою</a:t>
            </a:r>
            <a:r>
              <a:rPr lang="ru-RU" dirty="0"/>
              <a:t> в </a:t>
            </a:r>
            <a:r>
              <a:rPr lang="ru-RU" dirty="0" err="1"/>
              <a:t>дійсності</a:t>
            </a:r>
            <a:r>
              <a:rPr lang="ru-RU" dirty="0"/>
              <a:t>. </a:t>
            </a:r>
            <a:r>
              <a:rPr lang="ru-RU" dirty="0" err="1"/>
              <a:t>Очікувана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гість</a:t>
            </a:r>
            <a:r>
              <a:rPr lang="ru-RU" dirty="0"/>
              <a:t> </a:t>
            </a:r>
            <a:r>
              <a:rPr lang="ru-RU" dirty="0" err="1"/>
              <a:t>очікує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74197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055" y="766618"/>
            <a:ext cx="10427854" cy="52684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сучасній</a:t>
            </a:r>
            <a:r>
              <a:rPr lang="ru-RU" dirty="0"/>
              <a:t> </a:t>
            </a:r>
            <a:r>
              <a:rPr lang="ru-RU" dirty="0" err="1"/>
              <a:t>маркетинговій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</a:t>
            </a:r>
            <a:r>
              <a:rPr lang="ru-RU" dirty="0" err="1"/>
              <a:t>особливе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посідають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забезпеченням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стандартів</a:t>
            </a:r>
            <a:r>
              <a:rPr lang="ru-RU" dirty="0"/>
              <a:t> ДСТУ </a:t>
            </a:r>
            <a:r>
              <a:rPr lang="en-US" dirty="0"/>
              <a:t>ISO </a:t>
            </a:r>
            <a:r>
              <a:rPr lang="ru-RU" dirty="0" err="1"/>
              <a:t>серії</a:t>
            </a:r>
            <a:r>
              <a:rPr lang="ru-RU" dirty="0"/>
              <a:t> 9000 маркетингу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провідна</a:t>
            </a:r>
            <a:r>
              <a:rPr lang="ru-RU" dirty="0"/>
              <a:t> роль у </a:t>
            </a:r>
            <a:r>
              <a:rPr lang="ru-RU" dirty="0" err="1"/>
              <a:t>встановленні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до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.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,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туристичних</a:t>
            </a:r>
            <a:r>
              <a:rPr lang="ru-RU" dirty="0"/>
              <a:t> </a:t>
            </a:r>
            <a:r>
              <a:rPr lang="ru-RU" b="1" dirty="0" err="1"/>
              <a:t>послуг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виконуються</a:t>
            </a:r>
            <a:r>
              <a:rPr lang="ru-RU" b="1" dirty="0"/>
              <a:t> на </a:t>
            </a:r>
            <a:r>
              <a:rPr lang="ru-RU" b="1" dirty="0" err="1"/>
              <a:t>етапі</a:t>
            </a:r>
            <a:r>
              <a:rPr lang="ru-RU" b="1" dirty="0"/>
              <a:t> маркетингу та </a:t>
            </a:r>
            <a:r>
              <a:rPr lang="ru-RU" b="1" dirty="0" err="1"/>
              <a:t>вивчення</a:t>
            </a:r>
            <a:r>
              <a:rPr lang="ru-RU" b="1" dirty="0"/>
              <a:t> ринку, є: </a:t>
            </a:r>
            <a:endParaRPr lang="ru-RU" b="1" dirty="0" smtClean="0"/>
          </a:p>
          <a:p>
            <a:r>
              <a:rPr lang="ru-RU" dirty="0" smtClean="0"/>
              <a:t>-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кон'юнктури</a:t>
            </a:r>
            <a:r>
              <a:rPr lang="ru-RU" dirty="0"/>
              <a:t> й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продукцією</a:t>
            </a:r>
            <a:r>
              <a:rPr lang="ru-RU" dirty="0"/>
              <a:t> та </a:t>
            </a:r>
            <a:r>
              <a:rPr lang="ru-RU" dirty="0" err="1"/>
              <a:t>послугами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проектування</a:t>
            </a:r>
            <a:r>
              <a:rPr lang="ru-RU" dirty="0"/>
              <a:t>, </a:t>
            </a:r>
            <a:r>
              <a:rPr lang="ru-RU" dirty="0" err="1"/>
              <a:t>розробки</a:t>
            </a:r>
            <a:r>
              <a:rPr lang="ru-RU" dirty="0"/>
              <a:t>,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й </a:t>
            </a:r>
            <a:r>
              <a:rPr lang="ru-RU" dirty="0" err="1"/>
              <a:t>послуг</a:t>
            </a:r>
            <a:r>
              <a:rPr lang="ru-RU" dirty="0"/>
              <a:t> на ринку;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і </a:t>
            </a:r>
            <a:r>
              <a:rPr lang="ru-RU" dirty="0" err="1"/>
              <a:t>перспективних</a:t>
            </a:r>
            <a:r>
              <a:rPr lang="ru-RU" dirty="0"/>
              <a:t> потреб у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наданні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для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періодичний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визначення</a:t>
            </a:r>
            <a:r>
              <a:rPr lang="ru-RU" dirty="0"/>
              <a:t> й </a:t>
            </a:r>
            <a:r>
              <a:rPr lang="ru-RU" dirty="0" err="1"/>
              <a:t>уточнення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за </a:t>
            </a:r>
            <a:r>
              <a:rPr lang="ru-RU" dirty="0" err="1"/>
              <a:t>технічними</a:t>
            </a:r>
            <a:r>
              <a:rPr lang="ru-RU" dirty="0"/>
              <a:t> характеристиками, номенклатурою, </a:t>
            </a:r>
            <a:r>
              <a:rPr lang="ru-RU" dirty="0" err="1"/>
              <a:t>обсягом</a:t>
            </a:r>
            <a:r>
              <a:rPr lang="ru-RU" dirty="0"/>
              <a:t>, </a:t>
            </a:r>
            <a:r>
              <a:rPr lang="ru-RU" dirty="0" err="1"/>
              <a:t>вартістю</a:t>
            </a:r>
            <a:r>
              <a:rPr lang="ru-RU" dirty="0"/>
              <a:t> й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постачання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узгодження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аналогів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 і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на </a:t>
            </a:r>
            <a:r>
              <a:rPr lang="ru-RU" dirty="0" err="1"/>
              <a:t>продукцію</a:t>
            </a:r>
            <a:r>
              <a:rPr lang="ru-RU" dirty="0"/>
              <a:t> та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пропонуються</a:t>
            </a:r>
            <a:r>
              <a:rPr lang="ru-RU" dirty="0"/>
              <a:t>; -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за результатами </a:t>
            </a:r>
            <a:r>
              <a:rPr lang="ru-RU" dirty="0" err="1"/>
              <a:t>взаємодій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діловими</a:t>
            </a:r>
            <a:r>
              <a:rPr lang="ru-RU" dirty="0"/>
              <a:t> партнерами, </a:t>
            </a:r>
            <a:r>
              <a:rPr lang="ru-RU" dirty="0" err="1"/>
              <a:t>звітів</a:t>
            </a:r>
            <a:r>
              <a:rPr lang="ru-RU" dirty="0"/>
              <a:t> про перегляд </a:t>
            </a:r>
            <a:r>
              <a:rPr lang="ru-RU" dirty="0" err="1"/>
              <a:t>контрактів</a:t>
            </a:r>
            <a:r>
              <a:rPr lang="ru-RU" dirty="0"/>
              <a:t>, у т. ч. </a:t>
            </a:r>
            <a:r>
              <a:rPr lang="ru-RU" dirty="0" err="1"/>
              <a:t>виконання</a:t>
            </a:r>
            <a:r>
              <a:rPr lang="ru-RU" dirty="0"/>
              <a:t> партнерами </a:t>
            </a:r>
            <a:r>
              <a:rPr lang="ru-RU" dirty="0" err="1"/>
              <a:t>ділових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, </a:t>
            </a:r>
            <a:r>
              <a:rPr lang="ru-RU" dirty="0" err="1"/>
              <a:t>утрати</a:t>
            </a:r>
            <a:r>
              <a:rPr lang="ru-RU" dirty="0"/>
              <a:t>, </a:t>
            </a:r>
            <a:r>
              <a:rPr lang="ru-RU" dirty="0" err="1"/>
              <a:t>обумовлені</a:t>
            </a:r>
            <a:r>
              <a:rPr lang="ru-RU" dirty="0"/>
              <a:t> </a:t>
            </a:r>
            <a:r>
              <a:rPr lang="ru-RU" dirty="0" err="1"/>
              <a:t>недотриманням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боку </a:t>
            </a:r>
            <a:r>
              <a:rPr lang="ru-RU" dirty="0" err="1"/>
              <a:t>партнерів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споживачами</a:t>
            </a:r>
            <a:r>
              <a:rPr lang="ru-RU" dirty="0"/>
              <a:t> (</a:t>
            </a:r>
            <a:r>
              <a:rPr lang="ru-RU" dirty="0" err="1"/>
              <a:t>замовниками</a:t>
            </a:r>
            <a:r>
              <a:rPr lang="ru-RU" dirty="0"/>
              <a:t>) й </a:t>
            </a:r>
            <a:r>
              <a:rPr lang="ru-RU" dirty="0" err="1"/>
              <a:t>організаціями</a:t>
            </a:r>
            <a:r>
              <a:rPr lang="ru-RU" dirty="0"/>
              <a:t> з </a:t>
            </a:r>
            <a:r>
              <a:rPr lang="ru-RU" dirty="0" err="1"/>
              <a:t>захисту</a:t>
            </a:r>
            <a:r>
              <a:rPr lang="ru-RU" dirty="0"/>
              <a:t> прав </a:t>
            </a:r>
            <a:r>
              <a:rPr lang="ru-RU" dirty="0" err="1"/>
              <a:t>споживачів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05509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2109" y="1006764"/>
            <a:ext cx="10183091" cy="502827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Основною метою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на </a:t>
            </a:r>
            <a:r>
              <a:rPr lang="ru-RU" dirty="0" err="1"/>
              <a:t>етапі</a:t>
            </a:r>
            <a:r>
              <a:rPr lang="ru-RU" dirty="0"/>
              <a:t> маркетингу є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готельно</a:t>
            </a:r>
            <a:r>
              <a:rPr lang="ru-RU" dirty="0"/>
              <a:t>-ресторанного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ситуації</a:t>
            </a:r>
            <a:r>
              <a:rPr lang="ru-RU" dirty="0"/>
              <a:t> на </a:t>
            </a:r>
            <a:r>
              <a:rPr lang="ru-RU" dirty="0" err="1"/>
              <a:t>зовнішньому</a:t>
            </a:r>
            <a:r>
              <a:rPr lang="ru-RU" dirty="0"/>
              <a:t> та </a:t>
            </a:r>
            <a:r>
              <a:rPr lang="ru-RU" dirty="0" err="1"/>
              <a:t>внутрішньому</a:t>
            </a:r>
            <a:r>
              <a:rPr lang="ru-RU" dirty="0"/>
              <a:t> ринках для </a:t>
            </a:r>
            <a:r>
              <a:rPr lang="ru-RU" dirty="0" err="1"/>
              <a:t>інтенсифікації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/>
              <a:t>маркетингу — </a:t>
            </a:r>
            <a:r>
              <a:rPr lang="ru-RU" dirty="0" err="1"/>
              <a:t>визначити</a:t>
            </a:r>
            <a:r>
              <a:rPr lang="ru-RU" dirty="0"/>
              <a:t> потребу в </a:t>
            </a:r>
            <a:r>
              <a:rPr lang="ru-RU" dirty="0" err="1"/>
              <a:t>послузі</a:t>
            </a:r>
            <a:r>
              <a:rPr lang="ru-RU" dirty="0"/>
              <a:t> та </a:t>
            </a:r>
            <a:r>
              <a:rPr lang="ru-RU" dirty="0" err="1"/>
              <a:t>стимулювати</a:t>
            </a:r>
            <a:r>
              <a:rPr lang="ru-RU" dirty="0"/>
              <a:t> попит на </a:t>
            </a:r>
            <a:r>
              <a:rPr lang="ru-RU" dirty="0" err="1"/>
              <a:t>неї</a:t>
            </a:r>
            <a:r>
              <a:rPr lang="ru-RU" dirty="0"/>
              <a:t>. Для </a:t>
            </a:r>
            <a:r>
              <a:rPr lang="ru-RU" dirty="0" err="1"/>
              <a:t>збору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опитування</a:t>
            </a:r>
            <a:r>
              <a:rPr lang="ru-RU" dirty="0"/>
              <a:t> та </a:t>
            </a:r>
            <a:r>
              <a:rPr lang="ru-RU" dirty="0" err="1"/>
              <a:t>співбесіди</a:t>
            </a:r>
            <a:r>
              <a:rPr lang="ru-RU" dirty="0"/>
              <a:t>. </a:t>
            </a:r>
            <a:r>
              <a:rPr lang="ru-RU" dirty="0" err="1"/>
              <a:t>Керівництву</a:t>
            </a:r>
            <a:r>
              <a:rPr lang="ru-RU" dirty="0"/>
              <a:t> закладу </a:t>
            </a:r>
            <a:r>
              <a:rPr lang="ru-RU" dirty="0" err="1"/>
              <a:t>готельно</a:t>
            </a:r>
            <a:r>
              <a:rPr lang="ru-RU" dirty="0"/>
              <a:t>-ресторанного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упроваджувати</a:t>
            </a:r>
            <a:r>
              <a:rPr lang="ru-RU" dirty="0"/>
              <a:t> методики </a:t>
            </a:r>
            <a:r>
              <a:rPr lang="ru-RU" dirty="0" err="1"/>
              <a:t>планування</a:t>
            </a:r>
            <a:r>
              <a:rPr lang="ru-RU" dirty="0"/>
              <a:t> та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вивчення</a:t>
            </a:r>
            <a:r>
              <a:rPr lang="ru-RU" dirty="0"/>
              <a:t> ринку.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Перш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розробку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розробляє</a:t>
            </a:r>
            <a:r>
              <a:rPr lang="ru-RU" dirty="0"/>
              <a:t> методики </a:t>
            </a:r>
            <a:r>
              <a:rPr lang="ru-RU" dirty="0" err="1"/>
              <a:t>планування</a:t>
            </a:r>
            <a:r>
              <a:rPr lang="ru-RU" dirty="0"/>
              <a:t>,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а за </a:t>
            </a:r>
            <a:r>
              <a:rPr lang="ru-RU" dirty="0" err="1"/>
              <a:t>необхідності</a:t>
            </a:r>
            <a:r>
              <a:rPr lang="ru-RU" dirty="0"/>
              <a:t> — </a:t>
            </a:r>
            <a:r>
              <a:rPr lang="ru-RU" dirty="0" err="1"/>
              <a:t>можливої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, у першу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проектування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не </a:t>
            </a:r>
            <a:r>
              <a:rPr lang="ru-RU" dirty="0" err="1"/>
              <a:t>закладено</a:t>
            </a:r>
            <a:r>
              <a:rPr lang="ru-RU" dirty="0"/>
              <a:t> у </a:t>
            </a:r>
            <a:r>
              <a:rPr lang="ru-RU" dirty="0" err="1"/>
              <a:t>проекті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. Цикл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з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замовників</a:t>
            </a:r>
            <a:r>
              <a:rPr lang="ru-RU" dirty="0"/>
              <a:t> і </a:t>
            </a:r>
            <a:r>
              <a:rPr lang="ru-RU" dirty="0" err="1"/>
              <a:t>закінчується</a:t>
            </a:r>
            <a:r>
              <a:rPr lang="ru-RU" dirty="0"/>
              <a:t>, коли проект </a:t>
            </a:r>
            <a:r>
              <a:rPr lang="ru-RU" dirty="0" err="1"/>
              <a:t>готовий</a:t>
            </a:r>
            <a:r>
              <a:rPr lang="ru-RU" dirty="0"/>
              <a:t> до запуску у </a:t>
            </a:r>
            <a:r>
              <a:rPr lang="ru-RU" dirty="0" err="1"/>
              <a:t>надання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262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4255" y="642593"/>
            <a:ext cx="10778836" cy="558271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Цикл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ринку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на </a:t>
            </a:r>
            <a:r>
              <a:rPr lang="ru-RU" dirty="0" err="1"/>
              <a:t>розробку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шляхом </a:t>
            </a:r>
            <a:r>
              <a:rPr lang="ru-RU" dirty="0" err="1"/>
              <a:t>перероблення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ринку в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подані</a:t>
            </a:r>
            <a:r>
              <a:rPr lang="ru-RU" dirty="0"/>
              <a:t> за </a:t>
            </a:r>
            <a:r>
              <a:rPr lang="ru-RU" dirty="0" err="1"/>
              <a:t>можливістю</a:t>
            </a:r>
            <a:r>
              <a:rPr lang="ru-RU" dirty="0"/>
              <a:t>, у </a:t>
            </a:r>
            <a:r>
              <a:rPr lang="ru-RU" dirty="0" err="1"/>
              <a:t>кількісному</a:t>
            </a:r>
            <a:r>
              <a:rPr lang="ru-RU" dirty="0"/>
              <a:t> </a:t>
            </a:r>
            <a:r>
              <a:rPr lang="ru-RU" dirty="0" err="1"/>
              <a:t>вираженні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і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специфікацію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і </a:t>
            </a:r>
            <a:r>
              <a:rPr lang="ru-RU" dirty="0" err="1"/>
              <a:t>допоміжних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перший </a:t>
            </a:r>
            <a:r>
              <a:rPr lang="ru-RU" dirty="0" err="1"/>
              <a:t>аналіз</a:t>
            </a:r>
            <a:r>
              <a:rPr lang="ru-RU" dirty="0"/>
              <a:t> проекту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модифікація</a:t>
            </a:r>
            <a:r>
              <a:rPr lang="ru-RU" dirty="0"/>
              <a:t> проекту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одного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дослідних</a:t>
            </a:r>
            <a:r>
              <a:rPr lang="ru-RU" dirty="0"/>
              <a:t> </a:t>
            </a:r>
            <a:r>
              <a:rPr lang="ru-RU" dirty="0" err="1"/>
              <a:t>зразків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випробування</a:t>
            </a:r>
            <a:r>
              <a:rPr lang="ru-RU" dirty="0"/>
              <a:t> й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дослідного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 (</a:t>
            </a:r>
            <a:r>
              <a:rPr lang="ru-RU" dirty="0" err="1"/>
              <a:t>зразків</a:t>
            </a:r>
            <a:r>
              <a:rPr lang="ru-RU" dirty="0"/>
              <a:t>), </a:t>
            </a:r>
            <a:r>
              <a:rPr lang="ru-RU" dirty="0" err="1"/>
              <a:t>уключаючи</a:t>
            </a:r>
            <a:r>
              <a:rPr lang="ru-RU" dirty="0"/>
              <a:t> </a:t>
            </a:r>
            <a:r>
              <a:rPr lang="ru-RU" dirty="0" err="1"/>
              <a:t>випробування</a:t>
            </a:r>
            <a:r>
              <a:rPr lang="ru-RU" dirty="0"/>
              <a:t> в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проекту;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модифікація</a:t>
            </a:r>
            <a:r>
              <a:rPr lang="ru-RU" dirty="0"/>
              <a:t> проекту,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, </a:t>
            </a:r>
            <a:r>
              <a:rPr lang="ru-RU" dirty="0" err="1"/>
              <a:t>надання</a:t>
            </a:r>
            <a:r>
              <a:rPr lang="ru-RU" dirty="0"/>
              <a:t> та </a:t>
            </a:r>
            <a:r>
              <a:rPr lang="ru-RU" dirty="0" err="1"/>
              <a:t>випробування</a:t>
            </a:r>
            <a:r>
              <a:rPr lang="ru-RU" dirty="0"/>
              <a:t> </a:t>
            </a:r>
            <a:r>
              <a:rPr lang="ru-RU" dirty="0" err="1"/>
              <a:t>модифікованого</a:t>
            </a:r>
            <a:r>
              <a:rPr lang="ru-RU" dirty="0"/>
              <a:t> </a:t>
            </a:r>
            <a:r>
              <a:rPr lang="ru-RU" dirty="0" err="1"/>
              <a:t>дослідного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 (</a:t>
            </a:r>
            <a:r>
              <a:rPr lang="ru-RU" dirty="0" err="1"/>
              <a:t>зразків</a:t>
            </a:r>
            <a:r>
              <a:rPr lang="ru-RU" dirty="0"/>
              <a:t>), </a:t>
            </a:r>
            <a:r>
              <a:rPr lang="ru-RU" dirty="0" err="1"/>
              <a:t>уключаючи</a:t>
            </a:r>
            <a:r>
              <a:rPr lang="ru-RU" dirty="0"/>
              <a:t> </a:t>
            </a:r>
            <a:r>
              <a:rPr lang="ru-RU" dirty="0" err="1"/>
              <a:t>випробування</a:t>
            </a:r>
            <a:r>
              <a:rPr lang="ru-RU" dirty="0"/>
              <a:t> в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остаточна</a:t>
            </a:r>
            <a:r>
              <a:rPr lang="ru-RU" dirty="0"/>
              <a:t>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проектної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 та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повних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до </a:t>
            </a:r>
            <a:r>
              <a:rPr lang="ru-RU" dirty="0" err="1"/>
              <a:t>продукції</a:t>
            </a:r>
            <a:r>
              <a:rPr lang="ru-RU" dirty="0"/>
              <a:t> (</a:t>
            </a:r>
            <a:r>
              <a:rPr lang="ru-RU" dirty="0" err="1"/>
              <a:t>послуги</a:t>
            </a:r>
            <a:r>
              <a:rPr lang="ru-RU" dirty="0"/>
              <a:t>), </a:t>
            </a:r>
            <a:r>
              <a:rPr lang="ru-RU" dirty="0" err="1"/>
              <a:t>уключаючи</a:t>
            </a:r>
            <a:r>
              <a:rPr lang="ru-RU" dirty="0"/>
              <a:t> </a:t>
            </a:r>
            <a:r>
              <a:rPr lang="ru-RU" dirty="0" err="1"/>
              <a:t>графік</a:t>
            </a:r>
            <a:r>
              <a:rPr lang="ru-RU" dirty="0"/>
              <a:t> </a:t>
            </a:r>
            <a:r>
              <a:rPr lang="ru-RU" dirty="0" err="1"/>
              <a:t>випробувань</a:t>
            </a:r>
            <a:r>
              <a:rPr lang="ru-RU" dirty="0"/>
              <a:t> і </a:t>
            </a:r>
            <a:r>
              <a:rPr lang="ru-RU" dirty="0" err="1"/>
              <a:t>критерії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дослідний</a:t>
            </a:r>
            <a:r>
              <a:rPr lang="ru-RU" dirty="0"/>
              <a:t> цикл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випробування</a:t>
            </a:r>
            <a:r>
              <a:rPr lang="ru-RU" dirty="0"/>
              <a:t> </a:t>
            </a:r>
            <a:r>
              <a:rPr lang="ru-RU" dirty="0" err="1"/>
              <a:t>дослідної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остаточний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проекту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коригування</a:t>
            </a:r>
            <a:r>
              <a:rPr lang="ru-RU" dirty="0"/>
              <a:t> проекту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затвердження</a:t>
            </a:r>
            <a:r>
              <a:rPr lang="ru-RU" dirty="0"/>
              <a:t> та запуск проекту у </a:t>
            </a:r>
            <a:r>
              <a:rPr lang="ru-RU" dirty="0" err="1"/>
              <a:t>виробництво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виду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виключатися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1273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8145" y="642594"/>
            <a:ext cx="10377055" cy="53924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як </a:t>
            </a:r>
            <a:r>
              <a:rPr lang="ru-RU" dirty="0" err="1"/>
              <a:t>невід'ємна</a:t>
            </a:r>
            <a:r>
              <a:rPr lang="ru-RU" dirty="0"/>
              <a:t>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— маркетингу, </a:t>
            </a:r>
            <a:r>
              <a:rPr lang="ru-RU" dirty="0" err="1"/>
              <a:t>проектування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/>
              <a:t>Розроблені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й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передбачать</a:t>
            </a:r>
            <a:r>
              <a:rPr lang="ru-RU" dirty="0"/>
              <a:t> </a:t>
            </a:r>
            <a:r>
              <a:rPr lang="ru-RU" dirty="0" err="1"/>
              <a:t>ефективне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кожним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метою </a:t>
            </a:r>
            <a:r>
              <a:rPr lang="ru-RU" dirty="0" err="1"/>
              <a:t>постійної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технічним</a:t>
            </a:r>
            <a:r>
              <a:rPr lang="ru-RU" dirty="0"/>
              <a:t> </a:t>
            </a:r>
            <a:r>
              <a:rPr lang="ru-RU" dirty="0" err="1"/>
              <a:t>умовам</a:t>
            </a:r>
            <a:r>
              <a:rPr lang="ru-RU" dirty="0"/>
              <a:t> і </a:t>
            </a:r>
            <a:r>
              <a:rPr lang="ru-RU" dirty="0" err="1"/>
              <a:t>задоволенню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Проектування</a:t>
            </a:r>
            <a:r>
              <a:rPr lang="ru-RU" dirty="0" smtClean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: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в межах кожного </a:t>
            </a:r>
            <a:r>
              <a:rPr lang="ru-RU" dirty="0" err="1"/>
              <a:t>процесу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 метою добору таких характеристик, </a:t>
            </a:r>
            <a:r>
              <a:rPr lang="ru-RU" dirty="0" err="1"/>
              <a:t>вимірювання</a:t>
            </a:r>
            <a:r>
              <a:rPr lang="ru-RU" dirty="0"/>
              <a:t> і контроль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забезпечать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обраних</a:t>
            </a:r>
            <a:r>
              <a:rPr lang="ru-RU" dirty="0"/>
              <a:t> характеристик;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ці</a:t>
            </a:r>
            <a:r>
              <a:rPr lang="ru-RU" dirty="0"/>
              <a:t> характеристики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ними в </a:t>
            </a:r>
            <a:r>
              <a:rPr lang="ru-RU" dirty="0" err="1"/>
              <a:t>заданих</a:t>
            </a:r>
            <a:r>
              <a:rPr lang="ru-RU" dirty="0"/>
              <a:t> </a:t>
            </a:r>
            <a:r>
              <a:rPr lang="ru-RU" dirty="0" smtClean="0"/>
              <a:t>межах.</a:t>
            </a:r>
          </a:p>
          <a:p>
            <a:pPr marL="0" indent="0">
              <a:buNone/>
            </a:pP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взаємопов'язаних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і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моменту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до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готової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споживачеві</a:t>
            </a:r>
            <a:r>
              <a:rPr lang="ru-RU" dirty="0"/>
              <a:t>. </a:t>
            </a:r>
            <a:r>
              <a:rPr lang="ru-RU" dirty="0" err="1"/>
              <a:t>Виробничі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та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прогресивними</a:t>
            </a:r>
            <a:r>
              <a:rPr lang="ru-RU" dirty="0"/>
              <a:t>,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рівню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науки й </a:t>
            </a:r>
            <a:r>
              <a:rPr lang="ru-RU" dirty="0" err="1"/>
              <a:t>техніки</a:t>
            </a:r>
            <a:r>
              <a:rPr lang="ru-RU" dirty="0"/>
              <a:t>,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і </a:t>
            </a:r>
            <a:r>
              <a:rPr lang="ru-RU" dirty="0" err="1"/>
              <a:t>матеріальних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,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 на </a:t>
            </a:r>
            <a:r>
              <a:rPr lang="ru-RU" dirty="0" err="1"/>
              <a:t>людину</a:t>
            </a:r>
            <a:r>
              <a:rPr lang="ru-RU" dirty="0"/>
              <a:t> та </a:t>
            </a:r>
            <a:r>
              <a:rPr lang="ru-RU" dirty="0" err="1"/>
              <a:t>довкілля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2562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055" y="480291"/>
            <a:ext cx="10908145" cy="613294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є: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/>
              <a:t>існуючого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 у </a:t>
            </a:r>
            <a:r>
              <a:rPr lang="ru-RU" dirty="0" err="1"/>
              <a:t>виробництві</a:t>
            </a:r>
            <a:r>
              <a:rPr lang="ru-RU" dirty="0"/>
              <a:t> й </a:t>
            </a:r>
            <a:r>
              <a:rPr lang="ru-RU" dirty="0" err="1"/>
              <a:t>наданні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сертифікації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 і систем </a:t>
            </a:r>
            <a:r>
              <a:rPr lang="ru-RU" dirty="0" err="1"/>
              <a:t>якості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закладі</a:t>
            </a:r>
            <a:r>
              <a:rPr lang="ru-RU" dirty="0"/>
              <a:t> комплексу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вибір</a:t>
            </a:r>
            <a:r>
              <a:rPr lang="ru-RU" dirty="0"/>
              <a:t>, 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прогресивних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та </a:t>
            </a:r>
            <a:r>
              <a:rPr lang="ru-RU" dirty="0" err="1"/>
              <a:t>операцій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/>
              <a:t>й </a:t>
            </a:r>
            <a:r>
              <a:rPr lang="ru-RU" dirty="0" err="1"/>
              <a:t>упровадження</a:t>
            </a:r>
            <a:r>
              <a:rPr lang="ru-RU" dirty="0"/>
              <a:t> </a:t>
            </a:r>
            <a:r>
              <a:rPr lang="ru-RU" dirty="0" err="1"/>
              <a:t>прогресивних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процесів</a:t>
            </a:r>
            <a:r>
              <a:rPr lang="ru-RU" dirty="0"/>
              <a:t> контролю та </a:t>
            </a:r>
            <a:r>
              <a:rPr lang="ru-RU" dirty="0" err="1"/>
              <a:t>випробувань</a:t>
            </a:r>
            <a:r>
              <a:rPr lang="ru-RU" dirty="0"/>
              <a:t>, </a:t>
            </a:r>
            <a:r>
              <a:rPr lang="ru-RU" dirty="0" err="1"/>
              <a:t>установлення</a:t>
            </a:r>
            <a:r>
              <a:rPr lang="ru-RU" dirty="0"/>
              <a:t> статусу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 за результатами контролю й </a:t>
            </a:r>
            <a:r>
              <a:rPr lang="ru-RU" dirty="0" err="1"/>
              <a:t>випробувань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err="1" smtClean="0"/>
              <a:t>оснащення</a:t>
            </a:r>
            <a:r>
              <a:rPr lang="ru-RU" dirty="0" smtClean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необхідним</a:t>
            </a:r>
            <a:r>
              <a:rPr lang="ru-RU" dirty="0"/>
              <a:t> </a:t>
            </a:r>
            <a:r>
              <a:rPr lang="ru-RU" dirty="0" err="1"/>
              <a:t>тепловим</a:t>
            </a:r>
            <a:r>
              <a:rPr lang="ru-RU" dirty="0"/>
              <a:t>, </a:t>
            </a:r>
            <a:r>
              <a:rPr lang="ru-RU" dirty="0" err="1"/>
              <a:t>механічним</a:t>
            </a:r>
            <a:r>
              <a:rPr lang="ru-RU" dirty="0"/>
              <a:t>, </a:t>
            </a:r>
            <a:r>
              <a:rPr lang="ru-RU" dirty="0" err="1"/>
              <a:t>холодильним</a:t>
            </a:r>
            <a:r>
              <a:rPr lang="ru-RU" dirty="0"/>
              <a:t>, </a:t>
            </a:r>
            <a:r>
              <a:rPr lang="ru-RU" dirty="0" err="1"/>
              <a:t>торговельним</a:t>
            </a:r>
            <a:r>
              <a:rPr lang="ru-RU" dirty="0"/>
              <a:t>, </a:t>
            </a:r>
            <a:r>
              <a:rPr lang="ru-RU" dirty="0" err="1"/>
              <a:t>підйомно-транспортним</a:t>
            </a:r>
            <a:r>
              <a:rPr lang="ru-RU" dirty="0"/>
              <a:t> </a:t>
            </a:r>
            <a:r>
              <a:rPr lang="ru-RU" dirty="0" err="1"/>
              <a:t>обладнанням</a:t>
            </a:r>
            <a:r>
              <a:rPr lang="ru-RU" dirty="0"/>
              <a:t> та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технологічним</a:t>
            </a:r>
            <a:r>
              <a:rPr lang="ru-RU" dirty="0"/>
              <a:t> </a:t>
            </a:r>
            <a:r>
              <a:rPr lang="ru-RU" dirty="0" err="1"/>
              <a:t>оснащенням</a:t>
            </a:r>
            <a:r>
              <a:rPr lang="ru-RU" dirty="0"/>
              <a:t> та </a:t>
            </a:r>
            <a:r>
              <a:rPr lang="ru-RU" dirty="0" err="1"/>
              <a:t>інструментом</a:t>
            </a:r>
            <a:r>
              <a:rPr lang="ru-RU" dirty="0"/>
              <a:t>, </a:t>
            </a:r>
            <a:r>
              <a:rPr lang="ru-RU" dirty="0" err="1"/>
              <a:t>контрольновимірювальними</a:t>
            </a:r>
            <a:r>
              <a:rPr lang="ru-RU" dirty="0"/>
              <a:t> </a:t>
            </a:r>
            <a:r>
              <a:rPr lang="ru-RU" dirty="0" err="1"/>
              <a:t>приладами</a:t>
            </a:r>
            <a:r>
              <a:rPr lang="ru-RU" dirty="0"/>
              <a:t>,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механізації</a:t>
            </a:r>
            <a:r>
              <a:rPr lang="ru-RU" dirty="0"/>
              <a:t> й </a:t>
            </a:r>
            <a:r>
              <a:rPr lang="ru-RU" dirty="0" err="1"/>
              <a:t>автоматизації</a:t>
            </a:r>
            <a:r>
              <a:rPr lang="ru-RU" dirty="0"/>
              <a:t>, </a:t>
            </a:r>
            <a:r>
              <a:rPr lang="ru-RU" dirty="0" err="1"/>
              <a:t>оргтехнікою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 на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виробничо-технологічного</a:t>
            </a:r>
            <a:r>
              <a:rPr lang="ru-RU" dirty="0"/>
              <a:t> циклу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персонал</a:t>
            </a:r>
            <a:r>
              <a:rPr lang="ru-RU" dirty="0"/>
              <a:t>, </a:t>
            </a:r>
            <a:r>
              <a:rPr lang="ru-RU" dirty="0" err="1"/>
              <a:t>документацію</a:t>
            </a:r>
            <a:r>
              <a:rPr lang="ru-RU" dirty="0"/>
              <a:t>,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оснащення</a:t>
            </a:r>
            <a:r>
              <a:rPr lang="ru-RU" dirty="0"/>
              <a:t>, </a:t>
            </a:r>
            <a:r>
              <a:rPr lang="ru-RU" dirty="0" err="1"/>
              <a:t>інструмент</a:t>
            </a:r>
            <a:r>
              <a:rPr lang="ru-RU" dirty="0"/>
              <a:t>,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енергопостачання</a:t>
            </a:r>
            <a:r>
              <a:rPr lang="ru-RU" dirty="0"/>
              <a:t>, </a:t>
            </a:r>
            <a:r>
              <a:rPr lang="ru-RU" dirty="0" err="1"/>
              <a:t>виробниче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</a:t>
            </a:r>
            <a:r>
              <a:rPr lang="ru-RU" dirty="0" err="1"/>
              <a:t>сировину</a:t>
            </a:r>
            <a:r>
              <a:rPr lang="ru-RU" dirty="0"/>
              <a:t>,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напівфабрикати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установлення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підтримка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; -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технічної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 та </a:t>
            </a:r>
            <a:r>
              <a:rPr lang="ru-RU" dirty="0" err="1"/>
              <a:t>доведення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до </a:t>
            </a:r>
            <a:r>
              <a:rPr lang="ru-RU" dirty="0" err="1"/>
              <a:t>відома</a:t>
            </a:r>
            <a:r>
              <a:rPr lang="ru-RU" dirty="0"/>
              <a:t> персоналу; </a:t>
            </a:r>
          </a:p>
          <a:p>
            <a:pPr>
              <a:buFontTx/>
              <a:buChar char="-"/>
            </a:pPr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/>
              <a:t>підготовленості</a:t>
            </a:r>
            <a:r>
              <a:rPr lang="ru-RU" dirty="0"/>
              <a:t> та </a:t>
            </a:r>
            <a:r>
              <a:rPr lang="ru-RU" dirty="0" err="1"/>
              <a:t>знань</a:t>
            </a:r>
            <a:r>
              <a:rPr lang="ru-RU" dirty="0"/>
              <a:t> персоналу;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/>
              <a:t>послуг</a:t>
            </a:r>
            <a:r>
              <a:rPr lang="ru-RU" dirty="0"/>
              <a:t>;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атестація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 контролю та </a:t>
            </a:r>
            <a:r>
              <a:rPr lang="ru-RU" dirty="0" err="1"/>
              <a:t>випробувань</a:t>
            </a:r>
            <a:r>
              <a:rPr lang="ru-RU" dirty="0"/>
              <a:t>;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фонду </a:t>
            </a:r>
            <a:r>
              <a:rPr lang="ru-RU" dirty="0" err="1"/>
              <a:t>нормативних</a:t>
            </a:r>
            <a:r>
              <a:rPr lang="ru-RU" dirty="0"/>
              <a:t> і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персоналу, </a:t>
            </a:r>
            <a:r>
              <a:rPr lang="ru-RU" dirty="0" err="1"/>
              <a:t>установлення</a:t>
            </a:r>
            <a:r>
              <a:rPr lang="ru-RU" dirty="0"/>
              <a:t> </a:t>
            </a:r>
            <a:r>
              <a:rPr lang="ru-RU" dirty="0" err="1"/>
              <a:t>критеріїв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та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9624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/>
              <a:t>Останніми</a:t>
            </a:r>
            <a:r>
              <a:rPr lang="ru-RU" sz="3200" dirty="0"/>
              <a:t> роками </a:t>
            </a:r>
            <a:r>
              <a:rPr lang="ru-RU" sz="3200" dirty="0" err="1"/>
              <a:t>послідовно</a:t>
            </a:r>
            <a:r>
              <a:rPr lang="ru-RU" sz="3200" dirty="0"/>
              <a:t> </a:t>
            </a:r>
            <a:r>
              <a:rPr lang="ru-RU" sz="3200" dirty="0" err="1"/>
              <a:t>упроваджується</a:t>
            </a:r>
            <a:r>
              <a:rPr lang="ru-RU" sz="3200" dirty="0"/>
              <a:t> нова </a:t>
            </a:r>
            <a:r>
              <a:rPr lang="ru-RU" sz="3200" dirty="0" err="1"/>
              <a:t>стратегія</a:t>
            </a:r>
            <a:r>
              <a:rPr lang="ru-RU" sz="3200" dirty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 </a:t>
            </a:r>
            <a:r>
              <a:rPr lang="ru-RU" sz="3200" dirty="0" err="1"/>
              <a:t>якістю</a:t>
            </a:r>
            <a:r>
              <a:rPr lang="ru-RU" sz="3200" dirty="0"/>
              <a:t> </a:t>
            </a:r>
            <a:r>
              <a:rPr lang="ru-RU" sz="3200" dirty="0" err="1"/>
              <a:t>послуг</a:t>
            </a:r>
            <a:r>
              <a:rPr lang="ru-RU" sz="3200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7382" y="1828800"/>
            <a:ext cx="10367818" cy="420624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-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розуміється</a:t>
            </a:r>
            <a:r>
              <a:rPr lang="ru-RU" dirty="0"/>
              <a:t> не як </a:t>
            </a:r>
            <a:r>
              <a:rPr lang="ru-RU" dirty="0" err="1"/>
              <a:t>технічна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, </a:t>
            </a:r>
            <a:r>
              <a:rPr lang="ru-RU" dirty="0" err="1"/>
              <a:t>реалізована</a:t>
            </a:r>
            <a:r>
              <a:rPr lang="ru-RU" dirty="0"/>
              <a:t> </a:t>
            </a:r>
            <a:r>
              <a:rPr lang="ru-RU" dirty="0" err="1"/>
              <a:t>підрозділом</a:t>
            </a:r>
            <a:r>
              <a:rPr lang="ru-RU" dirty="0"/>
              <a:t>, а як </a:t>
            </a:r>
            <a:r>
              <a:rPr lang="ru-RU" dirty="0" err="1"/>
              <a:t>систематичний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пронизуючий</a:t>
            </a:r>
            <a:r>
              <a:rPr lang="ru-RU" dirty="0"/>
              <a:t> всю </a:t>
            </a:r>
            <a:r>
              <a:rPr lang="ru-RU" dirty="0" err="1"/>
              <a:t>організаційну</a:t>
            </a:r>
            <a:r>
              <a:rPr lang="ru-RU" dirty="0"/>
              <a:t> структуру </a:t>
            </a:r>
            <a:r>
              <a:rPr lang="ru-RU" dirty="0" err="1"/>
              <a:t>фірми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новому </a:t>
            </a:r>
            <a:r>
              <a:rPr lang="ru-RU" dirty="0" err="1"/>
              <a:t>поняттю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повинна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організаційна</a:t>
            </a:r>
            <a:r>
              <a:rPr lang="ru-RU" dirty="0"/>
              <a:t> структура </a:t>
            </a:r>
            <a:r>
              <a:rPr lang="ru-RU" dirty="0" err="1"/>
              <a:t>підприємства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актуальні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в рамках </a:t>
            </a:r>
            <a:r>
              <a:rPr lang="ru-RU" dirty="0" err="1"/>
              <a:t>виробничого</a:t>
            </a:r>
            <a:r>
              <a:rPr lang="ru-RU" dirty="0"/>
              <a:t> циклу, а й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розробок</a:t>
            </a:r>
            <a:r>
              <a:rPr lang="ru-RU" dirty="0"/>
              <a:t>, маркетингу і </a:t>
            </a:r>
            <a:r>
              <a:rPr lang="ru-RU" dirty="0" err="1"/>
              <a:t>обслуговування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якість</a:t>
            </a:r>
            <a:r>
              <a:rPr lang="ru-RU" dirty="0"/>
              <a:t> повинна бути </a:t>
            </a:r>
            <a:r>
              <a:rPr lang="ru-RU" dirty="0" err="1"/>
              <a:t>орієнтованою</a:t>
            </a:r>
            <a:r>
              <a:rPr lang="ru-RU" dirty="0"/>
              <a:t> на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, а не </a:t>
            </a:r>
            <a:r>
              <a:rPr lang="ru-RU" dirty="0" err="1"/>
              <a:t>виробника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ru-RU" dirty="0" err="1"/>
              <a:t>автоматизації</a:t>
            </a:r>
            <a:r>
              <a:rPr lang="ru-RU" dirty="0"/>
              <a:t> </a:t>
            </a:r>
            <a:r>
              <a:rPr lang="ru-RU" dirty="0" err="1"/>
              <a:t>проектування</a:t>
            </a:r>
            <a:r>
              <a:rPr lang="ru-RU" dirty="0"/>
              <a:t> і </a:t>
            </a:r>
            <a:r>
              <a:rPr lang="ru-RU" dirty="0" err="1"/>
              <a:t>закінчуючи</a:t>
            </a:r>
            <a:r>
              <a:rPr lang="ru-RU" dirty="0"/>
              <a:t> </a:t>
            </a:r>
            <a:r>
              <a:rPr lang="ru-RU" dirty="0" err="1"/>
              <a:t>автоматизованими</a:t>
            </a:r>
            <a:r>
              <a:rPr lang="ru-RU" dirty="0"/>
              <a:t> </a:t>
            </a:r>
            <a:r>
              <a:rPr lang="ru-RU" dirty="0" err="1"/>
              <a:t>вимірюваннями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контролю </a:t>
            </a:r>
            <a:r>
              <a:rPr lang="ru-RU" dirty="0" err="1"/>
              <a:t>якості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всеосяжне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зацікавленою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—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виконавця</a:t>
            </a:r>
            <a:r>
              <a:rPr lang="ru-RU" dirty="0"/>
              <a:t> до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Все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здійснено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діє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організована</a:t>
            </a:r>
            <a:r>
              <a:rPr lang="ru-RU" dirty="0"/>
              <a:t> система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, направлена на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зачіпає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 і </a:t>
            </a:r>
            <a:r>
              <a:rPr lang="ru-RU" dirty="0" err="1"/>
              <a:t>прийнятна</a:t>
            </a:r>
            <a:r>
              <a:rPr lang="ru-RU" dirty="0"/>
              <a:t> для </a:t>
            </a:r>
            <a:r>
              <a:rPr lang="ru-RU" dirty="0" err="1"/>
              <a:t>всього</a:t>
            </a:r>
            <a:r>
              <a:rPr lang="ru-RU" dirty="0"/>
              <a:t> персоналу.</a:t>
            </a:r>
          </a:p>
        </p:txBody>
      </p:sp>
    </p:spTree>
    <p:extLst>
      <p:ext uri="{BB962C8B-B14F-4D97-AF65-F5344CB8AC3E}">
        <p14:creationId xmlns:p14="http://schemas.microsoft.com/office/powerpoint/2010/main" xmlns="" val="355078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Системи</a:t>
            </a:r>
            <a:r>
              <a:rPr lang="ru-RU" sz="2800" dirty="0"/>
              <a:t> </a:t>
            </a:r>
            <a:r>
              <a:rPr lang="ru-RU" sz="2800" dirty="0" err="1"/>
              <a:t>розробки</a:t>
            </a:r>
            <a:r>
              <a:rPr lang="ru-RU" sz="2800" dirty="0"/>
              <a:t> </a:t>
            </a:r>
            <a:r>
              <a:rPr lang="ru-RU" sz="2800" dirty="0" err="1"/>
              <a:t>нових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 </a:t>
            </a:r>
            <a:r>
              <a:rPr lang="ru-RU" sz="2800" dirty="0" err="1"/>
              <a:t>повинні</a:t>
            </a:r>
            <a:r>
              <a:rPr lang="ru-RU" sz="2800" dirty="0"/>
              <a:t> </a:t>
            </a:r>
            <a:r>
              <a:rPr lang="ru-RU" sz="2800" dirty="0" err="1"/>
              <a:t>містити</a:t>
            </a:r>
            <a:r>
              <a:rPr lang="ru-RU" sz="2800" dirty="0"/>
              <a:t> ряд </a:t>
            </a:r>
            <a:r>
              <a:rPr lang="ru-RU" sz="2800" dirty="0" err="1"/>
              <a:t>основних</a:t>
            </a:r>
            <a:r>
              <a:rPr lang="ru-RU" sz="2800" dirty="0"/>
              <a:t> </a:t>
            </a:r>
            <a:r>
              <a:rPr lang="ru-RU" sz="2800" dirty="0" err="1"/>
              <a:t>положень</a:t>
            </a:r>
            <a:r>
              <a:rPr lang="ru-RU" sz="2800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новаціями</a:t>
            </a:r>
            <a:r>
              <a:rPr lang="ru-RU" dirty="0"/>
              <a:t> з самого початку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організовується</a:t>
            </a:r>
            <a:r>
              <a:rPr lang="ru-RU" dirty="0"/>
              <a:t> таким чином,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обмежувати</a:t>
            </a:r>
            <a:r>
              <a:rPr lang="ru-RU" dirty="0"/>
              <a:t> </a:t>
            </a:r>
            <a:r>
              <a:rPr lang="ru-RU" dirty="0" err="1"/>
              <a:t>проектування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з </a:t>
            </a:r>
            <a:r>
              <a:rPr lang="ru-RU" dirty="0" err="1"/>
              <a:t>якнайкращими</a:t>
            </a:r>
            <a:r>
              <a:rPr lang="ru-RU" dirty="0"/>
              <a:t> характеристиками;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прискорення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повинне</a:t>
            </a:r>
            <a:r>
              <a:rPr lang="ru-RU" dirty="0"/>
              <a:t> стати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критерієм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289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трактуванні</a:t>
            </a:r>
            <a:r>
              <a:rPr lang="ru-RU" dirty="0"/>
              <a:t> метод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цілеспрямованої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суб'єкта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;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на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з метою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передові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являють</a:t>
            </a:r>
            <a:r>
              <a:rPr lang="ru-RU" dirty="0"/>
              <a:t> собою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та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з метою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у межах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 У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94347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616" y="395706"/>
            <a:ext cx="10058400" cy="1371600"/>
          </a:xfrm>
        </p:spPr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4672" y="1700784"/>
            <a:ext cx="10320528" cy="4334256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1. </a:t>
            </a:r>
            <a:r>
              <a:rPr lang="ru-RU" sz="2400" dirty="0" err="1"/>
              <a:t>Сутність</a:t>
            </a:r>
            <a:r>
              <a:rPr lang="ru-RU" sz="2400" dirty="0"/>
              <a:t>, структура та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механізму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якістю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2</a:t>
            </a:r>
            <a:r>
              <a:rPr lang="ru-RU" sz="2400" dirty="0"/>
              <a:t>. Мета, </a:t>
            </a:r>
            <a:r>
              <a:rPr lang="ru-RU" sz="2400" dirty="0" err="1"/>
              <a:t>принципи</a:t>
            </a:r>
            <a:r>
              <a:rPr lang="ru-RU" sz="2400" dirty="0"/>
              <a:t> та 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err="1"/>
              <a:t>механізму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якістю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3</a:t>
            </a:r>
            <a:r>
              <a:rPr lang="ru-RU" sz="2400" dirty="0"/>
              <a:t>. </a:t>
            </a:r>
            <a:r>
              <a:rPr lang="ru-RU" sz="2400" dirty="0" err="1"/>
              <a:t>Зміст</a:t>
            </a:r>
            <a:r>
              <a:rPr lang="ru-RU" sz="2400" dirty="0"/>
              <a:t> та </a:t>
            </a:r>
            <a:r>
              <a:rPr lang="ru-RU" sz="2400" dirty="0" err="1"/>
              <a:t>етапи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якістю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та </a:t>
            </a:r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/>
              <a:t>підходи</a:t>
            </a:r>
            <a:r>
              <a:rPr lang="ru-RU" sz="2400" dirty="0"/>
              <a:t> до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4</a:t>
            </a:r>
            <a:r>
              <a:rPr lang="ru-RU" sz="2400" dirty="0"/>
              <a:t>. </a:t>
            </a:r>
            <a:r>
              <a:rPr lang="ru-RU" sz="2400" dirty="0" err="1"/>
              <a:t>Методи</a:t>
            </a:r>
            <a:r>
              <a:rPr lang="ru-RU" sz="2400" dirty="0"/>
              <a:t> та </a:t>
            </a:r>
            <a:r>
              <a:rPr lang="ru-RU" sz="2400" dirty="0" err="1"/>
              <a:t>форми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якістю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в </a:t>
            </a:r>
            <a:r>
              <a:rPr lang="ru-RU" sz="2400" dirty="0" err="1"/>
              <a:t>сфері</a:t>
            </a:r>
            <a:r>
              <a:rPr lang="ru-RU" sz="2400" dirty="0"/>
              <a:t> туризму</a:t>
            </a:r>
          </a:p>
        </p:txBody>
      </p:sp>
    </p:spTree>
    <p:extLst>
      <p:ext uri="{BB962C8B-B14F-4D97-AF65-F5344CB8AC3E}">
        <p14:creationId xmlns:p14="http://schemas.microsoft.com/office/powerpoint/2010/main" xmlns="" val="440739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363" y="563418"/>
            <a:ext cx="10658763" cy="57819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економічні</a:t>
            </a:r>
            <a:r>
              <a:rPr lang="ru-RU" dirty="0"/>
              <a:t>, </a:t>
            </a:r>
            <a:r>
              <a:rPr lang="ru-RU" dirty="0" err="1"/>
              <a:t>організаційно-адміністративні</a:t>
            </a:r>
            <a:r>
              <a:rPr lang="ru-RU" dirty="0"/>
              <a:t> та </a:t>
            </a:r>
            <a:r>
              <a:rPr lang="ru-RU" dirty="0" err="1" smtClean="0"/>
              <a:t>соціально-психологічні</a:t>
            </a:r>
            <a:r>
              <a:rPr lang="ru-RU" dirty="0" smtClean="0"/>
              <a:t>.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з одного боку, </a:t>
            </a:r>
            <a:r>
              <a:rPr lang="ru-RU" dirty="0" err="1"/>
              <a:t>стимулюють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по </a:t>
            </a:r>
            <a:r>
              <a:rPr lang="ru-RU" dirty="0" err="1"/>
              <a:t>задоволенню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та </a:t>
            </a:r>
            <a:r>
              <a:rPr lang="ru-RU" dirty="0" err="1"/>
              <a:t>споживачів</a:t>
            </a:r>
            <a:r>
              <a:rPr lang="ru-RU" dirty="0"/>
              <a:t> (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потреб), з </a:t>
            </a:r>
            <a:r>
              <a:rPr lang="ru-RU" dirty="0" err="1"/>
              <a:t>іншого</a:t>
            </a:r>
            <a:r>
              <a:rPr lang="ru-RU" dirty="0"/>
              <a:t>, - </a:t>
            </a:r>
            <a:r>
              <a:rPr lang="ru-RU" dirty="0" err="1"/>
              <a:t>служать</a:t>
            </a:r>
            <a:r>
              <a:rPr lang="ru-RU" dirty="0"/>
              <a:t> </a:t>
            </a:r>
            <a:r>
              <a:rPr lang="ru-RU" dirty="0" err="1"/>
              <a:t>основним</a:t>
            </a:r>
            <a:r>
              <a:rPr lang="ru-RU" dirty="0"/>
              <a:t> мотивом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персоналу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(</a:t>
            </a:r>
            <a:r>
              <a:rPr lang="ru-RU" dirty="0" err="1"/>
              <a:t>заробітна</a:t>
            </a:r>
            <a:r>
              <a:rPr lang="ru-RU" dirty="0"/>
              <a:t> плата, </a:t>
            </a:r>
            <a:r>
              <a:rPr lang="ru-RU" dirty="0" err="1"/>
              <a:t>премії</a:t>
            </a:r>
            <a:r>
              <a:rPr lang="ru-RU" dirty="0"/>
              <a:t>, доплати та нагороди за </a:t>
            </a:r>
            <a:r>
              <a:rPr lang="ru-RU" dirty="0" err="1"/>
              <a:t>якісні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).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: </a:t>
            </a:r>
            <a:r>
              <a:rPr lang="ru-RU" dirty="0" err="1"/>
              <a:t>планування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, </a:t>
            </a:r>
            <a:r>
              <a:rPr lang="ru-RU" dirty="0" err="1"/>
              <a:t>ціноутворення</a:t>
            </a:r>
            <a:r>
              <a:rPr lang="ru-RU" dirty="0"/>
              <a:t>, </a:t>
            </a:r>
            <a:r>
              <a:rPr lang="ru-RU" dirty="0" err="1"/>
              <a:t>фінансування</a:t>
            </a:r>
            <a:r>
              <a:rPr lang="ru-RU" dirty="0"/>
              <a:t>.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стимулів</a:t>
            </a:r>
            <a:r>
              <a:rPr lang="ru-RU" dirty="0"/>
              <a:t> та </a:t>
            </a:r>
            <a:r>
              <a:rPr lang="ru-RU" dirty="0" err="1"/>
              <a:t>важелів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в </a:t>
            </a:r>
            <a:r>
              <a:rPr lang="ru-RU" dirty="0" err="1"/>
              <a:t>готелі</a:t>
            </a:r>
            <a:r>
              <a:rPr lang="ru-RU" dirty="0"/>
              <a:t>, за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трудовий</a:t>
            </a:r>
            <a:r>
              <a:rPr lang="ru-RU" dirty="0"/>
              <a:t> </a:t>
            </a:r>
            <a:r>
              <a:rPr lang="ru-RU" dirty="0" err="1"/>
              <a:t>колектив</a:t>
            </a:r>
            <a:r>
              <a:rPr lang="ru-RU" dirty="0"/>
              <a:t> </a:t>
            </a:r>
            <a:r>
              <a:rPr lang="ru-RU" dirty="0" err="1"/>
              <a:t>стимулюється</a:t>
            </a:r>
            <a:r>
              <a:rPr lang="ru-RU" dirty="0"/>
              <a:t> до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Організаційно-адміністративні</a:t>
            </a:r>
            <a:r>
              <a:rPr lang="ru-RU" dirty="0" smtClean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базуються</a:t>
            </a:r>
            <a:r>
              <a:rPr lang="ru-RU" dirty="0"/>
              <a:t> на </a:t>
            </a:r>
            <a:r>
              <a:rPr lang="ru-RU" dirty="0" err="1"/>
              <a:t>прямих</a:t>
            </a:r>
            <a:r>
              <a:rPr lang="ru-RU" dirty="0"/>
              <a:t> </a:t>
            </a:r>
            <a:r>
              <a:rPr lang="ru-RU" dirty="0" err="1"/>
              <a:t>директивних</a:t>
            </a:r>
            <a:r>
              <a:rPr lang="ru-RU" dirty="0"/>
              <a:t> </a:t>
            </a:r>
            <a:r>
              <a:rPr lang="ru-RU" dirty="0" err="1"/>
              <a:t>вказівках</a:t>
            </a:r>
            <a:r>
              <a:rPr lang="ru-RU" dirty="0"/>
              <a:t> та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чіткість</a:t>
            </a:r>
            <a:r>
              <a:rPr lang="ru-RU" dirty="0"/>
              <a:t>, </a:t>
            </a:r>
            <a:r>
              <a:rPr lang="ru-RU" dirty="0" err="1"/>
              <a:t>дисциплінованість</a:t>
            </a:r>
            <a:r>
              <a:rPr lang="ru-RU" dirty="0"/>
              <a:t> і порядок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готелі</a:t>
            </a:r>
            <a:r>
              <a:rPr lang="ru-RU" dirty="0"/>
              <a:t>. Основою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є </a:t>
            </a:r>
            <a:r>
              <a:rPr lang="ru-RU" dirty="0" err="1"/>
              <a:t>організаційні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як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в </a:t>
            </a:r>
            <a:r>
              <a:rPr lang="ru-RU" dirty="0" err="1"/>
              <a:t>готелі</a:t>
            </a:r>
            <a:r>
              <a:rPr lang="ru-RU" dirty="0"/>
              <a:t>. </a:t>
            </a:r>
            <a:r>
              <a:rPr lang="ru-RU" dirty="0" err="1"/>
              <a:t>Організаційноадміністративні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прямий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з метою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через </a:t>
            </a:r>
            <a:r>
              <a:rPr lang="ru-RU" dirty="0" err="1"/>
              <a:t>вказівки</a:t>
            </a:r>
            <a:r>
              <a:rPr lang="ru-RU" dirty="0"/>
              <a:t>, </a:t>
            </a:r>
            <a:r>
              <a:rPr lang="ru-RU" dirty="0" err="1"/>
              <a:t>накази</a:t>
            </a:r>
            <a:r>
              <a:rPr lang="ru-RU" dirty="0"/>
              <a:t>, </a:t>
            </a:r>
            <a:r>
              <a:rPr lang="ru-RU" dirty="0" err="1"/>
              <a:t>розпорядження</a:t>
            </a:r>
            <a:r>
              <a:rPr lang="ru-RU" dirty="0"/>
              <a:t>. </a:t>
            </a:r>
            <a:r>
              <a:rPr lang="ru-RU" dirty="0" err="1"/>
              <a:t>Можливі</a:t>
            </a:r>
            <a:r>
              <a:rPr lang="ru-RU" dirty="0"/>
              <a:t> три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вияву</a:t>
            </a:r>
            <a:r>
              <a:rPr lang="ru-RU" dirty="0"/>
              <a:t>: </a:t>
            </a:r>
            <a:r>
              <a:rPr lang="ru-RU" dirty="0" err="1"/>
              <a:t>обов'язкові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(</a:t>
            </a:r>
            <a:r>
              <a:rPr lang="ru-RU" dirty="0" err="1"/>
              <a:t>накази</a:t>
            </a:r>
            <a:r>
              <a:rPr lang="ru-RU" dirty="0"/>
              <a:t>, заборони), </a:t>
            </a:r>
            <a:r>
              <a:rPr lang="ru-RU" dirty="0" err="1"/>
              <a:t>погоджуючі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(</a:t>
            </a:r>
            <a:r>
              <a:rPr lang="ru-RU" dirty="0" err="1"/>
              <a:t>консультації</a:t>
            </a:r>
            <a:r>
              <a:rPr lang="ru-RU" dirty="0"/>
              <a:t>,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компромісу</a:t>
            </a:r>
            <a:r>
              <a:rPr lang="ru-RU" dirty="0"/>
              <a:t>), </a:t>
            </a:r>
            <a:r>
              <a:rPr lang="ru-RU" dirty="0" err="1"/>
              <a:t>рекомендації</a:t>
            </a:r>
            <a:r>
              <a:rPr lang="ru-RU" dirty="0"/>
              <a:t> (</a:t>
            </a:r>
            <a:r>
              <a:rPr lang="ru-RU" dirty="0" err="1"/>
              <a:t>порада</a:t>
            </a:r>
            <a:r>
              <a:rPr lang="ru-RU" dirty="0"/>
              <a:t>, </a:t>
            </a:r>
            <a:r>
              <a:rPr lang="ru-RU" dirty="0" err="1"/>
              <a:t>пояснення</a:t>
            </a:r>
            <a:r>
              <a:rPr lang="ru-RU" dirty="0"/>
              <a:t>, </a:t>
            </a:r>
            <a:r>
              <a:rPr lang="ru-RU" dirty="0" err="1"/>
              <a:t>пропозиція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/>
              <a:t>Соціально-психологічні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 та </a:t>
            </a:r>
            <a:r>
              <a:rPr lang="ru-RU" dirty="0" err="1"/>
              <a:t>зв'язки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у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готелю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протікають</a:t>
            </a:r>
            <a:r>
              <a:rPr lang="ru-RU" dirty="0"/>
              <a:t> у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колективах</a:t>
            </a:r>
            <a:r>
              <a:rPr lang="ru-RU" dirty="0"/>
              <a:t> з метою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готельного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 Вони </a:t>
            </a:r>
            <a:r>
              <a:rPr lang="ru-RU" dirty="0" err="1"/>
              <a:t>базуються</a:t>
            </a:r>
            <a:r>
              <a:rPr lang="ru-RU" dirty="0"/>
              <a:t> на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моральних</a:t>
            </a:r>
            <a:r>
              <a:rPr lang="ru-RU" dirty="0"/>
              <a:t> </a:t>
            </a:r>
            <a:r>
              <a:rPr lang="ru-RU" dirty="0" err="1"/>
              <a:t>стимулів</a:t>
            </a:r>
            <a:r>
              <a:rPr lang="ru-RU" dirty="0"/>
              <a:t> до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діють</a:t>
            </a:r>
            <a:r>
              <a:rPr lang="ru-RU" dirty="0"/>
              <a:t> на особу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з метою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стоять перед </a:t>
            </a:r>
            <a:r>
              <a:rPr lang="ru-RU" dirty="0" err="1"/>
              <a:t>працівником</a:t>
            </a:r>
            <a:r>
              <a:rPr lang="ru-RU" dirty="0"/>
              <a:t>,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внутрішню</a:t>
            </a:r>
            <a:r>
              <a:rPr lang="ru-RU" dirty="0"/>
              <a:t> потребу. Як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: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трудового 53 </a:t>
            </a:r>
            <a:r>
              <a:rPr lang="ru-RU" dirty="0" err="1"/>
              <a:t>колективу</a:t>
            </a:r>
            <a:r>
              <a:rPr lang="ru-RU" dirty="0"/>
              <a:t>; </a:t>
            </a:r>
            <a:r>
              <a:rPr lang="ru-RU" dirty="0" err="1"/>
              <a:t>виховання</a:t>
            </a:r>
            <a:r>
              <a:rPr lang="ru-RU" dirty="0"/>
              <a:t> та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критики, самокритики, </a:t>
            </a:r>
            <a:r>
              <a:rPr lang="ru-RU" dirty="0" err="1"/>
              <a:t>змагань</a:t>
            </a:r>
            <a:r>
              <a:rPr lang="ru-RU" dirty="0"/>
              <a:t>,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в </a:t>
            </a:r>
            <a:r>
              <a:rPr lang="ru-RU" dirty="0" err="1"/>
              <a:t>управлінні</a:t>
            </a:r>
            <a:r>
              <a:rPr lang="ru-RU" dirty="0"/>
              <a:t>, морального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39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спеціалізовані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в </a:t>
            </a:r>
            <a:r>
              <a:rPr lang="ru-RU" dirty="0" err="1"/>
              <a:t>теорії</a:t>
            </a:r>
            <a:r>
              <a:rPr lang="ru-RU" dirty="0"/>
              <a:t>, а й 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. </a:t>
            </a:r>
            <a:r>
              <a:rPr lang="ru-RU" dirty="0" err="1"/>
              <a:t>Готельним</a:t>
            </a:r>
            <a:r>
              <a:rPr lang="ru-RU" dirty="0"/>
              <a:t> </a:t>
            </a:r>
            <a:r>
              <a:rPr lang="ru-RU" dirty="0" err="1"/>
              <a:t>підприємствам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інструменти</a:t>
            </a:r>
            <a:r>
              <a:rPr lang="ru-RU" dirty="0"/>
              <a:t> і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згруповано</a:t>
            </a:r>
            <a:r>
              <a:rPr lang="ru-RU" dirty="0"/>
              <a:t> в три блоки. </a:t>
            </a:r>
          </a:p>
          <a:p>
            <a:pPr marL="0" indent="0">
              <a:buNone/>
            </a:pPr>
            <a:r>
              <a:rPr lang="ru-RU" dirty="0" smtClean="0"/>
              <a:t>До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, </a:t>
            </a:r>
            <a:r>
              <a:rPr lang="ru-RU" dirty="0" err="1" smtClean="0"/>
              <a:t>насамперед</a:t>
            </a:r>
            <a:r>
              <a:rPr lang="ru-RU" dirty="0" smtClean="0"/>
              <a:t>, </a:t>
            </a:r>
            <a:r>
              <a:rPr lang="ru-RU" dirty="0" err="1" smtClean="0"/>
              <a:t>інженерноматематичні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аналізу</a:t>
            </a:r>
            <a:r>
              <a:rPr lang="ru-RU" dirty="0" smtClean="0"/>
              <a:t> і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на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стадія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циклу товару (</a:t>
            </a:r>
            <a:r>
              <a:rPr lang="ru-RU" dirty="0" err="1" smtClean="0"/>
              <a:t>розроблення</a:t>
            </a:r>
            <a:r>
              <a:rPr lang="ru-RU" dirty="0" smtClean="0"/>
              <a:t>, </a:t>
            </a:r>
            <a:r>
              <a:rPr lang="ru-RU" dirty="0" err="1" smtClean="0"/>
              <a:t>надання</a:t>
            </a:r>
            <a:r>
              <a:rPr lang="ru-RU" dirty="0" smtClean="0"/>
              <a:t>, </a:t>
            </a:r>
            <a:r>
              <a:rPr lang="ru-RU" dirty="0" err="1" smtClean="0"/>
              <a:t>реалізація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для </a:t>
            </a:r>
            <a:r>
              <a:rPr lang="ru-RU" dirty="0" err="1" smtClean="0"/>
              <a:t>обробки</a:t>
            </a:r>
            <a:r>
              <a:rPr lang="ru-RU" dirty="0" smtClean="0"/>
              <a:t> характеристик (</a:t>
            </a:r>
            <a:r>
              <a:rPr lang="ru-RU" dirty="0" err="1" smtClean="0"/>
              <a:t>планування</a:t>
            </a:r>
            <a:r>
              <a:rPr lang="ru-RU" dirty="0" smtClean="0"/>
              <a:t>,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,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недоліків</a:t>
            </a:r>
            <a:r>
              <a:rPr lang="ru-RU" dirty="0" smtClean="0"/>
              <a:t>). </a:t>
            </a:r>
          </a:p>
          <a:p>
            <a:pPr marL="0" indent="0">
              <a:buNone/>
            </a:pP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ефективним</a:t>
            </a:r>
            <a:r>
              <a:rPr lang="ru-RU" dirty="0"/>
              <a:t> та </a:t>
            </a:r>
            <a:r>
              <a:rPr lang="ru-RU" dirty="0" err="1"/>
              <a:t>масовим</a:t>
            </a:r>
            <a:r>
              <a:rPr lang="ru-RU" dirty="0"/>
              <a:t> методом </a:t>
            </a:r>
            <a:r>
              <a:rPr lang="ru-RU" dirty="0" err="1"/>
              <a:t>активізації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фактора є </a:t>
            </a:r>
            <a:r>
              <a:rPr lang="ru-RU" dirty="0" err="1"/>
              <a:t>гуртки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у 1962 р. в </a:t>
            </a:r>
            <a:r>
              <a:rPr lang="ru-RU" dirty="0" err="1"/>
              <a:t>Японії</a:t>
            </a:r>
            <a:r>
              <a:rPr lang="ru-RU" dirty="0"/>
              <a:t> і одержали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розповсюдження</a:t>
            </a:r>
            <a:r>
              <a:rPr lang="ru-RU" dirty="0"/>
              <a:t> в </a:t>
            </a:r>
            <a:r>
              <a:rPr lang="ru-RU" dirty="0" err="1"/>
              <a:t>усьому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(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у 50 </a:t>
            </a:r>
            <a:r>
              <a:rPr lang="ru-RU" dirty="0" err="1"/>
              <a:t>країнах</a:t>
            </a:r>
            <a:r>
              <a:rPr lang="ru-RU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xmlns="" val="400723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2873" y="914400"/>
            <a:ext cx="10192327" cy="5120640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Метод самоконтролю</a:t>
            </a:r>
            <a:r>
              <a:rPr lang="ru-RU" dirty="0"/>
              <a:t>. </a:t>
            </a:r>
            <a:r>
              <a:rPr lang="ru-RU" dirty="0" err="1"/>
              <a:t>Звичайний</a:t>
            </a:r>
            <a:r>
              <a:rPr lang="ru-RU" dirty="0"/>
              <a:t> контроль </a:t>
            </a:r>
            <a:r>
              <a:rPr lang="ru-RU" dirty="0" err="1"/>
              <a:t>якості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 не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зменшенню</a:t>
            </a:r>
            <a:r>
              <a:rPr lang="ru-RU" dirty="0"/>
              <a:t> затрат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поліпшенню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погане</a:t>
            </a:r>
            <a:r>
              <a:rPr lang="ru-RU" dirty="0"/>
              <a:t> і </a:t>
            </a:r>
            <a:r>
              <a:rPr lang="ru-RU" dirty="0" err="1"/>
              <a:t>хороше</a:t>
            </a:r>
            <a:r>
              <a:rPr lang="ru-RU" dirty="0"/>
              <a:t>, </a:t>
            </a:r>
            <a:r>
              <a:rPr lang="ru-RU" dirty="0" err="1"/>
              <a:t>викликаючи</a:t>
            </a:r>
            <a:r>
              <a:rPr lang="ru-RU" dirty="0"/>
              <a:t>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 у персоналу. Таким чином, </a:t>
            </a:r>
            <a:r>
              <a:rPr lang="ru-RU" dirty="0" err="1"/>
              <a:t>дійдемо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повинна </a:t>
            </a:r>
            <a:r>
              <a:rPr lang="ru-RU" dirty="0" err="1"/>
              <a:t>закладатись</a:t>
            </a:r>
            <a:r>
              <a:rPr lang="ru-RU" dirty="0"/>
              <a:t> у </a:t>
            </a:r>
            <a:r>
              <a:rPr lang="ru-RU" dirty="0" err="1"/>
              <a:t>послузі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а не доводиться контролем.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правильного і грамотного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свідомої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кожного </a:t>
            </a:r>
            <a:r>
              <a:rPr lang="ru-RU" dirty="0" err="1"/>
              <a:t>працівника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сумлінного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. У </a:t>
            </a:r>
            <a:r>
              <a:rPr lang="ru-RU" dirty="0" err="1"/>
              <a:t>результаті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корпоративна культура,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є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фактора, </a:t>
            </a:r>
            <a:r>
              <a:rPr lang="ru-RU" dirty="0" err="1"/>
              <a:t>розуміння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проблема кожного. </a:t>
            </a:r>
            <a:endParaRPr lang="ru-RU" dirty="0" smtClean="0"/>
          </a:p>
          <a:p>
            <a:r>
              <a:rPr lang="ru-RU" i="1" dirty="0" smtClean="0"/>
              <a:t>Контроль </a:t>
            </a:r>
            <a:r>
              <a:rPr lang="ru-RU" i="1" dirty="0"/>
              <a:t>за </a:t>
            </a:r>
            <a:r>
              <a:rPr lang="ru-RU" i="1" dirty="0" err="1"/>
              <a:t>дотриманням</a:t>
            </a:r>
            <a:r>
              <a:rPr lang="ru-RU" i="1" dirty="0"/>
              <a:t> </a:t>
            </a:r>
            <a:r>
              <a:rPr lang="ru-RU" i="1" dirty="0" err="1"/>
              <a:t>якості</a:t>
            </a:r>
            <a:r>
              <a:rPr lang="ru-RU" i="1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директор, </a:t>
            </a:r>
            <a:r>
              <a:rPr lang="ru-RU" i="1" dirty="0" err="1"/>
              <a:t>оперативний</a:t>
            </a:r>
            <a:r>
              <a:rPr lang="ru-RU" i="1" dirty="0"/>
              <a:t> контроль </a:t>
            </a:r>
            <a:r>
              <a:rPr lang="ru-RU" dirty="0"/>
              <a:t>- </a:t>
            </a:r>
            <a:r>
              <a:rPr lang="ru-RU" dirty="0" err="1"/>
              <a:t>адміністратор</a:t>
            </a:r>
            <a:r>
              <a:rPr lang="ru-RU" dirty="0"/>
              <a:t>, </a:t>
            </a:r>
            <a:r>
              <a:rPr lang="ru-RU" dirty="0" err="1"/>
              <a:t>спеціаліст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поточний</a:t>
            </a:r>
            <a:r>
              <a:rPr lang="ru-RU" dirty="0"/>
              <a:t> контроль </a:t>
            </a:r>
            <a:r>
              <a:rPr lang="ru-RU" dirty="0" err="1"/>
              <a:t>технологічного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з </a:t>
            </a:r>
            <a:r>
              <a:rPr lang="ru-RU" dirty="0" err="1"/>
              <a:t>реєстрацією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сам </a:t>
            </a:r>
            <a:r>
              <a:rPr lang="ru-RU" dirty="0" err="1"/>
              <a:t>працівник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раз </a:t>
            </a:r>
            <a:r>
              <a:rPr lang="ru-RU" dirty="0" err="1"/>
              <a:t>свідчить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туристичних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кожного </a:t>
            </a:r>
            <a:r>
              <a:rPr lang="ru-RU" dirty="0" err="1"/>
              <a:t>працівника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загострення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 в </a:t>
            </a:r>
            <a:r>
              <a:rPr lang="ru-RU" dirty="0" err="1"/>
              <a:t>індустрії</a:t>
            </a:r>
            <a:r>
              <a:rPr lang="ru-RU" dirty="0"/>
              <a:t> </a:t>
            </a:r>
            <a:r>
              <a:rPr lang="ru-RU" dirty="0" err="1"/>
              <a:t>гостинності</a:t>
            </a:r>
            <a:r>
              <a:rPr lang="ru-RU" dirty="0"/>
              <a:t> на </a:t>
            </a:r>
            <a:r>
              <a:rPr lang="ru-RU" dirty="0" err="1"/>
              <a:t>національному</a:t>
            </a:r>
            <a:r>
              <a:rPr lang="ru-RU" dirty="0"/>
              <a:t> і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все </a:t>
            </a:r>
            <a:r>
              <a:rPr lang="ru-RU" dirty="0" err="1"/>
              <a:t>ширше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статистичні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, так </a:t>
            </a:r>
            <a:r>
              <a:rPr lang="ru-RU" dirty="0" err="1"/>
              <a:t>звані</a:t>
            </a:r>
            <a:r>
              <a:rPr lang="ru-RU" dirty="0"/>
              <a:t> «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», (рис. 4.3),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стандартизовані</a:t>
            </a:r>
            <a:r>
              <a:rPr lang="ru-RU" dirty="0"/>
              <a:t> та </a:t>
            </a:r>
            <a:r>
              <a:rPr lang="ru-RU" dirty="0" err="1"/>
              <a:t>рекомендуються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з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487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535" y="1439982"/>
            <a:ext cx="8780929" cy="35476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619" y="5768141"/>
            <a:ext cx="10501746" cy="1159132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Рисунок 4.3 –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інструментів</a:t>
            </a:r>
            <a:r>
              <a:rPr lang="ru-RU" sz="2400" dirty="0" smtClean="0"/>
              <a:t> </a:t>
            </a:r>
            <a:r>
              <a:rPr lang="ru-RU" sz="2400" dirty="0" err="1"/>
              <a:t>якості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55164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565" y="3520073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ru-RU" sz="1600" dirty="0"/>
              <a:t>Рисунок 4.4 – Схема </a:t>
            </a:r>
            <a:r>
              <a:rPr lang="ru-RU" sz="1600" dirty="0" err="1"/>
              <a:t>процесу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9162" y="773084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Розглянемо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. Схему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простежити</a:t>
            </a:r>
            <a:r>
              <a:rPr lang="ru-RU" dirty="0"/>
              <a:t> за </a:t>
            </a:r>
            <a:r>
              <a:rPr lang="ru-RU" dirty="0" err="1"/>
              <a:t>фактичними</a:t>
            </a:r>
            <a:r>
              <a:rPr lang="ru-RU" dirty="0"/>
              <a:t> </a:t>
            </a:r>
            <a:r>
              <a:rPr lang="ru-RU" dirty="0" err="1"/>
              <a:t>стадіями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готельної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у </a:t>
            </a:r>
            <a:r>
              <a:rPr lang="ru-RU" dirty="0" err="1"/>
              <a:t>роботі</a:t>
            </a:r>
            <a:r>
              <a:rPr lang="ru-RU" dirty="0"/>
              <a:t>. </a:t>
            </a:r>
            <a:r>
              <a:rPr lang="ru-RU" dirty="0" err="1"/>
              <a:t>Графічне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стадій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чітке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 Схема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зіставлення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 (рис. 4.4).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37" y="2593309"/>
            <a:ext cx="9662528" cy="13730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15921" y="5131925"/>
            <a:ext cx="9744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Мозкова</a:t>
            </a:r>
            <a:r>
              <a:rPr lang="ru-RU" dirty="0"/>
              <a:t> атака </a:t>
            </a:r>
            <a:r>
              <a:rPr lang="ru-RU" dirty="0" err="1"/>
              <a:t>використовується</a:t>
            </a:r>
            <a:r>
              <a:rPr lang="ru-RU" dirty="0"/>
              <a:t> з метою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обробити</a:t>
            </a:r>
            <a:r>
              <a:rPr lang="ru-RU" dirty="0"/>
              <a:t> </a:t>
            </a:r>
            <a:r>
              <a:rPr lang="ru-RU" dirty="0" err="1"/>
              <a:t>найбільшу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з </a:t>
            </a:r>
            <a:r>
              <a:rPr lang="ru-RU" dirty="0" err="1"/>
              <a:t>проблеми</a:t>
            </a:r>
            <a:r>
              <a:rPr lang="ru-RU" dirty="0"/>
              <a:t> за короткий </a:t>
            </a:r>
            <a:r>
              <a:rPr lang="ru-RU" dirty="0" err="1"/>
              <a:t>термін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73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6836" y="3500580"/>
            <a:ext cx="9499599" cy="434110"/>
          </a:xfrm>
        </p:spPr>
        <p:txBody>
          <a:bodyPr>
            <a:normAutofit/>
          </a:bodyPr>
          <a:lstStyle/>
          <a:p>
            <a:r>
              <a:rPr lang="ru-RU" sz="1800" dirty="0"/>
              <a:t>Рисунок 4.5 – </a:t>
            </a:r>
            <a:r>
              <a:rPr lang="ru-RU" sz="1800" dirty="0" err="1"/>
              <a:t>Часовий</a:t>
            </a:r>
            <a:r>
              <a:rPr lang="ru-RU" sz="1800" dirty="0"/>
              <a:t> ряд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3782" y="498763"/>
            <a:ext cx="9795164" cy="1711241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Часовий</a:t>
            </a:r>
            <a:r>
              <a:rPr lang="ru-RU" dirty="0"/>
              <a:t> ряд. </a:t>
            </a:r>
            <a:r>
              <a:rPr lang="ru-RU" dirty="0" err="1"/>
              <a:t>Використовується</a:t>
            </a:r>
            <a:r>
              <a:rPr lang="ru-RU" dirty="0"/>
              <a:t>, коли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найпростішим</a:t>
            </a:r>
            <a:r>
              <a:rPr lang="ru-RU" dirty="0"/>
              <a:t> способом </a:t>
            </a:r>
            <a:r>
              <a:rPr lang="ru-RU" dirty="0" err="1"/>
              <a:t>відобразити</a:t>
            </a:r>
            <a:r>
              <a:rPr lang="ru-RU" dirty="0"/>
              <a:t> </a:t>
            </a:r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за </a:t>
            </a:r>
            <a:r>
              <a:rPr lang="ru-RU" dirty="0" err="1"/>
              <a:t>певний</a:t>
            </a:r>
            <a:r>
              <a:rPr lang="ru-RU" dirty="0"/>
              <a:t> час.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часовий</a:t>
            </a:r>
            <a:r>
              <a:rPr lang="ru-RU" dirty="0"/>
              <a:t> ряд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тенденцій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кривої</a:t>
            </a:r>
            <a:r>
              <a:rPr lang="ru-RU" dirty="0"/>
              <a:t> (рис. 4.5).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860" y="2097547"/>
            <a:ext cx="7442285" cy="12801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63782" y="4976457"/>
            <a:ext cx="9795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Контрольний</a:t>
            </a:r>
            <a:r>
              <a:rPr lang="ru-RU" dirty="0"/>
              <a:t> листок (</a:t>
            </a:r>
            <a:r>
              <a:rPr lang="ru-RU" dirty="0" err="1"/>
              <a:t>таблиця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)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повно</a:t>
            </a:r>
            <a:r>
              <a:rPr lang="ru-RU" dirty="0"/>
              <a:t> </a:t>
            </a:r>
            <a:r>
              <a:rPr lang="ru-RU" dirty="0" err="1"/>
              <a:t>характеризувати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бути як </a:t>
            </a:r>
            <a:r>
              <a:rPr lang="ru-RU" dirty="0" err="1"/>
              <a:t>однорідні</a:t>
            </a:r>
            <a:r>
              <a:rPr lang="ru-RU" dirty="0"/>
              <a:t>, так і </a:t>
            </a:r>
            <a:r>
              <a:rPr lang="ru-RU" dirty="0" err="1"/>
              <a:t>ні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02239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836" y="4688121"/>
            <a:ext cx="10058400" cy="1371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5237" y="1078549"/>
            <a:ext cx="10584873" cy="4981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err="1"/>
              <a:t>Діаграму</a:t>
            </a:r>
            <a:r>
              <a:rPr lang="ru-RU" i="1" dirty="0"/>
              <a:t> Парето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відносної</a:t>
            </a:r>
            <a:r>
              <a:rPr lang="ru-RU" dirty="0"/>
              <a:t> </a:t>
            </a:r>
            <a:r>
              <a:rPr lang="ru-RU" dirty="0" err="1"/>
              <a:t>важливості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проблем,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якістю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умов, з метою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відправної</a:t>
            </a:r>
            <a:r>
              <a:rPr lang="ru-RU" dirty="0"/>
              <a:t> точки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проблем, для </a:t>
            </a:r>
            <a:r>
              <a:rPr lang="ru-RU" dirty="0" err="1"/>
              <a:t>спостереження</a:t>
            </a:r>
            <a:r>
              <a:rPr lang="ru-RU" dirty="0"/>
              <a:t> за результатами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та </a:t>
            </a:r>
            <a:r>
              <a:rPr lang="ru-RU" dirty="0" err="1"/>
              <a:t>аналізу</a:t>
            </a:r>
            <a:r>
              <a:rPr lang="ru-RU" dirty="0"/>
              <a:t> причин </a:t>
            </a:r>
            <a:r>
              <a:rPr lang="ru-RU" dirty="0" err="1"/>
              <a:t>виникнення</a:t>
            </a:r>
            <a:r>
              <a:rPr lang="ru-RU" dirty="0"/>
              <a:t>. </a:t>
            </a:r>
            <a:r>
              <a:rPr lang="ru-RU" dirty="0" err="1"/>
              <a:t>Діаграма</a:t>
            </a:r>
            <a:r>
              <a:rPr lang="ru-RU" dirty="0"/>
              <a:t> Парето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особлива</a:t>
            </a:r>
            <a:r>
              <a:rPr lang="ru-RU" dirty="0"/>
              <a:t> форма вертикального </a:t>
            </a:r>
            <a:r>
              <a:rPr lang="ru-RU" dirty="0" err="1"/>
              <a:t>графіка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та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порядок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. </a:t>
            </a:r>
            <a:r>
              <a:rPr lang="ru-RU" dirty="0" err="1"/>
              <a:t>Діаграму</a:t>
            </a:r>
            <a:r>
              <a:rPr lang="ru-RU" dirty="0"/>
              <a:t> </a:t>
            </a:r>
            <a:r>
              <a:rPr lang="ru-RU" dirty="0" err="1"/>
              <a:t>побудовано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комп'ютерних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форм </a:t>
            </a:r>
            <a:r>
              <a:rPr lang="ru-RU" dirty="0" err="1"/>
              <a:t>збору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(рис. 4.6). </a:t>
            </a: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Причинно-</a:t>
            </a:r>
            <a:r>
              <a:rPr lang="ru-RU" i="1" dirty="0" err="1" smtClean="0"/>
              <a:t>наслідкову</a:t>
            </a:r>
            <a:r>
              <a:rPr lang="ru-RU" i="1" dirty="0" smtClean="0"/>
              <a:t> </a:t>
            </a:r>
            <a:r>
              <a:rPr lang="ru-RU" i="1" dirty="0" err="1"/>
              <a:t>діаграму</a:t>
            </a:r>
            <a:r>
              <a:rPr lang="ru-RU" i="1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за потреби </a:t>
            </a:r>
            <a:r>
              <a:rPr lang="ru-RU" dirty="0" err="1"/>
              <a:t>дослідити</a:t>
            </a:r>
            <a:r>
              <a:rPr lang="ru-RU" dirty="0"/>
              <a:t> та </a:t>
            </a:r>
            <a:r>
              <a:rPr lang="ru-RU" dirty="0" err="1"/>
              <a:t>відтворити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причини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проблем.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розроблено</a:t>
            </a:r>
            <a:r>
              <a:rPr lang="ru-RU" dirty="0"/>
              <a:t> з метою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наслідками</a:t>
            </a:r>
            <a:r>
              <a:rPr lang="ru-RU" dirty="0"/>
              <a:t>, результатами та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можливими</a:t>
            </a:r>
            <a:r>
              <a:rPr lang="ru-RU" dirty="0"/>
              <a:t> причинами,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них. </a:t>
            </a:r>
            <a:endParaRPr lang="ru-RU" dirty="0" smtClean="0"/>
          </a:p>
          <a:p>
            <a:pPr marL="0" indent="0">
              <a:buNone/>
            </a:pPr>
            <a:r>
              <a:rPr lang="ru-RU" i="1" dirty="0" err="1" smtClean="0"/>
              <a:t>Гістограму</a:t>
            </a:r>
            <a:r>
              <a:rPr lang="ru-RU" dirty="0" smtClean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, коли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дослідити</a:t>
            </a:r>
            <a:r>
              <a:rPr lang="ru-RU" dirty="0"/>
              <a:t> та подати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одиниць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графіка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2831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0654" y="4562763"/>
            <a:ext cx="9591964" cy="1053612"/>
          </a:xfrm>
        </p:spPr>
        <p:txBody>
          <a:bodyPr>
            <a:normAutofit/>
          </a:bodyPr>
          <a:lstStyle/>
          <a:p>
            <a:pPr algn="ctr"/>
            <a:r>
              <a:rPr lang="ru-RU" sz="1600" dirty="0"/>
              <a:t>Рисунок 4.6 – </a:t>
            </a:r>
            <a:r>
              <a:rPr lang="ru-RU" sz="1600" dirty="0" err="1"/>
              <a:t>Діаграма</a:t>
            </a:r>
            <a:r>
              <a:rPr lang="ru-RU" sz="1600" dirty="0"/>
              <a:t> Парето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6408" y="2461022"/>
            <a:ext cx="7954901" cy="245536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6408" y="0"/>
            <a:ext cx="7954901" cy="24610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6619" y="5301673"/>
            <a:ext cx="1048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Діаграма</a:t>
            </a:r>
            <a:r>
              <a:rPr lang="ru-RU" dirty="0"/>
              <a:t> Парето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 характеристик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продукції</a:t>
            </a:r>
            <a:r>
              <a:rPr lang="ru-RU" dirty="0"/>
              <a:t> (</a:t>
            </a:r>
            <a:r>
              <a:rPr lang="ru-RU" dirty="0" err="1"/>
              <a:t>загроза</a:t>
            </a:r>
            <a:r>
              <a:rPr lang="ru-RU" dirty="0"/>
              <a:t> </a:t>
            </a:r>
            <a:r>
              <a:rPr lang="ru-RU" dirty="0" err="1"/>
              <a:t>безпеці</a:t>
            </a:r>
            <a:r>
              <a:rPr lang="ru-RU" dirty="0"/>
              <a:t>, </a:t>
            </a:r>
            <a:r>
              <a:rPr lang="ru-RU" dirty="0" err="1"/>
              <a:t>неякісні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), а </a:t>
            </a:r>
            <a:r>
              <a:rPr lang="ru-RU" dirty="0" err="1"/>
              <a:t>гістограма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кількісні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та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виміряти</a:t>
            </a:r>
            <a:r>
              <a:rPr lang="ru-RU" dirty="0"/>
              <a:t> (температура, </a:t>
            </a:r>
            <a:r>
              <a:rPr lang="ru-RU" dirty="0" err="1"/>
              <a:t>вологість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, вага). </a:t>
            </a:r>
            <a:r>
              <a:rPr lang="ru-RU" dirty="0" err="1"/>
              <a:t>Типову</a:t>
            </a:r>
            <a:r>
              <a:rPr lang="ru-RU" dirty="0"/>
              <a:t> </a:t>
            </a:r>
            <a:r>
              <a:rPr lang="ru-RU" dirty="0" err="1"/>
              <a:t>гістограму</a:t>
            </a:r>
            <a:r>
              <a:rPr lang="ru-RU" dirty="0"/>
              <a:t> </a:t>
            </a:r>
            <a:r>
              <a:rPr lang="ru-RU" dirty="0" err="1"/>
              <a:t>надано</a:t>
            </a:r>
            <a:r>
              <a:rPr lang="ru-RU" dirty="0"/>
              <a:t> на рисунку 4.7.</a:t>
            </a:r>
          </a:p>
        </p:txBody>
      </p:sp>
    </p:spTree>
    <p:extLst>
      <p:ext uri="{BB962C8B-B14F-4D97-AF65-F5344CB8AC3E}">
        <p14:creationId xmlns:p14="http://schemas.microsoft.com/office/powerpoint/2010/main" xmlns="" val="12755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764" y="361134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ru-RU" sz="1600" dirty="0"/>
              <a:t>Рисунок 4.7 – </a:t>
            </a:r>
            <a:r>
              <a:rPr lang="ru-RU" sz="1600" dirty="0" err="1"/>
              <a:t>Гістограма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8291" y="4661215"/>
            <a:ext cx="10210800" cy="3097876"/>
          </a:xfrm>
        </p:spPr>
        <p:txBody>
          <a:bodyPr/>
          <a:lstStyle/>
          <a:p>
            <a:r>
              <a:rPr lang="ru-RU" dirty="0" err="1"/>
              <a:t>Діаграма</a:t>
            </a:r>
            <a:r>
              <a:rPr lang="ru-RU" dirty="0"/>
              <a:t> </a:t>
            </a:r>
            <a:r>
              <a:rPr lang="ru-RU" dirty="0" err="1"/>
              <a:t>розсіювання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змінними</a:t>
            </a:r>
            <a:r>
              <a:rPr lang="ru-RU" dirty="0"/>
              <a:t> величинами, </a:t>
            </a:r>
            <a:r>
              <a:rPr lang="ru-RU" dirty="0" err="1"/>
              <a:t>пояснює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 </a:t>
            </a:r>
            <a:r>
              <a:rPr lang="ru-RU" dirty="0" err="1"/>
              <a:t>зв'язок</a:t>
            </a:r>
            <a:r>
              <a:rPr lang="ru-RU" dirty="0"/>
              <a:t> та яка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щільність</a:t>
            </a:r>
            <a:r>
              <a:rPr lang="ru-RU" dirty="0"/>
              <a:t>. </a:t>
            </a:r>
            <a:r>
              <a:rPr lang="ru-RU" dirty="0" err="1"/>
              <a:t>Діаграма</a:t>
            </a:r>
            <a:r>
              <a:rPr lang="ru-RU" dirty="0"/>
              <a:t> </a:t>
            </a:r>
            <a:r>
              <a:rPr lang="ru-RU" dirty="0" err="1"/>
              <a:t>будується</a:t>
            </a:r>
            <a:r>
              <a:rPr lang="ru-RU" dirty="0"/>
              <a:t> у такому порядку: на </a:t>
            </a:r>
            <a:r>
              <a:rPr lang="ru-RU" dirty="0" err="1"/>
              <a:t>горизонтальній</a:t>
            </a:r>
            <a:r>
              <a:rPr lang="ru-RU" dirty="0"/>
              <a:t> </a:t>
            </a:r>
            <a:r>
              <a:rPr lang="ru-RU" dirty="0" err="1"/>
              <a:t>осі</a:t>
            </a:r>
            <a:r>
              <a:rPr lang="ru-RU" dirty="0"/>
              <a:t> </a:t>
            </a:r>
            <a:r>
              <a:rPr lang="ru-RU" dirty="0" err="1"/>
              <a:t>відкладають</a:t>
            </a:r>
            <a:r>
              <a:rPr lang="ru-RU" dirty="0"/>
              <a:t> </a:t>
            </a:r>
            <a:r>
              <a:rPr lang="ru-RU" dirty="0" err="1"/>
              <a:t>виміри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змінної</a:t>
            </a:r>
            <a:r>
              <a:rPr lang="ru-RU" dirty="0"/>
              <a:t>, а на </a:t>
            </a:r>
            <a:r>
              <a:rPr lang="ru-RU" dirty="0" err="1"/>
              <a:t>вертикальній</a:t>
            </a:r>
            <a:r>
              <a:rPr lang="ru-RU" dirty="0"/>
              <a:t> - </a:t>
            </a:r>
            <a:r>
              <a:rPr lang="ru-RU" dirty="0" err="1"/>
              <a:t>іншої</a:t>
            </a:r>
            <a:r>
              <a:rPr lang="ru-RU" dirty="0"/>
              <a:t> (рис. 4.8).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254" y="-15216"/>
            <a:ext cx="6971543" cy="414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80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195" y="3383280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ru-RU" sz="1400" dirty="0"/>
              <a:t>Рисунок 4.8 – </a:t>
            </a:r>
            <a:r>
              <a:rPr lang="ru-RU" sz="1400" dirty="0" err="1"/>
              <a:t>Діаграма</a:t>
            </a:r>
            <a:r>
              <a:rPr lang="ru-RU" sz="1400" dirty="0"/>
              <a:t> </a:t>
            </a:r>
            <a:r>
              <a:rPr lang="ru-RU" sz="1400" dirty="0" err="1"/>
              <a:t>розсіювання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291" y="4230256"/>
            <a:ext cx="11342254" cy="21520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Специфічність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</a:t>
            </a:r>
            <a:r>
              <a:rPr lang="ru-RU" dirty="0" err="1"/>
              <a:t>гостинності</a:t>
            </a:r>
            <a:r>
              <a:rPr lang="ru-RU" dirty="0"/>
              <a:t> як товару </a:t>
            </a:r>
            <a:r>
              <a:rPr lang="ru-RU" dirty="0" err="1"/>
              <a:t>унеможливлює</a:t>
            </a:r>
            <a:r>
              <a:rPr lang="ru-RU" dirty="0"/>
              <a:t>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як товару.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ставляться</a:t>
            </a:r>
            <a:r>
              <a:rPr lang="ru-RU" dirty="0"/>
              <a:t> при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туристичних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не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вирішені</a:t>
            </a:r>
            <a:r>
              <a:rPr lang="ru-RU" dirty="0"/>
              <a:t>, </a:t>
            </a:r>
            <a:r>
              <a:rPr lang="ru-RU" dirty="0" smtClean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один метод </a:t>
            </a:r>
            <a:r>
              <a:rPr lang="ru-RU" dirty="0" err="1"/>
              <a:t>оцінки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статистичними</a:t>
            </a:r>
            <a:r>
              <a:rPr lang="ru-RU" dirty="0"/>
              <a:t> методами,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виробничо-експлуатаційних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і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Практика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статистичних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розпочалася</a:t>
            </a:r>
            <a:r>
              <a:rPr lang="ru-RU" dirty="0"/>
              <a:t> у 1905 р. (система Тейлора). 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стандартизовані</a:t>
            </a:r>
            <a:r>
              <a:rPr lang="ru-RU" dirty="0"/>
              <a:t> та </a:t>
            </a:r>
            <a:r>
              <a:rPr lang="ru-RU" dirty="0" err="1"/>
              <a:t>рекомендуються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в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(</a:t>
            </a:r>
            <a:r>
              <a:rPr lang="ru-RU" dirty="0" err="1"/>
              <a:t>міжнародний</a:t>
            </a:r>
            <a:r>
              <a:rPr lang="ru-RU" dirty="0"/>
              <a:t> стандарт ІСО 9004-4: 1993). </a:t>
            </a:r>
            <a:r>
              <a:rPr lang="ru-RU" dirty="0" err="1"/>
              <a:t>Базуючись</a:t>
            </a:r>
            <a:r>
              <a:rPr lang="ru-RU" dirty="0"/>
              <a:t> на </a:t>
            </a:r>
            <a:r>
              <a:rPr lang="ru-RU" dirty="0" err="1"/>
              <a:t>зарубіжному</a:t>
            </a:r>
            <a:r>
              <a:rPr lang="ru-RU" dirty="0"/>
              <a:t> </a:t>
            </a:r>
            <a:r>
              <a:rPr lang="ru-RU" dirty="0" err="1"/>
              <a:t>досвіді</a:t>
            </a:r>
            <a:r>
              <a:rPr lang="ru-RU" dirty="0"/>
              <a:t>, авторами </a:t>
            </a:r>
            <a:r>
              <a:rPr lang="ru-RU" dirty="0" err="1"/>
              <a:t>класифіковано</a:t>
            </a:r>
            <a:r>
              <a:rPr lang="ru-RU" dirty="0"/>
              <a:t> та </a:t>
            </a:r>
            <a:r>
              <a:rPr lang="ru-RU" dirty="0" err="1"/>
              <a:t>надано</a:t>
            </a:r>
            <a:r>
              <a:rPr lang="ru-RU" dirty="0"/>
              <a:t> характеристику </a:t>
            </a:r>
            <a:r>
              <a:rPr lang="ru-RU" dirty="0" err="1"/>
              <a:t>статистичним</a:t>
            </a:r>
            <a:r>
              <a:rPr lang="ru-RU" dirty="0"/>
              <a:t> методам (табл. 4.1).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560" y="234396"/>
            <a:ext cx="5170416" cy="373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318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У </a:t>
            </a:r>
            <a:r>
              <a:rPr lang="ru-RU" sz="2400" dirty="0" err="1"/>
              <a:t>туризмі</a:t>
            </a:r>
            <a:r>
              <a:rPr lang="ru-RU" sz="2400" dirty="0"/>
              <a:t> тип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стосується</a:t>
            </a:r>
            <a:r>
              <a:rPr lang="ru-RU" sz="2400" dirty="0"/>
              <a:t>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видів</a:t>
            </a:r>
            <a:r>
              <a:rPr lang="ru-RU" sz="2400" dirty="0"/>
              <a:t> і </a:t>
            </a:r>
            <a:r>
              <a:rPr lang="ru-RU" sz="2400" dirty="0" err="1"/>
              <a:t>водночас</a:t>
            </a:r>
            <a:r>
              <a:rPr lang="ru-RU" sz="2400" dirty="0"/>
              <a:t> </a:t>
            </a:r>
            <a:r>
              <a:rPr lang="ru-RU" sz="2400" dirty="0" err="1"/>
              <a:t>відображає</a:t>
            </a:r>
            <a:r>
              <a:rPr lang="ru-RU" sz="2400" dirty="0"/>
              <a:t> стандарт </a:t>
            </a:r>
            <a:r>
              <a:rPr lang="ru-RU" sz="2400" dirty="0" err="1"/>
              <a:t>об'єктів</a:t>
            </a:r>
            <a:r>
              <a:rPr lang="ru-RU" sz="2400" dirty="0"/>
              <a:t> та </a:t>
            </a:r>
            <a:r>
              <a:rPr lang="ru-RU" sz="2400" dirty="0" err="1"/>
              <a:t>оточення</a:t>
            </a:r>
            <a:r>
              <a:rPr lang="ru-RU" sz="2400" dirty="0"/>
              <a:t>. Тому </a:t>
            </a:r>
            <a:r>
              <a:rPr lang="ru-RU" sz="2400" dirty="0" err="1"/>
              <a:t>відповідно</a:t>
            </a:r>
            <a:r>
              <a:rPr lang="ru-RU" sz="2400" dirty="0"/>
              <a:t> до </a:t>
            </a:r>
            <a:r>
              <a:rPr lang="ru-RU" sz="2400" dirty="0" err="1"/>
              <a:t>концепції</a:t>
            </a:r>
            <a:r>
              <a:rPr lang="ru-RU" sz="2400" dirty="0"/>
              <a:t> </a:t>
            </a:r>
            <a:r>
              <a:rPr lang="ru-RU" sz="2400" dirty="0" err="1"/>
              <a:t>суті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продукту, яка </a:t>
            </a:r>
            <a:r>
              <a:rPr lang="ru-RU" sz="2400" dirty="0" err="1"/>
              <a:t>визначається</a:t>
            </a:r>
            <a:r>
              <a:rPr lang="ru-RU" sz="2400" dirty="0"/>
              <a:t> у широкому і </a:t>
            </a:r>
            <a:r>
              <a:rPr lang="ru-RU" sz="2400" dirty="0" err="1"/>
              <a:t>вузькому</a:t>
            </a:r>
            <a:r>
              <a:rPr lang="ru-RU" sz="2400" dirty="0"/>
              <a:t> </a:t>
            </a:r>
            <a:r>
              <a:rPr lang="ru-RU" sz="2400" dirty="0" err="1"/>
              <a:t>розумінні</a:t>
            </a:r>
            <a:r>
              <a:rPr lang="ru-RU" sz="2400" dirty="0"/>
              <a:t>,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аналізувати</a:t>
            </a:r>
            <a:r>
              <a:rPr lang="ru-RU" sz="2400" dirty="0"/>
              <a:t>: - </a:t>
            </a:r>
            <a:r>
              <a:rPr lang="ru-RU" sz="2400" dirty="0" err="1"/>
              <a:t>якість</a:t>
            </a:r>
            <a:r>
              <a:rPr lang="ru-RU" sz="2400" dirty="0"/>
              <a:t> </a:t>
            </a:r>
            <a:r>
              <a:rPr lang="ru-RU" sz="2400" dirty="0" err="1"/>
              <a:t>поодинокої</a:t>
            </a:r>
            <a:r>
              <a:rPr lang="ru-RU" sz="2400" dirty="0"/>
              <a:t> (</a:t>
            </a:r>
            <a:r>
              <a:rPr lang="ru-RU" sz="2400" dirty="0" err="1"/>
              <a:t>окремої</a:t>
            </a:r>
            <a:r>
              <a:rPr lang="ru-RU" sz="2400" dirty="0"/>
              <a:t>) </a:t>
            </a:r>
            <a:r>
              <a:rPr lang="ru-RU" sz="2400" dirty="0" err="1"/>
              <a:t>послуги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однорідної</a:t>
            </a:r>
            <a:r>
              <a:rPr lang="ru-RU" sz="2400" dirty="0"/>
              <a:t> </a:t>
            </a:r>
            <a:r>
              <a:rPr lang="ru-RU" sz="2400" dirty="0" err="1"/>
              <a:t>асортиментної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; - </a:t>
            </a:r>
            <a:r>
              <a:rPr lang="ru-RU" sz="2400" dirty="0" err="1"/>
              <a:t>якість</a:t>
            </a:r>
            <a:r>
              <a:rPr lang="ru-RU" sz="2400" dirty="0"/>
              <a:t> </a:t>
            </a:r>
            <a:r>
              <a:rPr lang="ru-RU" sz="2400" dirty="0" err="1"/>
              <a:t>туристичного</a:t>
            </a:r>
            <a:r>
              <a:rPr lang="ru-RU" sz="2400" dirty="0"/>
              <a:t> продукту як комплексу </a:t>
            </a:r>
            <a:r>
              <a:rPr lang="ru-RU" sz="2400" dirty="0" err="1"/>
              <a:t>послуг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виявляється</a:t>
            </a:r>
            <a:r>
              <a:rPr lang="ru-RU" sz="2400" dirty="0"/>
              <a:t> за </a:t>
            </a:r>
            <a:r>
              <a:rPr lang="ru-RU" sz="2400" dirty="0" err="1"/>
              <a:t>посередництва</a:t>
            </a:r>
            <a:r>
              <a:rPr lang="ru-RU" sz="2400" dirty="0"/>
              <a:t> </a:t>
            </a:r>
            <a:r>
              <a:rPr lang="ru-RU" sz="2400" dirty="0" err="1"/>
              <a:t>всіх</a:t>
            </a:r>
            <a:r>
              <a:rPr lang="ru-RU" sz="2400" dirty="0"/>
              <a:t> благ і </a:t>
            </a:r>
            <a:r>
              <a:rPr lang="ru-RU" sz="2400" dirty="0" err="1"/>
              <a:t>послуг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купують</a:t>
            </a:r>
            <a:r>
              <a:rPr lang="ru-RU" sz="2400" dirty="0"/>
              <a:t> </a:t>
            </a:r>
            <a:r>
              <a:rPr lang="ru-RU" sz="2400" dirty="0" err="1"/>
              <a:t>туристи</a:t>
            </a:r>
            <a:r>
              <a:rPr lang="ru-RU" sz="2400" dirty="0"/>
              <a:t> у </a:t>
            </a:r>
            <a:r>
              <a:rPr lang="ru-RU" sz="2400" dirty="0" err="1"/>
              <a:t>зв'язку</a:t>
            </a:r>
            <a:r>
              <a:rPr lang="ru-RU" sz="2400" dirty="0"/>
              <a:t> з </a:t>
            </a:r>
            <a:r>
              <a:rPr lang="ru-RU" sz="2400" dirty="0" err="1"/>
              <a:t>виїздом</a:t>
            </a:r>
            <a:r>
              <a:rPr lang="ru-RU" sz="2400" dirty="0"/>
              <a:t> за 42 </a:t>
            </a:r>
            <a:r>
              <a:rPr lang="ru-RU" sz="2400" dirty="0" err="1"/>
              <a:t>межі</a:t>
            </a:r>
            <a:r>
              <a:rPr lang="ru-RU" sz="2400" dirty="0"/>
              <a:t> </a:t>
            </a:r>
            <a:r>
              <a:rPr lang="ru-RU" sz="2400" dirty="0" err="1"/>
              <a:t>постійного</a:t>
            </a:r>
            <a:r>
              <a:rPr lang="ru-RU" sz="2400" dirty="0"/>
              <a:t> </a:t>
            </a:r>
            <a:r>
              <a:rPr lang="ru-RU" sz="2400" dirty="0" err="1"/>
              <a:t>місця</a:t>
            </a:r>
            <a:r>
              <a:rPr lang="ru-RU" sz="2400" dirty="0"/>
              <a:t> </a:t>
            </a:r>
            <a:r>
              <a:rPr lang="ru-RU" sz="2400" dirty="0" err="1"/>
              <a:t>проживання</a:t>
            </a:r>
            <a:r>
              <a:rPr lang="ru-RU" sz="2400" dirty="0"/>
              <a:t> як перед, так і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подорожі</a:t>
            </a:r>
            <a:r>
              <a:rPr lang="ru-RU" sz="2400" dirty="0"/>
              <a:t> та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завершення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0862430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9862" y="92364"/>
            <a:ext cx="5634590" cy="6622473"/>
          </a:xfr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4452" y="108785"/>
            <a:ext cx="6103504" cy="190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481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Суттєвим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туристичних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є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. </a:t>
            </a:r>
            <a:r>
              <a:rPr lang="ru-RU" dirty="0" err="1"/>
              <a:t>Обслуговуючий</a:t>
            </a:r>
            <a:r>
              <a:rPr lang="ru-RU" dirty="0"/>
              <a:t> персонал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споживачів</a:t>
            </a:r>
            <a:r>
              <a:rPr lang="ru-RU" dirty="0"/>
              <a:t> і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налагоджувати</a:t>
            </a:r>
            <a:r>
              <a:rPr lang="ru-RU" dirty="0"/>
              <a:t> </a:t>
            </a:r>
            <a:r>
              <a:rPr lang="ru-RU" dirty="0" err="1"/>
              <a:t>тривалі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 з </a:t>
            </a:r>
            <a:r>
              <a:rPr lang="ru-RU" dirty="0" err="1"/>
              <a:t>фірмою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надійне</a:t>
            </a:r>
            <a:r>
              <a:rPr lang="ru-RU" dirty="0"/>
              <a:t>, </a:t>
            </a:r>
            <a:r>
              <a:rPr lang="ru-RU" dirty="0" err="1"/>
              <a:t>гарантоване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клієнтові</a:t>
            </a:r>
            <a:r>
              <a:rPr lang="ru-RU" dirty="0"/>
              <a:t> благ і </a:t>
            </a:r>
            <a:r>
              <a:rPr lang="ru-RU" dirty="0" err="1"/>
              <a:t>послуг</a:t>
            </a:r>
            <a:r>
              <a:rPr lang="ru-RU" dirty="0"/>
              <a:t> в </a:t>
            </a:r>
            <a:r>
              <a:rPr lang="ru-RU" dirty="0" err="1"/>
              <a:t>обумовленому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й </a:t>
            </a:r>
            <a:r>
              <a:rPr lang="ru-RU" dirty="0" err="1"/>
              <a:t>часі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сподівань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.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господарюючого</a:t>
            </a:r>
            <a:r>
              <a:rPr lang="ru-RU" dirty="0"/>
              <a:t> </a:t>
            </a:r>
            <a:r>
              <a:rPr lang="ru-RU" dirty="0" err="1"/>
              <a:t>суб'єкта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участь у </a:t>
            </a:r>
            <a:r>
              <a:rPr lang="ru-RU" dirty="0" err="1"/>
              <a:t>наданні</a:t>
            </a:r>
            <a:r>
              <a:rPr lang="ru-RU" dirty="0"/>
              <a:t> благ і </a:t>
            </a:r>
            <a:r>
              <a:rPr lang="ru-RU" dirty="0" err="1"/>
              <a:t>послуг</a:t>
            </a:r>
            <a:r>
              <a:rPr lang="ru-RU" dirty="0"/>
              <a:t> у </a:t>
            </a:r>
            <a:r>
              <a:rPr lang="ru-RU" dirty="0" err="1"/>
              <a:t>спосіб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сподіванням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 і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41303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– </a:t>
            </a:r>
            <a:r>
              <a:rPr lang="ru-RU" dirty="0" err="1"/>
              <a:t>скоординована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яка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спрямуванні</a:t>
            </a:r>
            <a:r>
              <a:rPr lang="ru-RU" dirty="0"/>
              <a:t> та </a:t>
            </a:r>
            <a:r>
              <a:rPr lang="ru-RU" dirty="0" err="1"/>
              <a:t>контролі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для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 </a:t>
            </a:r>
            <a:r>
              <a:rPr lang="ru-RU" dirty="0" err="1"/>
              <a:t>туристичної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туристичних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є одним з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система, </a:t>
            </a:r>
            <a:r>
              <a:rPr lang="ru-RU" dirty="0" err="1"/>
              <a:t>устрій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порядок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туристичного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характерними</a:t>
            </a:r>
            <a:r>
              <a:rPr lang="ru-RU" dirty="0"/>
              <a:t> для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відносинами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виробником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споживачами</a:t>
            </a:r>
            <a:r>
              <a:rPr lang="ru-RU" dirty="0"/>
              <a:t>, формами та методами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та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організаційною</a:t>
            </a:r>
            <a:r>
              <a:rPr lang="ru-RU" dirty="0"/>
              <a:t> структурою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стимулювання</a:t>
            </a:r>
            <a:r>
              <a:rPr lang="ru-RU" dirty="0"/>
              <a:t> людей до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суб'єктами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з метою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сприятливих</a:t>
            </a:r>
            <a:r>
              <a:rPr lang="ru-RU" dirty="0"/>
              <a:t> умов і </a:t>
            </a:r>
            <a:r>
              <a:rPr lang="ru-RU" dirty="0" err="1"/>
              <a:t>стимулів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,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потреб та </a:t>
            </a:r>
            <a:r>
              <a:rPr lang="ru-RU" dirty="0" err="1"/>
              <a:t>очікувань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573232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Мета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якістю</a:t>
            </a:r>
            <a:r>
              <a:rPr lang="ru-RU" sz="2000" dirty="0"/>
              <a:t> </a:t>
            </a:r>
            <a:r>
              <a:rPr lang="ru-RU" sz="2000" dirty="0" err="1"/>
              <a:t>послуг</a:t>
            </a:r>
            <a:r>
              <a:rPr lang="ru-RU" sz="2000" dirty="0"/>
              <a:t> – </a:t>
            </a:r>
            <a:r>
              <a:rPr lang="ru-RU" sz="2000" dirty="0" err="1"/>
              <a:t>удосконалення</a:t>
            </a:r>
            <a:r>
              <a:rPr lang="ru-RU" sz="2000" dirty="0"/>
              <a:t> форм і </a:t>
            </a:r>
            <a:r>
              <a:rPr lang="ru-RU" sz="2000" dirty="0" err="1"/>
              <a:t>методів</a:t>
            </a:r>
            <a:r>
              <a:rPr lang="ru-RU" sz="2000" dirty="0"/>
              <a:t> </a:t>
            </a:r>
            <a:r>
              <a:rPr lang="ru-RU" sz="2000" dirty="0" err="1"/>
              <a:t>процесу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, </a:t>
            </a:r>
            <a:r>
              <a:rPr lang="ru-RU" sz="2000" dirty="0" err="1"/>
              <a:t>спрямованого</a:t>
            </a:r>
            <a:r>
              <a:rPr lang="ru-RU" sz="2000" dirty="0"/>
              <a:t> на </a:t>
            </a:r>
            <a:r>
              <a:rPr lang="ru-RU" sz="2000" dirty="0" err="1"/>
              <a:t>поліпшення</a:t>
            </a:r>
            <a:r>
              <a:rPr lang="ru-RU" sz="2000" dirty="0"/>
              <a:t> </a:t>
            </a:r>
            <a:r>
              <a:rPr lang="ru-RU" sz="2000" dirty="0" err="1"/>
              <a:t>якості</a:t>
            </a:r>
            <a:r>
              <a:rPr lang="ru-RU" sz="2000" dirty="0"/>
              <a:t> й </a:t>
            </a:r>
            <a:r>
              <a:rPr lang="ru-RU" sz="2000" dirty="0" err="1"/>
              <a:t>забезпечення</a:t>
            </a:r>
            <a:r>
              <a:rPr lang="ru-RU" sz="2000" dirty="0"/>
              <a:t> </a:t>
            </a:r>
            <a:r>
              <a:rPr lang="ru-RU" sz="2000" dirty="0" err="1"/>
              <a:t>стійкого</a:t>
            </a:r>
            <a:r>
              <a:rPr lang="ru-RU" sz="2000" dirty="0"/>
              <a:t> конкурентного статусу </a:t>
            </a:r>
            <a:r>
              <a:rPr lang="ru-RU" sz="2000" dirty="0" err="1"/>
              <a:t>підприємства</a:t>
            </a:r>
            <a:r>
              <a:rPr lang="ru-RU" sz="20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за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потреб </a:t>
            </a:r>
            <a:r>
              <a:rPr lang="ru-RU" dirty="0" err="1"/>
              <a:t>споживачів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(</a:t>
            </a:r>
            <a:r>
              <a:rPr lang="ru-RU" dirty="0" err="1"/>
              <a:t>кваліфіковані</a:t>
            </a:r>
            <a:r>
              <a:rPr lang="ru-RU" dirty="0"/>
              <a:t> </a:t>
            </a:r>
            <a:r>
              <a:rPr lang="ru-RU" dirty="0" err="1"/>
              <a:t>трудові</a:t>
            </a:r>
            <a:r>
              <a:rPr lang="ru-RU" dirty="0"/>
              <a:t> та </a:t>
            </a:r>
            <a:r>
              <a:rPr lang="ru-RU" dirty="0" err="1"/>
              <a:t>матеріально-технічні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),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керівництво</a:t>
            </a:r>
            <a:r>
              <a:rPr lang="ru-RU" dirty="0"/>
              <a:t> повинно </a:t>
            </a:r>
            <a:r>
              <a:rPr lang="ru-RU" dirty="0" err="1"/>
              <a:t>забезпечити</a:t>
            </a:r>
            <a:r>
              <a:rPr lang="ru-RU" dirty="0"/>
              <a:t> у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; </a:t>
            </a:r>
            <a:r>
              <a:rPr lang="ru-RU" dirty="0" smtClean="0"/>
              <a:t> </a:t>
            </a:r>
          </a:p>
          <a:p>
            <a:r>
              <a:rPr lang="ru-RU" dirty="0" smtClean="0"/>
              <a:t>–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підприємство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розробити</a:t>
            </a:r>
            <a:r>
              <a:rPr lang="ru-RU" dirty="0"/>
              <a:t>, документально </a:t>
            </a:r>
            <a:r>
              <a:rPr lang="ru-RU" dirty="0" err="1"/>
              <a:t>оформити</a:t>
            </a:r>
            <a:r>
              <a:rPr lang="ru-RU" dirty="0"/>
              <a:t> та </a:t>
            </a:r>
            <a:r>
              <a:rPr lang="ru-RU" dirty="0" err="1"/>
              <a:t>впровадити</a:t>
            </a:r>
            <a:r>
              <a:rPr lang="ru-RU" dirty="0"/>
              <a:t> </a:t>
            </a:r>
            <a:r>
              <a:rPr lang="ru-RU" dirty="0" err="1"/>
              <a:t>нагальні</a:t>
            </a:r>
            <a:r>
              <a:rPr lang="ru-RU" dirty="0"/>
              <a:t> заходи;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ефективна</a:t>
            </a:r>
            <a:r>
              <a:rPr lang="ru-RU" dirty="0"/>
              <a:t>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споживачами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і </a:t>
            </a:r>
            <a:r>
              <a:rPr lang="ru-RU" dirty="0" err="1"/>
              <a:t>працівниками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зорієнтована</a:t>
            </a:r>
            <a:r>
              <a:rPr lang="ru-RU" dirty="0"/>
              <a:t> на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2990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5287" y="3392425"/>
            <a:ext cx="7026006" cy="3374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5287" y="18289"/>
            <a:ext cx="7026006" cy="33741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9306" y="6080761"/>
            <a:ext cx="11572791" cy="1371600"/>
          </a:xfrm>
        </p:spPr>
        <p:txBody>
          <a:bodyPr>
            <a:normAutofit/>
          </a:bodyPr>
          <a:lstStyle/>
          <a:p>
            <a:r>
              <a:rPr lang="ru-RU" sz="1000" dirty="0"/>
              <a:t>Рисунок 4.1 </a:t>
            </a:r>
            <a:r>
              <a:rPr lang="ru-RU" sz="1000" i="1" dirty="0"/>
              <a:t>– </a:t>
            </a:r>
            <a:r>
              <a:rPr lang="ru-RU" sz="1000" dirty="0"/>
              <a:t>Схема рівнів організаційно-економічного </a:t>
            </a:r>
            <a:r>
              <a:rPr lang="ru-RU" sz="1000" dirty="0" err="1"/>
              <a:t>механізму</a:t>
            </a:r>
            <a:r>
              <a:rPr lang="ru-RU" sz="1000" dirty="0"/>
              <a:t> </a:t>
            </a:r>
            <a:r>
              <a:rPr lang="ru-RU" sz="1000" dirty="0" err="1" smtClean="0"/>
              <a:t>управління</a:t>
            </a:r>
            <a:r>
              <a:rPr lang="ru-RU" sz="1000" dirty="0" smtClean="0"/>
              <a:t> </a:t>
            </a:r>
            <a:r>
              <a:rPr lang="ru-RU" sz="1000" dirty="0" err="1" smtClean="0"/>
              <a:t>якістю</a:t>
            </a:r>
            <a:r>
              <a:rPr lang="ru-RU" sz="1000" dirty="0" smtClean="0"/>
              <a:t> </a:t>
            </a:r>
            <a:r>
              <a:rPr lang="ru-RU" sz="1000" dirty="0"/>
              <a:t>менеджменту туристичної фірми</a:t>
            </a:r>
          </a:p>
        </p:txBody>
      </p:sp>
    </p:spTree>
    <p:extLst>
      <p:ext uri="{BB962C8B-B14F-4D97-AF65-F5344CB8AC3E}">
        <p14:creationId xmlns:p14="http://schemas.microsoft.com/office/powerpoint/2010/main" xmlns="" val="24976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824849"/>
            <a:ext cx="10058400" cy="1371600"/>
          </a:xfrm>
        </p:spPr>
        <p:txBody>
          <a:bodyPr>
            <a:noAutofit/>
          </a:bodyPr>
          <a:lstStyle/>
          <a:p>
            <a:r>
              <a:rPr lang="ru-RU" sz="2400" b="1" i="1" dirty="0"/>
              <a:t>Сутність функцій аналізують з таких позицій:</a:t>
            </a:r>
            <a:br>
              <a:rPr lang="ru-RU" sz="2400" b="1" i="1" dirty="0"/>
            </a:br>
            <a:r>
              <a:rPr lang="ru-RU" sz="2400" i="1" dirty="0"/>
              <a:t>– функція управління якістю послуг — </a:t>
            </a:r>
            <a:r>
              <a:rPr lang="ru-RU" sz="2400" dirty="0"/>
              <a:t>вид управлінської діяльності</a:t>
            </a:r>
            <a:r>
              <a:rPr lang="ru-RU" sz="2400" i="1" dirty="0"/>
              <a:t>;</a:t>
            </a:r>
            <a:br>
              <a:rPr lang="ru-RU" sz="2400" i="1" dirty="0"/>
            </a:br>
            <a:r>
              <a:rPr lang="ru-RU" sz="2400" i="1" dirty="0"/>
              <a:t>– функція управління якістю послуг — </a:t>
            </a:r>
            <a:r>
              <a:rPr lang="ru-RU" sz="2400" dirty="0"/>
              <a:t>результат спеціалізації</a:t>
            </a:r>
            <a:br>
              <a:rPr lang="ru-RU" sz="2400" dirty="0"/>
            </a:br>
            <a:r>
              <a:rPr lang="ru-RU" sz="2400" dirty="0"/>
              <a:t>управлінської діяльності;</a:t>
            </a:r>
            <a:br>
              <a:rPr lang="ru-RU" sz="2400" dirty="0"/>
            </a:br>
            <a:r>
              <a:rPr lang="ru-RU" sz="2400" i="1" dirty="0"/>
              <a:t>– функція управління </a:t>
            </a:r>
            <a:r>
              <a:rPr lang="ru-RU" sz="2400" dirty="0"/>
              <a:t>становить основу здійснення управління.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9636" y="4439921"/>
            <a:ext cx="10058400" cy="3931920"/>
          </a:xfrm>
        </p:spPr>
        <p:txBody>
          <a:bodyPr/>
          <a:lstStyle/>
          <a:p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вид </a:t>
            </a:r>
            <a:r>
              <a:rPr lang="ru-RU" dirty="0" err="1"/>
              <a:t>управлінської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виник</a:t>
            </a:r>
            <a:r>
              <a:rPr lang="ru-RU" dirty="0"/>
              <a:t> </a:t>
            </a:r>
            <a:r>
              <a:rPr lang="ru-RU" dirty="0" err="1" smtClean="0"/>
              <a:t>унаслідок</a:t>
            </a:r>
            <a:r>
              <a:rPr lang="ru-RU" dirty="0" smtClean="0"/>
              <a:t> </a:t>
            </a:r>
            <a:r>
              <a:rPr lang="ru-RU" dirty="0" err="1"/>
              <a:t>поглиблення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й </a:t>
            </a:r>
            <a:r>
              <a:rPr lang="ru-RU" dirty="0" err="1"/>
              <a:t>спеціалізації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 smtClean="0"/>
              <a:t>управління</a:t>
            </a:r>
            <a:r>
              <a:rPr lang="ru-RU" dirty="0"/>
              <a:t> </a:t>
            </a:r>
            <a:r>
              <a:rPr lang="ru-RU" dirty="0" err="1" smtClean="0"/>
              <a:t>підприємством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2034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582" y="378690"/>
            <a:ext cx="11323781" cy="6197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400" b="1" dirty="0" err="1"/>
              <a:t>Механізм</a:t>
            </a:r>
            <a:r>
              <a:rPr lang="ru-RU" sz="2400" b="1" dirty="0"/>
              <a:t> </a:t>
            </a:r>
            <a:r>
              <a:rPr lang="ru-RU" sz="2400" b="1" dirty="0" err="1"/>
              <a:t>управління</a:t>
            </a:r>
            <a:r>
              <a:rPr lang="ru-RU" sz="2400" b="1" dirty="0"/>
              <a:t> </a:t>
            </a:r>
            <a:r>
              <a:rPr lang="ru-RU" sz="2400" b="1" dirty="0" err="1"/>
              <a:t>якістю</a:t>
            </a:r>
            <a:r>
              <a:rPr lang="ru-RU" sz="2400" b="1" dirty="0"/>
              <a:t> </a:t>
            </a:r>
            <a:r>
              <a:rPr lang="ru-RU" sz="2400" b="1" dirty="0" err="1"/>
              <a:t>туристичних</a:t>
            </a:r>
            <a:r>
              <a:rPr lang="ru-RU" sz="2400" b="1" dirty="0"/>
              <a:t> </a:t>
            </a:r>
            <a:r>
              <a:rPr lang="ru-RU" sz="2400" b="1" dirty="0" err="1"/>
              <a:t>послуг</a:t>
            </a:r>
            <a:r>
              <a:rPr lang="ru-RU" sz="2400" b="1" dirty="0"/>
              <a:t> </a:t>
            </a:r>
            <a:r>
              <a:rPr lang="ru-RU" sz="2400" b="1" dirty="0" err="1"/>
              <a:t>розглядається</a:t>
            </a:r>
            <a:r>
              <a:rPr lang="ru-RU" sz="2400" b="1" dirty="0"/>
              <a:t> як </a:t>
            </a:r>
            <a:r>
              <a:rPr lang="ru-RU" sz="2400" b="1" dirty="0" err="1"/>
              <a:t>своєрідний</a:t>
            </a:r>
            <a:r>
              <a:rPr lang="ru-RU" sz="2400" b="1" dirty="0"/>
              <a:t> </a:t>
            </a:r>
            <a:r>
              <a:rPr lang="ru-RU" sz="2400" b="1" dirty="0" err="1"/>
              <a:t>механізм</a:t>
            </a:r>
            <a:r>
              <a:rPr lang="ru-RU" sz="2400" b="1" dirty="0"/>
              <a:t> </a:t>
            </a:r>
            <a:r>
              <a:rPr lang="ru-RU" sz="2400" b="1" dirty="0" err="1"/>
              <a:t>управлінських</a:t>
            </a:r>
            <a:r>
              <a:rPr lang="ru-RU" sz="2400" b="1" dirty="0"/>
              <a:t> </a:t>
            </a:r>
            <a:r>
              <a:rPr lang="ru-RU" sz="2400" b="1" dirty="0" err="1"/>
              <a:t>відносин</a:t>
            </a:r>
            <a:r>
              <a:rPr lang="ru-RU" sz="2400" b="1" dirty="0"/>
              <a:t>, </a:t>
            </a:r>
            <a:r>
              <a:rPr lang="ru-RU" sz="2400" b="1" dirty="0" err="1"/>
              <a:t>сформований</a:t>
            </a:r>
            <a:r>
              <a:rPr lang="ru-RU" sz="2400" b="1" dirty="0"/>
              <a:t> з таких </a:t>
            </a:r>
            <a:r>
              <a:rPr lang="ru-RU" sz="2400" b="1" dirty="0" err="1"/>
              <a:t>елементів</a:t>
            </a:r>
            <a:r>
              <a:rPr lang="ru-RU" sz="2400" b="1" dirty="0"/>
              <a:t>: </a:t>
            </a:r>
            <a:endParaRPr lang="ru-RU" sz="2400" b="1" dirty="0" smtClean="0"/>
          </a:p>
          <a:p>
            <a:pPr marL="0" indent="0">
              <a:buNone/>
            </a:pPr>
            <a:endParaRPr lang="ru-RU" sz="2400" b="1" dirty="0" smtClean="0"/>
          </a:p>
          <a:p>
            <a:r>
              <a:rPr lang="ru-RU" dirty="0" smtClean="0"/>
              <a:t>-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з </a:t>
            </a:r>
            <a:r>
              <a:rPr lang="ru-RU" dirty="0" err="1"/>
              <a:t>суттєвих</a:t>
            </a:r>
            <a:r>
              <a:rPr lang="ru-RU" dirty="0"/>
              <a:t> </a:t>
            </a:r>
            <a:r>
              <a:rPr lang="ru-RU" dirty="0" err="1"/>
              <a:t>періодично</a:t>
            </a:r>
            <a:r>
              <a:rPr lang="ru-RU" dirty="0"/>
              <a:t> </a:t>
            </a:r>
            <a:r>
              <a:rPr lang="ru-RU" dirty="0" err="1"/>
              <a:t>повторюваних</a:t>
            </a:r>
            <a:r>
              <a:rPr lang="ru-RU" dirty="0"/>
              <a:t> </a:t>
            </a:r>
            <a:r>
              <a:rPr lang="ru-RU" dirty="0" err="1"/>
              <a:t>взаємозв'язків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та </a:t>
            </a:r>
            <a:r>
              <a:rPr lang="ru-RU" dirty="0" err="1"/>
              <a:t>цілісність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(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у </a:t>
            </a:r>
            <a:r>
              <a:rPr lang="ru-RU" dirty="0" err="1"/>
              <a:t>туристичних</a:t>
            </a:r>
            <a:r>
              <a:rPr lang="ru-RU" dirty="0"/>
              <a:t> </a:t>
            </a:r>
            <a:r>
              <a:rPr lang="ru-RU" dirty="0" err="1"/>
              <a:t>підприємствах</a:t>
            </a:r>
            <a:r>
              <a:rPr lang="ru-RU" dirty="0"/>
              <a:t>,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і низового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підпорядкованого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персоналу);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предмета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– </a:t>
            </a:r>
            <a:r>
              <a:rPr lang="ru-RU" dirty="0" err="1"/>
              <a:t>турпослуги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 комплексу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у </a:t>
            </a:r>
            <a:r>
              <a:rPr lang="ru-RU" dirty="0" err="1"/>
              <a:t>підприємствах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(на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спрямовано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з метою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функцій</a:t>
            </a:r>
            <a:r>
              <a:rPr lang="ru-RU" dirty="0"/>
              <a:t> та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– </a:t>
            </a:r>
            <a:r>
              <a:rPr lang="ru-RU" dirty="0" err="1"/>
              <a:t>конкретних</a:t>
            </a:r>
            <a:r>
              <a:rPr lang="ru-RU" dirty="0"/>
              <a:t> форм і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цілеспрямованого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на </a:t>
            </a:r>
            <a:r>
              <a:rPr lang="ru-RU" dirty="0" err="1"/>
              <a:t>інтереси</a:t>
            </a:r>
            <a:r>
              <a:rPr lang="ru-RU" dirty="0"/>
              <a:t> та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готелю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інформації</a:t>
            </a:r>
            <a:r>
              <a:rPr lang="ru-RU" dirty="0"/>
              <a:t> –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методики – </a:t>
            </a:r>
            <a:r>
              <a:rPr lang="ru-RU" dirty="0" err="1"/>
              <a:t>встановленого</a:t>
            </a:r>
            <a:r>
              <a:rPr lang="ru-RU" dirty="0"/>
              <a:t> способу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інструментарію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суб'єкта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 (</a:t>
            </a:r>
            <a:r>
              <a:rPr lang="ru-RU" dirty="0" err="1"/>
              <a:t>планів</a:t>
            </a:r>
            <a:r>
              <a:rPr lang="ru-RU" dirty="0"/>
              <a:t>, </a:t>
            </a:r>
            <a:r>
              <a:rPr lang="ru-RU" dirty="0" err="1"/>
              <a:t>технологій</a:t>
            </a:r>
            <a:r>
              <a:rPr lang="ru-RU" dirty="0"/>
              <a:t>, </a:t>
            </a:r>
            <a:r>
              <a:rPr lang="ru-RU" dirty="0" err="1"/>
              <a:t>рішень</a:t>
            </a:r>
            <a:r>
              <a:rPr lang="ru-RU" dirty="0"/>
              <a:t>, норм та </a:t>
            </a:r>
            <a:r>
              <a:rPr lang="ru-RU" dirty="0" err="1"/>
              <a:t>нормативів</a:t>
            </a:r>
            <a:r>
              <a:rPr lang="ru-RU" dirty="0"/>
              <a:t>, форм </a:t>
            </a:r>
            <a:r>
              <a:rPr lang="ru-RU" dirty="0" err="1"/>
              <a:t>матеріального</a:t>
            </a:r>
            <a:r>
              <a:rPr lang="ru-RU" dirty="0"/>
              <a:t> та морального </a:t>
            </a:r>
            <a:r>
              <a:rPr lang="ru-RU" dirty="0" err="1"/>
              <a:t>стимулювання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організаційної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– </a:t>
            </a:r>
            <a:r>
              <a:rPr lang="ru-RU" dirty="0" err="1"/>
              <a:t>обов'язків</a:t>
            </a:r>
            <a:r>
              <a:rPr lang="ru-RU" dirty="0"/>
              <a:t>, </a:t>
            </a:r>
            <a:r>
              <a:rPr lang="ru-RU" dirty="0" err="1"/>
              <a:t>повноважень</a:t>
            </a:r>
            <a:r>
              <a:rPr lang="ru-RU" dirty="0"/>
              <a:t> і </a:t>
            </a:r>
            <a:r>
              <a:rPr lang="ru-RU" dirty="0" err="1"/>
              <a:t>взаємовідносин</a:t>
            </a:r>
            <a:r>
              <a:rPr lang="ru-RU" dirty="0"/>
              <a:t>, </a:t>
            </a:r>
            <a:r>
              <a:rPr lang="ru-RU" dirty="0" err="1"/>
              <a:t>поданих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, за </a:t>
            </a:r>
            <a:r>
              <a:rPr lang="ru-RU" dirty="0" err="1"/>
              <a:t>якою</a:t>
            </a:r>
            <a:r>
              <a:rPr lang="ru-RU" dirty="0"/>
              <a:t> е </a:t>
            </a:r>
            <a:r>
              <a:rPr lang="ru-RU" dirty="0" err="1"/>
              <a:t>підприємство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з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яка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в </a:t>
            </a:r>
            <a:r>
              <a:rPr lang="ru-RU" dirty="0" err="1"/>
              <a:t>готелі</a:t>
            </a:r>
            <a:r>
              <a:rPr lang="ru-RU" dirty="0"/>
              <a:t> та </a:t>
            </a:r>
            <a:r>
              <a:rPr lang="ru-RU" dirty="0" err="1"/>
              <a:t>специфіку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; </a:t>
            </a:r>
          </a:p>
          <a:p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, </a:t>
            </a:r>
            <a:r>
              <a:rPr lang="ru-RU" dirty="0" err="1"/>
              <a:t>обробки</a:t>
            </a:r>
            <a:r>
              <a:rPr lang="ru-RU" dirty="0"/>
              <a:t> та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підвищують</a:t>
            </a:r>
            <a:r>
              <a:rPr lang="ru-RU" dirty="0"/>
              <a:t> </a:t>
            </a:r>
            <a:r>
              <a:rPr lang="ru-RU" dirty="0" err="1"/>
              <a:t>продуктивність</a:t>
            </a:r>
            <a:r>
              <a:rPr lang="ru-RU" dirty="0"/>
              <a:t> та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управлінської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кадрів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– </a:t>
            </a:r>
            <a:r>
              <a:rPr lang="ru-RU" dirty="0" err="1"/>
              <a:t>керівників</a:t>
            </a:r>
            <a:r>
              <a:rPr lang="ru-RU" dirty="0"/>
              <a:t>, </a:t>
            </a:r>
            <a:r>
              <a:rPr lang="ru-RU" dirty="0" err="1"/>
              <a:t>спеціалістів</a:t>
            </a:r>
            <a:r>
              <a:rPr lang="ru-RU" dirty="0"/>
              <a:t>, </a:t>
            </a:r>
            <a:r>
              <a:rPr lang="ru-RU" dirty="0" err="1"/>
              <a:t>допоміжного</a:t>
            </a:r>
            <a:r>
              <a:rPr lang="ru-RU" dirty="0"/>
              <a:t> </a:t>
            </a:r>
            <a:r>
              <a:rPr lang="ru-RU" dirty="0" smtClean="0"/>
              <a:t>персоналу.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761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84</TotalTime>
  <Words>3422</Words>
  <Application>Microsoft Office PowerPoint</Application>
  <PresentationFormat>Произвольный</PresentationFormat>
  <Paragraphs>137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Савон</vt:lpstr>
      <vt:lpstr>МЕХАНІЗМ ТА ПРОЦЕС УПРАВЛІННЯ ЯКІСТЮ ПІДПРИЄМСТВ У СФЕРІ ТУРИЗМУ</vt:lpstr>
      <vt:lpstr>План</vt:lpstr>
      <vt:lpstr>Слайд 3</vt:lpstr>
      <vt:lpstr>Слайд 4</vt:lpstr>
      <vt:lpstr>Слайд 5</vt:lpstr>
      <vt:lpstr>Мета управління якістю послуг – удосконалення форм і методів процесу управління, спрямованого на поліпшення якості й забезпечення стійкого конкурентного статусу підприємства.</vt:lpstr>
      <vt:lpstr>Рисунок 4.1 – Схема рівнів організаційно-економічного механізму управління якістю менеджменту туристичної фірми</vt:lpstr>
      <vt:lpstr>Сутність функцій аналізують з таких позицій: – функція управління якістю послуг — вид управлінської діяльності; – функція управління якістю послуг — результат спеціалізації управлінської діяльності; – функція управління становить основу здійснення управління.</vt:lpstr>
      <vt:lpstr>Слайд 9</vt:lpstr>
      <vt:lpstr>Механізм управління якістю продукції та послуги</vt:lpstr>
      <vt:lpstr>На підприємствах сфери гостинності впроваджується п'ятирівнева модель якості обслуговування.</vt:lpstr>
      <vt:lpstr>Слайд 12</vt:lpstr>
      <vt:lpstr>Слайд 13</vt:lpstr>
      <vt:lpstr>Слайд 14</vt:lpstr>
      <vt:lpstr>Слайд 15</vt:lpstr>
      <vt:lpstr>Слайд 16</vt:lpstr>
      <vt:lpstr>Останніми роками послідовно упроваджується нова стратегія управління якістю послуг: </vt:lpstr>
      <vt:lpstr>Системи розробки нових послуг повинні містити ряд основних положень: </vt:lpstr>
      <vt:lpstr>Слайд 19</vt:lpstr>
      <vt:lpstr>Слайд 20</vt:lpstr>
      <vt:lpstr>Слайд 21</vt:lpstr>
      <vt:lpstr>Слайд 22</vt:lpstr>
      <vt:lpstr>Рисунок 4.3 – Використання інструментів якості</vt:lpstr>
      <vt:lpstr>Рисунок 4.4 – Схема процесу</vt:lpstr>
      <vt:lpstr>Рисунок 4.5 – Часовий ряд</vt:lpstr>
      <vt:lpstr>Слайд 26</vt:lpstr>
      <vt:lpstr>Рисунок 4.6 – Діаграма Парето</vt:lpstr>
      <vt:lpstr>Рисунок 4.7 – Гістограма</vt:lpstr>
      <vt:lpstr>Рисунок 4.8 – Діаграма розсіювання</vt:lpstr>
      <vt:lpstr>Слайд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МЕХАНІЗМ ТА ПРОЦЕС УПРАВЛІННЯ ЯКІСТЮ ПІДПРИЄМСТВ У СФЕРІ ТУРИЗМУ</dc:title>
  <dc:creator>admin</dc:creator>
  <cp:lastModifiedBy>Lera</cp:lastModifiedBy>
  <cp:revision>9</cp:revision>
  <dcterms:created xsi:type="dcterms:W3CDTF">2020-03-04T17:07:19Z</dcterms:created>
  <dcterms:modified xsi:type="dcterms:W3CDTF">2020-03-30T18:12:51Z</dcterms:modified>
</cp:coreProperties>
</file>