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handoutMasterIdLst>
    <p:handoutMasterId r:id="rId53"/>
  </p:handoutMasterIdLst>
  <p:sldIdLst>
    <p:sldId id="256" r:id="rId2"/>
    <p:sldId id="257" r:id="rId3"/>
    <p:sldId id="271" r:id="rId4"/>
    <p:sldId id="290" r:id="rId5"/>
    <p:sldId id="291" r:id="rId6"/>
    <p:sldId id="292" r:id="rId7"/>
    <p:sldId id="293" r:id="rId8"/>
    <p:sldId id="325" r:id="rId9"/>
    <p:sldId id="326" r:id="rId10"/>
    <p:sldId id="294" r:id="rId11"/>
    <p:sldId id="310" r:id="rId12"/>
    <p:sldId id="295" r:id="rId13"/>
    <p:sldId id="296" r:id="rId14"/>
    <p:sldId id="297" r:id="rId15"/>
    <p:sldId id="327" r:id="rId16"/>
    <p:sldId id="273" r:id="rId17"/>
    <p:sldId id="328" r:id="rId18"/>
    <p:sldId id="329" r:id="rId19"/>
    <p:sldId id="330" r:id="rId20"/>
    <p:sldId id="298" r:id="rId21"/>
    <p:sldId id="331" r:id="rId22"/>
    <p:sldId id="313" r:id="rId23"/>
    <p:sldId id="314" r:id="rId24"/>
    <p:sldId id="315" r:id="rId25"/>
    <p:sldId id="316" r:id="rId26"/>
    <p:sldId id="317" r:id="rId27"/>
    <p:sldId id="318" r:id="rId28"/>
    <p:sldId id="299" r:id="rId29"/>
    <p:sldId id="268" r:id="rId30"/>
    <p:sldId id="323" r:id="rId31"/>
    <p:sldId id="311" r:id="rId32"/>
    <p:sldId id="312" r:id="rId33"/>
    <p:sldId id="332" r:id="rId34"/>
    <p:sldId id="337" r:id="rId35"/>
    <p:sldId id="306" r:id="rId36"/>
    <p:sldId id="307" r:id="rId37"/>
    <p:sldId id="319" r:id="rId38"/>
    <p:sldId id="320" r:id="rId39"/>
    <p:sldId id="321" r:id="rId40"/>
    <p:sldId id="322" r:id="rId41"/>
    <p:sldId id="309" r:id="rId42"/>
    <p:sldId id="302" r:id="rId43"/>
    <p:sldId id="303" r:id="rId44"/>
    <p:sldId id="304" r:id="rId45"/>
    <p:sldId id="300" r:id="rId46"/>
    <p:sldId id="301" r:id="rId47"/>
    <p:sldId id="324" r:id="rId48"/>
    <p:sldId id="333" r:id="rId49"/>
    <p:sldId id="334" r:id="rId50"/>
    <p:sldId id="336" r:id="rId51"/>
    <p:sldId id="335" r:id="rId52"/>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260" userDrawn="1">
          <p15:clr>
            <a:srgbClr val="A4A3A4"/>
          </p15:clr>
        </p15:guide>
        <p15:guide id="4" pos="29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616" autoAdjust="0"/>
  </p:normalViewPr>
  <p:slideViewPr>
    <p:cSldViewPr>
      <p:cViewPr varScale="1">
        <p:scale>
          <a:sx n="79" d="100"/>
          <a:sy n="79" d="100"/>
        </p:scale>
        <p:origin x="1656" y="84"/>
      </p:cViewPr>
      <p:guideLst>
        <p:guide orient="horz" pos="2160"/>
        <p:guide pos="2880"/>
        <p:guide orient="horz" pos="2260"/>
        <p:guide pos="2980"/>
      </p:guideLst>
    </p:cSldViewPr>
  </p:slideViewPr>
  <p:outlineViewPr>
    <p:cViewPr>
      <p:scale>
        <a:sx n="33" d="100"/>
        <a:sy n="33" d="100"/>
      </p:scale>
      <p:origin x="12" y="33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DA85305-6878-42A7-96F8-479D23B560F1}" type="datetimeFigureOut">
              <a:rPr lang="ru-RU" smtClean="0"/>
              <a:t>07.11.2022</a:t>
            </a:fld>
            <a:endParaRPr lang="ru-RU"/>
          </a:p>
        </p:txBody>
      </p:sp>
      <p:sp>
        <p:nvSpPr>
          <p:cNvPr id="4" name="Нижний колонтитул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082C050-51DC-4205-90F0-F3BCDC485108}" type="slidenum">
              <a:rPr lang="ru-RU" smtClean="0"/>
              <a:t>‹№›</a:t>
            </a:fld>
            <a:endParaRPr lang="ru-RU"/>
          </a:p>
        </p:txBody>
      </p:sp>
    </p:spTree>
    <p:extLst>
      <p:ext uri="{BB962C8B-B14F-4D97-AF65-F5344CB8AC3E}">
        <p14:creationId xmlns:p14="http://schemas.microsoft.com/office/powerpoint/2010/main" val="35062268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fld id="{900726EA-1033-43AD-B9C8-975B9C51E371}" type="datetimeFigureOut">
              <a:rPr lang="ru-RU" smtClean="0"/>
              <a:pPr/>
              <a:t>07.11.2022</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E6E552DB-3BFB-4DB8-BCA7-BD5160928C6A}"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0726EA-1033-43AD-B9C8-975B9C51E371}" type="datetimeFigureOut">
              <a:rPr lang="ru-RU" smtClean="0"/>
              <a:pPr/>
              <a:t>07.11.2022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40"/>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1"/>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0726EA-1033-43AD-B9C8-975B9C51E371}" type="datetimeFigureOut">
              <a:rPr lang="ru-RU" smtClean="0"/>
              <a:pPr/>
              <a:t>07.11.2022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0726EA-1033-43AD-B9C8-975B9C51E371}" type="datetimeFigureOut">
              <a:rPr lang="ru-RU" smtClean="0"/>
              <a:pPr/>
              <a:t>07.11.2022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1"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00726EA-1033-43AD-B9C8-975B9C51E371}" type="datetimeFigureOut">
              <a:rPr lang="ru-RU" smtClean="0"/>
              <a:pPr/>
              <a:t>07.11.2022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E552DB-3BFB-4DB8-BCA7-BD5160928C6A}"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00726EA-1033-43AD-B9C8-975B9C51E371}" type="datetimeFigureOut">
              <a:rPr lang="ru-RU" smtClean="0"/>
              <a:pPr/>
              <a:t>07.11.2022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900726EA-1033-43AD-B9C8-975B9C51E371}" type="datetimeFigureOut">
              <a:rPr lang="ru-RU" smtClean="0"/>
              <a:pPr/>
              <a:t>07.11.2022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00726EA-1033-43AD-B9C8-975B9C51E371}" type="datetimeFigureOut">
              <a:rPr lang="ru-RU" smtClean="0"/>
              <a:pPr/>
              <a:t>07.11.2022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900726EA-1033-43AD-B9C8-975B9C51E371}" type="datetimeFigureOut">
              <a:rPr lang="ru-RU" smtClean="0"/>
              <a:pPr/>
              <a:t>07.11.2022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6E552DB-3BFB-4DB8-BCA7-BD5160928C6A}"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1"/>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00726EA-1033-43AD-B9C8-975B9C51E371}" type="datetimeFigureOut">
              <a:rPr lang="ru-RU" smtClean="0"/>
              <a:pPr/>
              <a:t>07.11.2022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900726EA-1033-43AD-B9C8-975B9C51E371}" type="datetimeFigureOut">
              <a:rPr lang="ru-RU" smtClean="0"/>
              <a:pPr/>
              <a:t>07.11.2022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E552DB-3BFB-4DB8-BCA7-BD5160928C6A}"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4"/>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2"/>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6"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8" y="21103"/>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2" y="1055078"/>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00726EA-1033-43AD-B9C8-975B9C51E371}" type="datetimeFigureOut">
              <a:rPr lang="ru-RU" smtClean="0"/>
              <a:pPr/>
              <a:t>07.11.2022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6E552DB-3BFB-4DB8-BCA7-BD5160928C6A}"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earch.ligazakon.ua/l_doc2.nsf/link1/RE30682.html"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search.ligazakon.ua/l_doc2.nsf/link1/RE30682.html"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8392" y="2007096"/>
            <a:ext cx="6400800" cy="2286000"/>
          </a:xfrm>
        </p:spPr>
        <p:txBody>
          <a:bodyPr>
            <a:noAutofit/>
          </a:bodyPr>
          <a:lstStyle/>
          <a:p>
            <a:r>
              <a:rPr lang="uk-UA" sz="3200" dirty="0" smtClean="0"/>
              <a:t>ПРАВОВИЙ РЕЖИМ ЗЕМЕЛЬ сільськогосподарського Призначення</a:t>
            </a:r>
            <a:endParaRPr lang="uk-UA" sz="3200" dirty="0"/>
          </a:p>
        </p:txBody>
      </p:sp>
      <p:sp>
        <p:nvSpPr>
          <p:cNvPr id="3" name="Подзаголовок 2"/>
          <p:cNvSpPr>
            <a:spLocks noGrp="1"/>
          </p:cNvSpPr>
          <p:nvPr>
            <p:ph type="body" idx="1"/>
          </p:nvPr>
        </p:nvSpPr>
        <p:spPr>
          <a:xfrm>
            <a:off x="2578392" y="188640"/>
            <a:ext cx="6400800" cy="1509712"/>
          </a:xfrm>
        </p:spPr>
        <p:txBody>
          <a:bodyPr>
            <a:normAutofit/>
          </a:bodyPr>
          <a:lstStyle/>
          <a:p>
            <a:r>
              <a:rPr lang="uk-UA" sz="3200" b="1" dirty="0" smtClean="0"/>
              <a:t>Тема </a:t>
            </a:r>
            <a:endParaRPr lang="ru-RU"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2267" y="188640"/>
            <a:ext cx="17002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5953273"/>
            <a:ext cx="31940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99392"/>
            <a:ext cx="7818072" cy="1143000"/>
          </a:xfrm>
        </p:spPr>
        <p:txBody>
          <a:bodyPr>
            <a:normAutofit/>
          </a:bodyPr>
          <a:lstStyle/>
          <a:p>
            <a:pPr algn="ctr"/>
            <a:r>
              <a:rPr lang="uk-UA" sz="3000" b="1" dirty="0" smtClean="0"/>
              <a:t>Види сільськогосподарських угідь</a:t>
            </a:r>
            <a:endParaRPr lang="ru-RU" sz="3000" b="1" dirty="0"/>
          </a:p>
        </p:txBody>
      </p:sp>
      <p:sp>
        <p:nvSpPr>
          <p:cNvPr id="3" name="Объект 2"/>
          <p:cNvSpPr>
            <a:spLocks noGrp="1"/>
          </p:cNvSpPr>
          <p:nvPr>
            <p:ph idx="1"/>
          </p:nvPr>
        </p:nvSpPr>
        <p:spPr>
          <a:xfrm>
            <a:off x="755576" y="1052736"/>
            <a:ext cx="8136904" cy="5481736"/>
          </a:xfrm>
        </p:spPr>
        <p:txBody>
          <a:bodyPr>
            <a:normAutofit fontScale="85000" lnSpcReduction="10000"/>
          </a:bodyPr>
          <a:lstStyle/>
          <a:p>
            <a:pPr marL="916686" lvl="1" indent="-514350">
              <a:buClr>
                <a:srgbClr val="C00000"/>
              </a:buClr>
              <a:buFont typeface="+mj-lt"/>
              <a:buAutoNum type="arabicPeriod"/>
            </a:pPr>
            <a:r>
              <a:rPr lang="uk-UA" b="1" dirty="0" smtClean="0"/>
              <a:t>рілля</a:t>
            </a:r>
            <a:r>
              <a:rPr lang="uk-UA" dirty="0" smtClean="0"/>
              <a:t> </a:t>
            </a:r>
            <a:r>
              <a:rPr lang="uk-UA" dirty="0"/>
              <a:t>– земельні ділянки, що систематично обробляються і використовуються для сівби сільськогосподарських культур;</a:t>
            </a:r>
            <a:endParaRPr lang="uk-UA" sz="2400" dirty="0"/>
          </a:p>
          <a:p>
            <a:pPr marL="916686" lvl="1" indent="-514350">
              <a:buClr>
                <a:srgbClr val="C00000"/>
              </a:buClr>
              <a:buFont typeface="+mj-lt"/>
              <a:buAutoNum type="arabicPeriod"/>
            </a:pPr>
            <a:r>
              <a:rPr lang="uk-UA" b="1" dirty="0"/>
              <a:t>багаторічні насадження </a:t>
            </a:r>
            <a:r>
              <a:rPr lang="uk-UA" dirty="0"/>
              <a:t>– земельні ділянки, зайняті штучно створеними деревними, чагарниковими і трав’яними багаторічними насадженнями;</a:t>
            </a:r>
            <a:endParaRPr lang="uk-UA" sz="2400" dirty="0"/>
          </a:p>
          <a:p>
            <a:pPr marL="916686" lvl="1" indent="-514350">
              <a:buClr>
                <a:srgbClr val="C00000"/>
              </a:buClr>
              <a:buFont typeface="+mj-lt"/>
              <a:buAutoNum type="arabicPeriod"/>
            </a:pPr>
            <a:r>
              <a:rPr lang="uk-UA" b="1" dirty="0"/>
              <a:t>сінокоси</a:t>
            </a:r>
            <a:r>
              <a:rPr lang="uk-UA" dirty="0"/>
              <a:t> – земельні ділянки, покриті багаторічною трав’янистою рослинністю, що систематично використовуються для сінокосіння;</a:t>
            </a:r>
            <a:endParaRPr lang="uk-UA" sz="2400" dirty="0"/>
          </a:p>
          <a:p>
            <a:pPr marL="916686" lvl="1" indent="-514350">
              <a:buClr>
                <a:srgbClr val="C00000"/>
              </a:buClr>
              <a:buFont typeface="+mj-lt"/>
              <a:buAutoNum type="arabicPeriod"/>
            </a:pPr>
            <a:r>
              <a:rPr lang="uk-UA" b="1" dirty="0"/>
              <a:t>пасовища</a:t>
            </a:r>
            <a:r>
              <a:rPr lang="uk-UA" dirty="0"/>
              <a:t> – земельні ділянки, покриті багаторічною трав’янистою рослинністю, що систематично використовуються для випасання худоби;</a:t>
            </a:r>
            <a:endParaRPr lang="uk-UA" sz="2400" dirty="0"/>
          </a:p>
          <a:p>
            <a:pPr marL="916686" lvl="1" indent="-514350">
              <a:buClr>
                <a:srgbClr val="C00000"/>
              </a:buClr>
              <a:buFont typeface="+mj-lt"/>
              <a:buAutoNum type="arabicPeriod"/>
            </a:pPr>
            <a:r>
              <a:rPr lang="uk-UA" b="1" dirty="0"/>
              <a:t>перелоги</a:t>
            </a:r>
            <a:r>
              <a:rPr lang="uk-UA" dirty="0"/>
              <a:t> – землі, які раніше використовувались та більше одного року не використовуються для сівби сільськогосподарських культур.     </a:t>
            </a:r>
            <a:endParaRPr lang="uk-UA" sz="2400" dirty="0"/>
          </a:p>
        </p:txBody>
      </p:sp>
    </p:spTree>
    <p:extLst>
      <p:ext uri="{BB962C8B-B14F-4D97-AF65-F5344CB8AC3E}">
        <p14:creationId xmlns:p14="http://schemas.microsoft.com/office/powerpoint/2010/main" val="3386894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692696"/>
            <a:ext cx="7776864" cy="6494085"/>
          </a:xfrm>
          <a:prstGeom prst="rect">
            <a:avLst/>
          </a:prstGeom>
        </p:spPr>
        <p:txBody>
          <a:bodyPr wrap="square">
            <a:spAutoFit/>
          </a:bodyPr>
          <a:lstStyle/>
          <a:p>
            <a:pPr indent="457200" algn="just"/>
            <a:r>
              <a:rPr lang="uk-UA" sz="2600" b="1" dirty="0" smtClean="0"/>
              <a:t>Ґрунт</a:t>
            </a:r>
            <a:r>
              <a:rPr lang="uk-UA" sz="2600" dirty="0" smtClean="0"/>
              <a:t> – природно-історичне   органо-мінеральне   тіло,   що утворилося на  поверхні  земної  кори під впливом живих організмів і  є  осередком  найбільшої  концентрації  поживних речовин,  основою життя та розвитку людства  завдяки найціннішій своїй властивості – родючості. </a:t>
            </a:r>
          </a:p>
          <a:p>
            <a:pPr indent="457200" algn="just"/>
            <a:endParaRPr lang="uk-UA" sz="2600" dirty="0" smtClean="0"/>
          </a:p>
          <a:p>
            <a:pPr indent="457200" algn="just"/>
            <a:r>
              <a:rPr lang="uk-UA" sz="2600" b="1" dirty="0" smtClean="0"/>
              <a:t>Ґрунтова маса </a:t>
            </a:r>
            <a:r>
              <a:rPr lang="uk-UA" sz="2600" dirty="0" smtClean="0"/>
              <a:t>– знятий родючий шар ґрунту. </a:t>
            </a:r>
          </a:p>
          <a:p>
            <a:pPr indent="457200" algn="just"/>
            <a:endParaRPr lang="uk-UA" sz="2600" dirty="0" smtClean="0"/>
          </a:p>
          <a:p>
            <a:pPr indent="457200" algn="just"/>
            <a:r>
              <a:rPr lang="uk-UA" sz="2600" b="1" dirty="0" smtClean="0"/>
              <a:t>Родючість</a:t>
            </a:r>
            <a:r>
              <a:rPr lang="uk-UA" sz="2600" dirty="0" smtClean="0"/>
              <a:t> – сукупність якостей ґрунту, що забезпечує вирощування врожаю.</a:t>
            </a:r>
          </a:p>
          <a:p>
            <a:pPr indent="457200" algn="just"/>
            <a:r>
              <a:rPr lang="uk-UA" sz="2600" dirty="0" smtClean="0"/>
              <a:t>Поділяється на </a:t>
            </a:r>
            <a:r>
              <a:rPr lang="uk-UA" sz="2600" b="1" i="1" dirty="0" smtClean="0"/>
              <a:t>природну</a:t>
            </a:r>
            <a:r>
              <a:rPr lang="uk-UA" sz="2600" dirty="0" smtClean="0"/>
              <a:t> (потенційну) та </a:t>
            </a:r>
            <a:r>
              <a:rPr lang="uk-UA" sz="2600" b="1" i="1" dirty="0" smtClean="0"/>
              <a:t>ефективну</a:t>
            </a:r>
            <a:r>
              <a:rPr lang="uk-UA" sz="2600" dirty="0" smtClean="0"/>
              <a:t> (яка виникає внаслідок обробітку</a:t>
            </a:r>
            <a:r>
              <a:rPr lang="ru-RU" sz="2600" dirty="0" smtClean="0"/>
              <a:t>)</a:t>
            </a:r>
            <a:r>
              <a:rPr lang="uk-UA" sz="2600" dirty="0" smtClean="0"/>
              <a:t>. </a:t>
            </a:r>
          </a:p>
          <a:p>
            <a:endParaRPr lang="ru-RU" sz="2600" dirty="0"/>
          </a:p>
          <a:p>
            <a:endParaRPr lang="ru-RU" sz="2600" dirty="0"/>
          </a:p>
          <a:p>
            <a:r>
              <a:rPr lang="ru-RU" sz="2600" dirty="0"/>
              <a:t>     </a:t>
            </a:r>
          </a:p>
        </p:txBody>
      </p:sp>
    </p:spTree>
    <p:extLst>
      <p:ext uri="{BB962C8B-B14F-4D97-AF65-F5344CB8AC3E}">
        <p14:creationId xmlns:p14="http://schemas.microsoft.com/office/powerpoint/2010/main" val="2657064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99392"/>
            <a:ext cx="7818072" cy="1143000"/>
          </a:xfrm>
        </p:spPr>
        <p:txBody>
          <a:bodyPr>
            <a:normAutofit/>
          </a:bodyPr>
          <a:lstStyle/>
          <a:p>
            <a:pPr algn="ctr"/>
            <a:r>
              <a:rPr lang="uk-UA" sz="3000" b="1" dirty="0" smtClean="0"/>
              <a:t>Правовий режим земель сільськогосподарського призначення</a:t>
            </a:r>
            <a:endParaRPr lang="ru-RU" sz="3000" b="1" dirty="0"/>
          </a:p>
        </p:txBody>
      </p:sp>
      <p:sp>
        <p:nvSpPr>
          <p:cNvPr id="3" name="Объект 2"/>
          <p:cNvSpPr>
            <a:spLocks noGrp="1"/>
          </p:cNvSpPr>
          <p:nvPr>
            <p:ph idx="1"/>
          </p:nvPr>
        </p:nvSpPr>
        <p:spPr>
          <a:xfrm>
            <a:off x="755576" y="1187624"/>
            <a:ext cx="8136904" cy="5481736"/>
          </a:xfrm>
        </p:spPr>
        <p:txBody>
          <a:bodyPr>
            <a:normAutofit fontScale="92500" lnSpcReduction="20000"/>
          </a:bodyPr>
          <a:lstStyle/>
          <a:p>
            <a:pPr marL="916686" lvl="1" indent="-514350">
              <a:buClr>
                <a:srgbClr val="C00000"/>
              </a:buClr>
              <a:buFont typeface="+mj-lt"/>
              <a:buAutoNum type="arabicPeriod"/>
            </a:pPr>
            <a:r>
              <a:rPr lang="ru-RU" b="1" dirty="0" smtClean="0"/>
              <a:t>порядок </a:t>
            </a:r>
            <a:r>
              <a:rPr lang="ru-RU" b="1" dirty="0" err="1"/>
              <a:t>визначення</a:t>
            </a:r>
            <a:r>
              <a:rPr lang="ru-RU" b="1" dirty="0"/>
              <a:t> </a:t>
            </a:r>
            <a:r>
              <a:rPr lang="ru-RU" b="1" dirty="0" err="1"/>
              <a:t>цільового</a:t>
            </a:r>
            <a:r>
              <a:rPr lang="ru-RU" b="1" dirty="0"/>
              <a:t> </a:t>
            </a:r>
            <a:r>
              <a:rPr lang="ru-RU" b="1" dirty="0" err="1"/>
              <a:t>призначення</a:t>
            </a:r>
            <a:r>
              <a:rPr lang="ru-RU" b="1" dirty="0"/>
              <a:t> земель та </a:t>
            </a:r>
            <a:r>
              <a:rPr lang="ru-RU" b="1" dirty="0" err="1"/>
              <a:t>віднесення</a:t>
            </a:r>
            <a:r>
              <a:rPr lang="ru-RU" b="1" dirty="0"/>
              <a:t> </a:t>
            </a:r>
            <a:r>
              <a:rPr lang="ru-RU" b="1" dirty="0" err="1"/>
              <a:t>їх</a:t>
            </a:r>
            <a:r>
              <a:rPr lang="ru-RU" b="1" dirty="0"/>
              <a:t> до </a:t>
            </a:r>
            <a:r>
              <a:rPr lang="ru-RU" b="1" dirty="0" err="1" smtClean="0"/>
              <a:t>цієї</a:t>
            </a:r>
            <a:r>
              <a:rPr lang="ru-RU" b="1" dirty="0" smtClean="0"/>
              <a:t> </a:t>
            </a:r>
            <a:r>
              <a:rPr lang="ru-RU" b="1" dirty="0" err="1" smtClean="0"/>
              <a:t>категорії</a:t>
            </a:r>
            <a:r>
              <a:rPr lang="ru-RU" b="1" dirty="0"/>
              <a:t>;</a:t>
            </a:r>
          </a:p>
          <a:p>
            <a:pPr marL="916686" lvl="1" indent="-514350">
              <a:buClr>
                <a:srgbClr val="C00000"/>
              </a:buClr>
              <a:buFont typeface="+mj-lt"/>
              <a:buAutoNum type="arabicPeriod"/>
            </a:pPr>
            <a:r>
              <a:rPr lang="ru-RU" b="1" dirty="0" err="1" smtClean="0"/>
              <a:t>правові</a:t>
            </a:r>
            <a:r>
              <a:rPr lang="ru-RU" b="1" dirty="0" smtClean="0"/>
              <a:t> </a:t>
            </a:r>
            <a:r>
              <a:rPr lang="ru-RU" b="1" dirty="0" err="1"/>
              <a:t>форми</a:t>
            </a:r>
            <a:r>
              <a:rPr lang="ru-RU" b="1" dirty="0"/>
              <a:t> </a:t>
            </a:r>
            <a:r>
              <a:rPr lang="ru-RU" b="1" dirty="0" err="1"/>
              <a:t>використання</a:t>
            </a:r>
            <a:r>
              <a:rPr lang="ru-RU" b="1" dirty="0"/>
              <a:t> </a:t>
            </a:r>
            <a:r>
              <a:rPr lang="ru-RU" b="1" dirty="0" smtClean="0"/>
              <a:t>земель (</a:t>
            </a:r>
            <a:r>
              <a:rPr lang="ru-RU" b="1" dirty="0" err="1" smtClean="0"/>
              <a:t>види</a:t>
            </a:r>
            <a:r>
              <a:rPr lang="ru-RU" b="1" dirty="0" smtClean="0"/>
              <a:t> прав на </a:t>
            </a:r>
            <a:r>
              <a:rPr lang="ru-RU" b="1" dirty="0" err="1" smtClean="0"/>
              <a:t>землі</a:t>
            </a:r>
            <a:r>
              <a:rPr lang="ru-RU" b="1" dirty="0" smtClean="0"/>
              <a:t>);</a:t>
            </a:r>
            <a:endParaRPr lang="ru-RU" b="1" dirty="0"/>
          </a:p>
          <a:p>
            <a:pPr marL="916686" lvl="1" indent="-514350">
              <a:buClr>
                <a:srgbClr val="C00000"/>
              </a:buClr>
              <a:buFont typeface="+mj-lt"/>
              <a:buAutoNum type="arabicPeriod"/>
            </a:pPr>
            <a:r>
              <a:rPr lang="ru-RU" b="1" dirty="0" err="1" smtClean="0"/>
              <a:t>підстави</a:t>
            </a:r>
            <a:r>
              <a:rPr lang="ru-RU" b="1" dirty="0" smtClean="0"/>
              <a:t> </a:t>
            </a:r>
            <a:r>
              <a:rPr lang="ru-RU" b="1" dirty="0"/>
              <a:t>та порядок </a:t>
            </a:r>
            <a:r>
              <a:rPr lang="ru-RU" b="1" dirty="0" err="1"/>
              <a:t>набуття</a:t>
            </a:r>
            <a:r>
              <a:rPr lang="ru-RU" b="1" dirty="0"/>
              <a:t> прав на </a:t>
            </a:r>
            <a:r>
              <a:rPr lang="ru-RU" b="1" dirty="0" err="1" smtClean="0"/>
              <a:t>землі</a:t>
            </a:r>
            <a:r>
              <a:rPr lang="ru-RU" b="1" dirty="0" smtClean="0"/>
              <a:t>;</a:t>
            </a:r>
            <a:endParaRPr lang="ru-RU" b="1" dirty="0"/>
          </a:p>
          <a:p>
            <a:pPr marL="916686" lvl="1" indent="-514350">
              <a:buClr>
                <a:srgbClr val="C00000"/>
              </a:buClr>
              <a:buFont typeface="+mj-lt"/>
              <a:buAutoNum type="arabicPeriod"/>
            </a:pPr>
            <a:r>
              <a:rPr lang="ru-RU" b="1" dirty="0" smtClean="0"/>
              <a:t>права </a:t>
            </a:r>
            <a:r>
              <a:rPr lang="ru-RU" b="1" dirty="0"/>
              <a:t>та </a:t>
            </a:r>
            <a:r>
              <a:rPr lang="ru-RU" b="1" dirty="0" err="1"/>
              <a:t>обов’язки</a:t>
            </a:r>
            <a:r>
              <a:rPr lang="ru-RU" b="1" dirty="0"/>
              <a:t> </a:t>
            </a:r>
            <a:r>
              <a:rPr lang="ru-RU" b="1" dirty="0" err="1"/>
              <a:t>суб’єктів</a:t>
            </a:r>
            <a:r>
              <a:rPr lang="ru-RU" b="1" dirty="0"/>
              <a:t> </a:t>
            </a:r>
            <a:r>
              <a:rPr lang="ru-RU" b="1" dirty="0" err="1"/>
              <a:t>щодо</a:t>
            </a:r>
            <a:r>
              <a:rPr lang="ru-RU" b="1" dirty="0"/>
              <a:t> </a:t>
            </a:r>
            <a:r>
              <a:rPr lang="ru-RU" b="1" dirty="0" err="1"/>
              <a:t>використання</a:t>
            </a:r>
            <a:r>
              <a:rPr lang="ru-RU" b="1" dirty="0"/>
              <a:t> земель, за </a:t>
            </a:r>
            <a:r>
              <a:rPr lang="ru-RU" b="1" dirty="0" err="1"/>
              <a:t>цільовим</a:t>
            </a:r>
            <a:r>
              <a:rPr lang="ru-RU" b="1" dirty="0"/>
              <a:t> </a:t>
            </a:r>
            <a:r>
              <a:rPr lang="ru-RU" b="1" dirty="0" err="1"/>
              <a:t>призначен-ням</a:t>
            </a:r>
            <a:r>
              <a:rPr lang="ru-RU" b="1" dirty="0"/>
              <a:t>, у тому </a:t>
            </a:r>
            <a:r>
              <a:rPr lang="ru-RU" b="1" dirty="0" err="1"/>
              <a:t>числі</a:t>
            </a:r>
            <a:r>
              <a:rPr lang="ru-RU" b="1" dirty="0"/>
              <a:t> </a:t>
            </a:r>
            <a:r>
              <a:rPr lang="ru-RU" b="1" dirty="0" err="1"/>
              <a:t>обмеження</a:t>
            </a:r>
            <a:r>
              <a:rPr lang="ru-RU" b="1" dirty="0"/>
              <a:t> </a:t>
            </a:r>
            <a:r>
              <a:rPr lang="ru-RU" b="1" dirty="0" err="1"/>
              <a:t>цих</a:t>
            </a:r>
            <a:r>
              <a:rPr lang="ru-RU" b="1" dirty="0"/>
              <a:t> прав;</a:t>
            </a:r>
          </a:p>
          <a:p>
            <a:pPr marL="916686" lvl="1" indent="-514350">
              <a:buClr>
                <a:srgbClr val="C00000"/>
              </a:buClr>
              <a:buFont typeface="+mj-lt"/>
              <a:buAutoNum type="arabicPeriod"/>
            </a:pPr>
            <a:r>
              <a:rPr lang="ru-RU" b="1" dirty="0" err="1" smtClean="0"/>
              <a:t>підстави</a:t>
            </a:r>
            <a:r>
              <a:rPr lang="ru-RU" b="1" dirty="0" smtClean="0"/>
              <a:t> </a:t>
            </a:r>
            <a:r>
              <a:rPr lang="ru-RU" b="1" dirty="0"/>
              <a:t>та порядок </a:t>
            </a:r>
            <a:r>
              <a:rPr lang="ru-RU" b="1" dirty="0" err="1"/>
              <a:t>припинення</a:t>
            </a:r>
            <a:r>
              <a:rPr lang="ru-RU" b="1" dirty="0"/>
              <a:t> прав на </a:t>
            </a:r>
            <a:r>
              <a:rPr lang="ru-RU" b="1" dirty="0" err="1"/>
              <a:t>землі</a:t>
            </a:r>
            <a:r>
              <a:rPr lang="ru-RU" b="1" dirty="0"/>
              <a:t>;</a:t>
            </a:r>
          </a:p>
          <a:p>
            <a:pPr marL="916686" lvl="1" indent="-514350">
              <a:buClr>
                <a:srgbClr val="C00000"/>
              </a:buClr>
              <a:buFont typeface="+mj-lt"/>
              <a:buAutoNum type="arabicPeriod"/>
            </a:pPr>
            <a:r>
              <a:rPr lang="ru-RU" b="1" dirty="0" err="1" smtClean="0"/>
              <a:t>правова</a:t>
            </a:r>
            <a:r>
              <a:rPr lang="ru-RU" b="1" dirty="0" smtClean="0"/>
              <a:t> </a:t>
            </a:r>
            <a:r>
              <a:rPr lang="ru-RU" b="1" dirty="0" err="1" smtClean="0"/>
              <a:t>охорона</a:t>
            </a:r>
            <a:r>
              <a:rPr lang="ru-RU" b="1" dirty="0" smtClean="0"/>
              <a:t> </a:t>
            </a:r>
            <a:r>
              <a:rPr lang="ru-RU" b="1" dirty="0" err="1"/>
              <a:t>землі</a:t>
            </a:r>
            <a:r>
              <a:rPr lang="ru-RU" b="1" dirty="0"/>
              <a:t> як </a:t>
            </a:r>
            <a:r>
              <a:rPr lang="ru-RU" b="1" dirty="0" err="1"/>
              <a:t>об’єкта</a:t>
            </a:r>
            <a:r>
              <a:rPr lang="ru-RU" b="1" dirty="0"/>
              <a:t> </a:t>
            </a:r>
            <a:r>
              <a:rPr lang="ru-RU" b="1" dirty="0" err="1"/>
              <a:t>природи</a:t>
            </a:r>
            <a:r>
              <a:rPr lang="ru-RU" b="1" dirty="0"/>
              <a:t> та </a:t>
            </a:r>
            <a:r>
              <a:rPr lang="ru-RU" b="1" dirty="0" err="1"/>
              <a:t>суб’єктивних</a:t>
            </a:r>
            <a:r>
              <a:rPr lang="ru-RU" b="1" dirty="0"/>
              <a:t> прав;</a:t>
            </a:r>
          </a:p>
          <a:p>
            <a:pPr marL="916686" lvl="1" indent="-514350">
              <a:buClr>
                <a:srgbClr val="C00000"/>
              </a:buClr>
              <a:buFont typeface="+mj-lt"/>
              <a:buAutoNum type="arabicPeriod"/>
            </a:pPr>
            <a:r>
              <a:rPr lang="ru-RU" b="1" dirty="0" err="1" smtClean="0"/>
              <a:t>юридична</a:t>
            </a:r>
            <a:r>
              <a:rPr lang="ru-RU" b="1" dirty="0" smtClean="0"/>
              <a:t> </a:t>
            </a:r>
            <a:r>
              <a:rPr lang="ru-RU" b="1" dirty="0" err="1"/>
              <a:t>відповідальність</a:t>
            </a:r>
            <a:r>
              <a:rPr lang="ru-RU" b="1" dirty="0"/>
              <a:t> за </a:t>
            </a:r>
            <a:r>
              <a:rPr lang="ru-RU" b="1" dirty="0" err="1"/>
              <a:t>порушення</a:t>
            </a:r>
            <a:r>
              <a:rPr lang="ru-RU" b="1" dirty="0"/>
              <a:t> </a:t>
            </a:r>
            <a:r>
              <a:rPr lang="ru-RU" b="1" dirty="0" err="1"/>
              <a:t>встановлених</a:t>
            </a:r>
            <a:r>
              <a:rPr lang="ru-RU" b="1" dirty="0"/>
              <a:t> </a:t>
            </a:r>
            <a:r>
              <a:rPr lang="ru-RU" b="1" dirty="0" err="1"/>
              <a:t>вимог</a:t>
            </a:r>
            <a:r>
              <a:rPr lang="ru-RU" b="1" dirty="0"/>
              <a:t> </a:t>
            </a:r>
            <a:r>
              <a:rPr lang="ru-RU" b="1" dirty="0" err="1"/>
              <a:t>щодо</a:t>
            </a:r>
            <a:r>
              <a:rPr lang="ru-RU" b="1" dirty="0"/>
              <a:t> </a:t>
            </a:r>
            <a:r>
              <a:rPr lang="ru-RU" b="1" dirty="0" err="1"/>
              <a:t>використання</a:t>
            </a:r>
            <a:r>
              <a:rPr lang="ru-RU" b="1" dirty="0"/>
              <a:t> земель </a:t>
            </a:r>
            <a:r>
              <a:rPr lang="ru-RU" b="1" dirty="0" err="1" smtClean="0"/>
              <a:t>цієї</a:t>
            </a:r>
            <a:r>
              <a:rPr lang="ru-RU" b="1" dirty="0" smtClean="0"/>
              <a:t> </a:t>
            </a:r>
            <a:r>
              <a:rPr lang="ru-RU" b="1" dirty="0" err="1"/>
              <a:t>категорії</a:t>
            </a:r>
            <a:r>
              <a:rPr lang="ru-RU" b="1" dirty="0"/>
              <a:t>. </a:t>
            </a:r>
            <a:endParaRPr lang="uk-UA" sz="2400" dirty="0"/>
          </a:p>
        </p:txBody>
      </p:sp>
    </p:spTree>
    <p:extLst>
      <p:ext uri="{BB962C8B-B14F-4D97-AF65-F5344CB8AC3E}">
        <p14:creationId xmlns:p14="http://schemas.microsoft.com/office/powerpoint/2010/main" val="3823301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25760"/>
            <a:ext cx="7818072" cy="1143000"/>
          </a:xfrm>
        </p:spPr>
        <p:txBody>
          <a:bodyPr>
            <a:normAutofit/>
          </a:bodyPr>
          <a:lstStyle/>
          <a:p>
            <a:pPr algn="ctr"/>
            <a:r>
              <a:rPr lang="uk-UA" sz="3000" b="1" dirty="0" smtClean="0"/>
              <a:t>Види (рівні) правового режиму земель сільськогосподарського призначення</a:t>
            </a:r>
            <a:endParaRPr lang="ru-RU" sz="3000" b="1" dirty="0"/>
          </a:p>
        </p:txBody>
      </p:sp>
      <p:sp>
        <p:nvSpPr>
          <p:cNvPr id="3" name="Объект 2"/>
          <p:cNvSpPr>
            <a:spLocks noGrp="1"/>
          </p:cNvSpPr>
          <p:nvPr>
            <p:ph idx="1"/>
          </p:nvPr>
        </p:nvSpPr>
        <p:spPr>
          <a:xfrm>
            <a:off x="755576" y="1619672"/>
            <a:ext cx="8136904" cy="5481736"/>
          </a:xfrm>
        </p:spPr>
        <p:txBody>
          <a:bodyPr>
            <a:normAutofit/>
          </a:bodyPr>
          <a:lstStyle/>
          <a:p>
            <a:pPr marL="859536" lvl="1" indent="-457200">
              <a:buClr>
                <a:srgbClr val="C00000"/>
              </a:buClr>
              <a:buFont typeface="+mj-lt"/>
              <a:buAutoNum type="arabicPeriod"/>
            </a:pPr>
            <a:r>
              <a:rPr lang="ru-RU" b="1" dirty="0" err="1" smtClean="0">
                <a:solidFill>
                  <a:srgbClr val="FF0000"/>
                </a:solidFill>
              </a:rPr>
              <a:t>загальний</a:t>
            </a:r>
            <a:r>
              <a:rPr lang="ru-RU" b="1" dirty="0" smtClean="0"/>
              <a:t> </a:t>
            </a:r>
            <a:r>
              <a:rPr lang="ru-RU" b="1" dirty="0" err="1"/>
              <a:t>правовий</a:t>
            </a:r>
            <a:r>
              <a:rPr lang="ru-RU" b="1" dirty="0"/>
              <a:t> режим земель </a:t>
            </a:r>
            <a:r>
              <a:rPr lang="ru-RU" b="1" dirty="0" err="1"/>
              <a:t>сільськогосподарського</a:t>
            </a:r>
            <a:r>
              <a:rPr lang="ru-RU" b="1" dirty="0"/>
              <a:t> </a:t>
            </a:r>
            <a:r>
              <a:rPr lang="ru-RU" b="1" dirty="0" err="1" smtClean="0"/>
              <a:t>призначення</a:t>
            </a:r>
            <a:endParaRPr lang="ru-RU" b="1" dirty="0" smtClean="0"/>
          </a:p>
          <a:p>
            <a:pPr marL="859536" lvl="1" indent="-457200">
              <a:buClr>
                <a:srgbClr val="C00000"/>
              </a:buClr>
              <a:buFont typeface="+mj-lt"/>
              <a:buAutoNum type="arabicPeriod"/>
            </a:pPr>
            <a:endParaRPr lang="ru-RU" b="1" dirty="0"/>
          </a:p>
          <a:p>
            <a:pPr marL="916686" lvl="1" indent="-514350">
              <a:buClr>
                <a:srgbClr val="C00000"/>
              </a:buClr>
              <a:buFont typeface="+mj-lt"/>
              <a:buAutoNum type="arabicPeriod"/>
            </a:pPr>
            <a:r>
              <a:rPr lang="ru-RU" b="1" dirty="0" err="1" smtClean="0">
                <a:solidFill>
                  <a:srgbClr val="FF0000"/>
                </a:solidFill>
              </a:rPr>
              <a:t>особливий</a:t>
            </a:r>
            <a:r>
              <a:rPr lang="ru-RU" b="1" dirty="0" smtClean="0">
                <a:solidFill>
                  <a:srgbClr val="FF0000"/>
                </a:solidFill>
              </a:rPr>
              <a:t> </a:t>
            </a:r>
            <a:r>
              <a:rPr lang="ru-RU" b="1" dirty="0" err="1"/>
              <a:t>правовий</a:t>
            </a:r>
            <a:r>
              <a:rPr lang="ru-RU" b="1" dirty="0"/>
              <a:t> режим земель </a:t>
            </a:r>
            <a:r>
              <a:rPr lang="ru-RU" b="1" dirty="0" err="1"/>
              <a:t>окремих</a:t>
            </a:r>
            <a:r>
              <a:rPr lang="ru-RU" b="1" dirty="0"/>
              <a:t> </a:t>
            </a:r>
            <a:r>
              <a:rPr lang="ru-RU" b="1" dirty="0" err="1"/>
              <a:t>груп</a:t>
            </a:r>
            <a:r>
              <a:rPr lang="ru-RU" b="1" dirty="0"/>
              <a:t> земель в межах </a:t>
            </a:r>
            <a:r>
              <a:rPr lang="ru-RU" b="1" dirty="0" err="1"/>
              <a:t>цієї</a:t>
            </a:r>
            <a:r>
              <a:rPr lang="ru-RU" b="1" dirty="0"/>
              <a:t> </a:t>
            </a:r>
            <a:r>
              <a:rPr lang="ru-RU" b="1" dirty="0" err="1" smtClean="0"/>
              <a:t>категорії</a:t>
            </a:r>
            <a:endParaRPr lang="ru-RU" b="1" dirty="0"/>
          </a:p>
          <a:p>
            <a:pPr marL="916686" lvl="1" indent="-514350">
              <a:buClr>
                <a:srgbClr val="C00000"/>
              </a:buClr>
              <a:buFont typeface="+mj-lt"/>
              <a:buAutoNum type="arabicPeriod"/>
            </a:pPr>
            <a:endParaRPr lang="ru-RU" b="1" dirty="0" smtClean="0"/>
          </a:p>
          <a:p>
            <a:pPr marL="916686" lvl="1" indent="-514350">
              <a:buClr>
                <a:srgbClr val="C00000"/>
              </a:buClr>
              <a:buFont typeface="+mj-lt"/>
              <a:buAutoNum type="arabicPeriod"/>
            </a:pPr>
            <a:r>
              <a:rPr lang="ru-RU" b="1" dirty="0" err="1" smtClean="0">
                <a:solidFill>
                  <a:srgbClr val="FF0000"/>
                </a:solidFill>
              </a:rPr>
              <a:t>спеціальний</a:t>
            </a:r>
            <a:r>
              <a:rPr lang="ru-RU" b="1" dirty="0" smtClean="0">
                <a:solidFill>
                  <a:srgbClr val="FF0000"/>
                </a:solidFill>
              </a:rPr>
              <a:t> </a:t>
            </a:r>
            <a:r>
              <a:rPr lang="ru-RU" b="1" dirty="0" err="1"/>
              <a:t>правовий</a:t>
            </a:r>
            <a:r>
              <a:rPr lang="ru-RU" b="1" dirty="0"/>
              <a:t> режим для </a:t>
            </a:r>
            <a:r>
              <a:rPr lang="ru-RU" b="1" dirty="0" err="1"/>
              <a:t>окремих</a:t>
            </a:r>
            <a:r>
              <a:rPr lang="ru-RU" b="1" dirty="0"/>
              <a:t> </a:t>
            </a:r>
            <a:r>
              <a:rPr lang="ru-RU" b="1" dirty="0" err="1"/>
              <a:t>земельних</a:t>
            </a:r>
            <a:r>
              <a:rPr lang="ru-RU" b="1" dirty="0"/>
              <a:t> </a:t>
            </a:r>
            <a:r>
              <a:rPr lang="ru-RU" b="1" dirty="0" err="1" smtClean="0"/>
              <a:t>ділянок</a:t>
            </a:r>
            <a:endParaRPr lang="ru-RU" b="1" dirty="0"/>
          </a:p>
          <a:p>
            <a:pPr marL="402336" lvl="1" indent="0">
              <a:buClr>
                <a:srgbClr val="C00000"/>
              </a:buClr>
              <a:buNone/>
            </a:pPr>
            <a:endParaRPr lang="uk-UA" sz="2400" dirty="0"/>
          </a:p>
        </p:txBody>
      </p:sp>
    </p:spTree>
    <p:extLst>
      <p:ext uri="{BB962C8B-B14F-4D97-AF65-F5344CB8AC3E}">
        <p14:creationId xmlns:p14="http://schemas.microsoft.com/office/powerpoint/2010/main" val="272339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043608" y="188640"/>
            <a:ext cx="7848872" cy="6524863"/>
          </a:xfrm>
          <a:prstGeom prst="rect">
            <a:avLst/>
          </a:prstGeom>
        </p:spPr>
        <p:txBody>
          <a:bodyPr wrap="square">
            <a:spAutoFit/>
          </a:bodyPr>
          <a:lstStyle/>
          <a:p>
            <a:r>
              <a:rPr lang="uk-UA" sz="2400" b="1" dirty="0" smtClean="0">
                <a:solidFill>
                  <a:srgbClr val="FF0000"/>
                </a:solidFill>
              </a:rPr>
              <a:t>Стаття 23 ЗК. </a:t>
            </a:r>
            <a:r>
              <a:rPr lang="uk-UA" sz="2400" b="1" dirty="0" smtClean="0"/>
              <a:t>Пріоритетність земель сільськогосподарського призначення</a:t>
            </a:r>
          </a:p>
          <a:p>
            <a:endParaRPr lang="ru-RU" sz="2600" dirty="0" smtClean="0"/>
          </a:p>
          <a:p>
            <a:r>
              <a:rPr lang="uk-UA" sz="2200" b="1" dirty="0" smtClean="0">
                <a:solidFill>
                  <a:srgbClr val="002060"/>
                </a:solidFill>
              </a:rPr>
              <a:t>Стара редакція:</a:t>
            </a:r>
          </a:p>
          <a:p>
            <a:r>
              <a:rPr lang="uk-UA" sz="2200" dirty="0" smtClean="0"/>
              <a:t>Землі, придатні для потреб сільського господарства, повинні надаватися насамперед для сільськогосподарського використання.</a:t>
            </a:r>
          </a:p>
          <a:p>
            <a:endParaRPr lang="uk-UA" sz="2200" b="1" dirty="0" smtClean="0">
              <a:solidFill>
                <a:srgbClr val="002060"/>
              </a:solidFill>
            </a:endParaRPr>
          </a:p>
          <a:p>
            <a:r>
              <a:rPr lang="uk-UA" sz="2200" b="1" dirty="0" smtClean="0">
                <a:solidFill>
                  <a:srgbClr val="002060"/>
                </a:solidFill>
              </a:rPr>
              <a:t>Чинна редакція </a:t>
            </a:r>
          </a:p>
          <a:p>
            <a:r>
              <a:rPr lang="uk-UA" dirty="0" smtClean="0"/>
              <a:t>(відповідно до Закону України від 20.06.2022 «</a:t>
            </a:r>
            <a:r>
              <a:rPr lang="ru-RU" dirty="0" smtClean="0"/>
              <a:t>Про </a:t>
            </a:r>
            <a:r>
              <a:rPr lang="ru-RU" dirty="0" err="1"/>
              <a:t>внесення</a:t>
            </a:r>
            <a:r>
              <a:rPr lang="ru-RU" dirty="0"/>
              <a:t> </a:t>
            </a:r>
            <a:r>
              <a:rPr lang="ru-RU" dirty="0" err="1"/>
              <a:t>змін</a:t>
            </a:r>
            <a:r>
              <a:rPr lang="ru-RU" dirty="0"/>
              <a:t> до </a:t>
            </a:r>
            <a:r>
              <a:rPr lang="ru-RU" dirty="0" err="1"/>
              <a:t>деяких</a:t>
            </a:r>
            <a:r>
              <a:rPr lang="ru-RU" dirty="0"/>
              <a:t> </a:t>
            </a:r>
            <a:r>
              <a:rPr lang="ru-RU" dirty="0" err="1"/>
              <a:t>законодавчих</a:t>
            </a:r>
            <a:r>
              <a:rPr lang="ru-RU" dirty="0"/>
              <a:t> </a:t>
            </a:r>
            <a:r>
              <a:rPr lang="ru-RU" dirty="0" err="1"/>
              <a:t>актів</a:t>
            </a:r>
            <a:r>
              <a:rPr lang="ru-RU" dirty="0"/>
              <a:t> </a:t>
            </a:r>
            <a:r>
              <a:rPr lang="ru-RU" dirty="0" err="1"/>
              <a:t>України</a:t>
            </a:r>
            <a:r>
              <a:rPr lang="ru-RU" dirty="0"/>
              <a:t> </a:t>
            </a:r>
            <a:r>
              <a:rPr lang="ru-RU" dirty="0" err="1"/>
              <a:t>щодо</a:t>
            </a:r>
            <a:r>
              <a:rPr lang="ru-RU" dirty="0"/>
              <a:t> </a:t>
            </a:r>
            <a:r>
              <a:rPr lang="ru-RU" dirty="0" err="1"/>
              <a:t>збереження</a:t>
            </a:r>
            <a:r>
              <a:rPr lang="ru-RU" dirty="0"/>
              <a:t> </a:t>
            </a:r>
            <a:r>
              <a:rPr lang="ru-RU" dirty="0" err="1" smtClean="0"/>
              <a:t>лісів</a:t>
            </a:r>
            <a:r>
              <a:rPr lang="ru-RU" dirty="0" smtClean="0"/>
              <a:t>»)</a:t>
            </a:r>
            <a:endParaRPr lang="uk-UA" dirty="0" smtClean="0"/>
          </a:p>
          <a:p>
            <a:endParaRPr lang="uk-UA" sz="2200" dirty="0" smtClean="0"/>
          </a:p>
          <a:p>
            <a:r>
              <a:rPr lang="uk-UA" sz="2200" dirty="0" smtClean="0"/>
              <a:t>Землі, придатні для потреб сільського господарства (крім </a:t>
            </a:r>
            <a:r>
              <a:rPr lang="uk-UA" sz="2200" dirty="0" err="1" smtClean="0"/>
              <a:t>самозалісених</a:t>
            </a:r>
            <a:r>
              <a:rPr lang="uk-UA" sz="2200" dirty="0" smtClean="0"/>
              <a:t> земель), повинні надаватися насамперед для таких цілей:</a:t>
            </a:r>
          </a:p>
          <a:p>
            <a:pPr marL="542925"/>
            <a:r>
              <a:rPr lang="uk-UA" sz="2200" dirty="0" smtClean="0"/>
              <a:t>1) ведення сільського господарства;</a:t>
            </a:r>
          </a:p>
          <a:p>
            <a:pPr marL="542925"/>
            <a:r>
              <a:rPr lang="uk-UA" sz="2200" dirty="0" smtClean="0"/>
              <a:t>2) ведення лісового господарства;</a:t>
            </a:r>
          </a:p>
          <a:p>
            <a:pPr marL="542925"/>
            <a:r>
              <a:rPr lang="uk-UA" sz="2200" dirty="0" smtClean="0"/>
              <a:t>3) створення територій та об’єктів природно-заповідного фонду.</a:t>
            </a:r>
            <a:endParaRPr lang="uk-UA" sz="2200" dirty="0"/>
          </a:p>
        </p:txBody>
      </p:sp>
    </p:spTree>
    <p:extLst>
      <p:ext uri="{BB962C8B-B14F-4D97-AF65-F5344CB8AC3E}">
        <p14:creationId xmlns:p14="http://schemas.microsoft.com/office/powerpoint/2010/main" val="4140213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043608" y="188640"/>
            <a:ext cx="7848872" cy="5293757"/>
          </a:xfrm>
          <a:prstGeom prst="rect">
            <a:avLst/>
          </a:prstGeom>
        </p:spPr>
        <p:txBody>
          <a:bodyPr wrap="square">
            <a:spAutoFit/>
          </a:bodyPr>
          <a:lstStyle/>
          <a:p>
            <a:r>
              <a:rPr lang="uk-UA" sz="2600" b="1" dirty="0" smtClean="0">
                <a:solidFill>
                  <a:srgbClr val="FF0000"/>
                </a:solidFill>
              </a:rPr>
              <a:t>Стаття 150 ЗК. </a:t>
            </a:r>
            <a:r>
              <a:rPr lang="uk-UA" sz="2600" b="1" dirty="0" smtClean="0">
                <a:solidFill>
                  <a:srgbClr val="002060"/>
                </a:solidFill>
              </a:rPr>
              <a:t>Особливо цінні землі та порядок припинення прав на них</a:t>
            </a:r>
          </a:p>
          <a:p>
            <a:endParaRPr lang="uk-UA" sz="2600" dirty="0" smtClean="0"/>
          </a:p>
          <a:p>
            <a:r>
              <a:rPr lang="uk-UA" sz="2000" b="1" dirty="0" smtClean="0"/>
              <a:t>До особливо цінних земель відносяться:</a:t>
            </a:r>
          </a:p>
          <a:p>
            <a:endParaRPr lang="uk-UA" sz="2000" dirty="0" smtClean="0"/>
          </a:p>
          <a:p>
            <a:pPr indent="447675" algn="just"/>
            <a:r>
              <a:rPr lang="uk-UA" sz="2000" dirty="0" smtClean="0"/>
              <a:t>а) у складі </a:t>
            </a:r>
            <a:r>
              <a:rPr lang="uk-UA" sz="2000" dirty="0" smtClean="0">
                <a:solidFill>
                  <a:srgbClr val="00B050"/>
                </a:solidFill>
              </a:rPr>
              <a:t>земель сільськогосподарського призначення</a:t>
            </a:r>
            <a:r>
              <a:rPr lang="uk-UA" sz="2000" dirty="0" smtClean="0"/>
              <a:t>:</a:t>
            </a:r>
          </a:p>
          <a:p>
            <a:pPr indent="447675" algn="just"/>
            <a:endParaRPr lang="uk-UA" sz="2000" dirty="0" smtClean="0"/>
          </a:p>
          <a:p>
            <a:pPr marL="342900" indent="-342900" algn="just">
              <a:buFont typeface="Arial" panose="020B0604020202020204" pitchFamily="34" charset="0"/>
              <a:buChar char="•"/>
            </a:pPr>
            <a:r>
              <a:rPr lang="uk-UA" sz="2000" dirty="0" smtClean="0"/>
              <a:t>чорноземи нееродовані несолонцюваті на лесових породах; </a:t>
            </a:r>
          </a:p>
          <a:p>
            <a:pPr marL="342900" indent="-342900" algn="just">
              <a:buFont typeface="Arial" panose="020B0604020202020204" pitchFamily="34" charset="0"/>
              <a:buChar char="•"/>
            </a:pPr>
            <a:r>
              <a:rPr lang="uk-UA" sz="2000" dirty="0" err="1" smtClean="0"/>
              <a:t>лучно</a:t>
            </a:r>
            <a:r>
              <a:rPr lang="uk-UA" sz="2000" dirty="0" smtClean="0"/>
              <a:t>-чорноземні незасолені несолонцюваті суглинкові ґрунти;</a:t>
            </a:r>
          </a:p>
          <a:p>
            <a:pPr marL="342900" indent="-342900" algn="just">
              <a:buFont typeface="Arial" panose="020B0604020202020204" pitchFamily="34" charset="0"/>
              <a:buChar char="•"/>
            </a:pPr>
            <a:r>
              <a:rPr lang="uk-UA" sz="2000" dirty="0" smtClean="0"/>
              <a:t>темно-сірі опідзолені ґрунти та чорноземи опідзолені на </a:t>
            </a:r>
            <a:r>
              <a:rPr lang="uk-UA" sz="2000" dirty="0" err="1" smtClean="0"/>
              <a:t>лесах</a:t>
            </a:r>
            <a:r>
              <a:rPr lang="uk-UA" sz="2000" dirty="0" smtClean="0"/>
              <a:t> і глеюваті; </a:t>
            </a:r>
          </a:p>
          <a:p>
            <a:pPr marL="342900" indent="-342900" algn="just">
              <a:buFont typeface="Arial" panose="020B0604020202020204" pitchFamily="34" charset="0"/>
              <a:buChar char="•"/>
            </a:pPr>
            <a:r>
              <a:rPr lang="uk-UA" sz="2000" dirty="0" smtClean="0"/>
              <a:t>бурі </a:t>
            </a:r>
            <a:r>
              <a:rPr lang="uk-UA" sz="2000" dirty="0" err="1" smtClean="0"/>
              <a:t>гірсько</a:t>
            </a:r>
            <a:r>
              <a:rPr lang="uk-UA" sz="2000" dirty="0" smtClean="0"/>
              <a:t>-лісові та дерново-буроземні глибокі і середньо глибокі ґрунти; </a:t>
            </a:r>
          </a:p>
          <a:p>
            <a:pPr marL="342900" indent="-342900" algn="just">
              <a:buFont typeface="Arial" panose="020B0604020202020204" pitchFamily="34" charset="0"/>
              <a:buChar char="•"/>
            </a:pPr>
            <a:r>
              <a:rPr lang="uk-UA" sz="2000" dirty="0" smtClean="0"/>
              <a:t>дерново-підзолисті суглинкові ґрунти; </a:t>
            </a:r>
          </a:p>
          <a:p>
            <a:pPr marL="342900" indent="-342900" algn="just">
              <a:buFont typeface="Arial" panose="020B0604020202020204" pitchFamily="34" charset="0"/>
              <a:buChar char="•"/>
            </a:pPr>
            <a:r>
              <a:rPr lang="uk-UA" sz="2000" dirty="0" smtClean="0"/>
              <a:t>коричневі ґрунти Південного узбережжя Криму, дернові глибокі ґрунти Закарпаття.</a:t>
            </a:r>
            <a:endParaRPr lang="uk-UA" sz="2600" dirty="0"/>
          </a:p>
        </p:txBody>
      </p:sp>
    </p:spTree>
    <p:extLst>
      <p:ext uri="{BB962C8B-B14F-4D97-AF65-F5344CB8AC3E}">
        <p14:creationId xmlns:p14="http://schemas.microsoft.com/office/powerpoint/2010/main" val="1742485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384"/>
            <a:ext cx="7498080" cy="1143000"/>
          </a:xfrm>
        </p:spPr>
        <p:txBody>
          <a:bodyPr/>
          <a:lstStyle/>
          <a:p>
            <a:pPr algn="ctr"/>
            <a:r>
              <a:rPr lang="uk-UA" sz="3200" b="1" dirty="0">
                <a:solidFill>
                  <a:srgbClr val="4F271C">
                    <a:satMod val="130000"/>
                  </a:srgbClr>
                </a:solidFill>
              </a:rPr>
              <a:t>Правові форми використання </a:t>
            </a:r>
            <a:r>
              <a:rPr lang="uk-UA" sz="3200" b="1" dirty="0" smtClean="0">
                <a:solidFill>
                  <a:srgbClr val="4F271C">
                    <a:satMod val="130000"/>
                  </a:srgbClr>
                </a:solidFill>
              </a:rPr>
              <a:t>ЗСГП </a:t>
            </a:r>
            <a:endParaRPr lang="ru-RU" dirty="0"/>
          </a:p>
        </p:txBody>
      </p:sp>
      <p:sp>
        <p:nvSpPr>
          <p:cNvPr id="3" name="Объект 2"/>
          <p:cNvSpPr>
            <a:spLocks noGrp="1"/>
          </p:cNvSpPr>
          <p:nvPr>
            <p:ph idx="1"/>
          </p:nvPr>
        </p:nvSpPr>
        <p:spPr>
          <a:xfrm>
            <a:off x="1435608" y="1268760"/>
            <a:ext cx="7498080" cy="4800600"/>
          </a:xfrm>
        </p:spPr>
        <p:txBody>
          <a:bodyPr>
            <a:normAutofit/>
          </a:bodyPr>
          <a:lstStyle/>
          <a:p>
            <a:pPr marL="596646" indent="-514350">
              <a:spcAft>
                <a:spcPts val="600"/>
              </a:spcAft>
              <a:buClr>
                <a:srgbClr val="FF0000"/>
              </a:buClr>
              <a:buFont typeface="+mj-lt"/>
              <a:buAutoNum type="arabicPeriod"/>
            </a:pPr>
            <a:r>
              <a:rPr lang="uk-UA" sz="2600" b="1" dirty="0" smtClean="0"/>
              <a:t>на підставі права власності;</a:t>
            </a:r>
          </a:p>
          <a:p>
            <a:pPr marL="596646" indent="-514350">
              <a:spcAft>
                <a:spcPts val="600"/>
              </a:spcAft>
              <a:buClr>
                <a:srgbClr val="FF0000"/>
              </a:buClr>
              <a:buFont typeface="+mj-lt"/>
              <a:buAutoNum type="arabicPeriod"/>
            </a:pPr>
            <a:r>
              <a:rPr lang="uk-UA" sz="2600" b="1" dirty="0" smtClean="0"/>
              <a:t>на праві постійного користування;</a:t>
            </a:r>
          </a:p>
          <a:p>
            <a:pPr marL="596646" indent="-514350">
              <a:spcAft>
                <a:spcPts val="600"/>
              </a:spcAft>
              <a:buClr>
                <a:srgbClr val="FF0000"/>
              </a:buClr>
              <a:buFont typeface="+mj-lt"/>
              <a:buAutoNum type="arabicPeriod"/>
            </a:pPr>
            <a:r>
              <a:rPr lang="uk-UA" sz="2600" b="1" dirty="0" smtClean="0"/>
              <a:t>на підставі права довічного успадкованого землеволодіння;</a:t>
            </a:r>
          </a:p>
          <a:p>
            <a:pPr marL="596646" indent="-514350">
              <a:spcAft>
                <a:spcPts val="600"/>
              </a:spcAft>
              <a:buClr>
                <a:srgbClr val="FF0000"/>
              </a:buClr>
              <a:buFont typeface="+mj-lt"/>
              <a:buAutoNum type="arabicPeriod"/>
            </a:pPr>
            <a:r>
              <a:rPr lang="uk-UA" sz="2600" b="1" dirty="0" smtClean="0"/>
              <a:t>на підставі договору оренди (суборенди);</a:t>
            </a:r>
          </a:p>
          <a:p>
            <a:pPr marL="596646" indent="-514350">
              <a:spcAft>
                <a:spcPts val="600"/>
              </a:spcAft>
              <a:buClr>
                <a:srgbClr val="FF0000"/>
              </a:buClr>
              <a:buFont typeface="+mj-lt"/>
              <a:buAutoNum type="arabicPeriod"/>
            </a:pPr>
            <a:r>
              <a:rPr lang="uk-UA" sz="2600" b="1" dirty="0" smtClean="0"/>
              <a:t>на підставі сервітутного права;</a:t>
            </a:r>
          </a:p>
          <a:p>
            <a:pPr marL="596646" indent="-514350">
              <a:spcAft>
                <a:spcPts val="600"/>
              </a:spcAft>
              <a:buClr>
                <a:srgbClr val="FF0000"/>
              </a:buClr>
              <a:buFont typeface="+mj-lt"/>
              <a:buAutoNum type="arabicPeriod"/>
            </a:pPr>
            <a:r>
              <a:rPr lang="uk-UA" sz="2600" b="1" dirty="0" smtClean="0"/>
              <a:t>на підставі права емфітевзису.</a:t>
            </a:r>
          </a:p>
          <a:p>
            <a:pPr marL="82296" indent="0">
              <a:buNone/>
            </a:pPr>
            <a:endParaRPr lang="ru-RU" dirty="0"/>
          </a:p>
        </p:txBody>
      </p:sp>
    </p:spTree>
    <p:extLst>
      <p:ext uri="{BB962C8B-B14F-4D97-AF65-F5344CB8AC3E}">
        <p14:creationId xmlns:p14="http://schemas.microsoft.com/office/powerpoint/2010/main" val="3380176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043608" y="116632"/>
            <a:ext cx="7920880" cy="6863417"/>
          </a:xfrm>
          <a:prstGeom prst="rect">
            <a:avLst/>
          </a:prstGeom>
        </p:spPr>
        <p:txBody>
          <a:bodyPr wrap="square">
            <a:spAutoFit/>
          </a:bodyPr>
          <a:lstStyle/>
          <a:p>
            <a:r>
              <a:rPr lang="ru-RU" sz="2000" b="1" dirty="0"/>
              <a:t>ЗАКОН </a:t>
            </a:r>
            <a:r>
              <a:rPr lang="ru-RU" sz="2000" b="1" dirty="0" smtClean="0"/>
              <a:t>УКРАЇНИ</a:t>
            </a:r>
          </a:p>
          <a:p>
            <a:r>
              <a:rPr lang="ru-RU" sz="2000" b="1" dirty="0" err="1" smtClean="0"/>
              <a:t>від</a:t>
            </a:r>
            <a:r>
              <a:rPr lang="ru-RU" sz="2000" b="1" dirty="0" smtClean="0"/>
              <a:t> 31 </a:t>
            </a:r>
            <a:r>
              <a:rPr lang="ru-RU" sz="2000" b="1" dirty="0" err="1"/>
              <a:t>березня</a:t>
            </a:r>
            <a:r>
              <a:rPr lang="ru-RU" sz="2000" b="1" dirty="0"/>
              <a:t> 2020 </a:t>
            </a:r>
            <a:r>
              <a:rPr lang="ru-RU" sz="2000" b="1" dirty="0" smtClean="0"/>
              <a:t>р. № 552-IX</a:t>
            </a:r>
          </a:p>
          <a:p>
            <a:endParaRPr lang="ru-RU" sz="2000" b="1" dirty="0"/>
          </a:p>
          <a:p>
            <a:r>
              <a:rPr lang="ru-RU" sz="2000" b="1" dirty="0" smtClean="0">
                <a:solidFill>
                  <a:srgbClr val="002060"/>
                </a:solidFill>
              </a:rPr>
              <a:t>«Про </a:t>
            </a:r>
            <a:r>
              <a:rPr lang="ru-RU" sz="2000" b="1" dirty="0" err="1">
                <a:solidFill>
                  <a:srgbClr val="002060"/>
                </a:solidFill>
              </a:rPr>
              <a:t>внесення</a:t>
            </a:r>
            <a:r>
              <a:rPr lang="ru-RU" sz="2000" b="1" dirty="0">
                <a:solidFill>
                  <a:srgbClr val="002060"/>
                </a:solidFill>
              </a:rPr>
              <a:t> </a:t>
            </a:r>
            <a:r>
              <a:rPr lang="ru-RU" sz="2000" b="1" dirty="0" err="1">
                <a:solidFill>
                  <a:srgbClr val="002060"/>
                </a:solidFill>
              </a:rPr>
              <a:t>змін</a:t>
            </a:r>
            <a:r>
              <a:rPr lang="ru-RU" sz="2000" b="1" dirty="0">
                <a:solidFill>
                  <a:srgbClr val="002060"/>
                </a:solidFill>
              </a:rPr>
              <a:t> до </a:t>
            </a:r>
            <a:r>
              <a:rPr lang="ru-RU" sz="2000" b="1" dirty="0" err="1">
                <a:solidFill>
                  <a:srgbClr val="002060"/>
                </a:solidFill>
              </a:rPr>
              <a:t>деяких</a:t>
            </a:r>
            <a:r>
              <a:rPr lang="ru-RU" sz="2000" b="1" dirty="0">
                <a:solidFill>
                  <a:srgbClr val="002060"/>
                </a:solidFill>
              </a:rPr>
              <a:t> </a:t>
            </a:r>
            <a:r>
              <a:rPr lang="ru-RU" sz="2000" b="1" dirty="0" err="1">
                <a:solidFill>
                  <a:srgbClr val="002060"/>
                </a:solidFill>
              </a:rPr>
              <a:t>законодавчих</a:t>
            </a:r>
            <a:r>
              <a:rPr lang="ru-RU" sz="2000" b="1" dirty="0">
                <a:solidFill>
                  <a:srgbClr val="002060"/>
                </a:solidFill>
              </a:rPr>
              <a:t> </a:t>
            </a:r>
            <a:r>
              <a:rPr lang="ru-RU" sz="2000" b="1" dirty="0" err="1">
                <a:solidFill>
                  <a:srgbClr val="002060"/>
                </a:solidFill>
              </a:rPr>
              <a:t>актів</a:t>
            </a:r>
            <a:r>
              <a:rPr lang="ru-RU" sz="2000" b="1" dirty="0">
                <a:solidFill>
                  <a:srgbClr val="002060"/>
                </a:solidFill>
              </a:rPr>
              <a:t> </a:t>
            </a:r>
            <a:r>
              <a:rPr lang="ru-RU" sz="2000" b="1" dirty="0" err="1">
                <a:solidFill>
                  <a:srgbClr val="002060"/>
                </a:solidFill>
              </a:rPr>
              <a:t>України</a:t>
            </a:r>
            <a:r>
              <a:rPr lang="ru-RU" sz="2000" b="1" dirty="0">
                <a:solidFill>
                  <a:srgbClr val="002060"/>
                </a:solidFill>
              </a:rPr>
              <a:t> </a:t>
            </a:r>
            <a:r>
              <a:rPr lang="ru-RU" sz="2000" b="1" dirty="0" err="1">
                <a:solidFill>
                  <a:srgbClr val="002060"/>
                </a:solidFill>
              </a:rPr>
              <a:t>щодо</a:t>
            </a:r>
            <a:r>
              <a:rPr lang="ru-RU" sz="2000" b="1" dirty="0">
                <a:solidFill>
                  <a:srgbClr val="002060"/>
                </a:solidFill>
              </a:rPr>
              <a:t> умов </a:t>
            </a:r>
            <a:r>
              <a:rPr lang="ru-RU" sz="2000" b="1" dirty="0" err="1">
                <a:solidFill>
                  <a:srgbClr val="002060"/>
                </a:solidFill>
              </a:rPr>
              <a:t>обігу</a:t>
            </a:r>
            <a:r>
              <a:rPr lang="ru-RU" sz="2000" b="1" dirty="0">
                <a:solidFill>
                  <a:srgbClr val="002060"/>
                </a:solidFill>
              </a:rPr>
              <a:t> земель </a:t>
            </a:r>
            <a:r>
              <a:rPr lang="ru-RU" sz="2000" b="1" dirty="0" err="1">
                <a:solidFill>
                  <a:srgbClr val="002060"/>
                </a:solidFill>
              </a:rPr>
              <a:t>сільськогосподарського</a:t>
            </a:r>
            <a:r>
              <a:rPr lang="ru-RU" sz="2000" b="1" dirty="0">
                <a:solidFill>
                  <a:srgbClr val="002060"/>
                </a:solidFill>
              </a:rPr>
              <a:t> </a:t>
            </a:r>
            <a:r>
              <a:rPr lang="ru-RU" sz="2000" b="1" dirty="0" err="1" smtClean="0">
                <a:solidFill>
                  <a:srgbClr val="002060"/>
                </a:solidFill>
              </a:rPr>
              <a:t>призначення</a:t>
            </a:r>
            <a:r>
              <a:rPr lang="ru-RU" sz="2000" b="1" dirty="0" smtClean="0">
                <a:solidFill>
                  <a:srgbClr val="002060"/>
                </a:solidFill>
              </a:rPr>
              <a:t>»</a:t>
            </a:r>
          </a:p>
          <a:p>
            <a:endParaRPr lang="ru-RU" sz="2000" b="1" dirty="0">
              <a:solidFill>
                <a:srgbClr val="002060"/>
              </a:solidFill>
            </a:endParaRPr>
          </a:p>
          <a:p>
            <a:pPr algn="just"/>
            <a:r>
              <a:rPr lang="uk-UA" sz="2000" b="1" dirty="0" smtClean="0"/>
              <a:t>Доповнити Розділ Х «Перехідні положення» ЗК України </a:t>
            </a:r>
          </a:p>
          <a:p>
            <a:pPr algn="just"/>
            <a:r>
              <a:rPr lang="uk-UA" sz="2000" b="1" dirty="0" smtClean="0">
                <a:solidFill>
                  <a:srgbClr val="00B050"/>
                </a:solidFill>
              </a:rPr>
              <a:t>пунктом 6-1:</a:t>
            </a:r>
          </a:p>
          <a:p>
            <a:pPr algn="just"/>
            <a:r>
              <a:rPr lang="uk-UA" sz="2000" b="1" dirty="0" smtClean="0">
                <a:solidFill>
                  <a:srgbClr val="00B050"/>
                </a:solidFill>
              </a:rPr>
              <a:t> </a:t>
            </a:r>
          </a:p>
          <a:p>
            <a:pPr algn="just"/>
            <a:r>
              <a:rPr lang="uk-UA" sz="2000" dirty="0" smtClean="0"/>
              <a:t>Громадяни України, яким належить право постійного користування, право довічного успадкованого володіння земельними ділянками державної і комунальної власності, призначеними для ведення селянського (фермерського) господарства, а також орендарі земельних ділянок, які набули право оренди землі шляхом переоформлення права постійного користування щодо зазначених земельних ділянок до набрання чинності Законом України "Про внесення змін до Земельного кодексу України щодо проведення земельних торгів", мають право на викуп таких земельних ділянок у власність з розстрочкою платежу до десяти років з рівним річним платежем за ціною, яка дорівнює нормативній грошовій оцінці таких земельних ділянок, без проведення земельних торгів.</a:t>
            </a:r>
          </a:p>
          <a:p>
            <a:endParaRPr lang="uk-UA" sz="2000" b="1" dirty="0">
              <a:solidFill>
                <a:srgbClr val="002060"/>
              </a:solidFill>
            </a:endParaRPr>
          </a:p>
        </p:txBody>
      </p:sp>
    </p:spTree>
    <p:extLst>
      <p:ext uri="{BB962C8B-B14F-4D97-AF65-F5344CB8AC3E}">
        <p14:creationId xmlns:p14="http://schemas.microsoft.com/office/powerpoint/2010/main" val="2359882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16632"/>
            <a:ext cx="7498080" cy="864096"/>
          </a:xfrm>
        </p:spPr>
        <p:txBody>
          <a:bodyPr>
            <a:normAutofit fontScale="90000"/>
          </a:bodyPr>
          <a:lstStyle/>
          <a:p>
            <a:pPr algn="ctr"/>
            <a:r>
              <a:rPr lang="uk-UA" sz="2800" b="1" dirty="0" smtClean="0">
                <a:solidFill>
                  <a:srgbClr val="C00000"/>
                </a:solidFill>
              </a:rPr>
              <a:t>Законодавчі акти, якими вносились суттєві зміни щодо правового режиму ЗСГП </a:t>
            </a:r>
            <a:r>
              <a:rPr lang="uk-UA" sz="2800" dirty="0" smtClean="0">
                <a:solidFill>
                  <a:srgbClr val="C00000"/>
                </a:solidFill>
              </a:rPr>
              <a:t>(слайд 1)</a:t>
            </a:r>
            <a:endParaRPr lang="uk-UA" sz="2800" dirty="0">
              <a:solidFill>
                <a:srgbClr val="C00000"/>
              </a:solidFill>
            </a:endParaRPr>
          </a:p>
        </p:txBody>
      </p:sp>
      <p:sp>
        <p:nvSpPr>
          <p:cNvPr id="3" name="Місце для вмісту 2"/>
          <p:cNvSpPr>
            <a:spLocks noGrp="1"/>
          </p:cNvSpPr>
          <p:nvPr>
            <p:ph idx="1"/>
          </p:nvPr>
        </p:nvSpPr>
        <p:spPr>
          <a:xfrm>
            <a:off x="1115616" y="1124744"/>
            <a:ext cx="7818072" cy="5123656"/>
          </a:xfrm>
        </p:spPr>
        <p:txBody>
          <a:bodyPr>
            <a:normAutofit/>
          </a:bodyPr>
          <a:lstStyle/>
          <a:p>
            <a:pPr marL="266700" indent="-266700" algn="just">
              <a:buAutoNum type="arabicPeriod"/>
            </a:pPr>
            <a:r>
              <a:rPr lang="uk-UA" sz="2000" dirty="0" smtClean="0"/>
              <a:t>Закон України від 12 лютого 2015 р. № 191-VIII </a:t>
            </a:r>
            <a:r>
              <a:rPr lang="uk-UA" sz="2000" b="1" dirty="0" smtClean="0">
                <a:solidFill>
                  <a:srgbClr val="002060"/>
                </a:solidFill>
              </a:rPr>
              <a:t>«Про внесення змін до деяких законодавчих актів України щодо спрощення умов ведення бізнесу (дерегуляція)».</a:t>
            </a:r>
          </a:p>
          <a:p>
            <a:pPr marL="266700" indent="-266700" algn="just">
              <a:buAutoNum type="arabicPeriod"/>
            </a:pPr>
            <a:r>
              <a:rPr lang="uk-UA" sz="2000" dirty="0" smtClean="0"/>
              <a:t>Закон України від 10 липня 2018 р.№ 2498-VIII </a:t>
            </a:r>
            <a:r>
              <a:rPr lang="uk-UA" sz="2000" b="1" dirty="0" smtClean="0">
                <a:solidFill>
                  <a:srgbClr val="002060"/>
                </a:solidFill>
              </a:rPr>
              <a:t>«Про внесення змін до деяких законодавчих актів України щодо вирішення питання колективної власності на землю, удосконалення правил землекористування у масивах земель сільськогосподарського призначення, запобігання рейдерству та стимулювання зрошення в Україні»</a:t>
            </a:r>
            <a:r>
              <a:rPr lang="uk-UA" sz="2000" dirty="0" smtClean="0"/>
              <a:t>.</a:t>
            </a:r>
          </a:p>
          <a:p>
            <a:pPr marL="266700" indent="-266700" algn="just">
              <a:buAutoNum type="arabicPeriod"/>
            </a:pPr>
            <a:r>
              <a:rPr lang="uk-UA" sz="2000" dirty="0" smtClean="0"/>
              <a:t>Закон України від 31 березня 2020 р. № 552-IX </a:t>
            </a:r>
            <a:r>
              <a:rPr lang="uk-UA" sz="2000" b="1" dirty="0" smtClean="0">
                <a:solidFill>
                  <a:srgbClr val="002060"/>
                </a:solidFill>
              </a:rPr>
              <a:t>«Про внесення змін до деяких законодавчих актів України щодо умов обігу земель сільськогосподарського призначення».</a:t>
            </a:r>
          </a:p>
          <a:p>
            <a:pPr marL="266700" indent="-266700" algn="just">
              <a:buAutoNum type="arabicPeriod"/>
            </a:pPr>
            <a:r>
              <a:rPr lang="uk-UA" sz="2000" dirty="0" smtClean="0"/>
              <a:t>Закон України від 28 квітня 2021 р. № 1423-IX «</a:t>
            </a:r>
            <a:r>
              <a:rPr lang="uk-UA" sz="2000" b="1" dirty="0" smtClean="0">
                <a:solidFill>
                  <a:srgbClr val="002060"/>
                </a:solidFill>
              </a:rPr>
              <a:t>Про внесення змін до деяких законодавчих актів України щодо вдосконалення системи управління та дерегуляції у сфері земельних відносин».</a:t>
            </a:r>
          </a:p>
        </p:txBody>
      </p:sp>
    </p:spTree>
    <p:extLst>
      <p:ext uri="{BB962C8B-B14F-4D97-AF65-F5344CB8AC3E}">
        <p14:creationId xmlns:p14="http://schemas.microsoft.com/office/powerpoint/2010/main" val="4025377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16632"/>
            <a:ext cx="7498080" cy="864096"/>
          </a:xfrm>
        </p:spPr>
        <p:txBody>
          <a:bodyPr>
            <a:normAutofit fontScale="90000"/>
          </a:bodyPr>
          <a:lstStyle/>
          <a:p>
            <a:pPr algn="ctr"/>
            <a:r>
              <a:rPr lang="uk-UA" sz="2800" b="1" dirty="0" smtClean="0">
                <a:solidFill>
                  <a:srgbClr val="C00000"/>
                </a:solidFill>
              </a:rPr>
              <a:t>Законодавчі акти, якими вносились суттєві зміни щодо правового режиму ЗСГП </a:t>
            </a:r>
            <a:r>
              <a:rPr lang="uk-UA" sz="2800" dirty="0" smtClean="0">
                <a:solidFill>
                  <a:srgbClr val="C00000"/>
                </a:solidFill>
              </a:rPr>
              <a:t>(слайд 2)</a:t>
            </a:r>
            <a:endParaRPr lang="uk-UA" sz="2800" dirty="0">
              <a:solidFill>
                <a:srgbClr val="C00000"/>
              </a:solidFill>
            </a:endParaRPr>
          </a:p>
        </p:txBody>
      </p:sp>
      <p:sp>
        <p:nvSpPr>
          <p:cNvPr id="3" name="Місце для вмісту 2"/>
          <p:cNvSpPr>
            <a:spLocks noGrp="1"/>
          </p:cNvSpPr>
          <p:nvPr>
            <p:ph idx="1"/>
          </p:nvPr>
        </p:nvSpPr>
        <p:spPr>
          <a:xfrm>
            <a:off x="1115616" y="1124744"/>
            <a:ext cx="7818072" cy="5123656"/>
          </a:xfrm>
        </p:spPr>
        <p:txBody>
          <a:bodyPr>
            <a:normAutofit/>
          </a:bodyPr>
          <a:lstStyle/>
          <a:p>
            <a:pPr marL="266700" indent="-266700" algn="just">
              <a:buFont typeface="+mj-lt"/>
              <a:buAutoNum type="arabicPeriod" startAt="5"/>
            </a:pPr>
            <a:r>
              <a:rPr lang="uk-UA" sz="2000" dirty="0" smtClean="0"/>
              <a:t>Закон України від 17 грудня 2021 р. № 1989-IX </a:t>
            </a:r>
            <a:r>
              <a:rPr lang="uk-UA" sz="2000" b="1" dirty="0" smtClean="0">
                <a:solidFill>
                  <a:srgbClr val="002060"/>
                </a:solidFill>
              </a:rPr>
              <a:t>«Про внесення змін до деяких законодавчих актів України щодо стимулювання розвитку виноградарства та садівництва».</a:t>
            </a:r>
          </a:p>
          <a:p>
            <a:pPr marL="266700" indent="-266700" algn="just">
              <a:buFont typeface="+mj-lt"/>
              <a:buAutoNum type="arabicPeriod" startAt="5"/>
            </a:pPr>
            <a:r>
              <a:rPr lang="uk-UA" sz="2000" dirty="0" smtClean="0"/>
              <a:t>Закон України від 24 березня 2022 р. № 2145-IX </a:t>
            </a:r>
            <a:r>
              <a:rPr lang="uk-UA" sz="2000" b="1" dirty="0" smtClean="0">
                <a:solidFill>
                  <a:srgbClr val="002060"/>
                </a:solidFill>
              </a:rPr>
              <a:t>«Про внесення змін до деяких законодавчих актів України щодо створення умов для забезпечення продовольчої безпеки в умовах воєнного стану».</a:t>
            </a:r>
          </a:p>
          <a:p>
            <a:pPr marL="266700" indent="-266700" algn="just">
              <a:buFont typeface="+mj-lt"/>
              <a:buAutoNum type="arabicPeriod" startAt="5"/>
            </a:pPr>
            <a:r>
              <a:rPr lang="uk-UA" sz="2000" dirty="0" smtClean="0"/>
              <a:t>Закон України від 12 травня 2022 р. № 2247-IX </a:t>
            </a:r>
            <a:r>
              <a:rPr lang="uk-UA" sz="2000" b="1" dirty="0" smtClean="0">
                <a:solidFill>
                  <a:srgbClr val="002060"/>
                </a:solidFill>
              </a:rPr>
              <a:t>«Про внесення змін до деяких законодавчих актів України щодо особливостей регулювання земельних відносин в умовах воєнного стану».</a:t>
            </a:r>
          </a:p>
          <a:p>
            <a:pPr marL="266700" indent="-266700" algn="just">
              <a:buFont typeface="+mj-lt"/>
              <a:buAutoNum type="arabicPeriod" startAt="5"/>
            </a:pPr>
            <a:r>
              <a:rPr lang="uk-UA" sz="2000" dirty="0" smtClean="0"/>
              <a:t>Закон України від 20 червня 2022 р. № 2321-IX </a:t>
            </a:r>
            <a:r>
              <a:rPr lang="uk-UA" sz="2000" b="1" dirty="0" smtClean="0">
                <a:solidFill>
                  <a:srgbClr val="002060"/>
                </a:solidFill>
              </a:rPr>
              <a:t>«Про внесення змін до деяких законодавчих актів України щодо збереження лісів».</a:t>
            </a:r>
          </a:p>
        </p:txBody>
      </p:sp>
    </p:spTree>
    <p:extLst>
      <p:ext uri="{BB962C8B-B14F-4D97-AF65-F5344CB8AC3E}">
        <p14:creationId xmlns:p14="http://schemas.microsoft.com/office/powerpoint/2010/main" val="3211033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475656" y="-99392"/>
            <a:ext cx="7498080" cy="1143000"/>
          </a:xfrm>
        </p:spPr>
        <p:txBody>
          <a:bodyPr>
            <a:normAutofit/>
          </a:bodyPr>
          <a:lstStyle/>
          <a:p>
            <a:pPr algn="ctr"/>
            <a:r>
              <a:rPr lang="uk-UA" sz="3200" b="1" dirty="0" smtClean="0">
                <a:effectLst>
                  <a:outerShdw blurRad="38100" dist="38100" dir="2700000" algn="tl">
                    <a:srgbClr val="000000">
                      <a:alpha val="43137"/>
                    </a:srgbClr>
                  </a:outerShdw>
                </a:effectLst>
              </a:rPr>
              <a:t>Основні питання теми</a:t>
            </a:r>
            <a:endParaRPr lang="ru-RU" sz="3200" b="1" dirty="0">
              <a:effectLst>
                <a:outerShdw blurRad="38100" dist="38100" dir="2700000" algn="tl">
                  <a:srgbClr val="000000">
                    <a:alpha val="43137"/>
                  </a:srgbClr>
                </a:outerShdw>
              </a:effectLst>
            </a:endParaRPr>
          </a:p>
        </p:txBody>
      </p:sp>
      <p:sp>
        <p:nvSpPr>
          <p:cNvPr id="5" name="Содержимое 4"/>
          <p:cNvSpPr>
            <a:spLocks noGrp="1"/>
          </p:cNvSpPr>
          <p:nvPr>
            <p:ph idx="1"/>
          </p:nvPr>
        </p:nvSpPr>
        <p:spPr>
          <a:xfrm>
            <a:off x="1043608" y="836712"/>
            <a:ext cx="7811762" cy="5877272"/>
          </a:xfrm>
        </p:spPr>
        <p:txBody>
          <a:bodyPr>
            <a:normAutofit fontScale="77500" lnSpcReduction="20000"/>
          </a:bodyPr>
          <a:lstStyle/>
          <a:p>
            <a:pPr marL="596646" lvl="0" indent="-514350">
              <a:buClr>
                <a:srgbClr val="FF0000"/>
              </a:buClr>
              <a:buFont typeface="+mj-lt"/>
              <a:buAutoNum type="arabicPeriod"/>
            </a:pPr>
            <a:r>
              <a:rPr lang="uk-UA" b="1" dirty="0"/>
              <a:t>Поняття, цільове призначення та склад земель сільськогосподарського призначення.</a:t>
            </a:r>
          </a:p>
          <a:p>
            <a:pPr marL="596646" lvl="0" indent="-514350">
              <a:buClr>
                <a:srgbClr val="FF0000"/>
              </a:buClr>
              <a:buFont typeface="+mj-lt"/>
              <a:buAutoNum type="arabicPeriod"/>
            </a:pPr>
            <a:r>
              <a:rPr lang="uk-UA" b="1" dirty="0"/>
              <a:t>Правовий режим земель сільськогосподарського призначення. </a:t>
            </a:r>
            <a:endParaRPr lang="uk-UA" b="1" dirty="0" smtClean="0"/>
          </a:p>
          <a:p>
            <a:pPr marL="596646" lvl="0" indent="-514350">
              <a:buClr>
                <a:srgbClr val="FF0000"/>
              </a:buClr>
              <a:buFont typeface="+mj-lt"/>
              <a:buAutoNum type="arabicPeriod"/>
            </a:pPr>
            <a:r>
              <a:rPr lang="uk-UA" b="1" dirty="0" smtClean="0"/>
              <a:t>Особливості </a:t>
            </a:r>
            <a:r>
              <a:rPr lang="uk-UA" b="1" dirty="0"/>
              <a:t>правового режиму земель сільськогосподарського призначення, що використовуються у сфері товарного аграрного виробництва. </a:t>
            </a:r>
          </a:p>
          <a:p>
            <a:pPr marL="596646" lvl="0" indent="-514350">
              <a:buClr>
                <a:srgbClr val="FF0000"/>
              </a:buClr>
              <a:buFont typeface="+mj-lt"/>
              <a:buAutoNum type="arabicPeriod"/>
            </a:pPr>
            <a:r>
              <a:rPr lang="uk-UA" b="1" dirty="0"/>
              <a:t>Правові засади паювання земель сільськогосподарських підприємств та реалізації права на земельну частку (пай).</a:t>
            </a:r>
          </a:p>
          <a:p>
            <a:pPr marL="596646" lvl="0" indent="-514350">
              <a:buClr>
                <a:srgbClr val="FF0000"/>
              </a:buClr>
              <a:buFont typeface="+mj-lt"/>
              <a:buAutoNum type="arabicPeriod"/>
            </a:pPr>
            <a:r>
              <a:rPr lang="uk-UA" b="1" dirty="0"/>
              <a:t>Особливості правового режиму земель сільськогосподарського призначення, наданих для </a:t>
            </a:r>
            <a:r>
              <a:rPr lang="uk-UA" b="1" dirty="0" smtClean="0"/>
              <a:t>діяльності</a:t>
            </a:r>
            <a:r>
              <a:rPr lang="uk-UA" b="1" dirty="0"/>
              <a:t>, не </a:t>
            </a:r>
            <a:r>
              <a:rPr lang="uk-UA" b="1" dirty="0" smtClean="0"/>
              <a:t>спрямованої </a:t>
            </a:r>
            <a:r>
              <a:rPr lang="uk-UA" b="1" dirty="0"/>
              <a:t>на товарне сільськогосподарське виробництво.</a:t>
            </a:r>
          </a:p>
          <a:p>
            <a:pPr marL="596646" lvl="0" indent="-514350">
              <a:buClr>
                <a:srgbClr val="FF0000"/>
              </a:buClr>
              <a:buFont typeface="+mj-lt"/>
              <a:buAutoNum type="arabicPeriod"/>
            </a:pPr>
            <a:r>
              <a:rPr lang="uk-UA" b="1" dirty="0"/>
              <a:t>Відшкодування втрат сільськогосподарського виробництва.</a:t>
            </a:r>
          </a:p>
          <a:p>
            <a:pPr marL="82296" lvl="0" indent="0">
              <a:buNone/>
            </a:pPr>
            <a:endParaRPr lang="ru-RU" sz="3400" b="1"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971600" y="272837"/>
            <a:ext cx="7920880" cy="4278094"/>
          </a:xfrm>
          <a:prstGeom prst="rect">
            <a:avLst/>
          </a:prstGeom>
        </p:spPr>
        <p:txBody>
          <a:bodyPr wrap="square">
            <a:spAutoFit/>
          </a:bodyPr>
          <a:lstStyle/>
          <a:p>
            <a:r>
              <a:rPr lang="uk-UA" sz="2400" b="1" dirty="0">
                <a:solidFill>
                  <a:srgbClr val="FF0000"/>
                </a:solidFill>
              </a:rPr>
              <a:t>Стаття </a:t>
            </a:r>
            <a:r>
              <a:rPr lang="uk-UA" sz="2400" b="1" dirty="0" smtClean="0">
                <a:solidFill>
                  <a:srgbClr val="FF0000"/>
                </a:solidFill>
              </a:rPr>
              <a:t>130 ЗК. </a:t>
            </a:r>
            <a:r>
              <a:rPr lang="uk-UA" sz="2400" b="1" dirty="0">
                <a:solidFill>
                  <a:srgbClr val="002060"/>
                </a:solidFill>
              </a:rPr>
              <a:t>Покупці земель сільськогосподарського призначення</a:t>
            </a:r>
          </a:p>
          <a:p>
            <a:endParaRPr lang="uk-UA" sz="2000" dirty="0" smtClean="0"/>
          </a:p>
          <a:p>
            <a:r>
              <a:rPr lang="uk-UA" sz="2000" b="1" dirty="0" smtClean="0">
                <a:solidFill>
                  <a:srgbClr val="00B050"/>
                </a:solidFill>
              </a:rPr>
              <a:t>Стара редакція:</a:t>
            </a:r>
            <a:endParaRPr lang="uk-UA" sz="2000" b="1" dirty="0">
              <a:solidFill>
                <a:srgbClr val="00B050"/>
              </a:solidFill>
            </a:endParaRPr>
          </a:p>
          <a:p>
            <a:r>
              <a:rPr lang="uk-UA" sz="2000" dirty="0" smtClean="0"/>
              <a:t>Покупцями </a:t>
            </a:r>
            <a:r>
              <a:rPr lang="uk-UA" sz="2000" dirty="0"/>
              <a:t>земельних ділянок сільськогосподарського призначення для ведення товарного сільськогосподарського виробництва можуть бути:</a:t>
            </a:r>
          </a:p>
          <a:p>
            <a:pPr indent="361950"/>
            <a:r>
              <a:rPr lang="uk-UA" sz="2000" dirty="0" smtClean="0">
                <a:solidFill>
                  <a:srgbClr val="00B050"/>
                </a:solidFill>
              </a:rPr>
              <a:t>а</a:t>
            </a:r>
            <a:r>
              <a:rPr lang="uk-UA" sz="2000" dirty="0">
                <a:solidFill>
                  <a:srgbClr val="00B050"/>
                </a:solidFill>
              </a:rPr>
              <a:t>) </a:t>
            </a:r>
            <a:r>
              <a:rPr lang="uk-UA" sz="2000" dirty="0"/>
              <a:t>громадяни України, які мають сільськогосподарську освіту або досвід роботи у сільському господарстві чи займаються веденням товарного сільськогосподарського виробництва;</a:t>
            </a:r>
          </a:p>
          <a:p>
            <a:pPr indent="361950"/>
            <a:r>
              <a:rPr lang="uk-UA" sz="2000" dirty="0" smtClean="0">
                <a:solidFill>
                  <a:srgbClr val="00B050"/>
                </a:solidFill>
              </a:rPr>
              <a:t>б</a:t>
            </a:r>
            <a:r>
              <a:rPr lang="uk-UA" sz="2000" dirty="0">
                <a:solidFill>
                  <a:srgbClr val="00B050"/>
                </a:solidFill>
              </a:rPr>
              <a:t>) </a:t>
            </a:r>
            <a:r>
              <a:rPr lang="uk-UA" sz="2000" dirty="0"/>
              <a:t>юридичні особи України, установчими документами яких передбачено ведення сільськогосподарського виробництва</a:t>
            </a:r>
            <a:r>
              <a:rPr lang="uk-UA" sz="2000" dirty="0" smtClean="0"/>
              <a:t>.</a:t>
            </a:r>
          </a:p>
          <a:p>
            <a:endParaRPr lang="uk-UA" sz="2400" dirty="0"/>
          </a:p>
        </p:txBody>
      </p:sp>
    </p:spTree>
    <p:extLst>
      <p:ext uri="{BB962C8B-B14F-4D97-AF65-F5344CB8AC3E}">
        <p14:creationId xmlns:p14="http://schemas.microsoft.com/office/powerpoint/2010/main" val="2236593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971600" y="272837"/>
            <a:ext cx="7920880" cy="6709529"/>
          </a:xfrm>
          <a:prstGeom prst="rect">
            <a:avLst/>
          </a:prstGeom>
        </p:spPr>
        <p:txBody>
          <a:bodyPr wrap="square">
            <a:spAutoFit/>
          </a:bodyPr>
          <a:lstStyle/>
          <a:p>
            <a:r>
              <a:rPr lang="uk-UA" sz="2400" b="1" dirty="0">
                <a:solidFill>
                  <a:srgbClr val="FF0000"/>
                </a:solidFill>
              </a:rPr>
              <a:t>Стаття </a:t>
            </a:r>
            <a:r>
              <a:rPr lang="uk-UA" sz="2400" b="1" dirty="0" smtClean="0">
                <a:solidFill>
                  <a:srgbClr val="FF0000"/>
                </a:solidFill>
              </a:rPr>
              <a:t>130 ЗК. </a:t>
            </a:r>
            <a:r>
              <a:rPr lang="uk-UA" sz="2400" b="1" dirty="0">
                <a:solidFill>
                  <a:srgbClr val="002060"/>
                </a:solidFill>
              </a:rPr>
              <a:t>Покупці земель сільськогосподарського призначення</a:t>
            </a:r>
          </a:p>
          <a:p>
            <a:r>
              <a:rPr lang="uk-UA" sz="2000" b="1" dirty="0" smtClean="0">
                <a:solidFill>
                  <a:srgbClr val="00B050"/>
                </a:solidFill>
              </a:rPr>
              <a:t>Чинна редакція:</a:t>
            </a:r>
          </a:p>
          <a:p>
            <a:pPr indent="266700" algn="just"/>
            <a:r>
              <a:rPr lang="uk-UA" sz="2000" dirty="0" smtClean="0"/>
              <a:t>1. </a:t>
            </a:r>
            <a:r>
              <a:rPr lang="uk-UA" dirty="0" smtClean="0"/>
              <a:t>Набувати право власності на земельні ділянки СГП можуть:</a:t>
            </a:r>
          </a:p>
          <a:p>
            <a:pPr indent="266700" algn="just"/>
            <a:r>
              <a:rPr lang="uk-UA" dirty="0" smtClean="0"/>
              <a:t>а) громадяни України;</a:t>
            </a:r>
          </a:p>
          <a:p>
            <a:pPr indent="266700" algn="just"/>
            <a:r>
              <a:rPr lang="uk-UA" dirty="0" smtClean="0"/>
              <a:t>б) юридичні особи України, створені і зареєстровані за законодавством України, учасниками (акціонерами, членами) яких є лише громадяни України та/або держава, та/або територіальні громади;</a:t>
            </a:r>
          </a:p>
          <a:p>
            <a:pPr indent="266700" algn="just"/>
            <a:r>
              <a:rPr lang="uk-UA" dirty="0" smtClean="0"/>
              <a:t>в) територіальні громади;</a:t>
            </a:r>
          </a:p>
          <a:p>
            <a:pPr indent="266700" algn="just"/>
            <a:r>
              <a:rPr lang="uk-UA" dirty="0" smtClean="0"/>
              <a:t>г) держава.</a:t>
            </a:r>
          </a:p>
          <a:p>
            <a:pPr indent="266700" algn="just"/>
            <a:endParaRPr lang="uk-UA" dirty="0" smtClean="0"/>
          </a:p>
          <a:p>
            <a:pPr indent="266700" algn="just"/>
            <a:r>
              <a:rPr lang="uk-UA" dirty="0" smtClean="0"/>
              <a:t>Право власності на земельні ділянки СГП може також набуватися банками лише в порядку звернення стягнення на них як на предмет застави. Такі земельні ділянки мають бути відчужені банками на земельних торгах протягом двох років з дня набуття права власності.</a:t>
            </a:r>
          </a:p>
          <a:p>
            <a:pPr indent="266700" algn="just"/>
            <a:endParaRPr lang="uk-UA" dirty="0" smtClean="0"/>
          </a:p>
          <a:p>
            <a:pPr indent="266700" algn="just"/>
            <a:r>
              <a:rPr lang="uk-UA" dirty="0" smtClean="0"/>
              <a:t>Іноземцям, особам без громадянства та юридичним особам заборонено набувати частки у статутному (складеному) капіталі, акції, паї, членство у юридичних особах (крім як у статутному (складеному) капіталі банків), які є власниками земель сільськогосподарського призначення. Цей абзац втрачає чинність за умови та з дня схвалення на референдумі рішення, визначеного абзацом восьмим цієї частини…</a:t>
            </a:r>
          </a:p>
          <a:p>
            <a:endParaRPr lang="ru-RU" dirty="0"/>
          </a:p>
        </p:txBody>
      </p:sp>
    </p:spTree>
    <p:extLst>
      <p:ext uri="{BB962C8B-B14F-4D97-AF65-F5344CB8AC3E}">
        <p14:creationId xmlns:p14="http://schemas.microsoft.com/office/powerpoint/2010/main" val="3038503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043608" y="116632"/>
            <a:ext cx="8100392" cy="4524315"/>
          </a:xfrm>
          <a:prstGeom prst="rect">
            <a:avLst/>
          </a:prstGeom>
        </p:spPr>
        <p:txBody>
          <a:bodyPr wrap="square">
            <a:spAutoFit/>
          </a:bodyPr>
          <a:lstStyle/>
          <a:p>
            <a:r>
              <a:rPr lang="ru-RU" sz="2400" b="1" dirty="0"/>
              <a:t>ЗАКОН УКРАЇНИ</a:t>
            </a:r>
          </a:p>
          <a:p>
            <a:r>
              <a:rPr lang="uk-UA" sz="2400" b="1" dirty="0" smtClean="0"/>
              <a:t>від </a:t>
            </a:r>
            <a:r>
              <a:rPr lang="ru-RU" sz="2400" b="1" dirty="0"/>
              <a:t>31 </a:t>
            </a:r>
            <a:r>
              <a:rPr lang="ru-RU" sz="2400" b="1" dirty="0" err="1"/>
              <a:t>березня</a:t>
            </a:r>
            <a:r>
              <a:rPr lang="ru-RU" sz="2400" b="1" dirty="0"/>
              <a:t> 2020 </a:t>
            </a:r>
            <a:r>
              <a:rPr lang="ru-RU" sz="2400" b="1" dirty="0" smtClean="0"/>
              <a:t>р. № 552-IX</a:t>
            </a:r>
          </a:p>
          <a:p>
            <a:r>
              <a:rPr lang="ru-RU" sz="2400" b="1" dirty="0" smtClean="0">
                <a:solidFill>
                  <a:srgbClr val="FF0000"/>
                </a:solidFill>
              </a:rPr>
              <a:t>«Про </a:t>
            </a:r>
            <a:r>
              <a:rPr lang="ru-RU" sz="2400" b="1" dirty="0" err="1">
                <a:solidFill>
                  <a:srgbClr val="FF0000"/>
                </a:solidFill>
              </a:rPr>
              <a:t>внесення</a:t>
            </a:r>
            <a:r>
              <a:rPr lang="ru-RU" sz="2400" b="1" dirty="0">
                <a:solidFill>
                  <a:srgbClr val="FF0000"/>
                </a:solidFill>
              </a:rPr>
              <a:t> </a:t>
            </a:r>
            <a:r>
              <a:rPr lang="ru-RU" sz="2400" b="1" dirty="0" err="1">
                <a:solidFill>
                  <a:srgbClr val="FF0000"/>
                </a:solidFill>
              </a:rPr>
              <a:t>змін</a:t>
            </a:r>
            <a:r>
              <a:rPr lang="ru-RU" sz="2400" b="1" dirty="0">
                <a:solidFill>
                  <a:srgbClr val="FF0000"/>
                </a:solidFill>
              </a:rPr>
              <a:t> до </a:t>
            </a:r>
            <a:r>
              <a:rPr lang="ru-RU" sz="2400" b="1" dirty="0" err="1">
                <a:solidFill>
                  <a:srgbClr val="FF0000"/>
                </a:solidFill>
              </a:rPr>
              <a:t>деяких</a:t>
            </a:r>
            <a:r>
              <a:rPr lang="ru-RU" sz="2400" b="1" dirty="0">
                <a:solidFill>
                  <a:srgbClr val="FF0000"/>
                </a:solidFill>
              </a:rPr>
              <a:t> </a:t>
            </a:r>
            <a:r>
              <a:rPr lang="ru-RU" sz="2400" b="1" dirty="0" err="1">
                <a:solidFill>
                  <a:srgbClr val="FF0000"/>
                </a:solidFill>
              </a:rPr>
              <a:t>законодавчих</a:t>
            </a:r>
            <a:r>
              <a:rPr lang="ru-RU" sz="2400" b="1" dirty="0">
                <a:solidFill>
                  <a:srgbClr val="FF0000"/>
                </a:solidFill>
              </a:rPr>
              <a:t> </a:t>
            </a:r>
            <a:r>
              <a:rPr lang="ru-RU" sz="2400" b="1" dirty="0" err="1">
                <a:solidFill>
                  <a:srgbClr val="FF0000"/>
                </a:solidFill>
              </a:rPr>
              <a:t>актів</a:t>
            </a:r>
            <a:r>
              <a:rPr lang="ru-RU" sz="2400" b="1" dirty="0">
                <a:solidFill>
                  <a:srgbClr val="FF0000"/>
                </a:solidFill>
              </a:rPr>
              <a:t> </a:t>
            </a:r>
            <a:r>
              <a:rPr lang="ru-RU" sz="2400" b="1" dirty="0" err="1">
                <a:solidFill>
                  <a:srgbClr val="FF0000"/>
                </a:solidFill>
              </a:rPr>
              <a:t>України</a:t>
            </a:r>
            <a:r>
              <a:rPr lang="ru-RU" sz="2400" b="1" dirty="0">
                <a:solidFill>
                  <a:srgbClr val="FF0000"/>
                </a:solidFill>
              </a:rPr>
              <a:t> </a:t>
            </a:r>
            <a:r>
              <a:rPr lang="ru-RU" sz="2400" b="1" dirty="0" err="1">
                <a:solidFill>
                  <a:srgbClr val="FF0000"/>
                </a:solidFill>
              </a:rPr>
              <a:t>щодо</a:t>
            </a:r>
            <a:r>
              <a:rPr lang="ru-RU" sz="2400" b="1" dirty="0">
                <a:solidFill>
                  <a:srgbClr val="FF0000"/>
                </a:solidFill>
              </a:rPr>
              <a:t> умов </a:t>
            </a:r>
            <a:r>
              <a:rPr lang="ru-RU" sz="2400" b="1" dirty="0" err="1">
                <a:solidFill>
                  <a:srgbClr val="FF0000"/>
                </a:solidFill>
              </a:rPr>
              <a:t>обігу</a:t>
            </a:r>
            <a:r>
              <a:rPr lang="ru-RU" sz="2400" b="1" dirty="0">
                <a:solidFill>
                  <a:srgbClr val="FF0000"/>
                </a:solidFill>
              </a:rPr>
              <a:t> земель </a:t>
            </a:r>
            <a:r>
              <a:rPr lang="ru-RU" sz="2400" b="1" dirty="0" err="1">
                <a:solidFill>
                  <a:srgbClr val="FF0000"/>
                </a:solidFill>
              </a:rPr>
              <a:t>сільськогосподарського</a:t>
            </a:r>
            <a:r>
              <a:rPr lang="ru-RU" sz="2400" b="1" dirty="0">
                <a:solidFill>
                  <a:srgbClr val="FF0000"/>
                </a:solidFill>
              </a:rPr>
              <a:t> </a:t>
            </a:r>
            <a:r>
              <a:rPr lang="ru-RU" sz="2400" b="1" dirty="0" err="1" smtClean="0">
                <a:solidFill>
                  <a:srgbClr val="FF0000"/>
                </a:solidFill>
              </a:rPr>
              <a:t>призначення</a:t>
            </a:r>
            <a:r>
              <a:rPr lang="ru-RU" sz="2400" b="1" dirty="0" smtClean="0">
                <a:solidFill>
                  <a:srgbClr val="FF0000"/>
                </a:solidFill>
              </a:rPr>
              <a:t>»</a:t>
            </a:r>
          </a:p>
          <a:p>
            <a:endParaRPr lang="ru-RU" sz="2400" b="1" dirty="0">
              <a:solidFill>
                <a:srgbClr val="FF0000"/>
              </a:solidFill>
            </a:endParaRPr>
          </a:p>
          <a:p>
            <a:endParaRPr lang="ru-RU" sz="2400" b="1" dirty="0" smtClean="0">
              <a:solidFill>
                <a:srgbClr val="FF0000"/>
              </a:solidFill>
            </a:endParaRPr>
          </a:p>
          <a:p>
            <a:r>
              <a:rPr lang="ru-RU" sz="2400" b="1" dirty="0" err="1">
                <a:solidFill>
                  <a:srgbClr val="002060"/>
                </a:solidFill>
              </a:rPr>
              <a:t>Стаття</a:t>
            </a:r>
            <a:r>
              <a:rPr lang="ru-RU" sz="2400" b="1" dirty="0">
                <a:solidFill>
                  <a:srgbClr val="002060"/>
                </a:solidFill>
              </a:rPr>
              <a:t> 130. </a:t>
            </a:r>
            <a:r>
              <a:rPr lang="ru-RU" sz="2400" b="1" dirty="0" err="1">
                <a:solidFill>
                  <a:srgbClr val="002060"/>
                </a:solidFill>
              </a:rPr>
              <a:t>Набуття</a:t>
            </a:r>
            <a:r>
              <a:rPr lang="ru-RU" sz="2400" b="1" dirty="0">
                <a:solidFill>
                  <a:srgbClr val="002060"/>
                </a:solidFill>
              </a:rPr>
              <a:t> права </a:t>
            </a:r>
            <a:r>
              <a:rPr lang="ru-RU" sz="2400" b="1" dirty="0" err="1">
                <a:solidFill>
                  <a:srgbClr val="002060"/>
                </a:solidFill>
              </a:rPr>
              <a:t>власності</a:t>
            </a:r>
            <a:r>
              <a:rPr lang="ru-RU" sz="2400" b="1" dirty="0">
                <a:solidFill>
                  <a:srgbClr val="002060"/>
                </a:solidFill>
              </a:rPr>
              <a:t> на </a:t>
            </a:r>
            <a:r>
              <a:rPr lang="ru-RU" sz="2400" b="1" dirty="0" err="1">
                <a:solidFill>
                  <a:srgbClr val="002060"/>
                </a:solidFill>
              </a:rPr>
              <a:t>земельні</a:t>
            </a:r>
            <a:r>
              <a:rPr lang="ru-RU" sz="2400" b="1" dirty="0">
                <a:solidFill>
                  <a:srgbClr val="002060"/>
                </a:solidFill>
              </a:rPr>
              <a:t> </a:t>
            </a:r>
            <a:r>
              <a:rPr lang="ru-RU" sz="2400" b="1" dirty="0" err="1">
                <a:solidFill>
                  <a:srgbClr val="002060"/>
                </a:solidFill>
              </a:rPr>
              <a:t>ділянки</a:t>
            </a:r>
            <a:r>
              <a:rPr lang="ru-RU" sz="2400" b="1" dirty="0">
                <a:solidFill>
                  <a:srgbClr val="002060"/>
                </a:solidFill>
              </a:rPr>
              <a:t> </a:t>
            </a:r>
            <a:r>
              <a:rPr lang="ru-RU" sz="2400" b="1" dirty="0" err="1">
                <a:solidFill>
                  <a:srgbClr val="002060"/>
                </a:solidFill>
              </a:rPr>
              <a:t>сільськогосподарського</a:t>
            </a:r>
            <a:r>
              <a:rPr lang="ru-RU" sz="2400" b="1" dirty="0">
                <a:solidFill>
                  <a:srgbClr val="002060"/>
                </a:solidFill>
              </a:rPr>
              <a:t> </a:t>
            </a:r>
            <a:r>
              <a:rPr lang="ru-RU" sz="2400" b="1" dirty="0" err="1" smtClean="0">
                <a:solidFill>
                  <a:srgbClr val="002060"/>
                </a:solidFill>
              </a:rPr>
              <a:t>призначення</a:t>
            </a:r>
            <a:endParaRPr lang="ru-RU" sz="2400" b="1" dirty="0" smtClean="0">
              <a:solidFill>
                <a:srgbClr val="002060"/>
              </a:solidFill>
            </a:endParaRPr>
          </a:p>
          <a:p>
            <a:endParaRPr lang="ru-RU" sz="2400" b="1" dirty="0">
              <a:solidFill>
                <a:srgbClr val="002060"/>
              </a:solidFill>
            </a:endParaRPr>
          </a:p>
          <a:p>
            <a:r>
              <a:rPr lang="ru-RU" sz="2400" b="1" dirty="0" err="1">
                <a:solidFill>
                  <a:srgbClr val="002060"/>
                </a:solidFill>
              </a:rPr>
              <a:t>Стаття</a:t>
            </a:r>
            <a:r>
              <a:rPr lang="ru-RU" sz="2400" b="1" dirty="0">
                <a:solidFill>
                  <a:srgbClr val="002060"/>
                </a:solidFill>
              </a:rPr>
              <a:t> 131. </a:t>
            </a:r>
            <a:r>
              <a:rPr lang="ru-RU" sz="2400" b="1" dirty="0" err="1">
                <a:solidFill>
                  <a:srgbClr val="002060"/>
                </a:solidFill>
              </a:rPr>
              <a:t>Набуття</a:t>
            </a:r>
            <a:r>
              <a:rPr lang="ru-RU" sz="2400" b="1" dirty="0">
                <a:solidFill>
                  <a:srgbClr val="002060"/>
                </a:solidFill>
              </a:rPr>
              <a:t> права </a:t>
            </a:r>
            <a:r>
              <a:rPr lang="ru-RU" sz="2400" b="1" dirty="0" err="1">
                <a:solidFill>
                  <a:srgbClr val="002060"/>
                </a:solidFill>
              </a:rPr>
              <a:t>власності</a:t>
            </a:r>
            <a:r>
              <a:rPr lang="ru-RU" sz="2400" b="1" dirty="0">
                <a:solidFill>
                  <a:srgbClr val="002060"/>
                </a:solidFill>
              </a:rPr>
              <a:t> на </a:t>
            </a:r>
            <a:r>
              <a:rPr lang="ru-RU" sz="2400" b="1" dirty="0" err="1">
                <a:solidFill>
                  <a:srgbClr val="002060"/>
                </a:solidFill>
              </a:rPr>
              <a:t>земельні</a:t>
            </a:r>
            <a:r>
              <a:rPr lang="ru-RU" sz="2400" b="1" dirty="0">
                <a:solidFill>
                  <a:srgbClr val="002060"/>
                </a:solidFill>
              </a:rPr>
              <a:t> </a:t>
            </a:r>
            <a:r>
              <a:rPr lang="ru-RU" sz="2400" b="1" dirty="0" err="1">
                <a:solidFill>
                  <a:srgbClr val="002060"/>
                </a:solidFill>
              </a:rPr>
              <a:t>ділянки</a:t>
            </a:r>
            <a:r>
              <a:rPr lang="ru-RU" sz="2400" b="1" dirty="0">
                <a:solidFill>
                  <a:srgbClr val="002060"/>
                </a:solidFill>
              </a:rPr>
              <a:t> на </a:t>
            </a:r>
            <a:r>
              <a:rPr lang="ru-RU" sz="2400" b="1" dirty="0" err="1">
                <a:solidFill>
                  <a:srgbClr val="002060"/>
                </a:solidFill>
              </a:rPr>
              <a:t>підставі</a:t>
            </a:r>
            <a:r>
              <a:rPr lang="ru-RU" sz="2400" b="1" dirty="0">
                <a:solidFill>
                  <a:srgbClr val="002060"/>
                </a:solidFill>
              </a:rPr>
              <a:t> </a:t>
            </a:r>
            <a:r>
              <a:rPr lang="ru-RU" sz="2400" b="1" dirty="0" err="1">
                <a:solidFill>
                  <a:srgbClr val="002060"/>
                </a:solidFill>
              </a:rPr>
              <a:t>цивільно-правових</a:t>
            </a:r>
            <a:r>
              <a:rPr lang="ru-RU" sz="2400" b="1" dirty="0">
                <a:solidFill>
                  <a:srgbClr val="002060"/>
                </a:solidFill>
              </a:rPr>
              <a:t> </a:t>
            </a:r>
            <a:r>
              <a:rPr lang="ru-RU" sz="2400" b="1" dirty="0" err="1">
                <a:solidFill>
                  <a:srgbClr val="002060"/>
                </a:solidFill>
              </a:rPr>
              <a:t>угод</a:t>
            </a:r>
            <a:endParaRPr lang="en-US" sz="2400" b="1" dirty="0">
              <a:solidFill>
                <a:srgbClr val="002060"/>
              </a:solidFill>
            </a:endParaRPr>
          </a:p>
        </p:txBody>
      </p:sp>
    </p:spTree>
    <p:extLst>
      <p:ext uri="{BB962C8B-B14F-4D97-AF65-F5344CB8AC3E}">
        <p14:creationId xmlns:p14="http://schemas.microsoft.com/office/powerpoint/2010/main" val="1332526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fld id="{E6E552DB-3BFB-4DB8-BCA7-BD5160928C6A}" type="slidenum">
              <a:rPr lang="ru-RU" smtClean="0"/>
              <a:pPr/>
              <a:t>23</a:t>
            </a:fld>
            <a:endParaRPr lang="ru-RU"/>
          </a:p>
        </p:txBody>
      </p:sp>
      <p:pic>
        <p:nvPicPr>
          <p:cNvPr id="5" name="Рисунок 4"/>
          <p:cNvPicPr>
            <a:picLocks noChangeAspect="1"/>
          </p:cNvPicPr>
          <p:nvPr/>
        </p:nvPicPr>
        <p:blipFill>
          <a:blip r:embed="rId2"/>
          <a:stretch>
            <a:fillRect/>
          </a:stretch>
        </p:blipFill>
        <p:spPr>
          <a:xfrm>
            <a:off x="4502" y="0"/>
            <a:ext cx="9139498" cy="6525344"/>
          </a:xfrm>
          <a:prstGeom prst="rect">
            <a:avLst/>
          </a:prstGeom>
        </p:spPr>
      </p:pic>
    </p:spTree>
    <p:extLst>
      <p:ext uri="{BB962C8B-B14F-4D97-AF65-F5344CB8AC3E}">
        <p14:creationId xmlns:p14="http://schemas.microsoft.com/office/powerpoint/2010/main" val="1395192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fld id="{E6E552DB-3BFB-4DB8-BCA7-BD5160928C6A}" type="slidenum">
              <a:rPr lang="ru-RU" smtClean="0"/>
              <a:pPr/>
              <a:t>24</a:t>
            </a:fld>
            <a:endParaRPr lang="ru-RU"/>
          </a:p>
        </p:txBody>
      </p:sp>
      <p:pic>
        <p:nvPicPr>
          <p:cNvPr id="3" name="Рисунок 2"/>
          <p:cNvPicPr>
            <a:picLocks noChangeAspect="1"/>
          </p:cNvPicPr>
          <p:nvPr/>
        </p:nvPicPr>
        <p:blipFill>
          <a:blip r:embed="rId2"/>
          <a:stretch>
            <a:fillRect/>
          </a:stretch>
        </p:blipFill>
        <p:spPr>
          <a:xfrm>
            <a:off x="23708" y="21124"/>
            <a:ext cx="9114284" cy="6504219"/>
          </a:xfrm>
          <a:prstGeom prst="rect">
            <a:avLst/>
          </a:prstGeom>
        </p:spPr>
      </p:pic>
    </p:spTree>
    <p:extLst>
      <p:ext uri="{BB962C8B-B14F-4D97-AF65-F5344CB8AC3E}">
        <p14:creationId xmlns:p14="http://schemas.microsoft.com/office/powerpoint/2010/main" val="1621673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fld id="{E6E552DB-3BFB-4DB8-BCA7-BD5160928C6A}" type="slidenum">
              <a:rPr lang="ru-RU" smtClean="0"/>
              <a:pPr/>
              <a:t>25</a:t>
            </a:fld>
            <a:endParaRPr lang="ru-RU"/>
          </a:p>
        </p:txBody>
      </p:sp>
      <p:pic>
        <p:nvPicPr>
          <p:cNvPr id="3" name="Рисунок 2"/>
          <p:cNvPicPr>
            <a:picLocks noChangeAspect="1"/>
          </p:cNvPicPr>
          <p:nvPr/>
        </p:nvPicPr>
        <p:blipFill>
          <a:blip r:embed="rId2"/>
          <a:stretch>
            <a:fillRect/>
          </a:stretch>
        </p:blipFill>
        <p:spPr>
          <a:xfrm>
            <a:off x="0" y="0"/>
            <a:ext cx="9144000" cy="6453336"/>
          </a:xfrm>
          <a:prstGeom prst="rect">
            <a:avLst/>
          </a:prstGeom>
        </p:spPr>
      </p:pic>
    </p:spTree>
    <p:extLst>
      <p:ext uri="{BB962C8B-B14F-4D97-AF65-F5344CB8AC3E}">
        <p14:creationId xmlns:p14="http://schemas.microsoft.com/office/powerpoint/2010/main" val="2129717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fld id="{E6E552DB-3BFB-4DB8-BCA7-BD5160928C6A}" type="slidenum">
              <a:rPr lang="ru-RU" smtClean="0"/>
              <a:pPr/>
              <a:t>26</a:t>
            </a:fld>
            <a:endParaRPr lang="ru-RU"/>
          </a:p>
        </p:txBody>
      </p:sp>
      <p:pic>
        <p:nvPicPr>
          <p:cNvPr id="3" name="Рисунок 2"/>
          <p:cNvPicPr>
            <a:picLocks noChangeAspect="1"/>
          </p:cNvPicPr>
          <p:nvPr/>
        </p:nvPicPr>
        <p:blipFill>
          <a:blip r:embed="rId2"/>
          <a:stretch>
            <a:fillRect/>
          </a:stretch>
        </p:blipFill>
        <p:spPr>
          <a:xfrm>
            <a:off x="-6051" y="0"/>
            <a:ext cx="9150051" cy="6453336"/>
          </a:xfrm>
          <a:prstGeom prst="rect">
            <a:avLst/>
          </a:prstGeom>
        </p:spPr>
      </p:pic>
    </p:spTree>
    <p:extLst>
      <p:ext uri="{BB962C8B-B14F-4D97-AF65-F5344CB8AC3E}">
        <p14:creationId xmlns:p14="http://schemas.microsoft.com/office/powerpoint/2010/main" val="1149429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fld id="{E6E552DB-3BFB-4DB8-BCA7-BD5160928C6A}" type="slidenum">
              <a:rPr lang="ru-RU" smtClean="0"/>
              <a:pPr/>
              <a:t>27</a:t>
            </a:fld>
            <a:endParaRPr lang="ru-RU"/>
          </a:p>
        </p:txBody>
      </p:sp>
      <p:pic>
        <p:nvPicPr>
          <p:cNvPr id="3" name="Рисунок 2"/>
          <p:cNvPicPr>
            <a:picLocks noChangeAspect="1"/>
          </p:cNvPicPr>
          <p:nvPr/>
        </p:nvPicPr>
        <p:blipFill>
          <a:blip r:embed="rId2"/>
          <a:stretch>
            <a:fillRect/>
          </a:stretch>
        </p:blipFill>
        <p:spPr>
          <a:xfrm>
            <a:off x="-3448" y="0"/>
            <a:ext cx="9147448" cy="6597352"/>
          </a:xfrm>
          <a:prstGeom prst="rect">
            <a:avLst/>
          </a:prstGeom>
        </p:spPr>
      </p:pic>
    </p:spTree>
    <p:extLst>
      <p:ext uri="{BB962C8B-B14F-4D97-AF65-F5344CB8AC3E}">
        <p14:creationId xmlns:p14="http://schemas.microsoft.com/office/powerpoint/2010/main" val="2898712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71400"/>
            <a:ext cx="7498080" cy="1143000"/>
          </a:xfrm>
        </p:spPr>
        <p:txBody>
          <a:bodyPr>
            <a:normAutofit/>
          </a:bodyPr>
          <a:lstStyle/>
          <a:p>
            <a:pPr algn="ctr"/>
            <a:r>
              <a:rPr lang="uk-UA" sz="2800" b="1" dirty="0" smtClean="0"/>
              <a:t>Суб'єкти права власності на ЗСГП</a:t>
            </a:r>
            <a:endParaRPr lang="ru-RU" sz="2800" b="1" dirty="0"/>
          </a:p>
        </p:txBody>
      </p:sp>
      <p:sp>
        <p:nvSpPr>
          <p:cNvPr id="3" name="Содержимое 2"/>
          <p:cNvSpPr>
            <a:spLocks noGrp="1"/>
          </p:cNvSpPr>
          <p:nvPr>
            <p:ph idx="1"/>
          </p:nvPr>
        </p:nvSpPr>
        <p:spPr>
          <a:xfrm>
            <a:off x="1043608" y="1124744"/>
            <a:ext cx="7848872" cy="4800600"/>
          </a:xfrm>
        </p:spPr>
        <p:txBody>
          <a:bodyPr>
            <a:noAutofit/>
          </a:bodyPr>
          <a:lstStyle/>
          <a:p>
            <a:pPr marL="596646" lvl="0" indent="-514350">
              <a:buClr>
                <a:srgbClr val="C00000"/>
              </a:buClr>
              <a:buFont typeface="+mj-lt"/>
              <a:buAutoNum type="arabicPeriod"/>
            </a:pPr>
            <a:r>
              <a:rPr lang="ru-RU" sz="2400" b="1" dirty="0" smtClean="0"/>
              <a:t>держава</a:t>
            </a:r>
            <a:r>
              <a:rPr lang="ru-RU" sz="2400" b="1" dirty="0"/>
              <a:t>;</a:t>
            </a:r>
          </a:p>
          <a:p>
            <a:pPr marL="596646" lvl="0" indent="-514350">
              <a:buClr>
                <a:srgbClr val="C00000"/>
              </a:buClr>
              <a:buFont typeface="+mj-lt"/>
              <a:buAutoNum type="arabicPeriod"/>
            </a:pPr>
            <a:r>
              <a:rPr lang="ru-RU" sz="2400" b="1" dirty="0" err="1" smtClean="0"/>
              <a:t>територіальні</a:t>
            </a:r>
            <a:r>
              <a:rPr lang="ru-RU" sz="2400" b="1" dirty="0" smtClean="0"/>
              <a:t> </a:t>
            </a:r>
            <a:r>
              <a:rPr lang="ru-RU" sz="2400" b="1" dirty="0" err="1"/>
              <a:t>громади</a:t>
            </a:r>
            <a:r>
              <a:rPr lang="ru-RU" sz="2400" b="1" dirty="0"/>
              <a:t>;</a:t>
            </a:r>
          </a:p>
          <a:p>
            <a:pPr marL="596646" lvl="0" indent="-514350">
              <a:buClr>
                <a:srgbClr val="C00000"/>
              </a:buClr>
              <a:buFont typeface="+mj-lt"/>
              <a:buAutoNum type="arabicPeriod"/>
            </a:pPr>
            <a:r>
              <a:rPr lang="ru-RU" sz="2400" b="1" dirty="0" err="1" smtClean="0"/>
              <a:t>недержавні</a:t>
            </a:r>
            <a:r>
              <a:rPr lang="ru-RU" sz="2400" b="1" dirty="0" smtClean="0"/>
              <a:t> </a:t>
            </a:r>
            <a:r>
              <a:rPr lang="ru-RU" sz="2400" b="1" dirty="0" err="1"/>
              <a:t>сільськогосподарські</a:t>
            </a:r>
            <a:r>
              <a:rPr lang="ru-RU" sz="2400" b="1" dirty="0"/>
              <a:t> </a:t>
            </a:r>
            <a:r>
              <a:rPr lang="ru-RU" sz="2400" b="1" dirty="0" err="1" smtClean="0"/>
              <a:t>підприємства</a:t>
            </a:r>
            <a:r>
              <a:rPr lang="ru-RU" sz="2400" b="1" dirty="0" smtClean="0"/>
              <a:t> </a:t>
            </a:r>
            <a:r>
              <a:rPr lang="ru-RU" sz="2400" b="1" dirty="0"/>
              <a:t>– для </a:t>
            </a:r>
            <a:r>
              <a:rPr lang="ru-RU" sz="2400" b="1" dirty="0" err="1"/>
              <a:t>ведення</a:t>
            </a:r>
            <a:r>
              <a:rPr lang="ru-RU" sz="2400" b="1" dirty="0"/>
              <a:t> товарного </a:t>
            </a:r>
            <a:r>
              <a:rPr lang="ru-RU" sz="2400" b="1" dirty="0" err="1" smtClean="0"/>
              <a:t>сільськогосподар-ського</a:t>
            </a:r>
            <a:r>
              <a:rPr lang="ru-RU" sz="2400" b="1" dirty="0" smtClean="0"/>
              <a:t> </a:t>
            </a:r>
            <a:r>
              <a:rPr lang="ru-RU" sz="2400" b="1" dirty="0" err="1"/>
              <a:t>виробництва</a:t>
            </a:r>
            <a:r>
              <a:rPr lang="ru-RU" sz="2400" b="1" dirty="0"/>
              <a:t> (ст. 28 ЗК);</a:t>
            </a:r>
          </a:p>
          <a:p>
            <a:pPr marL="596646" lvl="0" indent="-514350">
              <a:buClr>
                <a:srgbClr val="C00000"/>
              </a:buClr>
              <a:buFont typeface="+mj-lt"/>
              <a:buAutoNum type="arabicPeriod"/>
            </a:pPr>
            <a:r>
              <a:rPr lang="ru-RU" sz="2400" b="1" dirty="0" err="1" smtClean="0"/>
              <a:t>недержавні</a:t>
            </a:r>
            <a:r>
              <a:rPr lang="ru-RU" sz="2400" b="1" dirty="0" smtClean="0"/>
              <a:t> </a:t>
            </a:r>
            <a:r>
              <a:rPr lang="ru-RU" sz="2400" b="1" dirty="0" err="1"/>
              <a:t>несільськогосподарські</a:t>
            </a:r>
            <a:r>
              <a:rPr lang="ru-RU" sz="2400" b="1" dirty="0"/>
              <a:t> </a:t>
            </a:r>
            <a:r>
              <a:rPr lang="ru-RU" sz="2400" b="1" dirty="0" err="1"/>
              <a:t>підприємства</a:t>
            </a:r>
            <a:r>
              <a:rPr lang="ru-RU" sz="2400" b="1" dirty="0"/>
              <a:t> – для </a:t>
            </a:r>
            <a:r>
              <a:rPr lang="ru-RU" sz="2400" b="1" dirty="0" err="1"/>
              <a:t>організації</a:t>
            </a:r>
            <a:r>
              <a:rPr lang="ru-RU" sz="2400" b="1" dirty="0"/>
              <a:t> </a:t>
            </a:r>
            <a:r>
              <a:rPr lang="ru-RU" sz="2400" b="1" dirty="0" err="1"/>
              <a:t>підсобного</a:t>
            </a:r>
            <a:r>
              <a:rPr lang="ru-RU" sz="2400" b="1" dirty="0"/>
              <a:t> </a:t>
            </a:r>
            <a:r>
              <a:rPr lang="ru-RU" sz="2400" b="1" dirty="0" err="1"/>
              <a:t>господарства</a:t>
            </a:r>
            <a:r>
              <a:rPr lang="ru-RU" sz="2400" b="1" dirty="0"/>
              <a:t> (ст. 37 ЗК);</a:t>
            </a:r>
          </a:p>
          <a:p>
            <a:pPr marL="596646" lvl="0" indent="-514350">
              <a:buClr>
                <a:srgbClr val="C00000"/>
              </a:buClr>
              <a:buFont typeface="+mj-lt"/>
              <a:buAutoNum type="arabicPeriod"/>
            </a:pPr>
            <a:r>
              <a:rPr lang="ru-RU" sz="2400" b="1" dirty="0" err="1" smtClean="0"/>
              <a:t>фермерські</a:t>
            </a:r>
            <a:r>
              <a:rPr lang="ru-RU" sz="2400" b="1" dirty="0" smtClean="0"/>
              <a:t> </a:t>
            </a:r>
            <a:r>
              <a:rPr lang="ru-RU" sz="2400" b="1" dirty="0" err="1"/>
              <a:t>господарства</a:t>
            </a:r>
            <a:r>
              <a:rPr lang="ru-RU" sz="2400" b="1" dirty="0"/>
              <a:t> – для </a:t>
            </a:r>
            <a:r>
              <a:rPr lang="ru-RU" sz="2400" b="1" dirty="0" err="1"/>
              <a:t>ведення</a:t>
            </a:r>
            <a:r>
              <a:rPr lang="ru-RU" sz="2400" b="1" dirty="0"/>
              <a:t> товарного </a:t>
            </a:r>
            <a:r>
              <a:rPr lang="ru-RU" sz="2400" b="1" dirty="0" err="1"/>
              <a:t>сільськогосподарського</a:t>
            </a:r>
            <a:r>
              <a:rPr lang="ru-RU" sz="2400" b="1" dirty="0"/>
              <a:t> </a:t>
            </a:r>
            <a:r>
              <a:rPr lang="ru-RU" sz="2400" b="1" dirty="0" err="1" smtClean="0"/>
              <a:t>виробництва</a:t>
            </a:r>
            <a:r>
              <a:rPr lang="ru-RU" sz="2400" b="1" dirty="0" smtClean="0"/>
              <a:t> </a:t>
            </a:r>
            <a:r>
              <a:rPr lang="ru-RU" sz="2400" b="1" dirty="0"/>
              <a:t>(ст. 31 ЗК</a:t>
            </a:r>
            <a:r>
              <a:rPr lang="ru-RU" sz="2400" b="1" dirty="0" smtClean="0"/>
              <a:t>);</a:t>
            </a:r>
            <a:endParaRPr lang="ru-RU" sz="2400" b="1" dirty="0"/>
          </a:p>
        </p:txBody>
      </p:sp>
    </p:spTree>
    <p:extLst>
      <p:ext uri="{BB962C8B-B14F-4D97-AF65-F5344CB8AC3E}">
        <p14:creationId xmlns:p14="http://schemas.microsoft.com/office/powerpoint/2010/main" val="10298340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71400"/>
            <a:ext cx="7498080" cy="1143000"/>
          </a:xfrm>
        </p:spPr>
        <p:txBody>
          <a:bodyPr>
            <a:normAutofit/>
          </a:bodyPr>
          <a:lstStyle/>
          <a:p>
            <a:pPr algn="ctr"/>
            <a:r>
              <a:rPr lang="uk-UA" sz="2800" b="1" dirty="0" smtClean="0"/>
              <a:t>Суб'єкти права власності на ЗСГП</a:t>
            </a:r>
            <a:endParaRPr lang="ru-RU" sz="2800" b="1" dirty="0"/>
          </a:p>
        </p:txBody>
      </p:sp>
      <p:sp>
        <p:nvSpPr>
          <p:cNvPr id="3" name="Содержимое 2"/>
          <p:cNvSpPr>
            <a:spLocks noGrp="1"/>
          </p:cNvSpPr>
          <p:nvPr>
            <p:ph idx="1"/>
          </p:nvPr>
        </p:nvSpPr>
        <p:spPr>
          <a:xfrm>
            <a:off x="899592" y="836712"/>
            <a:ext cx="8034096" cy="5832648"/>
          </a:xfrm>
        </p:spPr>
        <p:txBody>
          <a:bodyPr>
            <a:noAutofit/>
          </a:bodyPr>
          <a:lstStyle/>
          <a:p>
            <a:pPr marL="596646" lvl="0" indent="-514350">
              <a:buClr>
                <a:srgbClr val="FF0000"/>
              </a:buClr>
              <a:buFont typeface="+mj-lt"/>
              <a:buAutoNum type="arabicPeriod" startAt="6"/>
            </a:pPr>
            <a:r>
              <a:rPr lang="ru-RU" sz="2400" b="1" dirty="0" err="1" smtClean="0"/>
              <a:t>садівницькі</a:t>
            </a:r>
            <a:r>
              <a:rPr lang="ru-RU" sz="2400" b="1" dirty="0" smtClean="0"/>
              <a:t> </a:t>
            </a:r>
            <a:r>
              <a:rPr lang="ru-RU" sz="2400" b="1" dirty="0" err="1"/>
              <a:t>товариства</a:t>
            </a:r>
            <a:r>
              <a:rPr lang="ru-RU" sz="2400" b="1" dirty="0"/>
              <a:t> (</a:t>
            </a:r>
            <a:r>
              <a:rPr lang="ru-RU" sz="2400" b="1" dirty="0" err="1"/>
              <a:t>щодо</a:t>
            </a:r>
            <a:r>
              <a:rPr lang="ru-RU" sz="2400" b="1" dirty="0"/>
              <a:t> земель </a:t>
            </a:r>
            <a:r>
              <a:rPr lang="ru-RU" sz="2400" b="1" dirty="0" err="1"/>
              <a:t>загального</a:t>
            </a:r>
            <a:r>
              <a:rPr lang="ru-RU" sz="2400" b="1" dirty="0"/>
              <a:t> </a:t>
            </a:r>
            <a:r>
              <a:rPr lang="ru-RU" sz="2400" b="1" dirty="0" err="1"/>
              <a:t>користування</a:t>
            </a:r>
            <a:r>
              <a:rPr lang="ru-RU" sz="2400" b="1" dirty="0"/>
              <a:t> </a:t>
            </a:r>
            <a:r>
              <a:rPr lang="ru-RU" sz="2400" b="1" dirty="0" err="1"/>
              <a:t>цих</a:t>
            </a:r>
            <a:r>
              <a:rPr lang="ru-RU" sz="2400" b="1" dirty="0"/>
              <a:t> </a:t>
            </a:r>
            <a:r>
              <a:rPr lang="ru-RU" sz="2400" b="1" dirty="0" err="1"/>
              <a:t>товариств</a:t>
            </a:r>
            <a:r>
              <a:rPr lang="ru-RU" sz="2400" b="1" dirty="0"/>
              <a:t> – ст. 35 ЗК);</a:t>
            </a:r>
          </a:p>
          <a:p>
            <a:pPr marL="596646" lvl="0" indent="-514350">
              <a:buClr>
                <a:srgbClr val="FF0000"/>
              </a:buClr>
              <a:buFont typeface="+mj-lt"/>
              <a:buAutoNum type="arabicPeriod" startAt="6"/>
            </a:pPr>
            <a:r>
              <a:rPr lang="ru-RU" sz="2400" b="1" dirty="0" err="1" smtClean="0"/>
              <a:t>громадяни</a:t>
            </a:r>
            <a:r>
              <a:rPr lang="ru-RU" sz="2400" b="1" dirty="0" smtClean="0"/>
              <a:t> </a:t>
            </a:r>
            <a:r>
              <a:rPr lang="ru-RU" sz="2400" b="1" dirty="0" err="1"/>
              <a:t>України</a:t>
            </a:r>
            <a:r>
              <a:rPr lang="ru-RU" sz="2400" b="1" dirty="0"/>
              <a:t> – для</a:t>
            </a:r>
          </a:p>
          <a:p>
            <a:pPr marL="80963" lvl="0" indent="547688">
              <a:buClr>
                <a:srgbClr val="FF0000"/>
              </a:buClr>
              <a:buNone/>
              <a:tabLst>
                <a:tab pos="542925" algn="l"/>
              </a:tabLst>
            </a:pPr>
            <a:r>
              <a:rPr lang="ru-RU" sz="2400" b="1" dirty="0"/>
              <a:t>-	</a:t>
            </a:r>
            <a:r>
              <a:rPr lang="ru-RU" sz="2400" b="1" dirty="0" err="1"/>
              <a:t>ведення</a:t>
            </a:r>
            <a:r>
              <a:rPr lang="ru-RU" sz="2400" b="1" dirty="0"/>
              <a:t> товарного </a:t>
            </a:r>
            <a:r>
              <a:rPr lang="ru-RU" sz="2400" b="1" dirty="0" err="1"/>
              <a:t>сільськогосподарського</a:t>
            </a:r>
            <a:r>
              <a:rPr lang="ru-RU" sz="2400" b="1" dirty="0"/>
              <a:t> </a:t>
            </a:r>
            <a:r>
              <a:rPr lang="ru-RU" sz="2400" b="1" dirty="0" err="1"/>
              <a:t>виробництва</a:t>
            </a:r>
            <a:r>
              <a:rPr lang="ru-RU" sz="2400" b="1" dirty="0"/>
              <a:t>;</a:t>
            </a:r>
          </a:p>
          <a:p>
            <a:pPr marL="80963" lvl="0" indent="547688">
              <a:buClr>
                <a:srgbClr val="FF0000"/>
              </a:buClr>
              <a:buNone/>
              <a:tabLst>
                <a:tab pos="542925" algn="l"/>
              </a:tabLst>
            </a:pPr>
            <a:r>
              <a:rPr lang="ru-RU" sz="2400" b="1" dirty="0"/>
              <a:t>-	</a:t>
            </a:r>
            <a:r>
              <a:rPr lang="ru-RU" sz="2400" b="1" dirty="0" err="1"/>
              <a:t>ведення</a:t>
            </a:r>
            <a:r>
              <a:rPr lang="ru-RU" sz="2400" b="1" dirty="0"/>
              <a:t> </a:t>
            </a:r>
            <a:r>
              <a:rPr lang="ru-RU" sz="2400" b="1" dirty="0" err="1"/>
              <a:t>фермерського</a:t>
            </a:r>
            <a:r>
              <a:rPr lang="ru-RU" sz="2400" b="1" dirty="0"/>
              <a:t> </a:t>
            </a:r>
            <a:r>
              <a:rPr lang="ru-RU" sz="2400" b="1" dirty="0" err="1"/>
              <a:t>господарства</a:t>
            </a:r>
            <a:r>
              <a:rPr lang="ru-RU" sz="2400" b="1" dirty="0"/>
              <a:t>;</a:t>
            </a:r>
          </a:p>
          <a:p>
            <a:pPr marL="80963" lvl="0" indent="547688">
              <a:buClr>
                <a:srgbClr val="FF0000"/>
              </a:buClr>
              <a:buNone/>
              <a:tabLst>
                <a:tab pos="542925" algn="l"/>
              </a:tabLst>
            </a:pPr>
            <a:r>
              <a:rPr lang="ru-RU" sz="2400" b="1" dirty="0"/>
              <a:t>-	</a:t>
            </a:r>
            <a:r>
              <a:rPr lang="ru-RU" sz="2400" b="1" dirty="0" err="1"/>
              <a:t>ведення</a:t>
            </a:r>
            <a:r>
              <a:rPr lang="ru-RU" sz="2400" b="1" dirty="0"/>
              <a:t> </a:t>
            </a:r>
            <a:r>
              <a:rPr lang="ru-RU" sz="2400" b="1" dirty="0" err="1"/>
              <a:t>особистого</a:t>
            </a:r>
            <a:r>
              <a:rPr lang="ru-RU" sz="2400" b="1" dirty="0"/>
              <a:t> </a:t>
            </a:r>
            <a:r>
              <a:rPr lang="ru-RU" sz="2400" b="1" dirty="0" err="1"/>
              <a:t>селянського</a:t>
            </a:r>
            <a:r>
              <a:rPr lang="ru-RU" sz="2400" b="1" dirty="0"/>
              <a:t> </a:t>
            </a:r>
            <a:r>
              <a:rPr lang="ru-RU" sz="2400" b="1" dirty="0" err="1"/>
              <a:t>господарства</a:t>
            </a:r>
            <a:endParaRPr lang="ru-RU" sz="2400" b="1" dirty="0"/>
          </a:p>
          <a:p>
            <a:pPr marL="80963" lvl="0" indent="547688">
              <a:buClr>
                <a:srgbClr val="FF0000"/>
              </a:buClr>
              <a:buNone/>
              <a:tabLst>
                <a:tab pos="542925" algn="l"/>
              </a:tabLst>
            </a:pPr>
            <a:r>
              <a:rPr lang="ru-RU" sz="2400" b="1" dirty="0"/>
              <a:t>-	для </a:t>
            </a:r>
            <a:r>
              <a:rPr lang="ru-RU" sz="2400" b="1" dirty="0" err="1"/>
              <a:t>ведення</a:t>
            </a:r>
            <a:r>
              <a:rPr lang="ru-RU" sz="2400" b="1" dirty="0"/>
              <a:t> </a:t>
            </a:r>
            <a:r>
              <a:rPr lang="ru-RU" sz="2400" b="1" dirty="0" err="1"/>
              <a:t>індивідуального</a:t>
            </a:r>
            <a:r>
              <a:rPr lang="ru-RU" sz="2400" b="1" dirty="0"/>
              <a:t> </a:t>
            </a:r>
            <a:r>
              <a:rPr lang="ru-RU" sz="2400" b="1" dirty="0" err="1"/>
              <a:t>або</a:t>
            </a:r>
            <a:r>
              <a:rPr lang="ru-RU" sz="2400" b="1" dirty="0"/>
              <a:t> </a:t>
            </a:r>
            <a:r>
              <a:rPr lang="ru-RU" sz="2400" b="1" dirty="0" err="1"/>
              <a:t>колективного</a:t>
            </a:r>
            <a:r>
              <a:rPr lang="ru-RU" sz="2400" b="1" dirty="0"/>
              <a:t> </a:t>
            </a:r>
            <a:r>
              <a:rPr lang="ru-RU" sz="2400" b="1" dirty="0" err="1" smtClean="0"/>
              <a:t>садівництва</a:t>
            </a:r>
            <a:r>
              <a:rPr lang="ru-RU" sz="2400" b="1" dirty="0" smtClean="0"/>
              <a:t>;</a:t>
            </a:r>
          </a:p>
          <a:p>
            <a:pPr marL="596646" lvl="0" indent="-514350">
              <a:buClr>
                <a:srgbClr val="FF0000"/>
              </a:buClr>
              <a:buFont typeface="+mj-lt"/>
              <a:buAutoNum type="arabicPeriod" startAt="8"/>
            </a:pPr>
            <a:r>
              <a:rPr lang="ru-RU" sz="2400" b="1" dirty="0" err="1" smtClean="0"/>
              <a:t>іноземні</a:t>
            </a:r>
            <a:r>
              <a:rPr lang="ru-RU" sz="2400" b="1" dirty="0" smtClean="0"/>
              <a:t> </a:t>
            </a:r>
            <a:r>
              <a:rPr lang="ru-RU" sz="2400" b="1" dirty="0" err="1"/>
              <a:t>юридичні</a:t>
            </a:r>
            <a:r>
              <a:rPr lang="ru-RU" sz="2400" b="1" dirty="0"/>
              <a:t> особи, </a:t>
            </a:r>
            <a:r>
              <a:rPr lang="ru-RU" sz="2400" b="1" dirty="0" err="1"/>
              <a:t>іноземні</a:t>
            </a:r>
            <a:r>
              <a:rPr lang="ru-RU" sz="2400" b="1" dirty="0"/>
              <a:t> </a:t>
            </a:r>
            <a:r>
              <a:rPr lang="ru-RU" sz="2400" b="1" dirty="0" err="1"/>
              <a:t>громадяни</a:t>
            </a:r>
            <a:r>
              <a:rPr lang="ru-RU" sz="2400" b="1" dirty="0"/>
              <a:t> та особи без </a:t>
            </a:r>
            <a:r>
              <a:rPr lang="ru-RU" sz="2400" b="1" dirty="0" err="1"/>
              <a:t>громадянства</a:t>
            </a:r>
            <a:r>
              <a:rPr lang="ru-RU" sz="2400" b="1" dirty="0"/>
              <a:t> </a:t>
            </a:r>
            <a:r>
              <a:rPr lang="ru-RU" sz="2400" b="1" dirty="0" smtClean="0"/>
              <a:t>(на </a:t>
            </a:r>
            <a:r>
              <a:rPr lang="ru-RU" sz="2400" b="1" dirty="0" err="1" smtClean="0"/>
              <a:t>прийняті</a:t>
            </a:r>
            <a:r>
              <a:rPr lang="ru-RU" sz="2400" b="1" dirty="0" smtClean="0"/>
              <a:t> </a:t>
            </a:r>
            <a:r>
              <a:rPr lang="ru-RU" sz="2400" b="1" dirty="0"/>
              <a:t>у </a:t>
            </a:r>
            <a:r>
              <a:rPr lang="ru-RU" sz="2400" b="1" dirty="0" err="1"/>
              <a:t>спадщину</a:t>
            </a:r>
            <a:r>
              <a:rPr lang="ru-RU" sz="2400" b="1" dirty="0"/>
              <a:t> </a:t>
            </a:r>
            <a:r>
              <a:rPr lang="ru-RU" sz="2400" b="1" dirty="0" err="1"/>
              <a:t>землі</a:t>
            </a:r>
            <a:r>
              <a:rPr lang="ru-RU" sz="2400" b="1" dirty="0"/>
              <a:t> </a:t>
            </a:r>
            <a:r>
              <a:rPr lang="ru-RU" sz="2400" b="1" dirty="0" err="1"/>
              <a:t>сільськогосподарського</a:t>
            </a:r>
            <a:r>
              <a:rPr lang="ru-RU" sz="2400" b="1" dirty="0"/>
              <a:t> </a:t>
            </a:r>
            <a:r>
              <a:rPr lang="ru-RU" sz="2400" b="1" dirty="0" err="1" smtClean="0"/>
              <a:t>призначення</a:t>
            </a:r>
            <a:r>
              <a:rPr lang="ru-RU" sz="2400" b="1" dirty="0" smtClean="0"/>
              <a:t>).</a:t>
            </a:r>
            <a:endParaRPr lang="ru-RU" sz="2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16632"/>
            <a:ext cx="7498080" cy="1143000"/>
          </a:xfrm>
        </p:spPr>
        <p:txBody>
          <a:bodyPr>
            <a:normAutofit/>
          </a:bodyPr>
          <a:lstStyle/>
          <a:p>
            <a:pPr algn="ctr"/>
            <a:r>
              <a:rPr lang="uk-UA" sz="3000" b="1" dirty="0" smtClean="0"/>
              <a:t>Поняття земель сільськогосподарського призначення   </a:t>
            </a:r>
            <a:endParaRPr lang="ru-RU" sz="3000" b="1" dirty="0"/>
          </a:p>
        </p:txBody>
      </p:sp>
      <p:sp>
        <p:nvSpPr>
          <p:cNvPr id="3" name="Объект 2"/>
          <p:cNvSpPr>
            <a:spLocks noGrp="1"/>
          </p:cNvSpPr>
          <p:nvPr>
            <p:ph idx="1"/>
          </p:nvPr>
        </p:nvSpPr>
        <p:spPr>
          <a:xfrm>
            <a:off x="1331640" y="1412776"/>
            <a:ext cx="7560840" cy="5256584"/>
          </a:xfrm>
        </p:spPr>
        <p:txBody>
          <a:bodyPr>
            <a:normAutofit fontScale="85000" lnSpcReduction="20000"/>
          </a:bodyPr>
          <a:lstStyle/>
          <a:p>
            <a:pPr marL="82296" indent="0">
              <a:spcAft>
                <a:spcPts val="1800"/>
              </a:spcAft>
              <a:buNone/>
            </a:pPr>
            <a:r>
              <a:rPr lang="uk-UA" b="1" dirty="0" smtClean="0"/>
              <a:t>Землями </a:t>
            </a:r>
            <a:r>
              <a:rPr lang="uk-UA" b="1" dirty="0"/>
              <a:t>сільськогосподарського призначення </a:t>
            </a:r>
            <a:r>
              <a:rPr lang="uk-UA" dirty="0" smtClean="0"/>
              <a:t>визнаються </a:t>
            </a:r>
            <a:r>
              <a:rPr lang="uk-UA" dirty="0"/>
              <a:t>землі, надані </a:t>
            </a:r>
            <a:r>
              <a:rPr lang="uk-UA" dirty="0" smtClean="0"/>
              <a:t>для:</a:t>
            </a:r>
          </a:p>
          <a:p>
            <a:pPr>
              <a:spcAft>
                <a:spcPts val="1200"/>
              </a:spcAft>
              <a:buFont typeface="Wingdings" pitchFamily="2" charset="2"/>
              <a:buChar char="Ø"/>
            </a:pPr>
            <a:r>
              <a:rPr lang="uk-UA" dirty="0" smtClean="0"/>
              <a:t>виробництва </a:t>
            </a:r>
            <a:r>
              <a:rPr lang="uk-UA" dirty="0"/>
              <a:t>сільськогосподарської продукції, </a:t>
            </a:r>
            <a:endParaRPr lang="uk-UA" dirty="0" smtClean="0"/>
          </a:p>
          <a:p>
            <a:pPr>
              <a:spcAft>
                <a:spcPts val="1200"/>
              </a:spcAft>
              <a:buFont typeface="Wingdings" pitchFamily="2" charset="2"/>
              <a:buChar char="Ø"/>
            </a:pPr>
            <a:r>
              <a:rPr lang="uk-UA" dirty="0" smtClean="0"/>
              <a:t>здійснення сільськогосподарської </a:t>
            </a:r>
            <a:r>
              <a:rPr lang="uk-UA" dirty="0"/>
              <a:t>науково-дослідної та навчальної діяльності, </a:t>
            </a:r>
            <a:endParaRPr lang="uk-UA" dirty="0" smtClean="0"/>
          </a:p>
          <a:p>
            <a:pPr>
              <a:spcAft>
                <a:spcPts val="1200"/>
              </a:spcAft>
              <a:buFont typeface="Wingdings" pitchFamily="2" charset="2"/>
              <a:buChar char="Ø"/>
            </a:pPr>
            <a:r>
              <a:rPr lang="uk-UA" dirty="0" smtClean="0"/>
              <a:t>розміщення </a:t>
            </a:r>
            <a:r>
              <a:rPr lang="uk-UA" dirty="0"/>
              <a:t>відповідної виробничої інфраструктури, у тому числі інфраструктури оптових ринків </a:t>
            </a:r>
            <a:r>
              <a:rPr lang="uk-UA" dirty="0" smtClean="0"/>
              <a:t>сільськогосподарської </a:t>
            </a:r>
            <a:r>
              <a:rPr lang="uk-UA" dirty="0"/>
              <a:t>продукції </a:t>
            </a:r>
            <a:endParaRPr lang="uk-UA" dirty="0" smtClean="0"/>
          </a:p>
          <a:p>
            <a:pPr>
              <a:spcAft>
                <a:spcPts val="1200"/>
              </a:spcAft>
              <a:buFont typeface="Wingdings" pitchFamily="2" charset="2"/>
              <a:buChar char="Ø"/>
            </a:pPr>
            <a:r>
              <a:rPr lang="uk-UA" dirty="0" smtClean="0"/>
              <a:t>або </a:t>
            </a:r>
            <a:r>
              <a:rPr lang="uk-UA" dirty="0"/>
              <a:t>призначені для цих цілей</a:t>
            </a:r>
            <a:r>
              <a:rPr lang="uk-UA" dirty="0" smtClean="0"/>
              <a:t>.</a:t>
            </a:r>
            <a:r>
              <a:rPr lang="uk-UA" dirty="0"/>
              <a:t> </a:t>
            </a:r>
            <a:endParaRPr lang="uk-UA" dirty="0" smtClean="0"/>
          </a:p>
          <a:p>
            <a:pPr marL="82296" indent="0" algn="r">
              <a:buNone/>
            </a:pPr>
            <a:r>
              <a:rPr lang="uk-UA" b="1" dirty="0" smtClean="0"/>
              <a:t>(</a:t>
            </a:r>
            <a:r>
              <a:rPr lang="uk-UA" b="1" dirty="0"/>
              <a:t>ст. </a:t>
            </a:r>
            <a:r>
              <a:rPr lang="uk-UA" b="1" dirty="0" smtClean="0"/>
              <a:t>22 ЗК України) </a:t>
            </a:r>
            <a:endParaRPr lang="ru-RU"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2200" b="1" dirty="0" smtClean="0">
                <a:solidFill>
                  <a:srgbClr val="FF0000"/>
                </a:solidFill>
                <a:effectLst/>
              </a:rPr>
              <a:t>Законодавчі акти, що визначають правовий статус окремих суб'єктів прав на землі сільськогосподарського призначення</a:t>
            </a:r>
            <a:endParaRPr lang="en-US" sz="2200" b="1" dirty="0">
              <a:solidFill>
                <a:srgbClr val="FF0000"/>
              </a:solidFill>
              <a:effectLst/>
            </a:endParaRPr>
          </a:p>
        </p:txBody>
      </p:sp>
      <p:sp>
        <p:nvSpPr>
          <p:cNvPr id="3" name="Місце для вмісту 2"/>
          <p:cNvSpPr>
            <a:spLocks noGrp="1"/>
          </p:cNvSpPr>
          <p:nvPr>
            <p:ph idx="1"/>
          </p:nvPr>
        </p:nvSpPr>
        <p:spPr>
          <a:xfrm>
            <a:off x="1115616" y="1447800"/>
            <a:ext cx="7818072" cy="5410200"/>
          </a:xfrm>
        </p:spPr>
        <p:txBody>
          <a:bodyPr>
            <a:normAutofit fontScale="92500" lnSpcReduction="10000"/>
          </a:bodyPr>
          <a:lstStyle/>
          <a:p>
            <a:pPr marL="450850" indent="-369888">
              <a:buFont typeface="+mj-lt"/>
              <a:buAutoNum type="arabicPeriod"/>
            </a:pPr>
            <a:r>
              <a:rPr lang="uk-UA" sz="2200" b="1" dirty="0" smtClean="0"/>
              <a:t>Цивільний кодекс України від 16 січня 2003 р.</a:t>
            </a:r>
          </a:p>
          <a:p>
            <a:pPr marL="450850" indent="-369888">
              <a:buFont typeface="+mj-lt"/>
              <a:buAutoNum type="arabicPeriod"/>
            </a:pPr>
            <a:r>
              <a:rPr lang="uk-UA" sz="2200" b="1" dirty="0" smtClean="0"/>
              <a:t>Господарський кодекс України від 16 січня 2003 р.</a:t>
            </a:r>
          </a:p>
          <a:p>
            <a:pPr marL="450850" indent="-369888">
              <a:buFont typeface="+mj-lt"/>
              <a:buAutoNum type="arabicPeriod"/>
            </a:pPr>
            <a:r>
              <a:rPr lang="uk-UA" sz="2200" b="1" dirty="0" smtClean="0"/>
              <a:t>Закон України від </a:t>
            </a:r>
            <a:r>
              <a:rPr lang="uk-UA" sz="2200" b="1" dirty="0"/>
              <a:t>14 лютого 1992 </a:t>
            </a:r>
            <a:r>
              <a:rPr lang="uk-UA" sz="2200" b="1" dirty="0" smtClean="0"/>
              <a:t>р. «Про колективне сільськогосподарське підприємство».</a:t>
            </a:r>
          </a:p>
          <a:p>
            <a:pPr marL="450850" indent="-369888">
              <a:buFont typeface="+mj-lt"/>
              <a:buAutoNum type="arabicPeriod"/>
            </a:pPr>
            <a:r>
              <a:rPr lang="uk-UA" sz="2200" b="1" dirty="0"/>
              <a:t>Закон </a:t>
            </a:r>
            <a:r>
              <a:rPr lang="uk-UA" sz="2200" b="1" dirty="0" smtClean="0"/>
              <a:t>України від 21 липня 2020 р. </a:t>
            </a:r>
            <a:r>
              <a:rPr lang="uk-UA" sz="2200" b="1" dirty="0"/>
              <a:t>«Про </a:t>
            </a:r>
            <a:r>
              <a:rPr lang="uk-UA" sz="2200" b="1" dirty="0" smtClean="0"/>
              <a:t>сільськогосподарську кооперацію».</a:t>
            </a:r>
            <a:endParaRPr lang="uk-UA" sz="2200" b="1" dirty="0"/>
          </a:p>
          <a:p>
            <a:pPr marL="450850" indent="-369888">
              <a:buFont typeface="+mj-lt"/>
              <a:buAutoNum type="arabicPeriod"/>
            </a:pPr>
            <a:r>
              <a:rPr lang="uk-UA" sz="2200" b="1" dirty="0"/>
              <a:t>Закон </a:t>
            </a:r>
            <a:r>
              <a:rPr lang="uk-UA" sz="2200" b="1" dirty="0" smtClean="0"/>
              <a:t>України від 19 </a:t>
            </a:r>
            <a:r>
              <a:rPr lang="uk-UA" sz="2200" b="1" dirty="0"/>
              <a:t>червня 2003 </a:t>
            </a:r>
            <a:r>
              <a:rPr lang="uk-UA" sz="2200" b="1" dirty="0" smtClean="0"/>
              <a:t>р. </a:t>
            </a:r>
            <a:r>
              <a:rPr lang="uk-UA" sz="2200" b="1" dirty="0"/>
              <a:t>«Про </a:t>
            </a:r>
            <a:r>
              <a:rPr lang="uk-UA" sz="2200" b="1" dirty="0" smtClean="0"/>
              <a:t>фермерське господарство».</a:t>
            </a:r>
            <a:endParaRPr lang="uk-UA" sz="2200" b="1" dirty="0"/>
          </a:p>
          <a:p>
            <a:pPr marL="450850" indent="-369888">
              <a:buFont typeface="+mj-lt"/>
              <a:buAutoNum type="arabicPeriod"/>
            </a:pPr>
            <a:r>
              <a:rPr lang="uk-UA" sz="2200" b="1" dirty="0"/>
              <a:t>Закон </a:t>
            </a:r>
            <a:r>
              <a:rPr lang="uk-UA" sz="2200" b="1" dirty="0" smtClean="0"/>
              <a:t>України від 15 травня 2003 р. </a:t>
            </a:r>
            <a:r>
              <a:rPr lang="uk-UA" sz="2200" b="1" dirty="0"/>
              <a:t>«</a:t>
            </a:r>
            <a:r>
              <a:rPr lang="uk-UA" sz="2200" b="1" dirty="0" smtClean="0"/>
              <a:t>Про особисте селянське господарство».</a:t>
            </a:r>
          </a:p>
          <a:p>
            <a:pPr marL="450850" indent="-369888">
              <a:buFont typeface="+mj-lt"/>
              <a:buAutoNum type="arabicPeriod"/>
            </a:pPr>
            <a:r>
              <a:rPr lang="uk-UA" sz="2200" b="1" dirty="0" smtClean="0"/>
              <a:t>Закон </a:t>
            </a:r>
            <a:r>
              <a:rPr lang="uk-UA" sz="2200" b="1" dirty="0"/>
              <a:t>України </a:t>
            </a:r>
            <a:r>
              <a:rPr lang="uk-UA" sz="2200" b="1" dirty="0" smtClean="0"/>
              <a:t>від 19 </a:t>
            </a:r>
            <a:r>
              <a:rPr lang="uk-UA" sz="2200" b="1" dirty="0"/>
              <a:t>вересня </a:t>
            </a:r>
            <a:r>
              <a:rPr lang="uk-UA" sz="2200" b="1" dirty="0" smtClean="0"/>
              <a:t>1991 р. «Про господарські товариства».</a:t>
            </a:r>
          </a:p>
          <a:p>
            <a:pPr marL="450850" indent="-369888">
              <a:buFont typeface="+mj-lt"/>
              <a:buAutoNum type="arabicPeriod"/>
            </a:pPr>
            <a:r>
              <a:rPr lang="uk-UA" sz="2200" b="1" dirty="0"/>
              <a:t>Закон </a:t>
            </a:r>
            <a:r>
              <a:rPr lang="uk-UA" sz="2200" b="1" dirty="0" smtClean="0"/>
              <a:t>України від 17 </a:t>
            </a:r>
            <a:r>
              <a:rPr lang="uk-UA" sz="2200" b="1" dirty="0"/>
              <a:t>вересня </a:t>
            </a:r>
            <a:r>
              <a:rPr lang="uk-UA" sz="2200" b="1" dirty="0" smtClean="0"/>
              <a:t>2008 р.  «Про акціонерні товариства».</a:t>
            </a:r>
          </a:p>
          <a:p>
            <a:pPr marL="450850" indent="-369888">
              <a:buFont typeface="+mj-lt"/>
              <a:buAutoNum type="arabicPeriod"/>
            </a:pPr>
            <a:r>
              <a:rPr lang="ru-RU" sz="2200" b="1" dirty="0" smtClean="0"/>
              <a:t>Закон </a:t>
            </a:r>
            <a:r>
              <a:rPr lang="ru-RU" sz="2200" b="1" dirty="0" err="1" smtClean="0"/>
              <a:t>України</a:t>
            </a:r>
            <a:r>
              <a:rPr lang="ru-RU" sz="2200" b="1" dirty="0" smtClean="0"/>
              <a:t> </a:t>
            </a:r>
            <a:r>
              <a:rPr lang="ru-RU" sz="2200" b="1" dirty="0" err="1" smtClean="0"/>
              <a:t>від</a:t>
            </a:r>
            <a:r>
              <a:rPr lang="ru-RU" sz="2200" b="1" dirty="0" smtClean="0"/>
              <a:t> 6 лютого 2018 р. «Про </a:t>
            </a:r>
            <a:r>
              <a:rPr lang="ru-RU" sz="2200" b="1" dirty="0" err="1"/>
              <a:t>товариства</a:t>
            </a:r>
            <a:r>
              <a:rPr lang="ru-RU" sz="2200" b="1" dirty="0"/>
              <a:t> з </a:t>
            </a:r>
            <a:r>
              <a:rPr lang="ru-RU" sz="2200" b="1" dirty="0" err="1"/>
              <a:t>обмеженою</a:t>
            </a:r>
            <a:r>
              <a:rPr lang="ru-RU" sz="2200" b="1" dirty="0"/>
              <a:t> та </a:t>
            </a:r>
            <a:r>
              <a:rPr lang="ru-RU" sz="2200" b="1" dirty="0" err="1"/>
              <a:t>додатковою</a:t>
            </a:r>
            <a:r>
              <a:rPr lang="ru-RU" sz="2200" b="1" dirty="0"/>
              <a:t> </a:t>
            </a:r>
            <a:r>
              <a:rPr lang="ru-RU" sz="2200" b="1" dirty="0" err="1" smtClean="0"/>
              <a:t>відповідальністю</a:t>
            </a:r>
            <a:r>
              <a:rPr lang="uk-UA" sz="2200" b="1" dirty="0" smtClean="0"/>
              <a:t>». </a:t>
            </a:r>
            <a:endParaRPr lang="uk-UA" sz="2200" b="1" dirty="0"/>
          </a:p>
          <a:p>
            <a:pPr marL="596646" indent="-514350">
              <a:buFont typeface="+mj-lt"/>
              <a:buAutoNum type="arabicPeriod"/>
            </a:pPr>
            <a:endParaRPr lang="en-US" dirty="0"/>
          </a:p>
        </p:txBody>
      </p:sp>
    </p:spTree>
    <p:extLst>
      <p:ext uri="{BB962C8B-B14F-4D97-AF65-F5344CB8AC3E}">
        <p14:creationId xmlns:p14="http://schemas.microsoft.com/office/powerpoint/2010/main" val="3958125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259632" y="188640"/>
            <a:ext cx="7632848" cy="3139321"/>
          </a:xfrm>
          <a:prstGeom prst="rect">
            <a:avLst/>
          </a:prstGeom>
        </p:spPr>
        <p:txBody>
          <a:bodyPr wrap="square">
            <a:spAutoFit/>
          </a:bodyPr>
          <a:lstStyle/>
          <a:p>
            <a:r>
              <a:rPr lang="ru-RU" sz="2200" b="1" dirty="0" smtClean="0"/>
              <a:t>Постанова </a:t>
            </a:r>
            <a:r>
              <a:rPr lang="ru-RU" sz="2200" b="1" dirty="0" err="1" smtClean="0"/>
              <a:t>Кабінету</a:t>
            </a:r>
            <a:r>
              <a:rPr lang="ru-RU" sz="2200" b="1" dirty="0" smtClean="0"/>
              <a:t> </a:t>
            </a:r>
            <a:r>
              <a:rPr lang="ru-RU" sz="2200" b="1" dirty="0" err="1" smtClean="0"/>
              <a:t>Міністрів</a:t>
            </a:r>
            <a:r>
              <a:rPr lang="ru-RU" sz="2200" b="1" dirty="0" smtClean="0"/>
              <a:t> </a:t>
            </a:r>
            <a:r>
              <a:rPr lang="ru-RU" sz="2200" b="1" dirty="0" err="1" smtClean="0"/>
              <a:t>України</a:t>
            </a:r>
            <a:endParaRPr lang="ru-RU" sz="2200" b="1" dirty="0" smtClean="0"/>
          </a:p>
          <a:p>
            <a:r>
              <a:rPr lang="ru-RU" sz="2200" b="1" dirty="0" err="1" smtClean="0"/>
              <a:t>від</a:t>
            </a:r>
            <a:r>
              <a:rPr lang="ru-RU" sz="2200" b="1" dirty="0" smtClean="0"/>
              <a:t> </a:t>
            </a:r>
            <a:r>
              <a:rPr lang="ru-RU" sz="2200" b="1" dirty="0"/>
              <a:t>17 </a:t>
            </a:r>
            <a:r>
              <a:rPr lang="ru-RU" sz="2200" b="1" dirty="0" err="1"/>
              <a:t>жовтня</a:t>
            </a:r>
            <a:r>
              <a:rPr lang="ru-RU" sz="2200" b="1" dirty="0"/>
              <a:t> 2012 р. № 1051 </a:t>
            </a:r>
          </a:p>
          <a:p>
            <a:r>
              <a:rPr lang="ru-RU" sz="2200" b="1" dirty="0" smtClean="0">
                <a:solidFill>
                  <a:srgbClr val="FF0000"/>
                </a:solidFill>
              </a:rPr>
              <a:t>«Про </a:t>
            </a:r>
            <a:r>
              <a:rPr lang="ru-RU" sz="2200" b="1" dirty="0" err="1">
                <a:solidFill>
                  <a:srgbClr val="FF0000"/>
                </a:solidFill>
              </a:rPr>
              <a:t>затвердження</a:t>
            </a:r>
            <a:r>
              <a:rPr lang="ru-RU" sz="2200" b="1" dirty="0">
                <a:solidFill>
                  <a:srgbClr val="FF0000"/>
                </a:solidFill>
              </a:rPr>
              <a:t> Порядку </a:t>
            </a:r>
            <a:r>
              <a:rPr lang="ru-RU" sz="2200" b="1" dirty="0" err="1">
                <a:solidFill>
                  <a:srgbClr val="FF0000"/>
                </a:solidFill>
              </a:rPr>
              <a:t>ведення</a:t>
            </a:r>
            <a:r>
              <a:rPr lang="ru-RU" sz="2200" b="1" dirty="0">
                <a:solidFill>
                  <a:srgbClr val="FF0000"/>
                </a:solidFill>
              </a:rPr>
              <a:t> Державного земельного </a:t>
            </a:r>
            <a:r>
              <a:rPr lang="ru-RU" sz="2200" b="1" dirty="0" smtClean="0">
                <a:solidFill>
                  <a:srgbClr val="FF0000"/>
                </a:solidFill>
              </a:rPr>
              <a:t>кадастру»</a:t>
            </a:r>
          </a:p>
          <a:p>
            <a:r>
              <a:rPr lang="ru-RU" sz="2200" b="1" dirty="0" smtClean="0"/>
              <a:t>Наказ </a:t>
            </a:r>
            <a:r>
              <a:rPr lang="ru-RU" sz="2200" b="1" dirty="0" err="1" smtClean="0"/>
              <a:t>Держкомзему</a:t>
            </a:r>
            <a:r>
              <a:rPr lang="ru-RU" sz="2200" b="1" dirty="0" smtClean="0"/>
              <a:t> </a:t>
            </a:r>
            <a:r>
              <a:rPr lang="ru-RU" sz="2200" b="1" dirty="0" err="1" smtClean="0"/>
              <a:t>України</a:t>
            </a:r>
            <a:r>
              <a:rPr lang="ru-RU" sz="2200" b="1" dirty="0" smtClean="0"/>
              <a:t> </a:t>
            </a:r>
            <a:r>
              <a:rPr lang="ru-RU" sz="2200" b="1" dirty="0" err="1"/>
              <a:t>від</a:t>
            </a:r>
            <a:r>
              <a:rPr lang="ru-RU" sz="2200" b="1" dirty="0"/>
              <a:t> </a:t>
            </a:r>
            <a:r>
              <a:rPr lang="ru-RU" sz="2200" b="1" dirty="0" smtClean="0"/>
              <a:t>23 </a:t>
            </a:r>
            <a:r>
              <a:rPr lang="ru-RU" sz="2200" b="1" dirty="0" err="1" smtClean="0"/>
              <a:t>липня</a:t>
            </a:r>
            <a:r>
              <a:rPr lang="ru-RU" sz="2200" b="1" dirty="0" smtClean="0"/>
              <a:t> 2010 р. </a:t>
            </a:r>
            <a:r>
              <a:rPr lang="ru-RU" sz="2200" b="1" dirty="0"/>
              <a:t>№ 548 </a:t>
            </a:r>
            <a:endParaRPr lang="ru-RU" sz="2200" b="1" dirty="0" smtClean="0"/>
          </a:p>
          <a:p>
            <a:r>
              <a:rPr lang="ru-RU" sz="2200" b="1" dirty="0" smtClean="0">
                <a:solidFill>
                  <a:srgbClr val="FF0000"/>
                </a:solidFill>
              </a:rPr>
              <a:t>«</a:t>
            </a:r>
            <a:r>
              <a:rPr lang="ru-RU" sz="2200" b="1" dirty="0">
                <a:solidFill>
                  <a:srgbClr val="FF0000"/>
                </a:solidFill>
              </a:rPr>
              <a:t>Про </a:t>
            </a:r>
            <a:r>
              <a:rPr lang="ru-RU" sz="2200" b="1" dirty="0" err="1">
                <a:solidFill>
                  <a:srgbClr val="FF0000"/>
                </a:solidFill>
              </a:rPr>
              <a:t>затвердження</a:t>
            </a:r>
            <a:r>
              <a:rPr lang="ru-RU" sz="2200" b="1" dirty="0">
                <a:solidFill>
                  <a:srgbClr val="FF0000"/>
                </a:solidFill>
              </a:rPr>
              <a:t> </a:t>
            </a:r>
            <a:r>
              <a:rPr lang="ru-RU" sz="2200" b="1" dirty="0" err="1">
                <a:solidFill>
                  <a:srgbClr val="FF0000"/>
                </a:solidFill>
              </a:rPr>
              <a:t>Класифікації</a:t>
            </a:r>
            <a:r>
              <a:rPr lang="ru-RU" sz="2200" b="1" dirty="0">
                <a:solidFill>
                  <a:srgbClr val="FF0000"/>
                </a:solidFill>
              </a:rPr>
              <a:t> </a:t>
            </a:r>
            <a:r>
              <a:rPr lang="ru-RU" sz="2200" b="1" dirty="0" err="1">
                <a:solidFill>
                  <a:srgbClr val="FF0000"/>
                </a:solidFill>
              </a:rPr>
              <a:t>видів</a:t>
            </a:r>
            <a:r>
              <a:rPr lang="ru-RU" sz="2200" b="1" dirty="0">
                <a:solidFill>
                  <a:srgbClr val="FF0000"/>
                </a:solidFill>
              </a:rPr>
              <a:t> </a:t>
            </a:r>
            <a:r>
              <a:rPr lang="ru-RU" sz="2200" b="1" dirty="0" err="1">
                <a:solidFill>
                  <a:srgbClr val="FF0000"/>
                </a:solidFill>
              </a:rPr>
              <a:t>цільового</a:t>
            </a:r>
            <a:r>
              <a:rPr lang="ru-RU" sz="2200" b="1" dirty="0">
                <a:solidFill>
                  <a:srgbClr val="FF0000"/>
                </a:solidFill>
              </a:rPr>
              <a:t> </a:t>
            </a:r>
            <a:r>
              <a:rPr lang="ru-RU" sz="2200" b="1" dirty="0" err="1">
                <a:solidFill>
                  <a:srgbClr val="FF0000"/>
                </a:solidFill>
              </a:rPr>
              <a:t>призначення</a:t>
            </a:r>
            <a:r>
              <a:rPr lang="ru-RU" sz="2200" b="1" dirty="0">
                <a:solidFill>
                  <a:srgbClr val="FF0000"/>
                </a:solidFill>
              </a:rPr>
              <a:t> земель» </a:t>
            </a:r>
            <a:endParaRPr lang="ru-RU" sz="2200" b="1" dirty="0" smtClean="0">
              <a:solidFill>
                <a:srgbClr val="FF0000"/>
              </a:solidFill>
            </a:endParaRPr>
          </a:p>
          <a:p>
            <a:endParaRPr lang="ru-RU" sz="2200" b="1" dirty="0">
              <a:solidFill>
                <a:srgbClr val="FF0000"/>
              </a:solidFill>
            </a:endParaRPr>
          </a:p>
          <a:p>
            <a:endParaRPr lang="uk-UA" sz="2200" b="1" dirty="0">
              <a:solidFill>
                <a:srgbClr val="FF0000"/>
              </a:solidFill>
            </a:endParaRPr>
          </a:p>
        </p:txBody>
      </p:sp>
      <p:graphicFrame>
        <p:nvGraphicFramePr>
          <p:cNvPr id="7" name="Таблиця 6"/>
          <p:cNvGraphicFramePr>
            <a:graphicFrameLocks noGrp="1"/>
          </p:cNvGraphicFramePr>
          <p:nvPr>
            <p:extLst>
              <p:ext uri="{D42A27DB-BD31-4B8C-83A1-F6EECF244321}">
                <p14:modId xmlns:p14="http://schemas.microsoft.com/office/powerpoint/2010/main" val="3262648996"/>
              </p:ext>
            </p:extLst>
          </p:nvPr>
        </p:nvGraphicFramePr>
        <p:xfrm>
          <a:off x="2123728" y="2636912"/>
          <a:ext cx="6120680" cy="4099917"/>
        </p:xfrm>
        <a:graphic>
          <a:graphicData uri="http://schemas.openxmlformats.org/drawingml/2006/table">
            <a:tbl>
              <a:tblPr/>
              <a:tblGrid>
                <a:gridCol w="966424">
                  <a:extLst>
                    <a:ext uri="{9D8B030D-6E8A-4147-A177-3AD203B41FA5}">
                      <a16:colId xmlns:a16="http://schemas.microsoft.com/office/drawing/2014/main" val="4118833047"/>
                    </a:ext>
                  </a:extLst>
                </a:gridCol>
                <a:gridCol w="5154256">
                  <a:extLst>
                    <a:ext uri="{9D8B030D-6E8A-4147-A177-3AD203B41FA5}">
                      <a16:colId xmlns:a16="http://schemas.microsoft.com/office/drawing/2014/main" val="2304357867"/>
                    </a:ext>
                  </a:extLst>
                </a:gridCol>
              </a:tblGrid>
              <a:tr h="325921">
                <a:tc>
                  <a:txBody>
                    <a:bodyPr/>
                    <a:lstStyle/>
                    <a:p>
                      <a:pPr algn="ctr"/>
                      <a:r>
                        <a:rPr lang="en-US" sz="1100" u="none" strike="noStrike">
                          <a:solidFill>
                            <a:srgbClr val="008000"/>
                          </a:solidFill>
                          <a:effectLst/>
                          <a:hlinkClick r:id="rId2"/>
                        </a:rPr>
                        <a:t>01.01 </a:t>
                      </a:r>
                      <a:endParaRPr lang="en-US" sz="1100">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tc>
                  <a:txBody>
                    <a:bodyPr/>
                    <a:lstStyle/>
                    <a:p>
                      <a:pPr algn="l"/>
                      <a:r>
                        <a:rPr lang="ru-RU" sz="1100" u="none" strike="noStrike">
                          <a:solidFill>
                            <a:srgbClr val="008000"/>
                          </a:solidFill>
                          <a:effectLst/>
                          <a:hlinkClick r:id="rId2"/>
                        </a:rPr>
                        <a:t>Для ведення товарного сільськогосподарського виробництва  </a:t>
                      </a:r>
                      <a:endParaRPr lang="ru-RU" sz="1100">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extLst>
                  <a:ext uri="{0D108BD9-81ED-4DB2-BD59-A6C34878D82A}">
                    <a16:rowId xmlns:a16="http://schemas.microsoft.com/office/drawing/2014/main" val="3375609588"/>
                  </a:ext>
                </a:extLst>
              </a:tr>
              <a:tr h="186241">
                <a:tc>
                  <a:txBody>
                    <a:bodyPr/>
                    <a:lstStyle/>
                    <a:p>
                      <a:pPr algn="ctr"/>
                      <a:r>
                        <a:rPr lang="en-US" sz="1100" u="none" strike="noStrike">
                          <a:solidFill>
                            <a:srgbClr val="008000"/>
                          </a:solidFill>
                          <a:effectLst/>
                          <a:hlinkClick r:id="rId2"/>
                        </a:rPr>
                        <a:t>01.02 </a:t>
                      </a:r>
                      <a:endParaRPr lang="en-US" sz="1100">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tc>
                  <a:txBody>
                    <a:bodyPr/>
                    <a:lstStyle/>
                    <a:p>
                      <a:pPr algn="l"/>
                      <a:r>
                        <a:rPr lang="uk-UA" sz="1100" u="none" strike="noStrike" dirty="0">
                          <a:solidFill>
                            <a:srgbClr val="008000"/>
                          </a:solidFill>
                          <a:effectLst/>
                          <a:hlinkClick r:id="rId2"/>
                        </a:rPr>
                        <a:t>Для ведення фермерського господарства </a:t>
                      </a:r>
                      <a:endParaRPr lang="uk-UA" sz="1100" dirty="0">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extLst>
                  <a:ext uri="{0D108BD9-81ED-4DB2-BD59-A6C34878D82A}">
                    <a16:rowId xmlns:a16="http://schemas.microsoft.com/office/drawing/2014/main" val="2517594442"/>
                  </a:ext>
                </a:extLst>
              </a:tr>
              <a:tr h="325921">
                <a:tc>
                  <a:txBody>
                    <a:bodyPr/>
                    <a:lstStyle/>
                    <a:p>
                      <a:pPr algn="ctr"/>
                      <a:r>
                        <a:rPr lang="en-US" sz="1100" u="none" strike="noStrike">
                          <a:solidFill>
                            <a:srgbClr val="008000"/>
                          </a:solidFill>
                          <a:effectLst/>
                          <a:hlinkClick r:id="rId2"/>
                        </a:rPr>
                        <a:t>01.03 </a:t>
                      </a:r>
                      <a:endParaRPr lang="en-US" sz="1100">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tc>
                  <a:txBody>
                    <a:bodyPr/>
                    <a:lstStyle/>
                    <a:p>
                      <a:pPr algn="l"/>
                      <a:r>
                        <a:rPr lang="ru-RU" sz="1100" u="none" strike="noStrike">
                          <a:solidFill>
                            <a:srgbClr val="008000"/>
                          </a:solidFill>
                          <a:effectLst/>
                          <a:hlinkClick r:id="rId2"/>
                        </a:rPr>
                        <a:t>Для ведення особистого селянського господарства </a:t>
                      </a:r>
                      <a:endParaRPr lang="ru-RU" sz="1100">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extLst>
                  <a:ext uri="{0D108BD9-81ED-4DB2-BD59-A6C34878D82A}">
                    <a16:rowId xmlns:a16="http://schemas.microsoft.com/office/drawing/2014/main" val="3334973977"/>
                  </a:ext>
                </a:extLst>
              </a:tr>
              <a:tr h="325921">
                <a:tc>
                  <a:txBody>
                    <a:bodyPr/>
                    <a:lstStyle/>
                    <a:p>
                      <a:pPr algn="ctr"/>
                      <a:r>
                        <a:rPr lang="en-US" sz="1100" u="none" strike="noStrike">
                          <a:solidFill>
                            <a:srgbClr val="008000"/>
                          </a:solidFill>
                          <a:effectLst/>
                          <a:hlinkClick r:id="rId2"/>
                        </a:rPr>
                        <a:t>01.04 </a:t>
                      </a:r>
                      <a:endParaRPr lang="en-US" sz="1100">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tc>
                  <a:txBody>
                    <a:bodyPr/>
                    <a:lstStyle/>
                    <a:p>
                      <a:pPr algn="l"/>
                      <a:r>
                        <a:rPr lang="ru-RU" sz="1100" u="none" strike="noStrike" dirty="0">
                          <a:solidFill>
                            <a:srgbClr val="008000"/>
                          </a:solidFill>
                          <a:effectLst/>
                          <a:hlinkClick r:id="rId2"/>
                        </a:rPr>
                        <a:t>Для </a:t>
                      </a:r>
                      <a:r>
                        <a:rPr lang="ru-RU" sz="1100" u="none" strike="noStrike" dirty="0" err="1">
                          <a:solidFill>
                            <a:srgbClr val="008000"/>
                          </a:solidFill>
                          <a:effectLst/>
                          <a:hlinkClick r:id="rId2"/>
                        </a:rPr>
                        <a:t>ведення</a:t>
                      </a:r>
                      <a:r>
                        <a:rPr lang="ru-RU" sz="1100" u="none" strike="noStrike" dirty="0">
                          <a:solidFill>
                            <a:srgbClr val="008000"/>
                          </a:solidFill>
                          <a:effectLst/>
                          <a:hlinkClick r:id="rId2"/>
                        </a:rPr>
                        <a:t> </a:t>
                      </a:r>
                      <a:r>
                        <a:rPr lang="ru-RU" sz="1100" u="none" strike="noStrike" dirty="0" err="1">
                          <a:solidFill>
                            <a:srgbClr val="008000"/>
                          </a:solidFill>
                          <a:effectLst/>
                          <a:hlinkClick r:id="rId2"/>
                        </a:rPr>
                        <a:t>підсобного</a:t>
                      </a:r>
                      <a:r>
                        <a:rPr lang="ru-RU" sz="1100" u="none" strike="noStrike" dirty="0">
                          <a:solidFill>
                            <a:srgbClr val="008000"/>
                          </a:solidFill>
                          <a:effectLst/>
                          <a:hlinkClick r:id="rId2"/>
                        </a:rPr>
                        <a:t> </a:t>
                      </a:r>
                      <a:r>
                        <a:rPr lang="ru-RU" sz="1100" u="none" strike="noStrike" dirty="0" err="1">
                          <a:solidFill>
                            <a:srgbClr val="008000"/>
                          </a:solidFill>
                          <a:effectLst/>
                          <a:hlinkClick r:id="rId2"/>
                        </a:rPr>
                        <a:t>сільського</a:t>
                      </a:r>
                      <a:r>
                        <a:rPr lang="ru-RU" sz="1100" u="none" strike="noStrike" dirty="0">
                          <a:solidFill>
                            <a:srgbClr val="008000"/>
                          </a:solidFill>
                          <a:effectLst/>
                          <a:hlinkClick r:id="rId2"/>
                        </a:rPr>
                        <a:t> </a:t>
                      </a:r>
                      <a:r>
                        <a:rPr lang="ru-RU" sz="1100" u="none" strike="noStrike" dirty="0" err="1">
                          <a:solidFill>
                            <a:srgbClr val="008000"/>
                          </a:solidFill>
                          <a:effectLst/>
                          <a:hlinkClick r:id="rId2"/>
                        </a:rPr>
                        <a:t>господарства</a:t>
                      </a:r>
                      <a:r>
                        <a:rPr lang="ru-RU" sz="1100" u="none" strike="noStrike" dirty="0">
                          <a:solidFill>
                            <a:srgbClr val="008000"/>
                          </a:solidFill>
                          <a:effectLst/>
                          <a:hlinkClick r:id="rId2"/>
                        </a:rPr>
                        <a:t> </a:t>
                      </a:r>
                      <a:endParaRPr lang="ru-RU" sz="1100" dirty="0">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extLst>
                  <a:ext uri="{0D108BD9-81ED-4DB2-BD59-A6C34878D82A}">
                    <a16:rowId xmlns:a16="http://schemas.microsoft.com/office/drawing/2014/main" val="3702969160"/>
                  </a:ext>
                </a:extLst>
              </a:tr>
              <a:tr h="186241">
                <a:tc>
                  <a:txBody>
                    <a:bodyPr/>
                    <a:lstStyle/>
                    <a:p>
                      <a:pPr algn="ctr"/>
                      <a:r>
                        <a:rPr lang="en-US" sz="1100" u="none" strike="noStrike">
                          <a:solidFill>
                            <a:srgbClr val="008000"/>
                          </a:solidFill>
                          <a:effectLst/>
                          <a:hlinkClick r:id="rId2"/>
                        </a:rPr>
                        <a:t>01.05 </a:t>
                      </a:r>
                      <a:endParaRPr lang="en-US" sz="1100">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tc>
                  <a:txBody>
                    <a:bodyPr/>
                    <a:lstStyle/>
                    <a:p>
                      <a:pPr algn="l"/>
                      <a:r>
                        <a:rPr lang="uk-UA" sz="1100" u="none" strike="noStrike">
                          <a:solidFill>
                            <a:srgbClr val="008000"/>
                          </a:solidFill>
                          <a:effectLst/>
                          <a:hlinkClick r:id="rId2"/>
                        </a:rPr>
                        <a:t>Для індивідуального садівництва </a:t>
                      </a:r>
                      <a:endParaRPr lang="uk-UA" sz="1100">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extLst>
                  <a:ext uri="{0D108BD9-81ED-4DB2-BD59-A6C34878D82A}">
                    <a16:rowId xmlns:a16="http://schemas.microsoft.com/office/drawing/2014/main" val="756082350"/>
                  </a:ext>
                </a:extLst>
              </a:tr>
              <a:tr h="102846">
                <a:tc>
                  <a:txBody>
                    <a:bodyPr/>
                    <a:lstStyle/>
                    <a:p>
                      <a:pPr algn="ctr"/>
                      <a:r>
                        <a:rPr lang="en-US" sz="1100" u="none" strike="noStrike">
                          <a:solidFill>
                            <a:srgbClr val="008000"/>
                          </a:solidFill>
                          <a:effectLst/>
                          <a:hlinkClick r:id="rId2"/>
                        </a:rPr>
                        <a:t>01.06 </a:t>
                      </a:r>
                      <a:endParaRPr lang="en-US" sz="1100">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tc>
                  <a:txBody>
                    <a:bodyPr/>
                    <a:lstStyle/>
                    <a:p>
                      <a:pPr algn="l"/>
                      <a:r>
                        <a:rPr lang="uk-UA" sz="1100" u="none" strike="noStrike">
                          <a:solidFill>
                            <a:srgbClr val="008000"/>
                          </a:solidFill>
                          <a:effectLst/>
                          <a:hlinkClick r:id="rId2"/>
                        </a:rPr>
                        <a:t>Для колективного садівництва </a:t>
                      </a:r>
                      <a:endParaRPr lang="uk-UA" sz="1100">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extLst>
                  <a:ext uri="{0D108BD9-81ED-4DB2-BD59-A6C34878D82A}">
                    <a16:rowId xmlns:a16="http://schemas.microsoft.com/office/drawing/2014/main" val="1333427187"/>
                  </a:ext>
                </a:extLst>
              </a:tr>
              <a:tr h="186241">
                <a:tc>
                  <a:txBody>
                    <a:bodyPr/>
                    <a:lstStyle/>
                    <a:p>
                      <a:pPr algn="ctr"/>
                      <a:r>
                        <a:rPr lang="en-US" sz="1100" u="none" strike="noStrike">
                          <a:solidFill>
                            <a:srgbClr val="008000"/>
                          </a:solidFill>
                          <a:effectLst/>
                          <a:hlinkClick r:id="rId2"/>
                        </a:rPr>
                        <a:t>01.07 </a:t>
                      </a:r>
                      <a:endParaRPr lang="en-US" sz="1100">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tc>
                  <a:txBody>
                    <a:bodyPr/>
                    <a:lstStyle/>
                    <a:p>
                      <a:pPr algn="l"/>
                      <a:r>
                        <a:rPr lang="uk-UA" sz="1100" u="none" strike="noStrike">
                          <a:solidFill>
                            <a:srgbClr val="008000"/>
                          </a:solidFill>
                          <a:effectLst/>
                          <a:hlinkClick r:id="rId2"/>
                        </a:rPr>
                        <a:t>Для городництва </a:t>
                      </a:r>
                      <a:endParaRPr lang="uk-UA" sz="1100">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extLst>
                  <a:ext uri="{0D108BD9-81ED-4DB2-BD59-A6C34878D82A}">
                    <a16:rowId xmlns:a16="http://schemas.microsoft.com/office/drawing/2014/main" val="532674034"/>
                  </a:ext>
                </a:extLst>
              </a:tr>
              <a:tr h="186241">
                <a:tc>
                  <a:txBody>
                    <a:bodyPr/>
                    <a:lstStyle/>
                    <a:p>
                      <a:pPr algn="ctr"/>
                      <a:r>
                        <a:rPr lang="en-US" sz="1100" u="none" strike="noStrike">
                          <a:solidFill>
                            <a:srgbClr val="008000"/>
                          </a:solidFill>
                          <a:effectLst/>
                          <a:hlinkClick r:id="rId2"/>
                        </a:rPr>
                        <a:t>01.08 </a:t>
                      </a:r>
                      <a:endParaRPr lang="en-US" sz="1100">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tc>
                  <a:txBody>
                    <a:bodyPr/>
                    <a:lstStyle/>
                    <a:p>
                      <a:pPr algn="l"/>
                      <a:r>
                        <a:rPr lang="ru-RU" sz="1100" u="none" strike="noStrike">
                          <a:solidFill>
                            <a:srgbClr val="008000"/>
                          </a:solidFill>
                          <a:effectLst/>
                          <a:hlinkClick r:id="rId2"/>
                        </a:rPr>
                        <a:t>Для сінокосіння і випасання худоби </a:t>
                      </a:r>
                      <a:endParaRPr lang="ru-RU" sz="1100">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extLst>
                  <a:ext uri="{0D108BD9-81ED-4DB2-BD59-A6C34878D82A}">
                    <a16:rowId xmlns:a16="http://schemas.microsoft.com/office/drawing/2014/main" val="543027839"/>
                  </a:ext>
                </a:extLst>
              </a:tr>
              <a:tr h="186241">
                <a:tc>
                  <a:txBody>
                    <a:bodyPr/>
                    <a:lstStyle/>
                    <a:p>
                      <a:pPr algn="ctr"/>
                      <a:r>
                        <a:rPr lang="en-US" sz="1100" u="none" strike="noStrike">
                          <a:solidFill>
                            <a:srgbClr val="008000"/>
                          </a:solidFill>
                          <a:effectLst/>
                          <a:hlinkClick r:id="rId2"/>
                        </a:rPr>
                        <a:t>01.09 </a:t>
                      </a:r>
                      <a:endParaRPr lang="en-US" sz="1100">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tc>
                  <a:txBody>
                    <a:bodyPr/>
                    <a:lstStyle/>
                    <a:p>
                      <a:pPr algn="l"/>
                      <a:r>
                        <a:rPr lang="ru-RU" sz="1100" u="none" strike="noStrike">
                          <a:solidFill>
                            <a:srgbClr val="008000"/>
                          </a:solidFill>
                          <a:effectLst/>
                          <a:hlinkClick r:id="rId2"/>
                        </a:rPr>
                        <a:t>Для дослідних і навчальних цілей </a:t>
                      </a:r>
                      <a:endParaRPr lang="ru-RU" sz="1100">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extLst>
                  <a:ext uri="{0D108BD9-81ED-4DB2-BD59-A6C34878D82A}">
                    <a16:rowId xmlns:a16="http://schemas.microsoft.com/office/drawing/2014/main" val="1074155647"/>
                  </a:ext>
                </a:extLst>
              </a:tr>
              <a:tr h="325921">
                <a:tc>
                  <a:txBody>
                    <a:bodyPr/>
                    <a:lstStyle/>
                    <a:p>
                      <a:pPr algn="ctr"/>
                      <a:r>
                        <a:rPr lang="en-US" sz="1100" u="none" strike="noStrike">
                          <a:solidFill>
                            <a:srgbClr val="008000"/>
                          </a:solidFill>
                          <a:effectLst/>
                          <a:hlinkClick r:id="rId2"/>
                        </a:rPr>
                        <a:t>01.10 </a:t>
                      </a:r>
                      <a:endParaRPr lang="en-US" sz="1100">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tc>
                  <a:txBody>
                    <a:bodyPr/>
                    <a:lstStyle/>
                    <a:p>
                      <a:pPr algn="l"/>
                      <a:r>
                        <a:rPr lang="ru-RU" sz="1100" u="none" strike="noStrike">
                          <a:solidFill>
                            <a:srgbClr val="008000"/>
                          </a:solidFill>
                          <a:effectLst/>
                          <a:hlinkClick r:id="rId2"/>
                        </a:rPr>
                        <a:t>Для пропаганди передового досвіду ведення сільського господарства </a:t>
                      </a:r>
                      <a:endParaRPr lang="ru-RU" sz="1100">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extLst>
                  <a:ext uri="{0D108BD9-81ED-4DB2-BD59-A6C34878D82A}">
                    <a16:rowId xmlns:a16="http://schemas.microsoft.com/office/drawing/2014/main" val="4081415691"/>
                  </a:ext>
                </a:extLst>
              </a:tr>
              <a:tr h="325921">
                <a:tc>
                  <a:txBody>
                    <a:bodyPr/>
                    <a:lstStyle/>
                    <a:p>
                      <a:pPr algn="ctr"/>
                      <a:r>
                        <a:rPr lang="en-US" sz="1100" u="none" strike="noStrike">
                          <a:solidFill>
                            <a:srgbClr val="008000"/>
                          </a:solidFill>
                          <a:effectLst/>
                          <a:hlinkClick r:id="rId2"/>
                        </a:rPr>
                        <a:t>01.11 </a:t>
                      </a:r>
                      <a:endParaRPr lang="en-US" sz="1100">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tc>
                  <a:txBody>
                    <a:bodyPr/>
                    <a:lstStyle/>
                    <a:p>
                      <a:pPr algn="l"/>
                      <a:r>
                        <a:rPr lang="ru-RU" sz="1100" u="none" strike="noStrike">
                          <a:solidFill>
                            <a:srgbClr val="008000"/>
                          </a:solidFill>
                          <a:effectLst/>
                          <a:hlinkClick r:id="rId2"/>
                        </a:rPr>
                        <a:t>Для надання послуг у сільському господарстві </a:t>
                      </a:r>
                      <a:endParaRPr lang="ru-RU" sz="1100">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extLst>
                  <a:ext uri="{0D108BD9-81ED-4DB2-BD59-A6C34878D82A}">
                    <a16:rowId xmlns:a16="http://schemas.microsoft.com/office/drawing/2014/main" val="328780439"/>
                  </a:ext>
                </a:extLst>
              </a:tr>
              <a:tr h="325921">
                <a:tc>
                  <a:txBody>
                    <a:bodyPr/>
                    <a:lstStyle/>
                    <a:p>
                      <a:pPr algn="ctr"/>
                      <a:r>
                        <a:rPr lang="en-US" sz="1100" u="none" strike="noStrike">
                          <a:solidFill>
                            <a:srgbClr val="008000"/>
                          </a:solidFill>
                          <a:effectLst/>
                          <a:hlinkClick r:id="rId2"/>
                        </a:rPr>
                        <a:t>01.12 </a:t>
                      </a:r>
                      <a:endParaRPr lang="en-US" sz="1100">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tc>
                  <a:txBody>
                    <a:bodyPr/>
                    <a:lstStyle/>
                    <a:p>
                      <a:pPr algn="l"/>
                      <a:r>
                        <a:rPr lang="ru-RU" sz="1100" u="none" strike="noStrike">
                          <a:solidFill>
                            <a:srgbClr val="008000"/>
                          </a:solidFill>
                          <a:effectLst/>
                          <a:hlinkClick r:id="rId2"/>
                        </a:rPr>
                        <a:t>Для розміщення інфраструктури оптових ринків сільськогосподарської продукції </a:t>
                      </a:r>
                      <a:endParaRPr lang="ru-RU" sz="1100">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extLst>
                  <a:ext uri="{0D108BD9-81ED-4DB2-BD59-A6C34878D82A}">
                    <a16:rowId xmlns:a16="http://schemas.microsoft.com/office/drawing/2014/main" val="3354000437"/>
                  </a:ext>
                </a:extLst>
              </a:tr>
              <a:tr h="325921">
                <a:tc>
                  <a:txBody>
                    <a:bodyPr/>
                    <a:lstStyle/>
                    <a:p>
                      <a:pPr algn="ctr"/>
                      <a:r>
                        <a:rPr lang="en-US" sz="1100" u="none" strike="noStrike">
                          <a:solidFill>
                            <a:srgbClr val="008000"/>
                          </a:solidFill>
                          <a:effectLst/>
                          <a:hlinkClick r:id="rId2"/>
                        </a:rPr>
                        <a:t>01.13 </a:t>
                      </a:r>
                      <a:endParaRPr lang="en-US" sz="1100">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tc>
                  <a:txBody>
                    <a:bodyPr/>
                    <a:lstStyle/>
                    <a:p>
                      <a:pPr algn="l"/>
                      <a:r>
                        <a:rPr lang="uk-UA" sz="1100" u="none" strike="noStrike" dirty="0">
                          <a:solidFill>
                            <a:srgbClr val="008000"/>
                          </a:solidFill>
                          <a:effectLst/>
                          <a:hlinkClick r:id="rId2"/>
                        </a:rPr>
                        <a:t>Для іншого сільськогосподарського призначення  </a:t>
                      </a:r>
                      <a:endParaRPr lang="uk-UA" sz="1100" dirty="0">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extLst>
                  <a:ext uri="{0D108BD9-81ED-4DB2-BD59-A6C34878D82A}">
                    <a16:rowId xmlns:a16="http://schemas.microsoft.com/office/drawing/2014/main" val="3574814216"/>
                  </a:ext>
                </a:extLst>
              </a:tr>
              <a:tr h="465602">
                <a:tc>
                  <a:txBody>
                    <a:bodyPr/>
                    <a:lstStyle/>
                    <a:p>
                      <a:pPr algn="ctr"/>
                      <a:r>
                        <a:rPr lang="en-US" sz="1100" u="none" strike="noStrike">
                          <a:solidFill>
                            <a:srgbClr val="008000"/>
                          </a:solidFill>
                          <a:effectLst/>
                          <a:hlinkClick r:id="rId2"/>
                        </a:rPr>
                        <a:t>01.14 </a:t>
                      </a:r>
                      <a:endParaRPr lang="en-US" sz="1100">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tc>
                  <a:txBody>
                    <a:bodyPr/>
                    <a:lstStyle/>
                    <a:p>
                      <a:pPr algn="l"/>
                      <a:r>
                        <a:rPr lang="ru-RU" sz="1100" u="none" strike="noStrike" dirty="0">
                          <a:solidFill>
                            <a:srgbClr val="008000"/>
                          </a:solidFill>
                          <a:effectLst/>
                          <a:hlinkClick r:id="rId2"/>
                        </a:rPr>
                        <a:t>Для </a:t>
                      </a:r>
                      <a:r>
                        <a:rPr lang="ru-RU" sz="1100" u="none" strike="noStrike" dirty="0" err="1">
                          <a:solidFill>
                            <a:srgbClr val="008000"/>
                          </a:solidFill>
                          <a:effectLst/>
                          <a:hlinkClick r:id="rId2"/>
                        </a:rPr>
                        <a:t>цілей</a:t>
                      </a:r>
                      <a:r>
                        <a:rPr lang="ru-RU" sz="1100" u="none" strike="noStrike" dirty="0">
                          <a:solidFill>
                            <a:srgbClr val="008000"/>
                          </a:solidFill>
                          <a:effectLst/>
                          <a:hlinkClick r:id="rId2"/>
                        </a:rPr>
                        <a:t> </a:t>
                      </a:r>
                      <a:r>
                        <a:rPr lang="ru-RU" sz="1100" u="none" strike="noStrike" dirty="0" err="1">
                          <a:solidFill>
                            <a:srgbClr val="008000"/>
                          </a:solidFill>
                          <a:effectLst/>
                          <a:hlinkClick r:id="rId2"/>
                        </a:rPr>
                        <a:t>підрозділів</a:t>
                      </a:r>
                      <a:r>
                        <a:rPr lang="ru-RU" sz="1100" u="none" strike="noStrike" dirty="0">
                          <a:solidFill>
                            <a:srgbClr val="008000"/>
                          </a:solidFill>
                          <a:effectLst/>
                          <a:hlinkClick r:id="rId2"/>
                        </a:rPr>
                        <a:t> 01.01 - 01.13 та для </a:t>
                      </a:r>
                      <a:r>
                        <a:rPr lang="ru-RU" sz="1100" u="none" strike="noStrike" dirty="0" err="1">
                          <a:solidFill>
                            <a:srgbClr val="008000"/>
                          </a:solidFill>
                          <a:effectLst/>
                          <a:hlinkClick r:id="rId2"/>
                        </a:rPr>
                        <a:t>збереження</a:t>
                      </a:r>
                      <a:r>
                        <a:rPr lang="ru-RU" sz="1100" u="none" strike="noStrike" dirty="0">
                          <a:solidFill>
                            <a:srgbClr val="008000"/>
                          </a:solidFill>
                          <a:effectLst/>
                          <a:hlinkClick r:id="rId2"/>
                        </a:rPr>
                        <a:t> та </a:t>
                      </a:r>
                      <a:r>
                        <a:rPr lang="ru-RU" sz="1100" u="none" strike="noStrike" dirty="0" err="1">
                          <a:solidFill>
                            <a:srgbClr val="008000"/>
                          </a:solidFill>
                          <a:effectLst/>
                          <a:hlinkClick r:id="rId2"/>
                        </a:rPr>
                        <a:t>використання</a:t>
                      </a:r>
                      <a:r>
                        <a:rPr lang="ru-RU" sz="1100" u="none" strike="noStrike" dirty="0">
                          <a:solidFill>
                            <a:srgbClr val="008000"/>
                          </a:solidFill>
                          <a:effectLst/>
                          <a:hlinkClick r:id="rId2"/>
                        </a:rPr>
                        <a:t> земель природно-</a:t>
                      </a:r>
                      <a:r>
                        <a:rPr lang="ru-RU" sz="1100" u="none" strike="noStrike" dirty="0" err="1">
                          <a:solidFill>
                            <a:srgbClr val="008000"/>
                          </a:solidFill>
                          <a:effectLst/>
                          <a:hlinkClick r:id="rId2"/>
                        </a:rPr>
                        <a:t>заповідного</a:t>
                      </a:r>
                      <a:r>
                        <a:rPr lang="ru-RU" sz="1100" u="none" strike="noStrike" dirty="0">
                          <a:solidFill>
                            <a:srgbClr val="008000"/>
                          </a:solidFill>
                          <a:effectLst/>
                          <a:hlinkClick r:id="rId2"/>
                        </a:rPr>
                        <a:t> фонду </a:t>
                      </a:r>
                      <a:endParaRPr lang="ru-RU" sz="1100" dirty="0">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extLst>
                  <a:ext uri="{0D108BD9-81ED-4DB2-BD59-A6C34878D82A}">
                    <a16:rowId xmlns:a16="http://schemas.microsoft.com/office/drawing/2014/main" val="242127441"/>
                  </a:ext>
                </a:extLst>
              </a:tr>
            </a:tbl>
          </a:graphicData>
        </a:graphic>
      </p:graphicFrame>
    </p:spTree>
    <p:extLst>
      <p:ext uri="{BB962C8B-B14F-4D97-AF65-F5344CB8AC3E}">
        <p14:creationId xmlns:p14="http://schemas.microsoft.com/office/powerpoint/2010/main" val="1916076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259632" y="188640"/>
            <a:ext cx="7632848" cy="1107996"/>
          </a:xfrm>
          <a:prstGeom prst="rect">
            <a:avLst/>
          </a:prstGeom>
        </p:spPr>
        <p:txBody>
          <a:bodyPr wrap="square">
            <a:spAutoFit/>
          </a:bodyPr>
          <a:lstStyle/>
          <a:p>
            <a:r>
              <a:rPr lang="ru-RU" sz="2200" b="1" dirty="0" smtClean="0"/>
              <a:t>Наказ </a:t>
            </a:r>
            <a:r>
              <a:rPr lang="ru-RU" sz="2200" b="1" dirty="0" err="1" smtClean="0"/>
              <a:t>Держкомзему</a:t>
            </a:r>
            <a:r>
              <a:rPr lang="ru-RU" sz="2200" b="1" dirty="0" smtClean="0"/>
              <a:t> </a:t>
            </a:r>
            <a:r>
              <a:rPr lang="ru-RU" sz="2200" b="1" dirty="0" err="1" smtClean="0"/>
              <a:t>України</a:t>
            </a:r>
            <a:r>
              <a:rPr lang="ru-RU" sz="2200" b="1" dirty="0" smtClean="0"/>
              <a:t> </a:t>
            </a:r>
            <a:r>
              <a:rPr lang="ru-RU" sz="2200" b="1" dirty="0" err="1"/>
              <a:t>від</a:t>
            </a:r>
            <a:r>
              <a:rPr lang="ru-RU" sz="2200" b="1" dirty="0"/>
              <a:t> </a:t>
            </a:r>
            <a:r>
              <a:rPr lang="ru-RU" sz="2200" b="1" dirty="0" smtClean="0"/>
              <a:t>23 </a:t>
            </a:r>
            <a:r>
              <a:rPr lang="ru-RU" sz="2200" b="1" dirty="0" err="1" smtClean="0"/>
              <a:t>липня</a:t>
            </a:r>
            <a:r>
              <a:rPr lang="ru-RU" sz="2200" b="1" dirty="0" smtClean="0"/>
              <a:t> 2010 р. </a:t>
            </a:r>
            <a:r>
              <a:rPr lang="ru-RU" sz="2200" b="1" dirty="0"/>
              <a:t>№ 548 </a:t>
            </a:r>
            <a:endParaRPr lang="ru-RU" sz="2200" b="1" dirty="0" smtClean="0"/>
          </a:p>
          <a:p>
            <a:r>
              <a:rPr lang="ru-RU" sz="2200" b="1" dirty="0" smtClean="0">
                <a:solidFill>
                  <a:srgbClr val="FF0000"/>
                </a:solidFill>
              </a:rPr>
              <a:t>«</a:t>
            </a:r>
            <a:r>
              <a:rPr lang="ru-RU" sz="2200" b="1" dirty="0">
                <a:solidFill>
                  <a:srgbClr val="FF0000"/>
                </a:solidFill>
              </a:rPr>
              <a:t>Про </a:t>
            </a:r>
            <a:r>
              <a:rPr lang="ru-RU" sz="2200" b="1" dirty="0" err="1">
                <a:solidFill>
                  <a:srgbClr val="FF0000"/>
                </a:solidFill>
              </a:rPr>
              <a:t>затвердження</a:t>
            </a:r>
            <a:r>
              <a:rPr lang="ru-RU" sz="2200" b="1" dirty="0">
                <a:solidFill>
                  <a:srgbClr val="FF0000"/>
                </a:solidFill>
              </a:rPr>
              <a:t> </a:t>
            </a:r>
            <a:r>
              <a:rPr lang="ru-RU" sz="2200" b="1" dirty="0" err="1">
                <a:solidFill>
                  <a:srgbClr val="FF0000"/>
                </a:solidFill>
              </a:rPr>
              <a:t>Класифікації</a:t>
            </a:r>
            <a:r>
              <a:rPr lang="ru-RU" sz="2200" b="1" dirty="0">
                <a:solidFill>
                  <a:srgbClr val="FF0000"/>
                </a:solidFill>
              </a:rPr>
              <a:t> </a:t>
            </a:r>
            <a:r>
              <a:rPr lang="ru-RU" sz="2200" b="1" dirty="0" err="1">
                <a:solidFill>
                  <a:srgbClr val="FF0000"/>
                </a:solidFill>
              </a:rPr>
              <a:t>видів</a:t>
            </a:r>
            <a:r>
              <a:rPr lang="ru-RU" sz="2200" b="1" dirty="0">
                <a:solidFill>
                  <a:srgbClr val="FF0000"/>
                </a:solidFill>
              </a:rPr>
              <a:t> </a:t>
            </a:r>
            <a:r>
              <a:rPr lang="ru-RU" sz="2200" b="1" dirty="0" err="1">
                <a:solidFill>
                  <a:srgbClr val="FF0000"/>
                </a:solidFill>
              </a:rPr>
              <a:t>цільового</a:t>
            </a:r>
            <a:r>
              <a:rPr lang="ru-RU" sz="2200" b="1" dirty="0">
                <a:solidFill>
                  <a:srgbClr val="FF0000"/>
                </a:solidFill>
              </a:rPr>
              <a:t> </a:t>
            </a:r>
            <a:r>
              <a:rPr lang="ru-RU" sz="2200" b="1" dirty="0" err="1">
                <a:solidFill>
                  <a:srgbClr val="FF0000"/>
                </a:solidFill>
              </a:rPr>
              <a:t>призначення</a:t>
            </a:r>
            <a:r>
              <a:rPr lang="ru-RU" sz="2200" b="1" dirty="0">
                <a:solidFill>
                  <a:srgbClr val="FF0000"/>
                </a:solidFill>
              </a:rPr>
              <a:t> земель» </a:t>
            </a:r>
            <a:endParaRPr lang="uk-UA" sz="2200" b="1" dirty="0">
              <a:solidFill>
                <a:srgbClr val="FF0000"/>
              </a:solidFill>
            </a:endParaRPr>
          </a:p>
        </p:txBody>
      </p:sp>
      <p:graphicFrame>
        <p:nvGraphicFramePr>
          <p:cNvPr id="7" name="Таблиця 6"/>
          <p:cNvGraphicFramePr>
            <a:graphicFrameLocks noGrp="1"/>
          </p:cNvGraphicFramePr>
          <p:nvPr>
            <p:extLst>
              <p:ext uri="{D42A27DB-BD31-4B8C-83A1-F6EECF244321}">
                <p14:modId xmlns:p14="http://schemas.microsoft.com/office/powerpoint/2010/main" val="2352399894"/>
              </p:ext>
            </p:extLst>
          </p:nvPr>
        </p:nvGraphicFramePr>
        <p:xfrm>
          <a:off x="1331640" y="1296637"/>
          <a:ext cx="7416824" cy="5477789"/>
        </p:xfrm>
        <a:graphic>
          <a:graphicData uri="http://schemas.openxmlformats.org/drawingml/2006/table">
            <a:tbl>
              <a:tblPr/>
              <a:tblGrid>
                <a:gridCol w="1171078">
                  <a:extLst>
                    <a:ext uri="{9D8B030D-6E8A-4147-A177-3AD203B41FA5}">
                      <a16:colId xmlns:a16="http://schemas.microsoft.com/office/drawing/2014/main" val="4118833047"/>
                    </a:ext>
                  </a:extLst>
                </a:gridCol>
                <a:gridCol w="6245746">
                  <a:extLst>
                    <a:ext uri="{9D8B030D-6E8A-4147-A177-3AD203B41FA5}">
                      <a16:colId xmlns:a16="http://schemas.microsoft.com/office/drawing/2014/main" val="2304357867"/>
                    </a:ext>
                  </a:extLst>
                </a:gridCol>
              </a:tblGrid>
              <a:tr h="453121">
                <a:tc>
                  <a:txBody>
                    <a:bodyPr/>
                    <a:lstStyle/>
                    <a:p>
                      <a:pPr algn="ctr"/>
                      <a:r>
                        <a:rPr lang="en-US" sz="1400" u="none" strike="noStrike" dirty="0">
                          <a:solidFill>
                            <a:srgbClr val="002060"/>
                          </a:solidFill>
                          <a:effectLst/>
                          <a:hlinkClick r:id="rId2"/>
                        </a:rPr>
                        <a:t>01.01 </a:t>
                      </a:r>
                      <a:endParaRPr lang="en-US" sz="1400" dirty="0">
                        <a:solidFill>
                          <a:srgbClr val="002060"/>
                        </a:solidFill>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tc>
                  <a:txBody>
                    <a:bodyPr/>
                    <a:lstStyle/>
                    <a:p>
                      <a:pPr algn="l"/>
                      <a:r>
                        <a:rPr lang="ru-RU" sz="1400" u="none" strike="noStrike" dirty="0">
                          <a:solidFill>
                            <a:srgbClr val="002060"/>
                          </a:solidFill>
                          <a:effectLst/>
                          <a:hlinkClick r:id="rId2"/>
                        </a:rPr>
                        <a:t>Для </a:t>
                      </a:r>
                      <a:r>
                        <a:rPr lang="ru-RU" sz="1400" u="none" strike="noStrike" dirty="0" err="1">
                          <a:solidFill>
                            <a:srgbClr val="002060"/>
                          </a:solidFill>
                          <a:effectLst/>
                          <a:hlinkClick r:id="rId2"/>
                        </a:rPr>
                        <a:t>ведення</a:t>
                      </a:r>
                      <a:r>
                        <a:rPr lang="ru-RU" sz="1400" u="none" strike="noStrike" dirty="0">
                          <a:solidFill>
                            <a:srgbClr val="002060"/>
                          </a:solidFill>
                          <a:effectLst/>
                          <a:hlinkClick r:id="rId2"/>
                        </a:rPr>
                        <a:t> товарного </a:t>
                      </a:r>
                      <a:r>
                        <a:rPr lang="ru-RU" sz="1400" u="none" strike="noStrike" dirty="0" err="1">
                          <a:solidFill>
                            <a:srgbClr val="002060"/>
                          </a:solidFill>
                          <a:effectLst/>
                          <a:hlinkClick r:id="rId2"/>
                        </a:rPr>
                        <a:t>сільськогосподарського</a:t>
                      </a:r>
                      <a:r>
                        <a:rPr lang="ru-RU" sz="1400" u="none" strike="noStrike" dirty="0">
                          <a:solidFill>
                            <a:srgbClr val="002060"/>
                          </a:solidFill>
                          <a:effectLst/>
                          <a:hlinkClick r:id="rId2"/>
                        </a:rPr>
                        <a:t> </a:t>
                      </a:r>
                      <a:r>
                        <a:rPr lang="ru-RU" sz="1400" u="none" strike="noStrike" dirty="0" err="1">
                          <a:solidFill>
                            <a:srgbClr val="002060"/>
                          </a:solidFill>
                          <a:effectLst/>
                          <a:hlinkClick r:id="rId2"/>
                        </a:rPr>
                        <a:t>виробництва</a:t>
                      </a:r>
                      <a:r>
                        <a:rPr lang="ru-RU" sz="1400" u="none" strike="noStrike" dirty="0">
                          <a:solidFill>
                            <a:srgbClr val="002060"/>
                          </a:solidFill>
                          <a:effectLst/>
                          <a:hlinkClick r:id="rId2"/>
                        </a:rPr>
                        <a:t>  </a:t>
                      </a:r>
                      <a:endParaRPr lang="ru-RU" sz="1400" dirty="0">
                        <a:solidFill>
                          <a:srgbClr val="002060"/>
                        </a:solidFill>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extLst>
                  <a:ext uri="{0D108BD9-81ED-4DB2-BD59-A6C34878D82A}">
                    <a16:rowId xmlns:a16="http://schemas.microsoft.com/office/drawing/2014/main" val="3375609588"/>
                  </a:ext>
                </a:extLst>
              </a:tr>
              <a:tr h="258926">
                <a:tc>
                  <a:txBody>
                    <a:bodyPr/>
                    <a:lstStyle/>
                    <a:p>
                      <a:pPr algn="ctr"/>
                      <a:r>
                        <a:rPr lang="en-US" sz="1400" u="none" strike="noStrike">
                          <a:solidFill>
                            <a:srgbClr val="002060"/>
                          </a:solidFill>
                          <a:effectLst/>
                          <a:hlinkClick r:id="rId2"/>
                        </a:rPr>
                        <a:t>01.02 </a:t>
                      </a:r>
                      <a:endParaRPr lang="en-US" sz="1400">
                        <a:solidFill>
                          <a:srgbClr val="002060"/>
                        </a:solidFill>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tc>
                  <a:txBody>
                    <a:bodyPr/>
                    <a:lstStyle/>
                    <a:p>
                      <a:pPr algn="l"/>
                      <a:r>
                        <a:rPr lang="uk-UA" sz="1400" u="none" strike="noStrike" dirty="0">
                          <a:solidFill>
                            <a:srgbClr val="002060"/>
                          </a:solidFill>
                          <a:effectLst/>
                          <a:hlinkClick r:id="rId2"/>
                        </a:rPr>
                        <a:t>Для ведення фермерського господарства </a:t>
                      </a:r>
                      <a:endParaRPr lang="uk-UA" sz="1400" dirty="0">
                        <a:solidFill>
                          <a:srgbClr val="002060"/>
                        </a:solidFill>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extLst>
                  <a:ext uri="{0D108BD9-81ED-4DB2-BD59-A6C34878D82A}">
                    <a16:rowId xmlns:a16="http://schemas.microsoft.com/office/drawing/2014/main" val="2517594442"/>
                  </a:ext>
                </a:extLst>
              </a:tr>
              <a:tr h="453121">
                <a:tc>
                  <a:txBody>
                    <a:bodyPr/>
                    <a:lstStyle/>
                    <a:p>
                      <a:pPr algn="ctr"/>
                      <a:r>
                        <a:rPr lang="en-US" sz="1400" u="none" strike="noStrike">
                          <a:solidFill>
                            <a:srgbClr val="002060"/>
                          </a:solidFill>
                          <a:effectLst/>
                          <a:hlinkClick r:id="rId2"/>
                        </a:rPr>
                        <a:t>01.03 </a:t>
                      </a:r>
                      <a:endParaRPr lang="en-US" sz="1400">
                        <a:solidFill>
                          <a:srgbClr val="002060"/>
                        </a:solidFill>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tc>
                  <a:txBody>
                    <a:bodyPr/>
                    <a:lstStyle/>
                    <a:p>
                      <a:pPr algn="l"/>
                      <a:r>
                        <a:rPr lang="ru-RU" sz="1400" u="none" strike="noStrike" dirty="0">
                          <a:solidFill>
                            <a:srgbClr val="002060"/>
                          </a:solidFill>
                          <a:effectLst/>
                          <a:hlinkClick r:id="rId2"/>
                        </a:rPr>
                        <a:t>Для </a:t>
                      </a:r>
                      <a:r>
                        <a:rPr lang="ru-RU" sz="1400" u="none" strike="noStrike" dirty="0" err="1">
                          <a:solidFill>
                            <a:srgbClr val="002060"/>
                          </a:solidFill>
                          <a:effectLst/>
                          <a:hlinkClick r:id="rId2"/>
                        </a:rPr>
                        <a:t>ведення</a:t>
                      </a:r>
                      <a:r>
                        <a:rPr lang="ru-RU" sz="1400" u="none" strike="noStrike" dirty="0">
                          <a:solidFill>
                            <a:srgbClr val="002060"/>
                          </a:solidFill>
                          <a:effectLst/>
                          <a:hlinkClick r:id="rId2"/>
                        </a:rPr>
                        <a:t> </a:t>
                      </a:r>
                      <a:r>
                        <a:rPr lang="ru-RU" sz="1400" u="none" strike="noStrike" dirty="0" err="1">
                          <a:solidFill>
                            <a:srgbClr val="002060"/>
                          </a:solidFill>
                          <a:effectLst/>
                          <a:hlinkClick r:id="rId2"/>
                        </a:rPr>
                        <a:t>особистого</a:t>
                      </a:r>
                      <a:r>
                        <a:rPr lang="ru-RU" sz="1400" u="none" strike="noStrike" dirty="0">
                          <a:solidFill>
                            <a:srgbClr val="002060"/>
                          </a:solidFill>
                          <a:effectLst/>
                          <a:hlinkClick r:id="rId2"/>
                        </a:rPr>
                        <a:t> </a:t>
                      </a:r>
                      <a:r>
                        <a:rPr lang="ru-RU" sz="1400" u="none" strike="noStrike" dirty="0" err="1">
                          <a:solidFill>
                            <a:srgbClr val="002060"/>
                          </a:solidFill>
                          <a:effectLst/>
                          <a:hlinkClick r:id="rId2"/>
                        </a:rPr>
                        <a:t>селянського</a:t>
                      </a:r>
                      <a:r>
                        <a:rPr lang="ru-RU" sz="1400" u="none" strike="noStrike" dirty="0">
                          <a:solidFill>
                            <a:srgbClr val="002060"/>
                          </a:solidFill>
                          <a:effectLst/>
                          <a:hlinkClick r:id="rId2"/>
                        </a:rPr>
                        <a:t> </a:t>
                      </a:r>
                      <a:r>
                        <a:rPr lang="ru-RU" sz="1400" u="none" strike="noStrike" dirty="0" err="1">
                          <a:solidFill>
                            <a:srgbClr val="002060"/>
                          </a:solidFill>
                          <a:effectLst/>
                          <a:hlinkClick r:id="rId2"/>
                        </a:rPr>
                        <a:t>господарства</a:t>
                      </a:r>
                      <a:r>
                        <a:rPr lang="ru-RU" sz="1400" u="none" strike="noStrike" dirty="0">
                          <a:solidFill>
                            <a:srgbClr val="002060"/>
                          </a:solidFill>
                          <a:effectLst/>
                          <a:hlinkClick r:id="rId2"/>
                        </a:rPr>
                        <a:t> </a:t>
                      </a:r>
                      <a:endParaRPr lang="ru-RU" sz="1400" dirty="0">
                        <a:solidFill>
                          <a:srgbClr val="002060"/>
                        </a:solidFill>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extLst>
                  <a:ext uri="{0D108BD9-81ED-4DB2-BD59-A6C34878D82A}">
                    <a16:rowId xmlns:a16="http://schemas.microsoft.com/office/drawing/2014/main" val="3334973977"/>
                  </a:ext>
                </a:extLst>
              </a:tr>
              <a:tr h="453121">
                <a:tc>
                  <a:txBody>
                    <a:bodyPr/>
                    <a:lstStyle/>
                    <a:p>
                      <a:pPr algn="ctr"/>
                      <a:r>
                        <a:rPr lang="en-US" sz="1400" u="none" strike="noStrike">
                          <a:solidFill>
                            <a:srgbClr val="002060"/>
                          </a:solidFill>
                          <a:effectLst/>
                          <a:hlinkClick r:id="rId2"/>
                        </a:rPr>
                        <a:t>01.04 </a:t>
                      </a:r>
                      <a:endParaRPr lang="en-US" sz="1400">
                        <a:solidFill>
                          <a:srgbClr val="002060"/>
                        </a:solidFill>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tc>
                  <a:txBody>
                    <a:bodyPr/>
                    <a:lstStyle/>
                    <a:p>
                      <a:pPr algn="l"/>
                      <a:r>
                        <a:rPr lang="ru-RU" sz="1400" u="none" strike="noStrike" dirty="0">
                          <a:solidFill>
                            <a:srgbClr val="002060"/>
                          </a:solidFill>
                          <a:effectLst/>
                          <a:hlinkClick r:id="rId2"/>
                        </a:rPr>
                        <a:t>Для </a:t>
                      </a:r>
                      <a:r>
                        <a:rPr lang="ru-RU" sz="1400" u="none" strike="noStrike" dirty="0" err="1">
                          <a:solidFill>
                            <a:srgbClr val="002060"/>
                          </a:solidFill>
                          <a:effectLst/>
                          <a:hlinkClick r:id="rId2"/>
                        </a:rPr>
                        <a:t>ведення</a:t>
                      </a:r>
                      <a:r>
                        <a:rPr lang="ru-RU" sz="1400" u="none" strike="noStrike" dirty="0">
                          <a:solidFill>
                            <a:srgbClr val="002060"/>
                          </a:solidFill>
                          <a:effectLst/>
                          <a:hlinkClick r:id="rId2"/>
                        </a:rPr>
                        <a:t> </a:t>
                      </a:r>
                      <a:r>
                        <a:rPr lang="ru-RU" sz="1400" u="none" strike="noStrike" dirty="0" err="1">
                          <a:solidFill>
                            <a:srgbClr val="002060"/>
                          </a:solidFill>
                          <a:effectLst/>
                          <a:hlinkClick r:id="rId2"/>
                        </a:rPr>
                        <a:t>підсобного</a:t>
                      </a:r>
                      <a:r>
                        <a:rPr lang="ru-RU" sz="1400" u="none" strike="noStrike" dirty="0">
                          <a:solidFill>
                            <a:srgbClr val="002060"/>
                          </a:solidFill>
                          <a:effectLst/>
                          <a:hlinkClick r:id="rId2"/>
                        </a:rPr>
                        <a:t> </a:t>
                      </a:r>
                      <a:r>
                        <a:rPr lang="ru-RU" sz="1400" u="none" strike="noStrike" dirty="0" err="1">
                          <a:solidFill>
                            <a:srgbClr val="002060"/>
                          </a:solidFill>
                          <a:effectLst/>
                          <a:hlinkClick r:id="rId2"/>
                        </a:rPr>
                        <a:t>сільського</a:t>
                      </a:r>
                      <a:r>
                        <a:rPr lang="ru-RU" sz="1400" u="none" strike="noStrike" dirty="0">
                          <a:solidFill>
                            <a:srgbClr val="002060"/>
                          </a:solidFill>
                          <a:effectLst/>
                          <a:hlinkClick r:id="rId2"/>
                        </a:rPr>
                        <a:t> </a:t>
                      </a:r>
                      <a:r>
                        <a:rPr lang="ru-RU" sz="1400" u="none" strike="noStrike" dirty="0" err="1">
                          <a:solidFill>
                            <a:srgbClr val="002060"/>
                          </a:solidFill>
                          <a:effectLst/>
                          <a:hlinkClick r:id="rId2"/>
                        </a:rPr>
                        <a:t>господарства</a:t>
                      </a:r>
                      <a:r>
                        <a:rPr lang="ru-RU" sz="1400" u="none" strike="noStrike" dirty="0">
                          <a:solidFill>
                            <a:srgbClr val="002060"/>
                          </a:solidFill>
                          <a:effectLst/>
                          <a:hlinkClick r:id="rId2"/>
                        </a:rPr>
                        <a:t> </a:t>
                      </a:r>
                      <a:endParaRPr lang="ru-RU" sz="1400" dirty="0">
                        <a:solidFill>
                          <a:srgbClr val="002060"/>
                        </a:solidFill>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extLst>
                  <a:ext uri="{0D108BD9-81ED-4DB2-BD59-A6C34878D82A}">
                    <a16:rowId xmlns:a16="http://schemas.microsoft.com/office/drawing/2014/main" val="3702969160"/>
                  </a:ext>
                </a:extLst>
              </a:tr>
              <a:tr h="258926">
                <a:tc>
                  <a:txBody>
                    <a:bodyPr/>
                    <a:lstStyle/>
                    <a:p>
                      <a:pPr algn="ctr"/>
                      <a:r>
                        <a:rPr lang="en-US" sz="1400" u="none" strike="noStrike">
                          <a:solidFill>
                            <a:srgbClr val="002060"/>
                          </a:solidFill>
                          <a:effectLst/>
                          <a:hlinkClick r:id="rId2"/>
                        </a:rPr>
                        <a:t>01.05 </a:t>
                      </a:r>
                      <a:endParaRPr lang="en-US" sz="1400">
                        <a:solidFill>
                          <a:srgbClr val="002060"/>
                        </a:solidFill>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tc>
                  <a:txBody>
                    <a:bodyPr/>
                    <a:lstStyle/>
                    <a:p>
                      <a:pPr algn="l"/>
                      <a:r>
                        <a:rPr lang="uk-UA" sz="1400" u="none" strike="noStrike" dirty="0">
                          <a:solidFill>
                            <a:srgbClr val="002060"/>
                          </a:solidFill>
                          <a:effectLst/>
                          <a:hlinkClick r:id="rId2"/>
                        </a:rPr>
                        <a:t>Для індивідуального садівництва </a:t>
                      </a:r>
                      <a:endParaRPr lang="uk-UA" sz="1400" dirty="0">
                        <a:solidFill>
                          <a:srgbClr val="002060"/>
                        </a:solidFill>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extLst>
                  <a:ext uri="{0D108BD9-81ED-4DB2-BD59-A6C34878D82A}">
                    <a16:rowId xmlns:a16="http://schemas.microsoft.com/office/drawing/2014/main" val="756082350"/>
                  </a:ext>
                </a:extLst>
              </a:tr>
              <a:tr h="258926">
                <a:tc>
                  <a:txBody>
                    <a:bodyPr/>
                    <a:lstStyle/>
                    <a:p>
                      <a:pPr algn="ctr"/>
                      <a:r>
                        <a:rPr lang="en-US" sz="1400" u="none" strike="noStrike">
                          <a:solidFill>
                            <a:srgbClr val="002060"/>
                          </a:solidFill>
                          <a:effectLst/>
                          <a:hlinkClick r:id="rId2"/>
                        </a:rPr>
                        <a:t>01.06 </a:t>
                      </a:r>
                      <a:endParaRPr lang="en-US" sz="1400">
                        <a:solidFill>
                          <a:srgbClr val="002060"/>
                        </a:solidFill>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tc>
                  <a:txBody>
                    <a:bodyPr/>
                    <a:lstStyle/>
                    <a:p>
                      <a:pPr algn="l"/>
                      <a:r>
                        <a:rPr lang="uk-UA" sz="1400" u="none" strike="noStrike" dirty="0">
                          <a:solidFill>
                            <a:srgbClr val="002060"/>
                          </a:solidFill>
                          <a:effectLst/>
                          <a:hlinkClick r:id="rId2"/>
                        </a:rPr>
                        <a:t>Для колективного садівництва </a:t>
                      </a:r>
                      <a:endParaRPr lang="uk-UA" sz="1400" dirty="0">
                        <a:solidFill>
                          <a:srgbClr val="002060"/>
                        </a:solidFill>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extLst>
                  <a:ext uri="{0D108BD9-81ED-4DB2-BD59-A6C34878D82A}">
                    <a16:rowId xmlns:a16="http://schemas.microsoft.com/office/drawing/2014/main" val="1333427187"/>
                  </a:ext>
                </a:extLst>
              </a:tr>
              <a:tr h="258926">
                <a:tc>
                  <a:txBody>
                    <a:bodyPr/>
                    <a:lstStyle/>
                    <a:p>
                      <a:pPr algn="ctr"/>
                      <a:r>
                        <a:rPr lang="en-US" sz="1400" u="none" strike="noStrike">
                          <a:solidFill>
                            <a:srgbClr val="002060"/>
                          </a:solidFill>
                          <a:effectLst/>
                          <a:hlinkClick r:id="rId2"/>
                        </a:rPr>
                        <a:t>01.07 </a:t>
                      </a:r>
                      <a:endParaRPr lang="en-US" sz="1400">
                        <a:solidFill>
                          <a:srgbClr val="002060"/>
                        </a:solidFill>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tc>
                  <a:txBody>
                    <a:bodyPr/>
                    <a:lstStyle/>
                    <a:p>
                      <a:pPr algn="l"/>
                      <a:r>
                        <a:rPr lang="uk-UA" sz="1400" u="none" strike="noStrike" dirty="0">
                          <a:solidFill>
                            <a:srgbClr val="002060"/>
                          </a:solidFill>
                          <a:effectLst/>
                          <a:hlinkClick r:id="rId2"/>
                        </a:rPr>
                        <a:t>Для городництва </a:t>
                      </a:r>
                      <a:endParaRPr lang="uk-UA" sz="1400" dirty="0">
                        <a:solidFill>
                          <a:srgbClr val="002060"/>
                        </a:solidFill>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extLst>
                  <a:ext uri="{0D108BD9-81ED-4DB2-BD59-A6C34878D82A}">
                    <a16:rowId xmlns:a16="http://schemas.microsoft.com/office/drawing/2014/main" val="532674034"/>
                  </a:ext>
                </a:extLst>
              </a:tr>
              <a:tr h="258926">
                <a:tc>
                  <a:txBody>
                    <a:bodyPr/>
                    <a:lstStyle/>
                    <a:p>
                      <a:pPr algn="ctr"/>
                      <a:r>
                        <a:rPr lang="en-US" sz="1400" u="none" strike="noStrike">
                          <a:solidFill>
                            <a:srgbClr val="002060"/>
                          </a:solidFill>
                          <a:effectLst/>
                          <a:hlinkClick r:id="rId2"/>
                        </a:rPr>
                        <a:t>01.08 </a:t>
                      </a:r>
                      <a:endParaRPr lang="en-US" sz="1400">
                        <a:solidFill>
                          <a:srgbClr val="002060"/>
                        </a:solidFill>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tc>
                  <a:txBody>
                    <a:bodyPr/>
                    <a:lstStyle/>
                    <a:p>
                      <a:pPr algn="l"/>
                      <a:r>
                        <a:rPr lang="ru-RU" sz="1400" u="none" strike="noStrike" dirty="0">
                          <a:solidFill>
                            <a:srgbClr val="002060"/>
                          </a:solidFill>
                          <a:effectLst/>
                          <a:hlinkClick r:id="rId2"/>
                        </a:rPr>
                        <a:t>Для </a:t>
                      </a:r>
                      <a:r>
                        <a:rPr lang="ru-RU" sz="1400" u="none" strike="noStrike" dirty="0" err="1">
                          <a:solidFill>
                            <a:srgbClr val="002060"/>
                          </a:solidFill>
                          <a:effectLst/>
                          <a:hlinkClick r:id="rId2"/>
                        </a:rPr>
                        <a:t>сінокосіння</a:t>
                      </a:r>
                      <a:r>
                        <a:rPr lang="ru-RU" sz="1400" u="none" strike="noStrike" dirty="0">
                          <a:solidFill>
                            <a:srgbClr val="002060"/>
                          </a:solidFill>
                          <a:effectLst/>
                          <a:hlinkClick r:id="rId2"/>
                        </a:rPr>
                        <a:t> і </a:t>
                      </a:r>
                      <a:r>
                        <a:rPr lang="ru-RU" sz="1400" u="none" strike="noStrike" dirty="0" err="1">
                          <a:solidFill>
                            <a:srgbClr val="002060"/>
                          </a:solidFill>
                          <a:effectLst/>
                          <a:hlinkClick r:id="rId2"/>
                        </a:rPr>
                        <a:t>випасання</a:t>
                      </a:r>
                      <a:r>
                        <a:rPr lang="ru-RU" sz="1400" u="none" strike="noStrike" dirty="0">
                          <a:solidFill>
                            <a:srgbClr val="002060"/>
                          </a:solidFill>
                          <a:effectLst/>
                          <a:hlinkClick r:id="rId2"/>
                        </a:rPr>
                        <a:t> </a:t>
                      </a:r>
                      <a:r>
                        <a:rPr lang="ru-RU" sz="1400" u="none" strike="noStrike" dirty="0" err="1">
                          <a:solidFill>
                            <a:srgbClr val="002060"/>
                          </a:solidFill>
                          <a:effectLst/>
                          <a:hlinkClick r:id="rId2"/>
                        </a:rPr>
                        <a:t>худоби</a:t>
                      </a:r>
                      <a:r>
                        <a:rPr lang="ru-RU" sz="1400" u="none" strike="noStrike" dirty="0">
                          <a:solidFill>
                            <a:srgbClr val="002060"/>
                          </a:solidFill>
                          <a:effectLst/>
                          <a:hlinkClick r:id="rId2"/>
                        </a:rPr>
                        <a:t> </a:t>
                      </a:r>
                      <a:endParaRPr lang="ru-RU" sz="1400" dirty="0">
                        <a:solidFill>
                          <a:srgbClr val="002060"/>
                        </a:solidFill>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extLst>
                  <a:ext uri="{0D108BD9-81ED-4DB2-BD59-A6C34878D82A}">
                    <a16:rowId xmlns:a16="http://schemas.microsoft.com/office/drawing/2014/main" val="543027839"/>
                  </a:ext>
                </a:extLst>
              </a:tr>
              <a:tr h="258926">
                <a:tc>
                  <a:txBody>
                    <a:bodyPr/>
                    <a:lstStyle/>
                    <a:p>
                      <a:pPr algn="ctr"/>
                      <a:r>
                        <a:rPr lang="en-US" sz="1400" u="none" strike="noStrike">
                          <a:solidFill>
                            <a:srgbClr val="002060"/>
                          </a:solidFill>
                          <a:effectLst/>
                          <a:hlinkClick r:id="rId2"/>
                        </a:rPr>
                        <a:t>01.09 </a:t>
                      </a:r>
                      <a:endParaRPr lang="en-US" sz="1400">
                        <a:solidFill>
                          <a:srgbClr val="002060"/>
                        </a:solidFill>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tc>
                  <a:txBody>
                    <a:bodyPr/>
                    <a:lstStyle/>
                    <a:p>
                      <a:pPr algn="l"/>
                      <a:r>
                        <a:rPr lang="ru-RU" sz="1400" u="none" strike="noStrike" dirty="0">
                          <a:solidFill>
                            <a:srgbClr val="002060"/>
                          </a:solidFill>
                          <a:effectLst/>
                          <a:hlinkClick r:id="rId2"/>
                        </a:rPr>
                        <a:t>Для </a:t>
                      </a:r>
                      <a:r>
                        <a:rPr lang="ru-RU" sz="1400" u="none" strike="noStrike" dirty="0" err="1">
                          <a:solidFill>
                            <a:srgbClr val="002060"/>
                          </a:solidFill>
                          <a:effectLst/>
                          <a:hlinkClick r:id="rId2"/>
                        </a:rPr>
                        <a:t>дослідних</a:t>
                      </a:r>
                      <a:r>
                        <a:rPr lang="ru-RU" sz="1400" u="none" strike="noStrike" dirty="0">
                          <a:solidFill>
                            <a:srgbClr val="002060"/>
                          </a:solidFill>
                          <a:effectLst/>
                          <a:hlinkClick r:id="rId2"/>
                        </a:rPr>
                        <a:t> і </a:t>
                      </a:r>
                      <a:r>
                        <a:rPr lang="ru-RU" sz="1400" u="none" strike="noStrike" dirty="0" err="1">
                          <a:solidFill>
                            <a:srgbClr val="002060"/>
                          </a:solidFill>
                          <a:effectLst/>
                          <a:hlinkClick r:id="rId2"/>
                        </a:rPr>
                        <a:t>навчальних</a:t>
                      </a:r>
                      <a:r>
                        <a:rPr lang="ru-RU" sz="1400" u="none" strike="noStrike" dirty="0">
                          <a:solidFill>
                            <a:srgbClr val="002060"/>
                          </a:solidFill>
                          <a:effectLst/>
                          <a:hlinkClick r:id="rId2"/>
                        </a:rPr>
                        <a:t> </a:t>
                      </a:r>
                      <a:r>
                        <a:rPr lang="ru-RU" sz="1400" u="none" strike="noStrike" dirty="0" err="1">
                          <a:solidFill>
                            <a:srgbClr val="002060"/>
                          </a:solidFill>
                          <a:effectLst/>
                          <a:hlinkClick r:id="rId2"/>
                        </a:rPr>
                        <a:t>цілей</a:t>
                      </a:r>
                      <a:r>
                        <a:rPr lang="ru-RU" sz="1400" u="none" strike="noStrike" dirty="0">
                          <a:solidFill>
                            <a:srgbClr val="002060"/>
                          </a:solidFill>
                          <a:effectLst/>
                          <a:hlinkClick r:id="rId2"/>
                        </a:rPr>
                        <a:t> </a:t>
                      </a:r>
                      <a:endParaRPr lang="ru-RU" sz="1400" dirty="0">
                        <a:solidFill>
                          <a:srgbClr val="002060"/>
                        </a:solidFill>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extLst>
                  <a:ext uri="{0D108BD9-81ED-4DB2-BD59-A6C34878D82A}">
                    <a16:rowId xmlns:a16="http://schemas.microsoft.com/office/drawing/2014/main" val="1074155647"/>
                  </a:ext>
                </a:extLst>
              </a:tr>
              <a:tr h="453121">
                <a:tc>
                  <a:txBody>
                    <a:bodyPr/>
                    <a:lstStyle/>
                    <a:p>
                      <a:pPr algn="ctr"/>
                      <a:r>
                        <a:rPr lang="en-US" sz="1400" u="none" strike="noStrike">
                          <a:solidFill>
                            <a:srgbClr val="002060"/>
                          </a:solidFill>
                          <a:effectLst/>
                          <a:hlinkClick r:id="rId2"/>
                        </a:rPr>
                        <a:t>01.10 </a:t>
                      </a:r>
                      <a:endParaRPr lang="en-US" sz="1400">
                        <a:solidFill>
                          <a:srgbClr val="002060"/>
                        </a:solidFill>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tc>
                  <a:txBody>
                    <a:bodyPr/>
                    <a:lstStyle/>
                    <a:p>
                      <a:pPr algn="l"/>
                      <a:r>
                        <a:rPr lang="ru-RU" sz="1400" u="none" strike="noStrike" dirty="0">
                          <a:solidFill>
                            <a:srgbClr val="002060"/>
                          </a:solidFill>
                          <a:effectLst/>
                          <a:hlinkClick r:id="rId2"/>
                        </a:rPr>
                        <a:t>Для </a:t>
                      </a:r>
                      <a:r>
                        <a:rPr lang="ru-RU" sz="1400" u="none" strike="noStrike" dirty="0" err="1">
                          <a:solidFill>
                            <a:srgbClr val="002060"/>
                          </a:solidFill>
                          <a:effectLst/>
                          <a:hlinkClick r:id="rId2"/>
                        </a:rPr>
                        <a:t>пропаганди</a:t>
                      </a:r>
                      <a:r>
                        <a:rPr lang="ru-RU" sz="1400" u="none" strike="noStrike" dirty="0">
                          <a:solidFill>
                            <a:srgbClr val="002060"/>
                          </a:solidFill>
                          <a:effectLst/>
                          <a:hlinkClick r:id="rId2"/>
                        </a:rPr>
                        <a:t> передового </a:t>
                      </a:r>
                      <a:r>
                        <a:rPr lang="ru-RU" sz="1400" u="none" strike="noStrike" dirty="0" err="1">
                          <a:solidFill>
                            <a:srgbClr val="002060"/>
                          </a:solidFill>
                          <a:effectLst/>
                          <a:hlinkClick r:id="rId2"/>
                        </a:rPr>
                        <a:t>досвіду</a:t>
                      </a:r>
                      <a:r>
                        <a:rPr lang="ru-RU" sz="1400" u="none" strike="noStrike" dirty="0">
                          <a:solidFill>
                            <a:srgbClr val="002060"/>
                          </a:solidFill>
                          <a:effectLst/>
                          <a:hlinkClick r:id="rId2"/>
                        </a:rPr>
                        <a:t> </a:t>
                      </a:r>
                      <a:r>
                        <a:rPr lang="ru-RU" sz="1400" u="none" strike="noStrike" dirty="0" err="1">
                          <a:solidFill>
                            <a:srgbClr val="002060"/>
                          </a:solidFill>
                          <a:effectLst/>
                          <a:hlinkClick r:id="rId2"/>
                        </a:rPr>
                        <a:t>ведення</a:t>
                      </a:r>
                      <a:r>
                        <a:rPr lang="ru-RU" sz="1400" u="none" strike="noStrike" dirty="0">
                          <a:solidFill>
                            <a:srgbClr val="002060"/>
                          </a:solidFill>
                          <a:effectLst/>
                          <a:hlinkClick r:id="rId2"/>
                        </a:rPr>
                        <a:t> </a:t>
                      </a:r>
                      <a:r>
                        <a:rPr lang="ru-RU" sz="1400" u="none" strike="noStrike" dirty="0" err="1">
                          <a:solidFill>
                            <a:srgbClr val="002060"/>
                          </a:solidFill>
                          <a:effectLst/>
                          <a:hlinkClick r:id="rId2"/>
                        </a:rPr>
                        <a:t>сільського</a:t>
                      </a:r>
                      <a:r>
                        <a:rPr lang="ru-RU" sz="1400" u="none" strike="noStrike" dirty="0">
                          <a:solidFill>
                            <a:srgbClr val="002060"/>
                          </a:solidFill>
                          <a:effectLst/>
                          <a:hlinkClick r:id="rId2"/>
                        </a:rPr>
                        <a:t> </a:t>
                      </a:r>
                      <a:r>
                        <a:rPr lang="ru-RU" sz="1400" u="none" strike="noStrike" dirty="0" err="1">
                          <a:solidFill>
                            <a:srgbClr val="002060"/>
                          </a:solidFill>
                          <a:effectLst/>
                          <a:hlinkClick r:id="rId2"/>
                        </a:rPr>
                        <a:t>господарства</a:t>
                      </a:r>
                      <a:r>
                        <a:rPr lang="ru-RU" sz="1400" u="none" strike="noStrike" dirty="0">
                          <a:solidFill>
                            <a:srgbClr val="002060"/>
                          </a:solidFill>
                          <a:effectLst/>
                          <a:hlinkClick r:id="rId2"/>
                        </a:rPr>
                        <a:t> </a:t>
                      </a:r>
                      <a:endParaRPr lang="ru-RU" sz="1400" dirty="0">
                        <a:solidFill>
                          <a:srgbClr val="002060"/>
                        </a:solidFill>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extLst>
                  <a:ext uri="{0D108BD9-81ED-4DB2-BD59-A6C34878D82A}">
                    <a16:rowId xmlns:a16="http://schemas.microsoft.com/office/drawing/2014/main" val="4081415691"/>
                  </a:ext>
                </a:extLst>
              </a:tr>
              <a:tr h="453121">
                <a:tc>
                  <a:txBody>
                    <a:bodyPr/>
                    <a:lstStyle/>
                    <a:p>
                      <a:pPr algn="ctr"/>
                      <a:r>
                        <a:rPr lang="en-US" sz="1400" u="none" strike="noStrike">
                          <a:solidFill>
                            <a:srgbClr val="002060"/>
                          </a:solidFill>
                          <a:effectLst/>
                          <a:hlinkClick r:id="rId2"/>
                        </a:rPr>
                        <a:t>01.11 </a:t>
                      </a:r>
                      <a:endParaRPr lang="en-US" sz="1400">
                        <a:solidFill>
                          <a:srgbClr val="002060"/>
                        </a:solidFill>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tc>
                  <a:txBody>
                    <a:bodyPr/>
                    <a:lstStyle/>
                    <a:p>
                      <a:pPr algn="l"/>
                      <a:r>
                        <a:rPr lang="ru-RU" sz="1400" u="none" strike="noStrike" dirty="0">
                          <a:solidFill>
                            <a:srgbClr val="002060"/>
                          </a:solidFill>
                          <a:effectLst/>
                          <a:hlinkClick r:id="rId2"/>
                        </a:rPr>
                        <a:t>Для </a:t>
                      </a:r>
                      <a:r>
                        <a:rPr lang="ru-RU" sz="1400" u="none" strike="noStrike" dirty="0" err="1">
                          <a:solidFill>
                            <a:srgbClr val="002060"/>
                          </a:solidFill>
                          <a:effectLst/>
                          <a:hlinkClick r:id="rId2"/>
                        </a:rPr>
                        <a:t>надання</a:t>
                      </a:r>
                      <a:r>
                        <a:rPr lang="ru-RU" sz="1400" u="none" strike="noStrike" dirty="0">
                          <a:solidFill>
                            <a:srgbClr val="002060"/>
                          </a:solidFill>
                          <a:effectLst/>
                          <a:hlinkClick r:id="rId2"/>
                        </a:rPr>
                        <a:t> </a:t>
                      </a:r>
                      <a:r>
                        <a:rPr lang="ru-RU" sz="1400" u="none" strike="noStrike" dirty="0" err="1">
                          <a:solidFill>
                            <a:srgbClr val="002060"/>
                          </a:solidFill>
                          <a:effectLst/>
                          <a:hlinkClick r:id="rId2"/>
                        </a:rPr>
                        <a:t>послуг</a:t>
                      </a:r>
                      <a:r>
                        <a:rPr lang="ru-RU" sz="1400" u="none" strike="noStrike" dirty="0">
                          <a:solidFill>
                            <a:srgbClr val="002060"/>
                          </a:solidFill>
                          <a:effectLst/>
                          <a:hlinkClick r:id="rId2"/>
                        </a:rPr>
                        <a:t> у </a:t>
                      </a:r>
                      <a:r>
                        <a:rPr lang="ru-RU" sz="1400" u="none" strike="noStrike" dirty="0" err="1">
                          <a:solidFill>
                            <a:srgbClr val="002060"/>
                          </a:solidFill>
                          <a:effectLst/>
                          <a:hlinkClick r:id="rId2"/>
                        </a:rPr>
                        <a:t>сільському</a:t>
                      </a:r>
                      <a:r>
                        <a:rPr lang="ru-RU" sz="1400" u="none" strike="noStrike" dirty="0">
                          <a:solidFill>
                            <a:srgbClr val="002060"/>
                          </a:solidFill>
                          <a:effectLst/>
                          <a:hlinkClick r:id="rId2"/>
                        </a:rPr>
                        <a:t> </a:t>
                      </a:r>
                      <a:r>
                        <a:rPr lang="ru-RU" sz="1400" u="none" strike="noStrike" dirty="0" err="1">
                          <a:solidFill>
                            <a:srgbClr val="002060"/>
                          </a:solidFill>
                          <a:effectLst/>
                          <a:hlinkClick r:id="rId2"/>
                        </a:rPr>
                        <a:t>господарстві</a:t>
                      </a:r>
                      <a:r>
                        <a:rPr lang="ru-RU" sz="1400" u="none" strike="noStrike" dirty="0">
                          <a:solidFill>
                            <a:srgbClr val="002060"/>
                          </a:solidFill>
                          <a:effectLst/>
                          <a:hlinkClick r:id="rId2"/>
                        </a:rPr>
                        <a:t> </a:t>
                      </a:r>
                      <a:endParaRPr lang="ru-RU" sz="1400" dirty="0">
                        <a:solidFill>
                          <a:srgbClr val="002060"/>
                        </a:solidFill>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extLst>
                  <a:ext uri="{0D108BD9-81ED-4DB2-BD59-A6C34878D82A}">
                    <a16:rowId xmlns:a16="http://schemas.microsoft.com/office/drawing/2014/main" val="328780439"/>
                  </a:ext>
                </a:extLst>
              </a:tr>
              <a:tr h="453121">
                <a:tc>
                  <a:txBody>
                    <a:bodyPr/>
                    <a:lstStyle/>
                    <a:p>
                      <a:pPr algn="ctr"/>
                      <a:r>
                        <a:rPr lang="en-US" sz="1400" u="none" strike="noStrike">
                          <a:solidFill>
                            <a:srgbClr val="002060"/>
                          </a:solidFill>
                          <a:effectLst/>
                          <a:hlinkClick r:id="rId2"/>
                        </a:rPr>
                        <a:t>01.12 </a:t>
                      </a:r>
                      <a:endParaRPr lang="en-US" sz="1400">
                        <a:solidFill>
                          <a:srgbClr val="002060"/>
                        </a:solidFill>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tc>
                  <a:txBody>
                    <a:bodyPr/>
                    <a:lstStyle/>
                    <a:p>
                      <a:pPr algn="l"/>
                      <a:r>
                        <a:rPr lang="ru-RU" sz="1400" u="none" strike="noStrike" dirty="0">
                          <a:solidFill>
                            <a:srgbClr val="002060"/>
                          </a:solidFill>
                          <a:effectLst/>
                          <a:hlinkClick r:id="rId2"/>
                        </a:rPr>
                        <a:t>Для </a:t>
                      </a:r>
                      <a:r>
                        <a:rPr lang="ru-RU" sz="1400" u="none" strike="noStrike" dirty="0" err="1">
                          <a:solidFill>
                            <a:srgbClr val="002060"/>
                          </a:solidFill>
                          <a:effectLst/>
                          <a:hlinkClick r:id="rId2"/>
                        </a:rPr>
                        <a:t>розміщення</a:t>
                      </a:r>
                      <a:r>
                        <a:rPr lang="ru-RU" sz="1400" u="none" strike="noStrike" dirty="0">
                          <a:solidFill>
                            <a:srgbClr val="002060"/>
                          </a:solidFill>
                          <a:effectLst/>
                          <a:hlinkClick r:id="rId2"/>
                        </a:rPr>
                        <a:t> </a:t>
                      </a:r>
                      <a:r>
                        <a:rPr lang="ru-RU" sz="1400" u="none" strike="noStrike" dirty="0" err="1">
                          <a:solidFill>
                            <a:srgbClr val="002060"/>
                          </a:solidFill>
                          <a:effectLst/>
                          <a:hlinkClick r:id="rId2"/>
                        </a:rPr>
                        <a:t>інфраструктури</a:t>
                      </a:r>
                      <a:r>
                        <a:rPr lang="ru-RU" sz="1400" u="none" strike="noStrike" dirty="0">
                          <a:solidFill>
                            <a:srgbClr val="002060"/>
                          </a:solidFill>
                          <a:effectLst/>
                          <a:hlinkClick r:id="rId2"/>
                        </a:rPr>
                        <a:t> </a:t>
                      </a:r>
                      <a:r>
                        <a:rPr lang="ru-RU" sz="1400" u="none" strike="noStrike" dirty="0" err="1">
                          <a:solidFill>
                            <a:srgbClr val="002060"/>
                          </a:solidFill>
                          <a:effectLst/>
                          <a:hlinkClick r:id="rId2"/>
                        </a:rPr>
                        <a:t>оптових</a:t>
                      </a:r>
                      <a:r>
                        <a:rPr lang="ru-RU" sz="1400" u="none" strike="noStrike" dirty="0">
                          <a:solidFill>
                            <a:srgbClr val="002060"/>
                          </a:solidFill>
                          <a:effectLst/>
                          <a:hlinkClick r:id="rId2"/>
                        </a:rPr>
                        <a:t> </a:t>
                      </a:r>
                      <a:r>
                        <a:rPr lang="ru-RU" sz="1400" u="none" strike="noStrike" dirty="0" err="1">
                          <a:solidFill>
                            <a:srgbClr val="002060"/>
                          </a:solidFill>
                          <a:effectLst/>
                          <a:hlinkClick r:id="rId2"/>
                        </a:rPr>
                        <a:t>ринків</a:t>
                      </a:r>
                      <a:r>
                        <a:rPr lang="ru-RU" sz="1400" u="none" strike="noStrike" dirty="0">
                          <a:solidFill>
                            <a:srgbClr val="002060"/>
                          </a:solidFill>
                          <a:effectLst/>
                          <a:hlinkClick r:id="rId2"/>
                        </a:rPr>
                        <a:t> </a:t>
                      </a:r>
                      <a:r>
                        <a:rPr lang="ru-RU" sz="1400" u="none" strike="noStrike" dirty="0" err="1">
                          <a:solidFill>
                            <a:srgbClr val="002060"/>
                          </a:solidFill>
                          <a:effectLst/>
                          <a:hlinkClick r:id="rId2"/>
                        </a:rPr>
                        <a:t>сільськогосподарської</a:t>
                      </a:r>
                      <a:r>
                        <a:rPr lang="ru-RU" sz="1400" u="none" strike="noStrike" dirty="0">
                          <a:solidFill>
                            <a:srgbClr val="002060"/>
                          </a:solidFill>
                          <a:effectLst/>
                          <a:hlinkClick r:id="rId2"/>
                        </a:rPr>
                        <a:t> </a:t>
                      </a:r>
                      <a:r>
                        <a:rPr lang="ru-RU" sz="1400" u="none" strike="noStrike" dirty="0" err="1">
                          <a:solidFill>
                            <a:srgbClr val="002060"/>
                          </a:solidFill>
                          <a:effectLst/>
                          <a:hlinkClick r:id="rId2"/>
                        </a:rPr>
                        <a:t>продукції</a:t>
                      </a:r>
                      <a:r>
                        <a:rPr lang="ru-RU" sz="1400" u="none" strike="noStrike" dirty="0">
                          <a:solidFill>
                            <a:srgbClr val="002060"/>
                          </a:solidFill>
                          <a:effectLst/>
                          <a:hlinkClick r:id="rId2"/>
                        </a:rPr>
                        <a:t> </a:t>
                      </a:r>
                      <a:endParaRPr lang="ru-RU" sz="1400" dirty="0">
                        <a:solidFill>
                          <a:srgbClr val="002060"/>
                        </a:solidFill>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extLst>
                  <a:ext uri="{0D108BD9-81ED-4DB2-BD59-A6C34878D82A}">
                    <a16:rowId xmlns:a16="http://schemas.microsoft.com/office/drawing/2014/main" val="3354000437"/>
                  </a:ext>
                </a:extLst>
              </a:tr>
              <a:tr h="453121">
                <a:tc>
                  <a:txBody>
                    <a:bodyPr/>
                    <a:lstStyle/>
                    <a:p>
                      <a:pPr algn="ctr"/>
                      <a:r>
                        <a:rPr lang="en-US" sz="1400" u="none" strike="noStrike">
                          <a:solidFill>
                            <a:srgbClr val="002060"/>
                          </a:solidFill>
                          <a:effectLst/>
                          <a:hlinkClick r:id="rId2"/>
                        </a:rPr>
                        <a:t>01.13 </a:t>
                      </a:r>
                      <a:endParaRPr lang="en-US" sz="1400">
                        <a:solidFill>
                          <a:srgbClr val="002060"/>
                        </a:solidFill>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tc>
                  <a:txBody>
                    <a:bodyPr/>
                    <a:lstStyle/>
                    <a:p>
                      <a:pPr algn="l"/>
                      <a:r>
                        <a:rPr lang="uk-UA" sz="1400" u="none" strike="noStrike" dirty="0">
                          <a:solidFill>
                            <a:srgbClr val="002060"/>
                          </a:solidFill>
                          <a:effectLst/>
                          <a:hlinkClick r:id="rId2"/>
                        </a:rPr>
                        <a:t>Для іншого сільськогосподарського призначення  </a:t>
                      </a:r>
                      <a:endParaRPr lang="uk-UA" sz="1400" dirty="0">
                        <a:solidFill>
                          <a:srgbClr val="002060"/>
                        </a:solidFill>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extLst>
                  <a:ext uri="{0D108BD9-81ED-4DB2-BD59-A6C34878D82A}">
                    <a16:rowId xmlns:a16="http://schemas.microsoft.com/office/drawing/2014/main" val="3574814216"/>
                  </a:ext>
                </a:extLst>
              </a:tr>
              <a:tr h="647317">
                <a:tc>
                  <a:txBody>
                    <a:bodyPr/>
                    <a:lstStyle/>
                    <a:p>
                      <a:pPr algn="ctr"/>
                      <a:r>
                        <a:rPr lang="en-US" sz="1400" u="none" strike="noStrike">
                          <a:solidFill>
                            <a:srgbClr val="002060"/>
                          </a:solidFill>
                          <a:effectLst/>
                          <a:hlinkClick r:id="rId2"/>
                        </a:rPr>
                        <a:t>01.14 </a:t>
                      </a:r>
                      <a:endParaRPr lang="en-US" sz="1400">
                        <a:solidFill>
                          <a:srgbClr val="002060"/>
                        </a:solidFill>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tc>
                  <a:txBody>
                    <a:bodyPr/>
                    <a:lstStyle/>
                    <a:p>
                      <a:pPr algn="l"/>
                      <a:r>
                        <a:rPr lang="ru-RU" sz="1400" u="none" strike="noStrike" dirty="0">
                          <a:solidFill>
                            <a:srgbClr val="002060"/>
                          </a:solidFill>
                          <a:effectLst/>
                          <a:hlinkClick r:id="rId2"/>
                        </a:rPr>
                        <a:t>Для </a:t>
                      </a:r>
                      <a:r>
                        <a:rPr lang="ru-RU" sz="1400" u="none" strike="noStrike" dirty="0" err="1">
                          <a:solidFill>
                            <a:srgbClr val="002060"/>
                          </a:solidFill>
                          <a:effectLst/>
                          <a:hlinkClick r:id="rId2"/>
                        </a:rPr>
                        <a:t>цілей</a:t>
                      </a:r>
                      <a:r>
                        <a:rPr lang="ru-RU" sz="1400" u="none" strike="noStrike" dirty="0">
                          <a:solidFill>
                            <a:srgbClr val="002060"/>
                          </a:solidFill>
                          <a:effectLst/>
                          <a:hlinkClick r:id="rId2"/>
                        </a:rPr>
                        <a:t> </a:t>
                      </a:r>
                      <a:r>
                        <a:rPr lang="ru-RU" sz="1400" u="none" strike="noStrike" dirty="0" err="1">
                          <a:solidFill>
                            <a:srgbClr val="002060"/>
                          </a:solidFill>
                          <a:effectLst/>
                          <a:hlinkClick r:id="rId2"/>
                        </a:rPr>
                        <a:t>підрозділів</a:t>
                      </a:r>
                      <a:r>
                        <a:rPr lang="ru-RU" sz="1400" u="none" strike="noStrike" dirty="0">
                          <a:solidFill>
                            <a:srgbClr val="002060"/>
                          </a:solidFill>
                          <a:effectLst/>
                          <a:hlinkClick r:id="rId2"/>
                        </a:rPr>
                        <a:t> 01.01 - 01.13 та для </a:t>
                      </a:r>
                      <a:r>
                        <a:rPr lang="ru-RU" sz="1400" u="none" strike="noStrike" dirty="0" err="1">
                          <a:solidFill>
                            <a:srgbClr val="002060"/>
                          </a:solidFill>
                          <a:effectLst/>
                          <a:hlinkClick r:id="rId2"/>
                        </a:rPr>
                        <a:t>збереження</a:t>
                      </a:r>
                      <a:r>
                        <a:rPr lang="ru-RU" sz="1400" u="none" strike="noStrike" dirty="0">
                          <a:solidFill>
                            <a:srgbClr val="002060"/>
                          </a:solidFill>
                          <a:effectLst/>
                          <a:hlinkClick r:id="rId2"/>
                        </a:rPr>
                        <a:t> та </a:t>
                      </a:r>
                      <a:r>
                        <a:rPr lang="ru-RU" sz="1400" u="none" strike="noStrike" dirty="0" err="1">
                          <a:solidFill>
                            <a:srgbClr val="002060"/>
                          </a:solidFill>
                          <a:effectLst/>
                          <a:hlinkClick r:id="rId2"/>
                        </a:rPr>
                        <a:t>використання</a:t>
                      </a:r>
                      <a:r>
                        <a:rPr lang="ru-RU" sz="1400" u="none" strike="noStrike" dirty="0">
                          <a:solidFill>
                            <a:srgbClr val="002060"/>
                          </a:solidFill>
                          <a:effectLst/>
                          <a:hlinkClick r:id="rId2"/>
                        </a:rPr>
                        <a:t> земель природно-</a:t>
                      </a:r>
                      <a:r>
                        <a:rPr lang="ru-RU" sz="1400" u="none" strike="noStrike" dirty="0" err="1">
                          <a:solidFill>
                            <a:srgbClr val="002060"/>
                          </a:solidFill>
                          <a:effectLst/>
                          <a:hlinkClick r:id="rId2"/>
                        </a:rPr>
                        <a:t>заповідного</a:t>
                      </a:r>
                      <a:r>
                        <a:rPr lang="ru-RU" sz="1400" u="none" strike="noStrike" dirty="0">
                          <a:solidFill>
                            <a:srgbClr val="002060"/>
                          </a:solidFill>
                          <a:effectLst/>
                          <a:hlinkClick r:id="rId2"/>
                        </a:rPr>
                        <a:t> фонду </a:t>
                      </a:r>
                      <a:endParaRPr lang="ru-RU" sz="1400" dirty="0">
                        <a:solidFill>
                          <a:srgbClr val="002060"/>
                        </a:solidFill>
                        <a:effectLst/>
                      </a:endParaRPr>
                    </a:p>
                  </a:txBody>
                  <a:tcPr marL="57839" marR="57839" marT="28919" marB="28919" anchor="ctr">
                    <a:lnL w="9525" cap="flat" cmpd="sng" algn="ctr">
                      <a:solidFill>
                        <a:srgbClr val="989898"/>
                      </a:solidFill>
                      <a:prstDash val="solid"/>
                      <a:round/>
                      <a:headEnd type="none" w="med" len="med"/>
                      <a:tailEnd type="none" w="med" len="med"/>
                    </a:lnL>
                    <a:lnR w="9525" cap="flat" cmpd="sng" algn="ctr">
                      <a:solidFill>
                        <a:srgbClr val="989898"/>
                      </a:solidFill>
                      <a:prstDash val="solid"/>
                      <a:round/>
                      <a:headEnd type="none" w="med" len="med"/>
                      <a:tailEnd type="none" w="med" len="med"/>
                    </a:lnR>
                    <a:lnT w="9525" cap="flat" cmpd="sng" algn="ctr">
                      <a:solidFill>
                        <a:srgbClr val="989898"/>
                      </a:solidFill>
                      <a:prstDash val="solid"/>
                      <a:round/>
                      <a:headEnd type="none" w="med" len="med"/>
                      <a:tailEnd type="none" w="med" len="med"/>
                    </a:lnT>
                    <a:lnB w="9525" cap="flat" cmpd="sng" algn="ctr">
                      <a:solidFill>
                        <a:srgbClr val="989898"/>
                      </a:solidFill>
                      <a:prstDash val="solid"/>
                      <a:round/>
                      <a:headEnd type="none" w="med" len="med"/>
                      <a:tailEnd type="none" w="med" len="med"/>
                    </a:lnB>
                    <a:solidFill>
                      <a:srgbClr val="FFFFFF"/>
                    </a:solidFill>
                  </a:tcPr>
                </a:tc>
                <a:extLst>
                  <a:ext uri="{0D108BD9-81ED-4DB2-BD59-A6C34878D82A}">
                    <a16:rowId xmlns:a16="http://schemas.microsoft.com/office/drawing/2014/main" val="242127441"/>
                  </a:ext>
                </a:extLst>
              </a:tr>
            </a:tbl>
          </a:graphicData>
        </a:graphic>
      </p:graphicFrame>
    </p:spTree>
    <p:extLst>
      <p:ext uri="{BB962C8B-B14F-4D97-AF65-F5344CB8AC3E}">
        <p14:creationId xmlns:p14="http://schemas.microsoft.com/office/powerpoint/2010/main" val="4209789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331640" y="102314"/>
            <a:ext cx="7360865" cy="6567046"/>
          </a:xfrm>
          <a:prstGeom prst="rect">
            <a:avLst/>
          </a:prstGeom>
        </p:spPr>
      </p:pic>
    </p:spTree>
    <p:extLst>
      <p:ext uri="{BB962C8B-B14F-4D97-AF65-F5344CB8AC3E}">
        <p14:creationId xmlns:p14="http://schemas.microsoft.com/office/powerpoint/2010/main" val="2833342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331640" y="460985"/>
            <a:ext cx="7488832" cy="5632311"/>
          </a:xfrm>
          <a:prstGeom prst="rect">
            <a:avLst/>
          </a:prstGeom>
        </p:spPr>
        <p:txBody>
          <a:bodyPr wrap="square">
            <a:spAutoFit/>
          </a:bodyPr>
          <a:lstStyle/>
          <a:p>
            <a:pPr algn="just"/>
            <a:r>
              <a:rPr lang="uk-UA" sz="2400" dirty="0" smtClean="0"/>
              <a:t>Поширеною помилкою є ототожнення поняття «товарне сільськогосподарське виробництво» як одного із </a:t>
            </a:r>
            <a:r>
              <a:rPr lang="uk-UA" sz="2400" dirty="0" smtClean="0">
                <a:solidFill>
                  <a:srgbClr val="C00000"/>
                </a:solidFill>
              </a:rPr>
              <a:t>видів економічної діяльності </a:t>
            </a:r>
            <a:r>
              <a:rPr lang="uk-UA" sz="2400" dirty="0" smtClean="0"/>
              <a:t>землевласника або землекористувача та </a:t>
            </a:r>
            <a:r>
              <a:rPr lang="uk-UA" sz="2400" dirty="0" smtClean="0">
                <a:solidFill>
                  <a:srgbClr val="00B050"/>
                </a:solidFill>
              </a:rPr>
              <a:t>виду цільового призначення земельних ділянок</a:t>
            </a:r>
            <a:r>
              <a:rPr lang="uk-UA" sz="2400" dirty="0" smtClean="0"/>
              <a:t> «для ведення товарного сільськогосподарського виробництва». Зокрема, товарна сільськогосподарська продукція може вироблятися не лише на земельних ділянках, що безпосередньо надані «для ведення товарного сільськогосподарського виробництва», а й на земельних ділянках іншого цільового призначення (для ведення фермерського господарства, для ведення особистого селянського господарства, для дослідних і навчальних цілей, пропаганди передового досвіду ведення сільського господарства та ін.) </a:t>
            </a:r>
            <a:endParaRPr lang="uk-UA" sz="2400" dirty="0"/>
          </a:p>
        </p:txBody>
      </p:sp>
    </p:spTree>
    <p:extLst>
      <p:ext uri="{BB962C8B-B14F-4D97-AF65-F5344CB8AC3E}">
        <p14:creationId xmlns:p14="http://schemas.microsoft.com/office/powerpoint/2010/main" val="933314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435608" y="-90264"/>
            <a:ext cx="7498080" cy="1143000"/>
          </a:xfrm>
        </p:spPr>
        <p:txBody>
          <a:bodyPr>
            <a:normAutofit/>
          </a:bodyPr>
          <a:lstStyle/>
          <a:p>
            <a:pPr algn="ctr"/>
            <a:r>
              <a:rPr lang="uk-UA" sz="3000" b="1" dirty="0" smtClean="0"/>
              <a:t>Право емфітевзису </a:t>
            </a:r>
            <a:br>
              <a:rPr lang="uk-UA" sz="3000" b="1" dirty="0" smtClean="0"/>
            </a:br>
            <a:r>
              <a:rPr lang="uk-UA" sz="3000" b="1" dirty="0" smtClean="0"/>
              <a:t>(</a:t>
            </a:r>
            <a:r>
              <a:rPr lang="uk-UA" sz="3000" b="1" dirty="0" err="1" smtClean="0"/>
              <a:t>гл</a:t>
            </a:r>
            <a:r>
              <a:rPr lang="uk-UA" sz="3000" b="1" dirty="0" smtClean="0"/>
              <a:t>. 16</a:t>
            </a:r>
            <a:r>
              <a:rPr lang="uk-UA" sz="3000" b="1" baseline="30000" dirty="0" smtClean="0"/>
              <a:t>1</a:t>
            </a:r>
            <a:r>
              <a:rPr lang="uk-UA" sz="3000" b="1" dirty="0" smtClean="0"/>
              <a:t> </a:t>
            </a:r>
            <a:r>
              <a:rPr lang="uk-UA" sz="3000" b="1" dirty="0" err="1" smtClean="0"/>
              <a:t>ЗК</a:t>
            </a:r>
            <a:r>
              <a:rPr lang="uk-UA" sz="3000" b="1" dirty="0" smtClean="0"/>
              <a:t>, </a:t>
            </a:r>
            <a:r>
              <a:rPr lang="uk-UA" sz="3000" b="1" dirty="0" err="1" smtClean="0"/>
              <a:t>гл</a:t>
            </a:r>
            <a:r>
              <a:rPr lang="uk-UA" sz="3000" b="1" dirty="0" smtClean="0"/>
              <a:t>. 33 ЦК)</a:t>
            </a:r>
            <a:endParaRPr lang="ru-RU" sz="3000" b="1" dirty="0"/>
          </a:p>
        </p:txBody>
      </p:sp>
      <p:sp>
        <p:nvSpPr>
          <p:cNvPr id="6" name="Содержимое 5"/>
          <p:cNvSpPr>
            <a:spLocks noGrp="1"/>
          </p:cNvSpPr>
          <p:nvPr>
            <p:ph idx="1"/>
          </p:nvPr>
        </p:nvSpPr>
        <p:spPr>
          <a:xfrm>
            <a:off x="1002400" y="1268760"/>
            <a:ext cx="7962088" cy="5688632"/>
          </a:xfrm>
        </p:spPr>
        <p:txBody>
          <a:bodyPr>
            <a:normAutofit/>
          </a:bodyPr>
          <a:lstStyle/>
          <a:p>
            <a:pPr marL="82296" indent="0" algn="just">
              <a:buNone/>
            </a:pPr>
            <a:r>
              <a:rPr lang="uk-UA" sz="2000" b="1" dirty="0" smtClean="0">
                <a:solidFill>
                  <a:srgbClr val="FF0000"/>
                </a:solidFill>
              </a:rPr>
              <a:t>Ч. 1 ст. 102</a:t>
            </a:r>
            <a:r>
              <a:rPr lang="uk-UA" sz="2000" b="1" baseline="30000" dirty="0" smtClean="0">
                <a:solidFill>
                  <a:srgbClr val="FF0000"/>
                </a:solidFill>
              </a:rPr>
              <a:t>1</a:t>
            </a:r>
            <a:r>
              <a:rPr lang="uk-UA" sz="2000" b="1" dirty="0" smtClean="0">
                <a:solidFill>
                  <a:srgbClr val="FF0000"/>
                </a:solidFill>
              </a:rPr>
              <a:t> </a:t>
            </a:r>
            <a:r>
              <a:rPr lang="uk-UA" sz="2000" b="1" dirty="0" err="1" smtClean="0">
                <a:solidFill>
                  <a:srgbClr val="FF0000"/>
                </a:solidFill>
              </a:rPr>
              <a:t>ЗК</a:t>
            </a:r>
            <a:r>
              <a:rPr lang="uk-UA" sz="2000" b="1" dirty="0" smtClean="0">
                <a:solidFill>
                  <a:srgbClr val="FF0000"/>
                </a:solidFill>
              </a:rPr>
              <a:t>, ст. 407 ЦК</a:t>
            </a:r>
          </a:p>
          <a:p>
            <a:pPr marL="82296" indent="0" algn="just">
              <a:buNone/>
            </a:pPr>
            <a:r>
              <a:rPr lang="uk-UA" sz="2000" b="1" dirty="0" smtClean="0"/>
              <a:t>Право емфітевзису </a:t>
            </a:r>
            <a:r>
              <a:rPr lang="uk-UA" sz="2000" dirty="0" smtClean="0"/>
              <a:t>- це право </a:t>
            </a:r>
            <a:r>
              <a:rPr lang="ru-RU" sz="2000" dirty="0" err="1" smtClean="0"/>
              <a:t>користування</a:t>
            </a:r>
            <a:r>
              <a:rPr lang="ru-RU" sz="2000" dirty="0" smtClean="0"/>
              <a:t> </a:t>
            </a:r>
            <a:r>
              <a:rPr lang="ru-RU" sz="2000" dirty="0"/>
              <a:t>чужою земельною </a:t>
            </a:r>
            <a:r>
              <a:rPr lang="ru-RU" sz="2000" dirty="0" err="1"/>
              <a:t>ділянкою</a:t>
            </a:r>
            <a:r>
              <a:rPr lang="ru-RU" sz="2000" dirty="0"/>
              <a:t> для </a:t>
            </a:r>
            <a:r>
              <a:rPr lang="ru-RU" sz="2000" dirty="0" err="1"/>
              <a:t>сільськогосподарських</a:t>
            </a:r>
            <a:r>
              <a:rPr lang="ru-RU" sz="2000" dirty="0"/>
              <a:t> потреб </a:t>
            </a:r>
            <a:endParaRPr lang="uk-UA" sz="2000" dirty="0" smtClean="0"/>
          </a:p>
          <a:p>
            <a:pPr marL="82296" indent="0" algn="just">
              <a:buNone/>
            </a:pPr>
            <a:r>
              <a:rPr lang="uk-UA" sz="2000" b="1" dirty="0" smtClean="0">
                <a:solidFill>
                  <a:srgbClr val="FF0000"/>
                </a:solidFill>
              </a:rPr>
              <a:t>Правові ознаки емфітевзису:</a:t>
            </a:r>
          </a:p>
          <a:p>
            <a:pPr marL="539496" indent="-457200" algn="just">
              <a:buAutoNum type="arabicPeriod"/>
            </a:pPr>
            <a:r>
              <a:rPr lang="uk-UA" sz="2000" dirty="0" smtClean="0"/>
              <a:t>юридична підстава - договір;</a:t>
            </a:r>
          </a:p>
          <a:p>
            <a:pPr marL="539496" indent="-457200" algn="just">
              <a:buAutoNum type="arabicPeriod"/>
            </a:pPr>
            <a:r>
              <a:rPr lang="uk-UA" sz="2000" dirty="0" smtClean="0"/>
              <a:t>оплатний характер;</a:t>
            </a:r>
          </a:p>
          <a:p>
            <a:pPr marL="539496" indent="-457200" algn="just">
              <a:buAutoNum type="arabicPeriod"/>
            </a:pPr>
            <a:r>
              <a:rPr lang="uk-UA" sz="2000" dirty="0" smtClean="0"/>
              <a:t>може </a:t>
            </a:r>
            <a:r>
              <a:rPr lang="uk-UA" sz="2000" dirty="0"/>
              <a:t>відчужуватись та передаватись у спадок, за винятком обмежень, встановлених для земельних ділянок державної </a:t>
            </a:r>
            <a:r>
              <a:rPr lang="uk-UA" sz="2000" dirty="0" smtClean="0"/>
              <a:t>та </a:t>
            </a:r>
            <a:r>
              <a:rPr lang="uk-UA" sz="2000" dirty="0"/>
              <a:t>комунальної власності</a:t>
            </a:r>
            <a:r>
              <a:rPr lang="uk-UA" sz="2000" dirty="0" smtClean="0"/>
              <a:t>; </a:t>
            </a:r>
          </a:p>
          <a:p>
            <a:pPr marL="539496" indent="-457200" algn="just">
              <a:buAutoNum type="arabicPeriod"/>
            </a:pPr>
            <a:r>
              <a:rPr lang="uk-UA" sz="2000" dirty="0"/>
              <a:t>встановлюється на певний строк чи без визначення такого (для земельних ділянок </a:t>
            </a:r>
            <a:r>
              <a:rPr lang="uk-UA" sz="2000" dirty="0" smtClean="0"/>
              <a:t>державної, комунальної </a:t>
            </a:r>
            <a:r>
              <a:rPr lang="uk-UA" sz="2000" u="sng" dirty="0" smtClean="0"/>
              <a:t>і </a:t>
            </a:r>
            <a:r>
              <a:rPr lang="uk-UA" sz="2000" u="sng" dirty="0"/>
              <a:t>приватної власності</a:t>
            </a:r>
            <a:r>
              <a:rPr lang="uk-UA" sz="2000" dirty="0"/>
              <a:t>  – не більше 50 років) </a:t>
            </a:r>
            <a:r>
              <a:rPr lang="uk-UA" sz="2000" dirty="0" smtClean="0"/>
              <a:t>.</a:t>
            </a:r>
          </a:p>
          <a:p>
            <a:pPr marL="82296" indent="0" algn="just">
              <a:buNone/>
            </a:pPr>
            <a:endParaRPr lang="uk-UA" sz="2000" dirty="0"/>
          </a:p>
        </p:txBody>
      </p:sp>
    </p:spTree>
    <p:extLst>
      <p:ext uri="{BB962C8B-B14F-4D97-AF65-F5344CB8AC3E}">
        <p14:creationId xmlns:p14="http://schemas.microsoft.com/office/powerpoint/2010/main" val="4075680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043608" y="260648"/>
            <a:ext cx="7920880" cy="5755422"/>
          </a:xfrm>
          <a:prstGeom prst="rect">
            <a:avLst/>
          </a:prstGeom>
        </p:spPr>
        <p:txBody>
          <a:bodyPr wrap="square">
            <a:spAutoFit/>
          </a:bodyPr>
          <a:lstStyle/>
          <a:p>
            <a:r>
              <a:rPr lang="uk-UA" sz="2400" b="1" dirty="0" smtClean="0">
                <a:solidFill>
                  <a:srgbClr val="FF0000"/>
                </a:solidFill>
              </a:rPr>
              <a:t>ЗАКОН УКРАЇНИ </a:t>
            </a:r>
          </a:p>
          <a:p>
            <a:r>
              <a:rPr lang="uk-UA" sz="2400" b="1" dirty="0" smtClean="0">
                <a:solidFill>
                  <a:srgbClr val="FF0000"/>
                </a:solidFill>
              </a:rPr>
              <a:t>від 10 липня 2018 р. № 2498-VIII</a:t>
            </a:r>
          </a:p>
          <a:p>
            <a:r>
              <a:rPr lang="uk-UA" sz="2000" b="1" dirty="0" smtClean="0"/>
              <a:t>«Про внесення змін до деяких законодавчих актів України щодо вирішення питання колективної власності на землю, удосконалення правил землекористування у масивах земель сільськогосподарського призначення, запобігання рейдерству та стимулювання зрошення в Україні»</a:t>
            </a:r>
          </a:p>
          <a:p>
            <a:endParaRPr lang="uk-UA" sz="2400" b="1" dirty="0" smtClean="0"/>
          </a:p>
          <a:p>
            <a:endParaRPr lang="uk-UA" sz="2400" dirty="0" smtClean="0"/>
          </a:p>
          <a:p>
            <a:endParaRPr lang="uk-UA" sz="2400" b="1" dirty="0" smtClean="0">
              <a:solidFill>
                <a:srgbClr val="FF0000"/>
              </a:solidFill>
            </a:endParaRPr>
          </a:p>
          <a:p>
            <a:r>
              <a:rPr lang="uk-UA" sz="2400" b="1" dirty="0" smtClean="0">
                <a:solidFill>
                  <a:srgbClr val="FF0000"/>
                </a:solidFill>
              </a:rPr>
              <a:t>П. 21 розділу Х «Перехідні положення» </a:t>
            </a:r>
            <a:r>
              <a:rPr lang="uk-UA" sz="2400" b="1" dirty="0" err="1" smtClean="0">
                <a:solidFill>
                  <a:srgbClr val="FF0000"/>
                </a:solidFill>
              </a:rPr>
              <a:t>ЗК</a:t>
            </a:r>
            <a:r>
              <a:rPr lang="uk-UA" sz="2400" b="1" dirty="0" smtClean="0">
                <a:solidFill>
                  <a:srgbClr val="FF0000"/>
                </a:solidFill>
              </a:rPr>
              <a:t> України</a:t>
            </a:r>
          </a:p>
          <a:p>
            <a:r>
              <a:rPr lang="uk-UA" sz="2400" dirty="0" smtClean="0"/>
              <a:t> </a:t>
            </a:r>
          </a:p>
          <a:p>
            <a:r>
              <a:rPr lang="uk-UA" sz="2000" b="1" dirty="0" smtClean="0"/>
              <a:t>з дня набрання чинності цим Законом землі колективних сільськогосподарських підприємств, що припинені (крім земельних ділянок, які на день набрання чинності зазначеним Законом перебували у приватній власності), вважаються </a:t>
            </a:r>
            <a:r>
              <a:rPr lang="uk-UA" sz="2000" b="1" u="sng" dirty="0" smtClean="0"/>
              <a:t>власністю територіальних громад</a:t>
            </a:r>
            <a:r>
              <a:rPr lang="uk-UA" sz="2000" b="1" dirty="0" smtClean="0"/>
              <a:t>, на території яких вони розташовані. </a:t>
            </a:r>
            <a:endParaRPr lang="uk-UA" sz="2000" b="1" dirty="0"/>
          </a:p>
        </p:txBody>
      </p:sp>
      <p:sp>
        <p:nvSpPr>
          <p:cNvPr id="10" name="Стрелка вниз 9"/>
          <p:cNvSpPr/>
          <p:nvPr/>
        </p:nvSpPr>
        <p:spPr>
          <a:xfrm>
            <a:off x="4519416" y="2780928"/>
            <a:ext cx="4846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352154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043608" y="260648"/>
            <a:ext cx="7920880" cy="6001643"/>
          </a:xfrm>
          <a:prstGeom prst="rect">
            <a:avLst/>
          </a:prstGeom>
        </p:spPr>
        <p:txBody>
          <a:bodyPr wrap="square">
            <a:spAutoFit/>
          </a:bodyPr>
          <a:lstStyle/>
          <a:p>
            <a:r>
              <a:rPr lang="uk-UA" sz="2400" b="1" dirty="0" smtClean="0">
                <a:solidFill>
                  <a:srgbClr val="FF0000"/>
                </a:solidFill>
              </a:rPr>
              <a:t>ЗАКОН УКРАЇНИ </a:t>
            </a:r>
          </a:p>
          <a:p>
            <a:r>
              <a:rPr lang="uk-UA" sz="2400" b="1" dirty="0" smtClean="0">
                <a:solidFill>
                  <a:srgbClr val="FF0000"/>
                </a:solidFill>
              </a:rPr>
              <a:t>від 10 липня 2018 р. № 2498-VIII</a:t>
            </a:r>
          </a:p>
          <a:p>
            <a:r>
              <a:rPr lang="uk-UA" sz="2000" b="1" dirty="0" smtClean="0"/>
              <a:t>«Про внесення змін до деяких законодавчих актів України щодо вирішення питання колективної власності на землю, удосконалення правил землекористування у масивах земель сільськогосподарського призначення, запобігання рейдерству та стимулювання зрошення в Україні»</a:t>
            </a:r>
          </a:p>
          <a:p>
            <a:endParaRPr lang="uk-UA" sz="2400" b="1" dirty="0" smtClean="0"/>
          </a:p>
          <a:p>
            <a:endParaRPr lang="uk-UA" sz="2400" dirty="0" smtClean="0"/>
          </a:p>
          <a:p>
            <a:endParaRPr lang="uk-UA" sz="2400" b="1" dirty="0" smtClean="0">
              <a:solidFill>
                <a:srgbClr val="FF0000"/>
              </a:solidFill>
            </a:endParaRPr>
          </a:p>
          <a:p>
            <a:r>
              <a:rPr lang="ru-RU" sz="2400" b="1" dirty="0" err="1" smtClean="0">
                <a:solidFill>
                  <a:srgbClr val="002060"/>
                </a:solidFill>
              </a:rPr>
              <a:t>Стаття</a:t>
            </a:r>
            <a:r>
              <a:rPr lang="ru-RU" sz="2400" b="1" dirty="0" smtClean="0">
                <a:solidFill>
                  <a:srgbClr val="002060"/>
                </a:solidFill>
              </a:rPr>
              <a:t> 37-1 ЗК </a:t>
            </a:r>
            <a:r>
              <a:rPr lang="ru-RU" sz="2400" b="1" dirty="0" err="1" smtClean="0">
                <a:solidFill>
                  <a:srgbClr val="002060"/>
                </a:solidFill>
              </a:rPr>
              <a:t>України</a:t>
            </a:r>
            <a:r>
              <a:rPr lang="ru-RU" sz="2400" b="1" dirty="0" smtClean="0">
                <a:solidFill>
                  <a:srgbClr val="002060"/>
                </a:solidFill>
              </a:rPr>
              <a:t>.</a:t>
            </a:r>
          </a:p>
          <a:p>
            <a:pPr algn="just"/>
            <a:r>
              <a:rPr lang="ru-RU" sz="2400" b="1" dirty="0" err="1" smtClean="0"/>
              <a:t>Особливості</a:t>
            </a:r>
            <a:r>
              <a:rPr lang="ru-RU" sz="2400" b="1" dirty="0" smtClean="0"/>
              <a:t> </a:t>
            </a:r>
            <a:r>
              <a:rPr lang="ru-RU" sz="2400" b="1" dirty="0" err="1" smtClean="0"/>
              <a:t>використання</a:t>
            </a:r>
            <a:r>
              <a:rPr lang="ru-RU" sz="2400" b="1" dirty="0" smtClean="0"/>
              <a:t> та </a:t>
            </a:r>
            <a:r>
              <a:rPr lang="ru-RU" sz="2400" b="1" dirty="0" err="1" smtClean="0"/>
              <a:t>розпорядження</a:t>
            </a:r>
            <a:r>
              <a:rPr lang="ru-RU" sz="2400" b="1" dirty="0" smtClean="0"/>
              <a:t> </a:t>
            </a:r>
            <a:r>
              <a:rPr lang="ru-RU" sz="2400" b="1" dirty="0" err="1" smtClean="0"/>
              <a:t>земельними</a:t>
            </a:r>
            <a:r>
              <a:rPr lang="ru-RU" sz="2400" b="1" dirty="0" smtClean="0"/>
              <a:t> </a:t>
            </a:r>
            <a:r>
              <a:rPr lang="ru-RU" sz="2400" b="1" dirty="0" err="1" smtClean="0"/>
              <a:t>ділянками</a:t>
            </a:r>
            <a:r>
              <a:rPr lang="ru-RU" sz="2400" b="1" dirty="0" smtClean="0"/>
              <a:t>, </a:t>
            </a:r>
            <a:r>
              <a:rPr lang="ru-RU" sz="2400" b="1" dirty="0" err="1" smtClean="0"/>
              <a:t>розташованими</a:t>
            </a:r>
            <a:r>
              <a:rPr lang="ru-RU" sz="2400" b="1" dirty="0" smtClean="0"/>
              <a:t> у </a:t>
            </a:r>
            <a:r>
              <a:rPr lang="ru-RU" sz="2400" b="1" dirty="0" err="1" smtClean="0">
                <a:solidFill>
                  <a:srgbClr val="00B050"/>
                </a:solidFill>
              </a:rPr>
              <a:t>масиві</a:t>
            </a:r>
            <a:r>
              <a:rPr lang="ru-RU" sz="2400" b="1" dirty="0" smtClean="0">
                <a:solidFill>
                  <a:srgbClr val="00B050"/>
                </a:solidFill>
              </a:rPr>
              <a:t> земель </a:t>
            </a:r>
            <a:r>
              <a:rPr lang="ru-RU" sz="2400" b="1" dirty="0" err="1" smtClean="0">
                <a:solidFill>
                  <a:srgbClr val="00B050"/>
                </a:solidFill>
              </a:rPr>
              <a:t>сільськогосподарського</a:t>
            </a:r>
            <a:r>
              <a:rPr lang="ru-RU" sz="2400" b="1" dirty="0" smtClean="0">
                <a:solidFill>
                  <a:srgbClr val="00B050"/>
                </a:solidFill>
              </a:rPr>
              <a:t> </a:t>
            </a:r>
            <a:r>
              <a:rPr lang="ru-RU" sz="2400" b="1" dirty="0" err="1" smtClean="0">
                <a:solidFill>
                  <a:srgbClr val="00B050"/>
                </a:solidFill>
              </a:rPr>
              <a:t>призначення</a:t>
            </a:r>
            <a:r>
              <a:rPr lang="ru-RU" sz="2400" b="1" dirty="0" smtClean="0"/>
              <a:t>, а </a:t>
            </a:r>
            <a:r>
              <a:rPr lang="ru-RU" sz="2400" b="1" dirty="0" err="1" smtClean="0"/>
              <a:t>також</a:t>
            </a:r>
            <a:r>
              <a:rPr lang="ru-RU" sz="2400" b="1" dirty="0" smtClean="0"/>
              <a:t> </a:t>
            </a:r>
            <a:r>
              <a:rPr lang="ru-RU" sz="2400" b="1" dirty="0" err="1" smtClean="0"/>
              <a:t>полезахисними</a:t>
            </a:r>
            <a:r>
              <a:rPr lang="ru-RU" sz="2400" b="1" dirty="0" smtClean="0"/>
              <a:t> </a:t>
            </a:r>
            <a:r>
              <a:rPr lang="ru-RU" sz="2400" b="1" dirty="0" err="1" smtClean="0"/>
              <a:t>лісовими</a:t>
            </a:r>
            <a:r>
              <a:rPr lang="ru-RU" sz="2400" b="1" dirty="0" smtClean="0"/>
              <a:t> </a:t>
            </a:r>
            <a:r>
              <a:rPr lang="ru-RU" sz="2400" b="1" dirty="0" err="1" smtClean="0"/>
              <a:t>смугами</a:t>
            </a:r>
            <a:r>
              <a:rPr lang="ru-RU" sz="2400" b="1" dirty="0" smtClean="0"/>
              <a:t>, </a:t>
            </a:r>
            <a:r>
              <a:rPr lang="ru-RU" sz="2400" b="1" dirty="0" err="1" smtClean="0"/>
              <a:t>які</a:t>
            </a:r>
            <a:r>
              <a:rPr lang="ru-RU" sz="2400" b="1" dirty="0" smtClean="0"/>
              <a:t> </a:t>
            </a:r>
            <a:r>
              <a:rPr lang="ru-RU" sz="2400" b="1" dirty="0" err="1" smtClean="0"/>
              <a:t>обмежують</a:t>
            </a:r>
            <a:r>
              <a:rPr lang="ru-RU" sz="2400" b="1" dirty="0" smtClean="0"/>
              <a:t> </a:t>
            </a:r>
            <a:r>
              <a:rPr lang="ru-RU" sz="2400" b="1" dirty="0" err="1" smtClean="0"/>
              <a:t>такий</a:t>
            </a:r>
            <a:r>
              <a:rPr lang="ru-RU" sz="2400" b="1" dirty="0" smtClean="0"/>
              <a:t> </a:t>
            </a:r>
            <a:r>
              <a:rPr lang="ru-RU" sz="2400" b="1" dirty="0" err="1" smtClean="0"/>
              <a:t>масив</a:t>
            </a:r>
            <a:endParaRPr lang="uk-UA" sz="2400" b="1" dirty="0" smtClean="0"/>
          </a:p>
          <a:p>
            <a:r>
              <a:rPr lang="uk-UA" sz="2000" b="1" dirty="0" smtClean="0"/>
              <a:t> </a:t>
            </a:r>
            <a:endParaRPr lang="uk-UA" sz="2000" b="1" dirty="0"/>
          </a:p>
        </p:txBody>
      </p:sp>
      <p:sp>
        <p:nvSpPr>
          <p:cNvPr id="10" name="Стрелка вниз 9"/>
          <p:cNvSpPr/>
          <p:nvPr/>
        </p:nvSpPr>
        <p:spPr>
          <a:xfrm>
            <a:off x="4519416" y="2780928"/>
            <a:ext cx="4846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058449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187624" y="116632"/>
            <a:ext cx="7776864" cy="6524863"/>
          </a:xfrm>
          <a:prstGeom prst="rect">
            <a:avLst/>
          </a:prstGeom>
        </p:spPr>
        <p:txBody>
          <a:bodyPr wrap="square">
            <a:spAutoFit/>
          </a:bodyPr>
          <a:lstStyle/>
          <a:p>
            <a:pPr algn="just"/>
            <a:r>
              <a:rPr lang="uk-UA" sz="2200" b="1" dirty="0" smtClean="0">
                <a:solidFill>
                  <a:srgbClr val="C00000"/>
                </a:solidFill>
              </a:rPr>
              <a:t>Масив </a:t>
            </a:r>
            <a:r>
              <a:rPr lang="uk-UA" sz="2200" b="1" dirty="0">
                <a:solidFill>
                  <a:srgbClr val="C00000"/>
                </a:solidFill>
              </a:rPr>
              <a:t>земель сільськогосподарського призначення </a:t>
            </a:r>
            <a:r>
              <a:rPr lang="uk-UA" sz="2200" dirty="0"/>
              <a:t>- сукупність земельних ділянок сільськогосподарського призначення, що складаються з сільськогосподарських та необхідних для їх обслуговування несільськогосподарських угідь (земель під польовими дорогами, меліоративними системами, господарськими шляхами, прогонами, лінійними об’єктами, об’єктами інженерної інфраструктури, а також ярами, заболоченими землями, іншими угіддями, що розташовані всередині земельного масиву), мають спільні межі та обмежені природними та/або штучними елементами рельєфу (автомобільними дорогами загального користування, полезахисними лісовими смугами та іншими захисними насадженнями, водними об’єктами тощо</a:t>
            </a:r>
            <a:r>
              <a:rPr lang="uk-UA" sz="2200" dirty="0" smtClean="0"/>
              <a:t>).</a:t>
            </a:r>
          </a:p>
          <a:p>
            <a:pPr algn="just"/>
            <a:endParaRPr lang="uk-UA" sz="2200" dirty="0"/>
          </a:p>
          <a:p>
            <a:pPr algn="just"/>
            <a:r>
              <a:rPr lang="ru-RU" sz="2200" b="1" dirty="0" err="1" smtClean="0">
                <a:solidFill>
                  <a:srgbClr val="C00000"/>
                </a:solidFill>
              </a:rPr>
              <a:t>Зрошувальний</a:t>
            </a:r>
            <a:r>
              <a:rPr lang="ru-RU" sz="2200" b="1" dirty="0" smtClean="0">
                <a:solidFill>
                  <a:srgbClr val="C00000"/>
                </a:solidFill>
              </a:rPr>
              <a:t> </a:t>
            </a:r>
            <a:r>
              <a:rPr lang="ru-RU" sz="2200" b="1" dirty="0">
                <a:solidFill>
                  <a:srgbClr val="C00000"/>
                </a:solidFill>
              </a:rPr>
              <a:t>(</a:t>
            </a:r>
            <a:r>
              <a:rPr lang="ru-RU" sz="2200" b="1" dirty="0" err="1">
                <a:solidFill>
                  <a:srgbClr val="C00000"/>
                </a:solidFill>
              </a:rPr>
              <a:t>осушувальний</a:t>
            </a:r>
            <a:r>
              <a:rPr lang="ru-RU" sz="2200" b="1" dirty="0">
                <a:solidFill>
                  <a:srgbClr val="C00000"/>
                </a:solidFill>
              </a:rPr>
              <a:t>) </a:t>
            </a:r>
            <a:r>
              <a:rPr lang="ru-RU" sz="2200" b="1" dirty="0" err="1">
                <a:solidFill>
                  <a:srgbClr val="C00000"/>
                </a:solidFill>
              </a:rPr>
              <a:t>масив</a:t>
            </a:r>
            <a:r>
              <a:rPr lang="ru-RU" sz="2200" b="1" dirty="0">
                <a:solidFill>
                  <a:srgbClr val="C00000"/>
                </a:solidFill>
              </a:rPr>
              <a:t> </a:t>
            </a:r>
            <a:r>
              <a:rPr lang="ru-RU" sz="2200" dirty="0"/>
              <a:t>- </a:t>
            </a:r>
            <a:r>
              <a:rPr lang="ru-RU" sz="2200" dirty="0" err="1"/>
              <a:t>масив</a:t>
            </a:r>
            <a:r>
              <a:rPr lang="ru-RU" sz="2200" dirty="0"/>
              <a:t> земель </a:t>
            </a:r>
            <a:r>
              <a:rPr lang="ru-RU" sz="2200" dirty="0" err="1"/>
              <a:t>сільськогосподарського</a:t>
            </a:r>
            <a:r>
              <a:rPr lang="ru-RU" sz="2200" dirty="0"/>
              <a:t> </a:t>
            </a:r>
            <a:r>
              <a:rPr lang="ru-RU" sz="2200" dirty="0" err="1"/>
              <a:t>призначення</a:t>
            </a:r>
            <a:r>
              <a:rPr lang="ru-RU" sz="2200" dirty="0"/>
              <a:t>, на </a:t>
            </a:r>
            <a:r>
              <a:rPr lang="ru-RU" sz="2200" dirty="0" err="1"/>
              <a:t>якому</a:t>
            </a:r>
            <a:r>
              <a:rPr lang="ru-RU" sz="2200" dirty="0"/>
              <a:t> проводиться </a:t>
            </a:r>
            <a:r>
              <a:rPr lang="ru-RU" sz="2200" dirty="0" err="1"/>
              <a:t>гідротехнічна</a:t>
            </a:r>
            <a:r>
              <a:rPr lang="ru-RU" sz="2200" dirty="0"/>
              <a:t> </a:t>
            </a:r>
            <a:r>
              <a:rPr lang="ru-RU" sz="2200" dirty="0" err="1"/>
              <a:t>меліорація</a:t>
            </a:r>
            <a:r>
              <a:rPr lang="ru-RU" sz="2200" dirty="0"/>
              <a:t> та/</a:t>
            </a:r>
            <a:r>
              <a:rPr lang="ru-RU" sz="2200" dirty="0" err="1"/>
              <a:t>або</a:t>
            </a:r>
            <a:r>
              <a:rPr lang="ru-RU" sz="2200" dirty="0"/>
              <a:t> </a:t>
            </a:r>
            <a:r>
              <a:rPr lang="ru-RU" sz="2200" dirty="0" err="1"/>
              <a:t>розташовані</a:t>
            </a:r>
            <a:r>
              <a:rPr lang="ru-RU" sz="2200" dirty="0"/>
              <a:t> </a:t>
            </a:r>
            <a:r>
              <a:rPr lang="ru-RU" sz="2200" dirty="0" err="1"/>
              <a:t>внутрішньогосподарські</a:t>
            </a:r>
            <a:r>
              <a:rPr lang="ru-RU" sz="2200" dirty="0"/>
              <a:t> </a:t>
            </a:r>
            <a:r>
              <a:rPr lang="ru-RU" sz="2200" dirty="0" err="1"/>
              <a:t>меліоративні</a:t>
            </a:r>
            <a:r>
              <a:rPr lang="ru-RU" sz="2200" dirty="0"/>
              <a:t> </a:t>
            </a:r>
            <a:r>
              <a:rPr lang="ru-RU" sz="2200" dirty="0" err="1" smtClean="0"/>
              <a:t>системи</a:t>
            </a:r>
            <a:r>
              <a:rPr lang="ru-RU" sz="2200" dirty="0" smtClean="0"/>
              <a:t>.</a:t>
            </a:r>
            <a:endParaRPr lang="uk-UA" sz="2200" dirty="0" smtClean="0"/>
          </a:p>
          <a:p>
            <a:pPr algn="r"/>
            <a:r>
              <a:rPr lang="uk-UA" sz="2200" b="1" dirty="0" smtClean="0">
                <a:solidFill>
                  <a:srgbClr val="002060"/>
                </a:solidFill>
              </a:rPr>
              <a:t>Ст. 1 Закону України «Про землеустрій»</a:t>
            </a:r>
            <a:endParaRPr lang="en-US" sz="2200" b="1" dirty="0">
              <a:solidFill>
                <a:srgbClr val="002060"/>
              </a:solidFill>
            </a:endParaRPr>
          </a:p>
        </p:txBody>
      </p:sp>
    </p:spTree>
    <p:extLst>
      <p:ext uri="{BB962C8B-B14F-4D97-AF65-F5344CB8AC3E}">
        <p14:creationId xmlns:p14="http://schemas.microsoft.com/office/powerpoint/2010/main" val="1083664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115616" y="197346"/>
            <a:ext cx="8028384" cy="6186309"/>
          </a:xfrm>
          <a:prstGeom prst="rect">
            <a:avLst/>
          </a:prstGeom>
        </p:spPr>
        <p:txBody>
          <a:bodyPr wrap="square">
            <a:spAutoFit/>
          </a:bodyPr>
          <a:lstStyle/>
          <a:p>
            <a:pPr algn="just"/>
            <a:r>
              <a:rPr lang="uk-UA" sz="2200" b="1" dirty="0" smtClean="0"/>
              <a:t>При </a:t>
            </a:r>
            <a:r>
              <a:rPr lang="uk-UA" sz="2200" b="1" dirty="0"/>
              <a:t>проведенні </a:t>
            </a:r>
            <a:r>
              <a:rPr lang="uk-UA" sz="2200" b="1" dirty="0" smtClean="0">
                <a:solidFill>
                  <a:srgbClr val="C00000"/>
                </a:solidFill>
              </a:rPr>
              <a:t>інвентаризації масиву земель сільськогосподарського призначення</a:t>
            </a:r>
            <a:r>
              <a:rPr lang="uk-UA" sz="2200" b="1" dirty="0" smtClean="0"/>
              <a:t> здійснюються </a:t>
            </a:r>
            <a:r>
              <a:rPr lang="uk-UA" sz="2200" b="1" dirty="0"/>
              <a:t>заходи </a:t>
            </a:r>
            <a:r>
              <a:rPr lang="uk-UA" sz="2200" b="1" dirty="0" smtClean="0"/>
              <a:t>щодо (ст. 35 Закону про землеустрій):</a:t>
            </a:r>
            <a:endParaRPr lang="uk-UA" sz="2200" b="1" dirty="0"/>
          </a:p>
          <a:p>
            <a:endParaRPr lang="uk-UA" sz="2200" dirty="0"/>
          </a:p>
          <a:p>
            <a:pPr marL="457200" indent="-457200">
              <a:buFont typeface="+mj-lt"/>
              <a:buAutoNum type="arabicPeriod"/>
            </a:pPr>
            <a:r>
              <a:rPr lang="uk-UA" sz="2200" dirty="0"/>
              <a:t>внесення до Державного земельного кадастру відомостей про сформовані земельні ділянки, відомості про які не внесені до Державного земельного кадастру;</a:t>
            </a:r>
          </a:p>
          <a:p>
            <a:pPr marL="457200" indent="-457200">
              <a:buFont typeface="+mj-lt"/>
              <a:buAutoNum type="arabicPeriod"/>
            </a:pPr>
            <a:endParaRPr lang="uk-UA" sz="2200" dirty="0"/>
          </a:p>
          <a:p>
            <a:pPr marL="457200" indent="-457200">
              <a:buFont typeface="+mj-lt"/>
              <a:buAutoNum type="arabicPeriod"/>
            </a:pPr>
            <a:r>
              <a:rPr lang="uk-UA" sz="2200" dirty="0" smtClean="0"/>
              <a:t>формування </a:t>
            </a:r>
            <a:r>
              <a:rPr lang="uk-UA" sz="2200" dirty="0" smtClean="0">
                <a:solidFill>
                  <a:srgbClr val="00B050"/>
                </a:solidFill>
              </a:rPr>
              <a:t>невитребуваних </a:t>
            </a:r>
            <a:r>
              <a:rPr lang="uk-UA" sz="2200" dirty="0">
                <a:solidFill>
                  <a:srgbClr val="00B050"/>
                </a:solidFill>
              </a:rPr>
              <a:t>(нерозподілених) земельних ділянок</a:t>
            </a:r>
            <a:r>
              <a:rPr lang="uk-UA" sz="2200" dirty="0" smtClean="0"/>
              <a:t>;</a:t>
            </a:r>
            <a:endParaRPr lang="uk-UA" sz="2200" dirty="0"/>
          </a:p>
          <a:p>
            <a:pPr marL="457200" indent="-457200">
              <a:buFont typeface="+mj-lt"/>
              <a:buAutoNum type="arabicPeriod"/>
            </a:pPr>
            <a:endParaRPr lang="uk-UA" sz="2200" dirty="0"/>
          </a:p>
          <a:p>
            <a:pPr marL="457200" indent="-457200">
              <a:buFont typeface="+mj-lt"/>
              <a:buAutoNum type="arabicPeriod"/>
            </a:pPr>
            <a:r>
              <a:rPr lang="uk-UA" sz="2200" dirty="0"/>
              <a:t>формування земельних ділянок сільськогосподарського призначення під </a:t>
            </a:r>
            <a:r>
              <a:rPr lang="uk-UA" sz="2200" dirty="0">
                <a:solidFill>
                  <a:srgbClr val="00B050"/>
                </a:solidFill>
              </a:rPr>
              <a:t>польовими дорогами</a:t>
            </a:r>
            <a:r>
              <a:rPr lang="uk-UA" sz="2200" dirty="0"/>
              <a:t>;</a:t>
            </a:r>
          </a:p>
          <a:p>
            <a:pPr marL="457200" indent="-457200">
              <a:buFont typeface="+mj-lt"/>
              <a:buAutoNum type="arabicPeriod"/>
            </a:pPr>
            <a:endParaRPr lang="uk-UA" sz="2200" dirty="0"/>
          </a:p>
          <a:p>
            <a:pPr marL="457200" indent="-457200">
              <a:buFont typeface="+mj-lt"/>
              <a:buAutoNum type="arabicPeriod"/>
            </a:pPr>
            <a:r>
              <a:rPr lang="uk-UA" sz="2200" dirty="0"/>
              <a:t>формування земельних ділянок сільськогосподарського призначення під </a:t>
            </a:r>
            <a:r>
              <a:rPr lang="uk-UA" sz="2200" dirty="0">
                <a:solidFill>
                  <a:srgbClr val="00B050"/>
                </a:solidFill>
              </a:rPr>
              <a:t>полезахисними лісовими смугами та іншими захисними насадженнями</a:t>
            </a:r>
            <a:r>
              <a:rPr lang="uk-UA" sz="2200" dirty="0"/>
              <a:t>, які обмежують масив та земельні ділянки, розташовані уздовж масиву.</a:t>
            </a:r>
            <a:endParaRPr lang="en-US" sz="2200" dirty="0"/>
          </a:p>
        </p:txBody>
      </p:sp>
    </p:spTree>
    <p:extLst>
      <p:ext uri="{BB962C8B-B14F-4D97-AF65-F5344CB8AC3E}">
        <p14:creationId xmlns:p14="http://schemas.microsoft.com/office/powerpoint/2010/main" val="3063078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043608" y="404664"/>
            <a:ext cx="7776864" cy="5761186"/>
          </a:xfrm>
        </p:spPr>
        <p:txBody>
          <a:bodyPr>
            <a:normAutofit fontScale="62500" lnSpcReduction="20000"/>
          </a:bodyPr>
          <a:lstStyle/>
          <a:p>
            <a:pPr marL="82296" indent="0">
              <a:lnSpc>
                <a:spcPct val="120000"/>
              </a:lnSpc>
              <a:buNone/>
            </a:pPr>
            <a:r>
              <a:rPr lang="ru-RU" sz="4000" b="1" dirty="0">
                <a:solidFill>
                  <a:srgbClr val="002060"/>
                </a:solidFill>
              </a:rPr>
              <a:t>Закон </a:t>
            </a:r>
            <a:r>
              <a:rPr lang="ru-RU" sz="4000" b="1" dirty="0" err="1">
                <a:solidFill>
                  <a:srgbClr val="002060"/>
                </a:solidFill>
              </a:rPr>
              <a:t>України</a:t>
            </a:r>
            <a:r>
              <a:rPr lang="ru-RU" sz="4000" b="1" dirty="0">
                <a:solidFill>
                  <a:srgbClr val="002060"/>
                </a:solidFill>
              </a:rPr>
              <a:t> </a:t>
            </a:r>
            <a:r>
              <a:rPr lang="ru-RU" sz="4000" b="1" dirty="0" err="1">
                <a:solidFill>
                  <a:srgbClr val="002060"/>
                </a:solidFill>
              </a:rPr>
              <a:t>від</a:t>
            </a:r>
            <a:r>
              <a:rPr lang="ru-RU" sz="4000" b="1" dirty="0">
                <a:solidFill>
                  <a:srgbClr val="002060"/>
                </a:solidFill>
              </a:rPr>
              <a:t> 25 </a:t>
            </a:r>
            <a:r>
              <a:rPr lang="ru-RU" sz="4000" b="1" dirty="0" err="1">
                <a:solidFill>
                  <a:srgbClr val="002060"/>
                </a:solidFill>
              </a:rPr>
              <a:t>червня</a:t>
            </a:r>
            <a:r>
              <a:rPr lang="ru-RU" sz="4000" b="1" dirty="0">
                <a:solidFill>
                  <a:srgbClr val="002060"/>
                </a:solidFill>
              </a:rPr>
              <a:t> 2009 р</a:t>
            </a:r>
            <a:r>
              <a:rPr lang="ru-RU" sz="4000" b="1" dirty="0" smtClean="0">
                <a:solidFill>
                  <a:srgbClr val="002060"/>
                </a:solidFill>
              </a:rPr>
              <a:t>.</a:t>
            </a:r>
          </a:p>
          <a:p>
            <a:pPr marL="82296" indent="0">
              <a:lnSpc>
                <a:spcPct val="120000"/>
              </a:lnSpc>
              <a:buNone/>
            </a:pPr>
            <a:r>
              <a:rPr lang="ru-RU" sz="4000" b="1" dirty="0" smtClean="0">
                <a:solidFill>
                  <a:srgbClr val="FF0000"/>
                </a:solidFill>
              </a:rPr>
              <a:t>«</a:t>
            </a:r>
            <a:r>
              <a:rPr lang="ru-RU" sz="4000" b="1" dirty="0">
                <a:solidFill>
                  <a:srgbClr val="FF0000"/>
                </a:solidFill>
              </a:rPr>
              <a:t>Про </a:t>
            </a:r>
            <a:r>
              <a:rPr lang="ru-RU" sz="4000" b="1" dirty="0" err="1">
                <a:solidFill>
                  <a:srgbClr val="FF0000"/>
                </a:solidFill>
              </a:rPr>
              <a:t>оптові</a:t>
            </a:r>
            <a:r>
              <a:rPr lang="ru-RU" sz="4000" b="1" dirty="0">
                <a:solidFill>
                  <a:srgbClr val="FF0000"/>
                </a:solidFill>
              </a:rPr>
              <a:t> ринки </a:t>
            </a:r>
            <a:r>
              <a:rPr lang="ru-RU" sz="4000" b="1" dirty="0" err="1">
                <a:solidFill>
                  <a:srgbClr val="FF0000"/>
                </a:solidFill>
              </a:rPr>
              <a:t>сільськогосподарської</a:t>
            </a:r>
            <a:r>
              <a:rPr lang="ru-RU" sz="4000" b="1" dirty="0">
                <a:solidFill>
                  <a:srgbClr val="FF0000"/>
                </a:solidFill>
              </a:rPr>
              <a:t> </a:t>
            </a:r>
            <a:r>
              <a:rPr lang="ru-RU" sz="4000" b="1" dirty="0" err="1">
                <a:solidFill>
                  <a:srgbClr val="FF0000"/>
                </a:solidFill>
              </a:rPr>
              <a:t>продукції</a:t>
            </a:r>
            <a:r>
              <a:rPr lang="ru-RU" sz="4000" b="1" dirty="0">
                <a:solidFill>
                  <a:srgbClr val="FF0000"/>
                </a:solidFill>
              </a:rPr>
              <a:t>» </a:t>
            </a:r>
            <a:endParaRPr lang="ru-RU" sz="4000" b="1" dirty="0" smtClean="0">
              <a:solidFill>
                <a:srgbClr val="FF0000"/>
              </a:solidFill>
            </a:endParaRPr>
          </a:p>
          <a:p>
            <a:pPr marL="82296" indent="0">
              <a:lnSpc>
                <a:spcPct val="120000"/>
              </a:lnSpc>
              <a:spcAft>
                <a:spcPts val="1800"/>
              </a:spcAft>
              <a:buNone/>
            </a:pPr>
            <a:r>
              <a:rPr lang="ru-RU" sz="4000" b="1" dirty="0" smtClean="0"/>
              <a:t>ст</a:t>
            </a:r>
            <a:r>
              <a:rPr lang="ru-RU" sz="4000" b="1" dirty="0"/>
              <a:t>. </a:t>
            </a:r>
            <a:r>
              <a:rPr lang="ru-RU" sz="4000" b="1" dirty="0" smtClean="0"/>
              <a:t>1:</a:t>
            </a:r>
            <a:endParaRPr lang="en-US" sz="4000" b="1" dirty="0" smtClean="0"/>
          </a:p>
          <a:p>
            <a:pPr marL="82296" indent="0">
              <a:lnSpc>
                <a:spcPct val="120000"/>
              </a:lnSpc>
              <a:spcAft>
                <a:spcPts val="1800"/>
              </a:spcAft>
              <a:buNone/>
            </a:pPr>
            <a:r>
              <a:rPr lang="uk-UA" sz="4000" b="1" dirty="0" smtClean="0"/>
              <a:t>інфраструктура оптового ринку      сільськогосподарської продукції - </a:t>
            </a:r>
            <a:r>
              <a:rPr lang="uk-UA" sz="4000" dirty="0" smtClean="0"/>
              <a:t>система  обслуговуючих  структур,  споруд,  будівель, систем,  мереж, ліній, служб, складських приміщень, сховищ, залів, площадок,  павільйонів,  обладнання,  транспорту,   під'їзних   та  внутрішніх   шляхів,  засобів  зв'язку,  що  включені  до  проекту  (бізнес-плану)  організації  діяльності  юридичної особи у статусі оптового ринку сільськогосподарської продукції.</a:t>
            </a:r>
          </a:p>
          <a:p>
            <a:pPr marL="82296" indent="0">
              <a:spcAft>
                <a:spcPts val="1800"/>
              </a:spcAft>
              <a:buNone/>
            </a:pPr>
            <a:endParaRPr lang="ru-RU" b="1" dirty="0"/>
          </a:p>
        </p:txBody>
      </p:sp>
    </p:spTree>
    <p:extLst>
      <p:ext uri="{BB962C8B-B14F-4D97-AF65-F5344CB8AC3E}">
        <p14:creationId xmlns:p14="http://schemas.microsoft.com/office/powerpoint/2010/main" val="5564591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187624" y="239737"/>
            <a:ext cx="7776864" cy="6524863"/>
          </a:xfrm>
          <a:prstGeom prst="rect">
            <a:avLst/>
          </a:prstGeom>
        </p:spPr>
        <p:txBody>
          <a:bodyPr wrap="square">
            <a:spAutoFit/>
          </a:bodyPr>
          <a:lstStyle/>
          <a:p>
            <a:r>
              <a:rPr lang="uk-UA" sz="2200" b="1" dirty="0" smtClean="0"/>
              <a:t>Закон України від </a:t>
            </a:r>
            <a:r>
              <a:rPr lang="ru-RU" sz="2200" b="1" dirty="0" smtClean="0"/>
              <a:t>5 </a:t>
            </a:r>
            <a:r>
              <a:rPr lang="ru-RU" sz="2200" b="1" dirty="0" err="1"/>
              <a:t>червня</a:t>
            </a:r>
            <a:r>
              <a:rPr lang="ru-RU" sz="2200" b="1" dirty="0"/>
              <a:t> 2003 </a:t>
            </a:r>
            <a:r>
              <a:rPr lang="ru-RU" sz="2200" b="1" dirty="0" smtClean="0"/>
              <a:t>р. № </a:t>
            </a:r>
            <a:r>
              <a:rPr lang="ru-RU" sz="2200" b="1" dirty="0"/>
              <a:t>899-IV</a:t>
            </a:r>
            <a:endParaRPr lang="uk-UA" sz="2200" b="1" dirty="0" smtClean="0"/>
          </a:p>
          <a:p>
            <a:r>
              <a:rPr lang="ru-RU" sz="2200" b="1" dirty="0" smtClean="0">
                <a:solidFill>
                  <a:srgbClr val="C00000"/>
                </a:solidFill>
              </a:rPr>
              <a:t>«Про </a:t>
            </a:r>
            <a:r>
              <a:rPr lang="ru-RU" sz="2200" b="1" dirty="0">
                <a:solidFill>
                  <a:srgbClr val="C00000"/>
                </a:solidFill>
              </a:rPr>
              <a:t>порядок </a:t>
            </a:r>
            <a:r>
              <a:rPr lang="ru-RU" sz="2200" b="1" dirty="0" err="1">
                <a:solidFill>
                  <a:srgbClr val="C00000"/>
                </a:solidFill>
              </a:rPr>
              <a:t>виділення</a:t>
            </a:r>
            <a:r>
              <a:rPr lang="ru-RU" sz="2200" b="1" dirty="0">
                <a:solidFill>
                  <a:srgbClr val="C00000"/>
                </a:solidFill>
              </a:rPr>
              <a:t> в </a:t>
            </a:r>
            <a:r>
              <a:rPr lang="ru-RU" sz="2200" b="1" dirty="0" err="1">
                <a:solidFill>
                  <a:srgbClr val="C00000"/>
                </a:solidFill>
              </a:rPr>
              <a:t>натурі</a:t>
            </a:r>
            <a:r>
              <a:rPr lang="ru-RU" sz="2200" b="1" dirty="0">
                <a:solidFill>
                  <a:srgbClr val="C00000"/>
                </a:solidFill>
              </a:rPr>
              <a:t> (на </a:t>
            </a:r>
            <a:r>
              <a:rPr lang="ru-RU" sz="2200" b="1" dirty="0" err="1">
                <a:solidFill>
                  <a:srgbClr val="C00000"/>
                </a:solidFill>
              </a:rPr>
              <a:t>місцевості</a:t>
            </a:r>
            <a:r>
              <a:rPr lang="ru-RU" sz="2200" b="1" dirty="0">
                <a:solidFill>
                  <a:srgbClr val="C00000"/>
                </a:solidFill>
              </a:rPr>
              <a:t>) </a:t>
            </a:r>
            <a:r>
              <a:rPr lang="ru-RU" sz="2200" b="1" dirty="0" err="1">
                <a:solidFill>
                  <a:srgbClr val="C00000"/>
                </a:solidFill>
              </a:rPr>
              <a:t>земельних</a:t>
            </a:r>
            <a:r>
              <a:rPr lang="ru-RU" sz="2200" b="1" dirty="0">
                <a:solidFill>
                  <a:srgbClr val="C00000"/>
                </a:solidFill>
              </a:rPr>
              <a:t> </a:t>
            </a:r>
            <a:r>
              <a:rPr lang="ru-RU" sz="2200" b="1" dirty="0" err="1">
                <a:solidFill>
                  <a:srgbClr val="C00000"/>
                </a:solidFill>
              </a:rPr>
              <a:t>ділянок</a:t>
            </a:r>
            <a:r>
              <a:rPr lang="ru-RU" sz="2200" b="1" dirty="0">
                <a:solidFill>
                  <a:srgbClr val="C00000"/>
                </a:solidFill>
              </a:rPr>
              <a:t> </a:t>
            </a:r>
            <a:r>
              <a:rPr lang="ru-RU" sz="2200" b="1" dirty="0" err="1">
                <a:solidFill>
                  <a:srgbClr val="C00000"/>
                </a:solidFill>
              </a:rPr>
              <a:t>власникам</a:t>
            </a:r>
            <a:r>
              <a:rPr lang="ru-RU" sz="2200" b="1" dirty="0">
                <a:solidFill>
                  <a:srgbClr val="C00000"/>
                </a:solidFill>
              </a:rPr>
              <a:t> </a:t>
            </a:r>
            <a:r>
              <a:rPr lang="ru-RU" sz="2200" b="1" dirty="0" err="1">
                <a:solidFill>
                  <a:srgbClr val="C00000"/>
                </a:solidFill>
              </a:rPr>
              <a:t>земельних</a:t>
            </a:r>
            <a:r>
              <a:rPr lang="ru-RU" sz="2200" b="1" dirty="0">
                <a:solidFill>
                  <a:srgbClr val="C00000"/>
                </a:solidFill>
              </a:rPr>
              <a:t> </a:t>
            </a:r>
            <a:r>
              <a:rPr lang="ru-RU" sz="2200" b="1" dirty="0" err="1">
                <a:solidFill>
                  <a:srgbClr val="C00000"/>
                </a:solidFill>
              </a:rPr>
              <a:t>часток</a:t>
            </a:r>
            <a:r>
              <a:rPr lang="ru-RU" sz="2200" b="1" dirty="0">
                <a:solidFill>
                  <a:srgbClr val="C00000"/>
                </a:solidFill>
              </a:rPr>
              <a:t> (</a:t>
            </a:r>
            <a:r>
              <a:rPr lang="ru-RU" sz="2200" b="1" dirty="0" err="1">
                <a:solidFill>
                  <a:srgbClr val="C00000"/>
                </a:solidFill>
              </a:rPr>
              <a:t>паїв</a:t>
            </a:r>
            <a:r>
              <a:rPr lang="ru-RU" sz="2200" b="1" dirty="0" smtClean="0">
                <a:solidFill>
                  <a:srgbClr val="C00000"/>
                </a:solidFill>
              </a:rPr>
              <a:t>)»</a:t>
            </a:r>
            <a:endParaRPr lang="uk-UA" sz="2200" b="1" dirty="0">
              <a:solidFill>
                <a:srgbClr val="C00000"/>
              </a:solidFill>
            </a:endParaRPr>
          </a:p>
          <a:p>
            <a:endParaRPr lang="uk-UA" sz="2200" dirty="0" smtClean="0">
              <a:solidFill>
                <a:srgbClr val="002060"/>
              </a:solidFill>
            </a:endParaRPr>
          </a:p>
          <a:p>
            <a:r>
              <a:rPr lang="uk-UA" sz="2200" b="1" dirty="0" smtClean="0">
                <a:solidFill>
                  <a:srgbClr val="002060"/>
                </a:solidFill>
              </a:rPr>
              <a:t>Стаття </a:t>
            </a:r>
            <a:r>
              <a:rPr lang="uk-UA" sz="2200" b="1" dirty="0">
                <a:solidFill>
                  <a:srgbClr val="002060"/>
                </a:solidFill>
              </a:rPr>
              <a:t>13. Використання нерозподілених та невитребуваних земельних ділянок і земельних часток (паїв)</a:t>
            </a:r>
          </a:p>
          <a:p>
            <a:endParaRPr lang="uk-UA" sz="2200" dirty="0"/>
          </a:p>
          <a:p>
            <a:r>
              <a:rPr lang="uk-UA" sz="2200" b="1" dirty="0">
                <a:solidFill>
                  <a:srgbClr val="00B050"/>
                </a:solidFill>
              </a:rPr>
              <a:t>Нерозподіленою земельною ділянкою </a:t>
            </a:r>
            <a:r>
              <a:rPr lang="uk-UA" sz="2200" dirty="0"/>
              <a:t>є земельна ділянка, яка відповідно до проекту землеустрою щодо організації території земельних часток (паїв) увійшла до площі земель, що підлягають розподілу, але відповідно до протоколу про розподіл земельних ділянок не була виділена власнику земельної частки (паю).</a:t>
            </a:r>
          </a:p>
          <a:p>
            <a:endParaRPr lang="uk-UA" sz="2200" dirty="0"/>
          </a:p>
          <a:p>
            <a:r>
              <a:rPr lang="uk-UA" sz="2200" b="1" dirty="0">
                <a:solidFill>
                  <a:srgbClr val="00B050"/>
                </a:solidFill>
              </a:rPr>
              <a:t>Невитребуваною є земельна частка (пай)</a:t>
            </a:r>
            <a:r>
              <a:rPr lang="uk-UA" sz="2200" dirty="0"/>
              <a:t>, на яку не отримано документа, що посвідчує право на неї, або земельна частка (пай), право на яку посвідчено відповідно до законодавства, але яка не була виділена в натурі (на місцевості).</a:t>
            </a:r>
            <a:endParaRPr lang="en-US" sz="2200" dirty="0"/>
          </a:p>
        </p:txBody>
      </p:sp>
    </p:spTree>
    <p:extLst>
      <p:ext uri="{BB962C8B-B14F-4D97-AF65-F5344CB8AC3E}">
        <p14:creationId xmlns:p14="http://schemas.microsoft.com/office/powerpoint/2010/main" val="1937453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043608" y="260648"/>
            <a:ext cx="7920880" cy="6001643"/>
          </a:xfrm>
          <a:prstGeom prst="rect">
            <a:avLst/>
          </a:prstGeom>
        </p:spPr>
        <p:txBody>
          <a:bodyPr wrap="square">
            <a:spAutoFit/>
          </a:bodyPr>
          <a:lstStyle/>
          <a:p>
            <a:r>
              <a:rPr lang="uk-UA" sz="2400" b="1" dirty="0" smtClean="0">
                <a:solidFill>
                  <a:srgbClr val="FF0000"/>
                </a:solidFill>
              </a:rPr>
              <a:t>ПОСТАНОВА КАБІНЕТУ МІНІСТРІВ УКРАЇНИ </a:t>
            </a:r>
          </a:p>
          <a:p>
            <a:r>
              <a:rPr lang="uk-UA" sz="2400" b="1" dirty="0" smtClean="0">
                <a:solidFill>
                  <a:srgbClr val="FF0000"/>
                </a:solidFill>
              </a:rPr>
              <a:t>від 7 червня 2017 р. № 413 </a:t>
            </a:r>
          </a:p>
          <a:p>
            <a:endParaRPr lang="uk-UA" sz="2400" b="1" dirty="0" smtClean="0"/>
          </a:p>
          <a:p>
            <a:r>
              <a:rPr lang="uk-UA" sz="2400" b="1" dirty="0" smtClean="0"/>
              <a:t>«Деякі питання удосконалення управління в сфері використання та охорони земель сільськогосподарського призначення державної власності та розпорядження ними»</a:t>
            </a:r>
          </a:p>
          <a:p>
            <a:endParaRPr lang="uk-UA" sz="2400" b="1" dirty="0" smtClean="0"/>
          </a:p>
          <a:p>
            <a:endParaRPr lang="uk-UA" sz="2400" b="1" dirty="0" smtClean="0"/>
          </a:p>
          <a:p>
            <a:endParaRPr lang="uk-UA" sz="2400" b="1" dirty="0" smtClean="0"/>
          </a:p>
          <a:p>
            <a:r>
              <a:rPr lang="uk-UA" sz="2400" b="1" dirty="0" smtClean="0"/>
              <a:t>СТРАТЕГІЯ </a:t>
            </a:r>
          </a:p>
          <a:p>
            <a:r>
              <a:rPr lang="uk-UA" sz="2400" b="1" dirty="0" smtClean="0"/>
              <a:t>удосконалення механізму управління в сфері використання та охорони земель сільськогосподарського призначення державної власності та розпорядження ними</a:t>
            </a:r>
          </a:p>
          <a:p>
            <a:endParaRPr lang="uk-UA" sz="2400" b="1" dirty="0"/>
          </a:p>
        </p:txBody>
      </p:sp>
      <p:sp>
        <p:nvSpPr>
          <p:cNvPr id="10" name="Стрелка вниз 9"/>
          <p:cNvSpPr/>
          <p:nvPr/>
        </p:nvSpPr>
        <p:spPr>
          <a:xfrm>
            <a:off x="4427984" y="2924944"/>
            <a:ext cx="4846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502998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115616" y="476672"/>
            <a:ext cx="7776864" cy="4868256"/>
          </a:xfrm>
          <a:prstGeom prst="rect">
            <a:avLst/>
          </a:prstGeom>
        </p:spPr>
        <p:txBody>
          <a:bodyPr wrap="square">
            <a:spAutoFit/>
          </a:bodyPr>
          <a:lstStyle/>
          <a:p>
            <a:pPr>
              <a:lnSpc>
                <a:spcPct val="150000"/>
              </a:lnSpc>
            </a:pPr>
            <a:endParaRPr lang="ru-RU" sz="3000" b="1" dirty="0" smtClean="0">
              <a:solidFill>
                <a:srgbClr val="FF0000"/>
              </a:solidFill>
            </a:endParaRPr>
          </a:p>
          <a:p>
            <a:pPr>
              <a:lnSpc>
                <a:spcPct val="150000"/>
              </a:lnSpc>
            </a:pPr>
            <a:r>
              <a:rPr lang="ru-RU" sz="3000" b="1" dirty="0" err="1" smtClean="0">
                <a:solidFill>
                  <a:srgbClr val="FF0000"/>
                </a:solidFill>
              </a:rPr>
              <a:t>Земельна</a:t>
            </a:r>
            <a:r>
              <a:rPr lang="ru-RU" sz="3000" b="1" dirty="0" smtClean="0">
                <a:solidFill>
                  <a:srgbClr val="FF0000"/>
                </a:solidFill>
              </a:rPr>
              <a:t> </a:t>
            </a:r>
            <a:r>
              <a:rPr lang="ru-RU" sz="3000" b="1" dirty="0" err="1">
                <a:solidFill>
                  <a:srgbClr val="FF0000"/>
                </a:solidFill>
              </a:rPr>
              <a:t>частка</a:t>
            </a:r>
            <a:r>
              <a:rPr lang="ru-RU" sz="3000" b="1" dirty="0">
                <a:solidFill>
                  <a:srgbClr val="FF0000"/>
                </a:solidFill>
              </a:rPr>
              <a:t> (пай) </a:t>
            </a:r>
            <a:r>
              <a:rPr lang="ru-RU" sz="3000" b="1" dirty="0"/>
              <a:t>– не </a:t>
            </a:r>
            <a:r>
              <a:rPr lang="ru-RU" sz="3000" b="1" dirty="0" err="1"/>
              <a:t>виділена</a:t>
            </a:r>
            <a:r>
              <a:rPr lang="ru-RU" sz="3000" b="1" dirty="0"/>
              <a:t> в </a:t>
            </a:r>
            <a:r>
              <a:rPr lang="ru-RU" sz="3000" b="1" dirty="0" err="1"/>
              <a:t>натурі</a:t>
            </a:r>
            <a:r>
              <a:rPr lang="ru-RU" sz="3000" b="1" dirty="0"/>
              <a:t> на </a:t>
            </a:r>
            <a:r>
              <a:rPr lang="ru-RU" sz="3000" b="1" dirty="0" err="1"/>
              <a:t>місцевості</a:t>
            </a:r>
            <a:r>
              <a:rPr lang="ru-RU" sz="3000" b="1" dirty="0"/>
              <a:t> </a:t>
            </a:r>
            <a:r>
              <a:rPr lang="ru-RU" sz="3000" b="1" dirty="0" err="1"/>
              <a:t>частка</a:t>
            </a:r>
            <a:r>
              <a:rPr lang="ru-RU" sz="3000" b="1" dirty="0"/>
              <a:t> </a:t>
            </a:r>
            <a:r>
              <a:rPr lang="ru-RU" sz="3000" b="1" dirty="0" err="1"/>
              <a:t>земельної</a:t>
            </a:r>
            <a:r>
              <a:rPr lang="ru-RU" sz="3000" b="1" dirty="0"/>
              <a:t> </a:t>
            </a:r>
            <a:r>
              <a:rPr lang="ru-RU" sz="3000" b="1" dirty="0" err="1" smtClean="0"/>
              <a:t>ділянки</a:t>
            </a:r>
            <a:r>
              <a:rPr lang="ru-RU" sz="3000" b="1" dirty="0" smtClean="0"/>
              <a:t> </a:t>
            </a:r>
            <a:r>
              <a:rPr lang="ru-RU" sz="3000" b="1" dirty="0" err="1"/>
              <a:t>із</a:t>
            </a:r>
            <a:r>
              <a:rPr lang="ru-RU" sz="3000" b="1" dirty="0"/>
              <a:t> земель </a:t>
            </a:r>
            <a:r>
              <a:rPr lang="ru-RU" sz="3000" b="1" dirty="0" err="1" smtClean="0"/>
              <a:t>сільськогосподарського</a:t>
            </a:r>
            <a:r>
              <a:rPr lang="ru-RU" sz="3000" b="1" dirty="0" smtClean="0"/>
              <a:t> </a:t>
            </a:r>
            <a:r>
              <a:rPr lang="ru-RU" sz="3000" b="1" dirty="0" err="1"/>
              <a:t>призначення</a:t>
            </a:r>
            <a:r>
              <a:rPr lang="ru-RU" sz="3000" b="1" dirty="0"/>
              <a:t>, </a:t>
            </a:r>
            <a:r>
              <a:rPr lang="ru-RU" sz="3000" b="1" dirty="0" err="1"/>
              <a:t>що</a:t>
            </a:r>
            <a:r>
              <a:rPr lang="ru-RU" sz="3000" b="1" dirty="0"/>
              <a:t> </a:t>
            </a:r>
            <a:r>
              <a:rPr lang="ru-RU" sz="3000" b="1" dirty="0" err="1"/>
              <a:t>обліковується</a:t>
            </a:r>
            <a:r>
              <a:rPr lang="ru-RU" sz="3000" b="1" dirty="0"/>
              <a:t> в </a:t>
            </a:r>
            <a:r>
              <a:rPr lang="ru-RU" sz="3000" b="1" dirty="0" err="1"/>
              <a:t>умовних</a:t>
            </a:r>
            <a:r>
              <a:rPr lang="ru-RU" sz="3000" b="1" dirty="0"/>
              <a:t> (</a:t>
            </a:r>
            <a:r>
              <a:rPr lang="ru-RU" sz="3000" b="1" dirty="0" err="1" smtClean="0"/>
              <a:t>кадастрових</a:t>
            </a:r>
            <a:r>
              <a:rPr lang="ru-RU" sz="3000" b="1" dirty="0"/>
              <a:t>) гектарах та </a:t>
            </a:r>
            <a:r>
              <a:rPr lang="ru-RU" sz="3000" b="1" dirty="0" err="1"/>
              <a:t>має</a:t>
            </a:r>
            <a:r>
              <a:rPr lang="ru-RU" sz="3000" b="1" dirty="0"/>
              <a:t> </a:t>
            </a:r>
            <a:r>
              <a:rPr lang="ru-RU" sz="3000" b="1" dirty="0" err="1"/>
              <a:t>грошове</a:t>
            </a:r>
            <a:r>
              <a:rPr lang="ru-RU" sz="3000" b="1" dirty="0"/>
              <a:t> </a:t>
            </a:r>
            <a:r>
              <a:rPr lang="ru-RU" sz="3000" b="1" dirty="0" err="1"/>
              <a:t>визначення</a:t>
            </a:r>
            <a:r>
              <a:rPr lang="ru-RU" sz="3000" b="1" dirty="0"/>
              <a:t>. </a:t>
            </a:r>
            <a:endParaRPr lang="uk-UA" sz="3000" b="1" dirty="0"/>
          </a:p>
        </p:txBody>
      </p:sp>
    </p:spTree>
    <p:extLst>
      <p:ext uri="{BB962C8B-B14F-4D97-AF65-F5344CB8AC3E}">
        <p14:creationId xmlns:p14="http://schemas.microsoft.com/office/powerpoint/2010/main" val="3877222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259632" y="388977"/>
            <a:ext cx="7632848" cy="5632311"/>
          </a:xfrm>
          <a:prstGeom prst="rect">
            <a:avLst/>
          </a:prstGeom>
        </p:spPr>
        <p:txBody>
          <a:bodyPr wrap="square">
            <a:spAutoFit/>
          </a:bodyPr>
          <a:lstStyle/>
          <a:p>
            <a:r>
              <a:rPr lang="uk-UA" sz="2400" b="1" dirty="0"/>
              <a:t>Указ Президента України від 10 листопада 1994 р. </a:t>
            </a:r>
            <a:r>
              <a:rPr lang="uk-UA" sz="2400" b="1" dirty="0" smtClean="0"/>
              <a:t>       № </a:t>
            </a:r>
            <a:r>
              <a:rPr lang="uk-UA" sz="2400" b="1" dirty="0"/>
              <a:t>666/94 </a:t>
            </a:r>
            <a:r>
              <a:rPr lang="uk-UA" sz="2400" b="1" dirty="0" smtClean="0">
                <a:solidFill>
                  <a:srgbClr val="FF0000"/>
                </a:solidFill>
              </a:rPr>
              <a:t>«Про </a:t>
            </a:r>
            <a:r>
              <a:rPr lang="uk-UA" sz="2400" b="1" dirty="0">
                <a:solidFill>
                  <a:srgbClr val="FF0000"/>
                </a:solidFill>
              </a:rPr>
              <a:t>невідкладні заходи щодо прискорення земельної реформи у сфері сільськогосподарського </a:t>
            </a:r>
            <a:r>
              <a:rPr lang="uk-UA" sz="2400" b="1" dirty="0" smtClean="0">
                <a:solidFill>
                  <a:srgbClr val="FF0000"/>
                </a:solidFill>
              </a:rPr>
              <a:t>виробництва» </a:t>
            </a:r>
            <a:r>
              <a:rPr lang="uk-UA" sz="2400" dirty="0" smtClean="0"/>
              <a:t>(втратив </a:t>
            </a:r>
            <a:r>
              <a:rPr lang="uk-UA" sz="2400" dirty="0"/>
              <a:t>чинність  у 2007 р. (крім п. 3</a:t>
            </a:r>
            <a:r>
              <a:rPr lang="uk-UA" sz="2400" dirty="0" smtClean="0"/>
              <a:t>))</a:t>
            </a:r>
          </a:p>
          <a:p>
            <a:endParaRPr lang="uk-UA" sz="2400" b="1" dirty="0" smtClean="0"/>
          </a:p>
          <a:p>
            <a:endParaRPr lang="uk-UA" sz="2400" b="1" dirty="0"/>
          </a:p>
          <a:p>
            <a:r>
              <a:rPr lang="uk-UA" sz="2400" b="1" dirty="0"/>
              <a:t>Указ Президента України від 8 серпня 1995 р. № 720 </a:t>
            </a:r>
            <a:r>
              <a:rPr lang="uk-UA" sz="2400" b="1" dirty="0" smtClean="0">
                <a:solidFill>
                  <a:srgbClr val="FF0000"/>
                </a:solidFill>
              </a:rPr>
              <a:t>«Про </a:t>
            </a:r>
            <a:r>
              <a:rPr lang="uk-UA" sz="2400" b="1" dirty="0">
                <a:solidFill>
                  <a:srgbClr val="FF0000"/>
                </a:solidFill>
              </a:rPr>
              <a:t>порядок паювання </a:t>
            </a:r>
            <a:r>
              <a:rPr lang="uk-UA" sz="2400" b="1" dirty="0" smtClean="0">
                <a:solidFill>
                  <a:srgbClr val="FF0000"/>
                </a:solidFill>
              </a:rPr>
              <a:t>земель</a:t>
            </a:r>
            <a:r>
              <a:rPr lang="uk-UA" sz="2400" b="1" dirty="0">
                <a:solidFill>
                  <a:srgbClr val="FF0000"/>
                </a:solidFill>
              </a:rPr>
              <a:t>, переданих у колективну власність сільськогосподарським підприємствам і </a:t>
            </a:r>
            <a:r>
              <a:rPr lang="uk-UA" sz="2400" b="1" dirty="0" smtClean="0">
                <a:solidFill>
                  <a:srgbClr val="FF0000"/>
                </a:solidFill>
              </a:rPr>
              <a:t>організаціям»</a:t>
            </a:r>
            <a:endParaRPr lang="uk-UA" sz="2400" b="1" dirty="0">
              <a:solidFill>
                <a:srgbClr val="FF0000"/>
              </a:solidFill>
            </a:endParaRPr>
          </a:p>
          <a:p>
            <a:endParaRPr lang="uk-UA" sz="2400" b="1" dirty="0"/>
          </a:p>
          <a:p>
            <a:endParaRPr lang="uk-UA" sz="2400" b="1" dirty="0" smtClean="0"/>
          </a:p>
          <a:p>
            <a:r>
              <a:rPr lang="uk-UA" sz="2400" b="1" dirty="0" smtClean="0"/>
              <a:t>Закон </a:t>
            </a:r>
            <a:r>
              <a:rPr lang="uk-UA" sz="2400" b="1" dirty="0"/>
              <a:t>України від 5 червня 2003 р. </a:t>
            </a:r>
            <a:r>
              <a:rPr lang="uk-UA" sz="2400" b="1" dirty="0" smtClean="0">
                <a:solidFill>
                  <a:srgbClr val="FF0000"/>
                </a:solidFill>
              </a:rPr>
              <a:t>«Про </a:t>
            </a:r>
            <a:r>
              <a:rPr lang="uk-UA" sz="2400" b="1" dirty="0">
                <a:solidFill>
                  <a:srgbClr val="FF0000"/>
                </a:solidFill>
              </a:rPr>
              <a:t>порядок виділення в натурі (на </a:t>
            </a:r>
            <a:r>
              <a:rPr lang="uk-UA" sz="2400" b="1" dirty="0" smtClean="0">
                <a:solidFill>
                  <a:srgbClr val="FF0000"/>
                </a:solidFill>
              </a:rPr>
              <a:t>місцевості</a:t>
            </a:r>
            <a:r>
              <a:rPr lang="uk-UA" sz="2400" b="1" dirty="0">
                <a:solidFill>
                  <a:srgbClr val="FF0000"/>
                </a:solidFill>
              </a:rPr>
              <a:t>) земельних ділянок власникам земельних часток (паїв</a:t>
            </a:r>
            <a:r>
              <a:rPr lang="uk-UA" sz="2400" b="1" dirty="0" smtClean="0">
                <a:solidFill>
                  <a:srgbClr val="FF0000"/>
                </a:solidFill>
              </a:rPr>
              <a:t>)»</a:t>
            </a:r>
            <a:endParaRPr lang="uk-UA" sz="2400" b="1" dirty="0">
              <a:solidFill>
                <a:srgbClr val="FF0000"/>
              </a:solidFill>
            </a:endParaRPr>
          </a:p>
        </p:txBody>
      </p:sp>
      <p:sp>
        <p:nvSpPr>
          <p:cNvPr id="3" name="Стрілка вниз 2"/>
          <p:cNvSpPr/>
          <p:nvPr/>
        </p:nvSpPr>
        <p:spPr>
          <a:xfrm>
            <a:off x="4572000" y="1988840"/>
            <a:ext cx="4846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Стрілка вниз 4"/>
          <p:cNvSpPr/>
          <p:nvPr/>
        </p:nvSpPr>
        <p:spPr>
          <a:xfrm>
            <a:off x="4519416" y="4149080"/>
            <a:ext cx="4846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460616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259632" y="388977"/>
            <a:ext cx="7632848" cy="1200329"/>
          </a:xfrm>
          <a:prstGeom prst="rect">
            <a:avLst/>
          </a:prstGeom>
        </p:spPr>
        <p:txBody>
          <a:bodyPr wrap="square">
            <a:spAutoFit/>
          </a:bodyPr>
          <a:lstStyle/>
          <a:p>
            <a:r>
              <a:rPr lang="uk-UA" sz="2400" b="1" dirty="0" smtClean="0"/>
              <a:t>Закон </a:t>
            </a:r>
            <a:r>
              <a:rPr lang="uk-UA" sz="2400" b="1" dirty="0"/>
              <a:t>України від 5 червня 2003 р. </a:t>
            </a:r>
            <a:r>
              <a:rPr lang="uk-UA" sz="2400" b="1" dirty="0" smtClean="0">
                <a:solidFill>
                  <a:srgbClr val="FF0000"/>
                </a:solidFill>
              </a:rPr>
              <a:t>«Про </a:t>
            </a:r>
            <a:r>
              <a:rPr lang="uk-UA" sz="2400" b="1" dirty="0">
                <a:solidFill>
                  <a:srgbClr val="FF0000"/>
                </a:solidFill>
              </a:rPr>
              <a:t>порядок виділення в натурі (на </a:t>
            </a:r>
            <a:r>
              <a:rPr lang="uk-UA" sz="2400" b="1" dirty="0" smtClean="0">
                <a:solidFill>
                  <a:srgbClr val="FF0000"/>
                </a:solidFill>
              </a:rPr>
              <a:t>місцевості</a:t>
            </a:r>
            <a:r>
              <a:rPr lang="uk-UA" sz="2400" b="1" dirty="0">
                <a:solidFill>
                  <a:srgbClr val="FF0000"/>
                </a:solidFill>
              </a:rPr>
              <a:t>) земельних ділянок власникам земельних часток (паїв</a:t>
            </a:r>
            <a:r>
              <a:rPr lang="uk-UA" sz="2400" b="1" dirty="0" smtClean="0">
                <a:solidFill>
                  <a:srgbClr val="FF0000"/>
                </a:solidFill>
              </a:rPr>
              <a:t>)»</a:t>
            </a:r>
            <a:endParaRPr lang="uk-UA" sz="2400" b="1" dirty="0">
              <a:solidFill>
                <a:srgbClr val="FF0000"/>
              </a:solidFill>
            </a:endParaRPr>
          </a:p>
        </p:txBody>
      </p:sp>
      <p:sp>
        <p:nvSpPr>
          <p:cNvPr id="3" name="Стрілка вниз 2"/>
          <p:cNvSpPr/>
          <p:nvPr/>
        </p:nvSpPr>
        <p:spPr>
          <a:xfrm>
            <a:off x="4663432" y="1988840"/>
            <a:ext cx="484632"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Прямокутник 3"/>
          <p:cNvSpPr/>
          <p:nvPr/>
        </p:nvSpPr>
        <p:spPr>
          <a:xfrm>
            <a:off x="1331640" y="3146192"/>
            <a:ext cx="7344816" cy="1938992"/>
          </a:xfrm>
          <a:prstGeom prst="rect">
            <a:avLst/>
          </a:prstGeom>
        </p:spPr>
        <p:txBody>
          <a:bodyPr wrap="square">
            <a:spAutoFit/>
          </a:bodyPr>
          <a:lstStyle/>
          <a:p>
            <a:r>
              <a:rPr lang="ru-RU" b="1" dirty="0"/>
              <a:t> </a:t>
            </a:r>
            <a:r>
              <a:rPr lang="ru-RU" sz="2400" b="1" dirty="0" smtClean="0"/>
              <a:t>Постанова </a:t>
            </a:r>
            <a:r>
              <a:rPr lang="ru-RU" sz="2400" b="1" dirty="0" err="1" smtClean="0"/>
              <a:t>Кабінету</a:t>
            </a:r>
            <a:r>
              <a:rPr lang="ru-RU" sz="2400" b="1" dirty="0" smtClean="0"/>
              <a:t> </a:t>
            </a:r>
            <a:r>
              <a:rPr lang="ru-RU" sz="2400" b="1" dirty="0" err="1" smtClean="0"/>
              <a:t>Міністрів</a:t>
            </a:r>
            <a:r>
              <a:rPr lang="ru-RU" sz="2400" b="1" dirty="0" smtClean="0"/>
              <a:t> </a:t>
            </a:r>
            <a:r>
              <a:rPr lang="ru-RU" sz="2400" b="1" dirty="0" err="1" smtClean="0"/>
              <a:t>України</a:t>
            </a:r>
            <a:r>
              <a:rPr lang="ru-RU" sz="2400" b="1" dirty="0" smtClean="0"/>
              <a:t> </a:t>
            </a:r>
            <a:endParaRPr lang="ru-RU" sz="2400" b="1" dirty="0"/>
          </a:p>
          <a:p>
            <a:r>
              <a:rPr lang="ru-RU" sz="2400" b="1" dirty="0"/>
              <a:t> </a:t>
            </a:r>
            <a:r>
              <a:rPr lang="ru-RU" sz="2400" b="1" dirty="0" err="1" smtClean="0"/>
              <a:t>від</a:t>
            </a:r>
            <a:r>
              <a:rPr lang="ru-RU" sz="2400" b="1" dirty="0" smtClean="0"/>
              <a:t> </a:t>
            </a:r>
            <a:r>
              <a:rPr lang="ru-RU" sz="2400" b="1" dirty="0"/>
              <a:t>4 лютого 2004 р. </a:t>
            </a:r>
            <a:r>
              <a:rPr lang="ru-RU" sz="2400" b="1" dirty="0" smtClean="0"/>
              <a:t>№ 122 </a:t>
            </a:r>
            <a:endParaRPr lang="ru-RU" sz="2400" b="1" dirty="0"/>
          </a:p>
          <a:p>
            <a:r>
              <a:rPr lang="ru-RU" sz="2400" b="1" dirty="0" smtClean="0">
                <a:solidFill>
                  <a:srgbClr val="FF0000"/>
                </a:solidFill>
              </a:rPr>
              <a:t>«Про </a:t>
            </a:r>
            <a:r>
              <a:rPr lang="ru-RU" sz="2400" b="1" dirty="0" err="1">
                <a:solidFill>
                  <a:srgbClr val="FF0000"/>
                </a:solidFill>
              </a:rPr>
              <a:t>організацію</a:t>
            </a:r>
            <a:r>
              <a:rPr lang="ru-RU" sz="2400" b="1" dirty="0">
                <a:solidFill>
                  <a:srgbClr val="FF0000"/>
                </a:solidFill>
              </a:rPr>
              <a:t> </a:t>
            </a:r>
            <a:r>
              <a:rPr lang="ru-RU" sz="2400" b="1" dirty="0" err="1">
                <a:solidFill>
                  <a:srgbClr val="FF0000"/>
                </a:solidFill>
              </a:rPr>
              <a:t>робіт</a:t>
            </a:r>
            <a:r>
              <a:rPr lang="ru-RU" sz="2400" b="1" dirty="0">
                <a:solidFill>
                  <a:srgbClr val="FF0000"/>
                </a:solidFill>
              </a:rPr>
              <a:t> та методику </a:t>
            </a:r>
            <a:r>
              <a:rPr lang="ru-RU" sz="2400" b="1" dirty="0" err="1" smtClean="0">
                <a:solidFill>
                  <a:srgbClr val="FF0000"/>
                </a:solidFill>
              </a:rPr>
              <a:t>розподілу</a:t>
            </a:r>
            <a:r>
              <a:rPr lang="ru-RU" sz="2400" b="1" dirty="0" smtClean="0">
                <a:solidFill>
                  <a:srgbClr val="FF0000"/>
                </a:solidFill>
              </a:rPr>
              <a:t>                </a:t>
            </a:r>
            <a:r>
              <a:rPr lang="ru-RU" sz="2400" b="1" dirty="0" err="1">
                <a:solidFill>
                  <a:srgbClr val="FF0000"/>
                </a:solidFill>
              </a:rPr>
              <a:t>земельних</a:t>
            </a:r>
            <a:r>
              <a:rPr lang="ru-RU" sz="2400" b="1" dirty="0">
                <a:solidFill>
                  <a:srgbClr val="FF0000"/>
                </a:solidFill>
              </a:rPr>
              <a:t> </a:t>
            </a:r>
            <a:r>
              <a:rPr lang="ru-RU" sz="2400" b="1" dirty="0" err="1">
                <a:solidFill>
                  <a:srgbClr val="FF0000"/>
                </a:solidFill>
              </a:rPr>
              <a:t>ділянок</a:t>
            </a:r>
            <a:r>
              <a:rPr lang="ru-RU" sz="2400" b="1" dirty="0">
                <a:solidFill>
                  <a:srgbClr val="FF0000"/>
                </a:solidFill>
              </a:rPr>
              <a:t> </a:t>
            </a:r>
            <a:r>
              <a:rPr lang="ru-RU" sz="2400" b="1" dirty="0" err="1">
                <a:solidFill>
                  <a:srgbClr val="FF0000"/>
                </a:solidFill>
              </a:rPr>
              <a:t>між</a:t>
            </a:r>
            <a:r>
              <a:rPr lang="ru-RU" sz="2400" b="1" dirty="0">
                <a:solidFill>
                  <a:srgbClr val="FF0000"/>
                </a:solidFill>
              </a:rPr>
              <a:t> </a:t>
            </a:r>
            <a:r>
              <a:rPr lang="ru-RU" sz="2400" b="1" dirty="0" err="1">
                <a:solidFill>
                  <a:srgbClr val="FF0000"/>
                </a:solidFill>
              </a:rPr>
              <a:t>власниками</a:t>
            </a:r>
            <a:r>
              <a:rPr lang="ru-RU" sz="2400" b="1" dirty="0">
                <a:solidFill>
                  <a:srgbClr val="FF0000"/>
                </a:solidFill>
              </a:rPr>
              <a:t> </a:t>
            </a:r>
            <a:r>
              <a:rPr lang="ru-RU" sz="2400" b="1" dirty="0" err="1" smtClean="0">
                <a:solidFill>
                  <a:srgbClr val="FF0000"/>
                </a:solidFill>
              </a:rPr>
              <a:t>земельних</a:t>
            </a:r>
            <a:r>
              <a:rPr lang="ru-RU" sz="2400" b="1" dirty="0" smtClean="0">
                <a:solidFill>
                  <a:srgbClr val="FF0000"/>
                </a:solidFill>
              </a:rPr>
              <a:t> </a:t>
            </a:r>
            <a:r>
              <a:rPr lang="ru-RU" sz="2400" b="1" dirty="0" err="1">
                <a:solidFill>
                  <a:srgbClr val="FF0000"/>
                </a:solidFill>
              </a:rPr>
              <a:t>часток</a:t>
            </a:r>
            <a:r>
              <a:rPr lang="ru-RU" sz="2400" b="1" dirty="0">
                <a:solidFill>
                  <a:srgbClr val="FF0000"/>
                </a:solidFill>
              </a:rPr>
              <a:t> (</a:t>
            </a:r>
            <a:r>
              <a:rPr lang="ru-RU" sz="2400" b="1" dirty="0" err="1">
                <a:solidFill>
                  <a:srgbClr val="FF0000"/>
                </a:solidFill>
              </a:rPr>
              <a:t>паїв</a:t>
            </a:r>
            <a:r>
              <a:rPr lang="ru-RU" sz="2400" b="1" dirty="0" smtClean="0">
                <a:solidFill>
                  <a:srgbClr val="FF0000"/>
                </a:solidFill>
              </a:rPr>
              <a:t>)»</a:t>
            </a:r>
            <a:endParaRPr lang="uk-UA" sz="2400" b="1" dirty="0">
              <a:solidFill>
                <a:srgbClr val="FF0000"/>
              </a:solidFill>
            </a:endParaRPr>
          </a:p>
        </p:txBody>
      </p:sp>
    </p:spTree>
    <p:extLst>
      <p:ext uri="{BB962C8B-B14F-4D97-AF65-F5344CB8AC3E}">
        <p14:creationId xmlns:p14="http://schemas.microsoft.com/office/powerpoint/2010/main" val="27078685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115616" y="404664"/>
            <a:ext cx="7848872" cy="6001643"/>
          </a:xfrm>
          <a:prstGeom prst="rect">
            <a:avLst/>
          </a:prstGeom>
        </p:spPr>
        <p:txBody>
          <a:bodyPr wrap="square">
            <a:spAutoFit/>
          </a:bodyPr>
          <a:lstStyle/>
          <a:p>
            <a:r>
              <a:rPr lang="uk-UA" sz="2600" b="1" dirty="0">
                <a:solidFill>
                  <a:srgbClr val="FF0000"/>
                </a:solidFill>
              </a:rPr>
              <a:t>Відшкодування втрат сільськогосподарського призначення </a:t>
            </a:r>
            <a:r>
              <a:rPr lang="uk-UA" sz="2600" dirty="0"/>
              <a:t>полягає у сплаті на </a:t>
            </a:r>
            <a:r>
              <a:rPr lang="uk-UA" sz="2600" dirty="0" smtClean="0"/>
              <a:t>користь </a:t>
            </a:r>
            <a:r>
              <a:rPr lang="uk-UA" sz="2600" b="1" dirty="0" smtClean="0"/>
              <a:t>місцевих</a:t>
            </a:r>
            <a:r>
              <a:rPr lang="uk-UA" sz="2600" dirty="0" smtClean="0"/>
              <a:t> </a:t>
            </a:r>
            <a:r>
              <a:rPr lang="uk-UA" sz="2600" b="1" dirty="0" smtClean="0"/>
              <a:t>бюджетів</a:t>
            </a:r>
            <a:r>
              <a:rPr lang="uk-UA" sz="2600" dirty="0" smtClean="0"/>
              <a:t> </a:t>
            </a:r>
            <a:r>
              <a:rPr lang="uk-UA" sz="2600" dirty="0"/>
              <a:t>та частково </a:t>
            </a:r>
            <a:r>
              <a:rPr lang="uk-UA" sz="2600" b="1" dirty="0"/>
              <a:t>державного бюджету </a:t>
            </a:r>
            <a:r>
              <a:rPr lang="uk-UA" sz="2600" dirty="0"/>
              <a:t>коштів наступними юридичними та </a:t>
            </a:r>
            <a:r>
              <a:rPr lang="uk-UA" sz="2600" dirty="0" smtClean="0"/>
              <a:t>фізичними </a:t>
            </a:r>
            <a:r>
              <a:rPr lang="uk-UA" sz="2600" dirty="0"/>
              <a:t>особами</a:t>
            </a:r>
            <a:r>
              <a:rPr lang="uk-UA" sz="2600" dirty="0" smtClean="0"/>
              <a:t>:</a:t>
            </a:r>
          </a:p>
          <a:p>
            <a:endParaRPr lang="uk-UA" sz="2600" dirty="0"/>
          </a:p>
          <a:p>
            <a:pPr marL="514350" indent="-514350">
              <a:spcAft>
                <a:spcPts val="1200"/>
              </a:spcAft>
              <a:buClr>
                <a:srgbClr val="C00000"/>
              </a:buClr>
              <a:buFont typeface="+mj-lt"/>
              <a:buAutoNum type="arabicPeriod"/>
            </a:pPr>
            <a:r>
              <a:rPr lang="uk-UA" sz="2600" dirty="0" smtClean="0"/>
              <a:t>на </a:t>
            </a:r>
            <a:r>
              <a:rPr lang="uk-UA" sz="2600" dirty="0"/>
              <a:t>користь яких для несільськогосподарських цілей вилучаються </a:t>
            </a:r>
            <a:r>
              <a:rPr lang="uk-UA" sz="2600" dirty="0" smtClean="0"/>
              <a:t>сільськогосподарські </a:t>
            </a:r>
            <a:r>
              <a:rPr lang="uk-UA" sz="2600" dirty="0"/>
              <a:t>угіддя;</a:t>
            </a:r>
          </a:p>
          <a:p>
            <a:pPr marL="514350" indent="-514350">
              <a:spcAft>
                <a:spcPts val="1200"/>
              </a:spcAft>
              <a:buClr>
                <a:srgbClr val="C00000"/>
              </a:buClr>
              <a:buFont typeface="+mj-lt"/>
              <a:buAutoNum type="arabicPeriod"/>
            </a:pPr>
            <a:r>
              <a:rPr lang="uk-UA" sz="2600" dirty="0" smtClean="0"/>
              <a:t>навколо </a:t>
            </a:r>
            <a:r>
              <a:rPr lang="uk-UA" sz="2600" dirty="0"/>
              <a:t>об’єктів яких встановлюються охоронні, санітарні та захисні </a:t>
            </a:r>
            <a:r>
              <a:rPr lang="uk-UA" sz="2600" dirty="0" smtClean="0"/>
              <a:t>зони </a:t>
            </a:r>
            <a:r>
              <a:rPr lang="uk-UA" sz="2600" dirty="0"/>
              <a:t>із повним чи частковим вилученням сільськогосподарських угідь із аграрного виробництва;</a:t>
            </a:r>
          </a:p>
          <a:p>
            <a:pPr marL="514350" indent="-514350">
              <a:spcAft>
                <a:spcPts val="1200"/>
              </a:spcAft>
              <a:buClr>
                <a:srgbClr val="C00000"/>
              </a:buClr>
              <a:buFont typeface="+mj-lt"/>
              <a:buAutoNum type="arabicPeriod"/>
            </a:pPr>
            <a:r>
              <a:rPr lang="uk-UA" sz="2600" dirty="0" smtClean="0"/>
              <a:t>діяльність </a:t>
            </a:r>
            <a:r>
              <a:rPr lang="uk-UA" sz="2600" dirty="0"/>
              <a:t>яких спричиняє зниження продуктивності та родючості </a:t>
            </a:r>
            <a:r>
              <a:rPr lang="uk-UA" sz="2600" dirty="0" smtClean="0"/>
              <a:t>сільськогосподарських </a:t>
            </a:r>
            <a:r>
              <a:rPr lang="uk-UA" sz="2600" dirty="0"/>
              <a:t>угідь.</a:t>
            </a:r>
          </a:p>
        </p:txBody>
      </p:sp>
    </p:spTree>
    <p:extLst>
      <p:ext uri="{BB962C8B-B14F-4D97-AF65-F5344CB8AC3E}">
        <p14:creationId xmlns:p14="http://schemas.microsoft.com/office/powerpoint/2010/main" val="2129276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800" b="1" dirty="0" smtClean="0"/>
              <a:t>Нормативні засади відшкодування втрат сільськогосподарського виробництва</a:t>
            </a:r>
            <a:endParaRPr lang="uk-UA" sz="2800" b="1" dirty="0"/>
          </a:p>
        </p:txBody>
      </p:sp>
      <p:sp>
        <p:nvSpPr>
          <p:cNvPr id="3" name="Місце для вмісту 2"/>
          <p:cNvSpPr>
            <a:spLocks noGrp="1"/>
          </p:cNvSpPr>
          <p:nvPr>
            <p:ph idx="1"/>
          </p:nvPr>
        </p:nvSpPr>
        <p:spPr>
          <a:xfrm>
            <a:off x="1435608" y="1652736"/>
            <a:ext cx="7498080" cy="4800600"/>
          </a:xfrm>
        </p:spPr>
        <p:txBody>
          <a:bodyPr>
            <a:normAutofit/>
          </a:bodyPr>
          <a:lstStyle/>
          <a:p>
            <a:pPr marL="596646" indent="-514350">
              <a:buClr>
                <a:srgbClr val="C00000"/>
              </a:buClr>
              <a:buFont typeface="+mj-lt"/>
              <a:buAutoNum type="arabicPeriod"/>
            </a:pPr>
            <a:r>
              <a:rPr lang="uk-UA" sz="2800" b="1" dirty="0" err="1" smtClean="0"/>
              <a:t>ст.ст</a:t>
            </a:r>
            <a:r>
              <a:rPr lang="uk-UA" sz="2800" b="1" dirty="0"/>
              <a:t>. </a:t>
            </a:r>
            <a:r>
              <a:rPr lang="uk-UA" sz="2800" b="1" dirty="0" smtClean="0"/>
              <a:t>207-209  </a:t>
            </a:r>
            <a:r>
              <a:rPr lang="uk-UA" sz="2800" b="1" dirty="0" err="1">
                <a:solidFill>
                  <a:srgbClr val="FF0000"/>
                </a:solidFill>
              </a:rPr>
              <a:t>ЗК</a:t>
            </a:r>
            <a:r>
              <a:rPr lang="uk-UA" sz="2800" b="1" dirty="0">
                <a:solidFill>
                  <a:srgbClr val="FF0000"/>
                </a:solidFill>
              </a:rPr>
              <a:t> </a:t>
            </a:r>
            <a:r>
              <a:rPr lang="uk-UA" sz="2800" b="1" dirty="0" smtClean="0">
                <a:solidFill>
                  <a:srgbClr val="FF0000"/>
                </a:solidFill>
              </a:rPr>
              <a:t>України</a:t>
            </a:r>
            <a:r>
              <a:rPr lang="uk-UA" sz="2800" b="1" dirty="0" smtClean="0"/>
              <a:t>.</a:t>
            </a:r>
          </a:p>
          <a:p>
            <a:pPr marL="596646" indent="-514350">
              <a:buClr>
                <a:srgbClr val="C00000"/>
              </a:buClr>
              <a:buFont typeface="+mj-lt"/>
              <a:buAutoNum type="arabicPeriod"/>
            </a:pPr>
            <a:endParaRPr lang="uk-UA" sz="2800" b="1" dirty="0"/>
          </a:p>
          <a:p>
            <a:pPr marL="596646" indent="-514350">
              <a:buClr>
                <a:srgbClr val="C00000"/>
              </a:buClr>
              <a:buFont typeface="+mj-lt"/>
              <a:buAutoNum type="arabicPeriod"/>
            </a:pPr>
            <a:r>
              <a:rPr lang="uk-UA" sz="2800" b="1" dirty="0" smtClean="0"/>
              <a:t>Постанова Кабінету Міністрів </a:t>
            </a:r>
            <a:r>
              <a:rPr lang="uk-UA" sz="2800" b="1" dirty="0"/>
              <a:t>України від </a:t>
            </a:r>
            <a:r>
              <a:rPr lang="uk-UA" sz="2800" b="1" dirty="0" smtClean="0"/>
              <a:t>17 листопада 1997 </a:t>
            </a:r>
            <a:r>
              <a:rPr lang="uk-UA" sz="2800" b="1" dirty="0"/>
              <a:t>р. № 1279 </a:t>
            </a:r>
            <a:r>
              <a:rPr lang="uk-UA" sz="2800" b="1" dirty="0" smtClean="0"/>
              <a:t>                  </a:t>
            </a:r>
            <a:r>
              <a:rPr lang="uk-UA" sz="2800" b="1" dirty="0" smtClean="0">
                <a:solidFill>
                  <a:srgbClr val="FF0000"/>
                </a:solidFill>
              </a:rPr>
              <a:t>«Про </a:t>
            </a:r>
            <a:r>
              <a:rPr lang="uk-UA" sz="2800" b="1" dirty="0">
                <a:solidFill>
                  <a:srgbClr val="FF0000"/>
                </a:solidFill>
              </a:rPr>
              <a:t>розміри та порядок </a:t>
            </a:r>
            <a:r>
              <a:rPr lang="uk-UA" sz="2800" b="1" dirty="0" smtClean="0">
                <a:solidFill>
                  <a:srgbClr val="FF0000"/>
                </a:solidFill>
              </a:rPr>
              <a:t>визначення </a:t>
            </a:r>
            <a:r>
              <a:rPr lang="uk-UA" sz="2800" b="1" dirty="0">
                <a:solidFill>
                  <a:srgbClr val="FF0000"/>
                </a:solidFill>
              </a:rPr>
              <a:t>втрат сільськогосподарського і лісогосподарського призначення, що підлягають </a:t>
            </a:r>
            <a:r>
              <a:rPr lang="uk-UA" sz="2800" b="1" dirty="0" smtClean="0">
                <a:solidFill>
                  <a:srgbClr val="FF0000"/>
                </a:solidFill>
              </a:rPr>
              <a:t>відшкодуванню».</a:t>
            </a:r>
            <a:endParaRPr lang="uk-UA" sz="2800" b="1" dirty="0">
              <a:solidFill>
                <a:srgbClr val="FF0000"/>
              </a:solidFill>
            </a:endParaRPr>
          </a:p>
        </p:txBody>
      </p:sp>
    </p:spTree>
    <p:extLst>
      <p:ext uri="{BB962C8B-B14F-4D97-AF65-F5344CB8AC3E}">
        <p14:creationId xmlns:p14="http://schemas.microsoft.com/office/powerpoint/2010/main" val="22126953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331640" y="188640"/>
            <a:ext cx="7560840" cy="6001643"/>
          </a:xfrm>
          <a:prstGeom prst="rect">
            <a:avLst/>
          </a:prstGeom>
        </p:spPr>
        <p:txBody>
          <a:bodyPr wrap="square">
            <a:spAutoFit/>
          </a:bodyPr>
          <a:lstStyle/>
          <a:p>
            <a:endParaRPr lang="ru-RU" sz="2400" b="1" dirty="0" smtClean="0"/>
          </a:p>
          <a:p>
            <a:r>
              <a:rPr lang="ru-RU" sz="2400" b="1" dirty="0" smtClean="0"/>
              <a:t>УКАЗ ПРЕЗИДЕНТА УКРАЇНИ </a:t>
            </a:r>
          </a:p>
          <a:p>
            <a:r>
              <a:rPr lang="ru-RU" sz="2400" b="1" dirty="0" err="1" smtClean="0"/>
              <a:t>від</a:t>
            </a:r>
            <a:r>
              <a:rPr lang="ru-RU" sz="2400" b="1" dirty="0" smtClean="0"/>
              <a:t> </a:t>
            </a:r>
            <a:r>
              <a:rPr lang="ru-RU" sz="2400" b="1" dirty="0"/>
              <a:t>15 </a:t>
            </a:r>
            <a:r>
              <a:rPr lang="ru-RU" sz="2400" b="1" dirty="0" err="1"/>
              <a:t>жовтня</a:t>
            </a:r>
            <a:r>
              <a:rPr lang="ru-RU" sz="2400" b="1" dirty="0"/>
              <a:t> 2020 р. № 449 </a:t>
            </a:r>
            <a:endParaRPr lang="ru-RU" sz="2400" b="1" dirty="0" smtClean="0"/>
          </a:p>
          <a:p>
            <a:r>
              <a:rPr lang="ru-RU" sz="2400" b="1" dirty="0" smtClean="0">
                <a:solidFill>
                  <a:srgbClr val="002060"/>
                </a:solidFill>
              </a:rPr>
              <a:t>«Про </a:t>
            </a:r>
            <a:r>
              <a:rPr lang="ru-RU" sz="2400" b="1" dirty="0" err="1">
                <a:solidFill>
                  <a:srgbClr val="002060"/>
                </a:solidFill>
              </a:rPr>
              <a:t>деякі</a:t>
            </a:r>
            <a:r>
              <a:rPr lang="ru-RU" sz="2400" b="1" dirty="0">
                <a:solidFill>
                  <a:srgbClr val="002060"/>
                </a:solidFill>
              </a:rPr>
              <a:t> заходи </a:t>
            </a:r>
            <a:r>
              <a:rPr lang="ru-RU" sz="2400" b="1" dirty="0" err="1">
                <a:solidFill>
                  <a:srgbClr val="002060"/>
                </a:solidFill>
              </a:rPr>
              <a:t>щодо</a:t>
            </a:r>
            <a:r>
              <a:rPr lang="ru-RU" sz="2400" b="1" dirty="0">
                <a:solidFill>
                  <a:srgbClr val="002060"/>
                </a:solidFill>
              </a:rPr>
              <a:t> </a:t>
            </a:r>
            <a:r>
              <a:rPr lang="ru-RU" sz="2400" b="1" dirty="0" err="1">
                <a:solidFill>
                  <a:srgbClr val="002060"/>
                </a:solidFill>
              </a:rPr>
              <a:t>прискорення</a:t>
            </a:r>
            <a:r>
              <a:rPr lang="ru-RU" sz="2400" b="1" dirty="0">
                <a:solidFill>
                  <a:srgbClr val="002060"/>
                </a:solidFill>
              </a:rPr>
              <a:t> реформ у </a:t>
            </a:r>
            <a:r>
              <a:rPr lang="ru-RU" sz="2400" b="1" dirty="0" err="1">
                <a:solidFill>
                  <a:srgbClr val="002060"/>
                </a:solidFill>
              </a:rPr>
              <a:t>сфері</a:t>
            </a:r>
            <a:r>
              <a:rPr lang="ru-RU" sz="2400" b="1" dirty="0">
                <a:solidFill>
                  <a:srgbClr val="002060"/>
                </a:solidFill>
              </a:rPr>
              <a:t> </a:t>
            </a:r>
            <a:r>
              <a:rPr lang="ru-RU" sz="2400" b="1" dirty="0" err="1">
                <a:solidFill>
                  <a:srgbClr val="002060"/>
                </a:solidFill>
              </a:rPr>
              <a:t>земельних</a:t>
            </a:r>
            <a:r>
              <a:rPr lang="ru-RU" sz="2400" b="1" dirty="0">
                <a:solidFill>
                  <a:srgbClr val="002060"/>
                </a:solidFill>
              </a:rPr>
              <a:t> </a:t>
            </a:r>
            <a:r>
              <a:rPr lang="ru-RU" sz="2400" b="1" dirty="0" err="1" smtClean="0">
                <a:solidFill>
                  <a:srgbClr val="002060"/>
                </a:solidFill>
              </a:rPr>
              <a:t>відносин</a:t>
            </a:r>
            <a:r>
              <a:rPr lang="ru-RU" sz="2400" b="1" dirty="0" smtClean="0">
                <a:solidFill>
                  <a:srgbClr val="002060"/>
                </a:solidFill>
              </a:rPr>
              <a:t>»</a:t>
            </a:r>
          </a:p>
          <a:p>
            <a:endParaRPr lang="ru-RU" sz="2400" b="1" dirty="0"/>
          </a:p>
          <a:p>
            <a:endParaRPr lang="ru-RU" sz="2400" b="1" dirty="0"/>
          </a:p>
          <a:p>
            <a:r>
              <a:rPr lang="ru-RU" sz="2400" b="1" dirty="0" smtClean="0"/>
              <a:t>ПОСТАНОВА КАБІНЕТУ </a:t>
            </a:r>
            <a:r>
              <a:rPr lang="ru-RU" sz="2400" b="1" dirty="0"/>
              <a:t>МІНІСТРІВ УКРАЇНИ</a:t>
            </a:r>
          </a:p>
          <a:p>
            <a:r>
              <a:rPr lang="ru-RU" sz="2400" b="1" dirty="0" err="1" smtClean="0"/>
              <a:t>від</a:t>
            </a:r>
            <a:r>
              <a:rPr lang="ru-RU" sz="2400" b="1" dirty="0" smtClean="0"/>
              <a:t> </a:t>
            </a:r>
            <a:r>
              <a:rPr lang="ru-RU" sz="2400" b="1" dirty="0"/>
              <a:t>16 листопада 2020 р. № 1113</a:t>
            </a:r>
          </a:p>
          <a:p>
            <a:r>
              <a:rPr lang="ru-RU" sz="2400" b="1" dirty="0" smtClean="0">
                <a:solidFill>
                  <a:srgbClr val="002060"/>
                </a:solidFill>
              </a:rPr>
              <a:t>«</a:t>
            </a:r>
            <a:r>
              <a:rPr lang="ru-RU" sz="2400" b="1" dirty="0" err="1" smtClean="0">
                <a:solidFill>
                  <a:srgbClr val="002060"/>
                </a:solidFill>
              </a:rPr>
              <a:t>Деякі</a:t>
            </a:r>
            <a:r>
              <a:rPr lang="ru-RU" sz="2400" b="1" dirty="0" smtClean="0">
                <a:solidFill>
                  <a:srgbClr val="002060"/>
                </a:solidFill>
              </a:rPr>
              <a:t> </a:t>
            </a:r>
            <a:r>
              <a:rPr lang="ru-RU" sz="2400" b="1" dirty="0">
                <a:solidFill>
                  <a:srgbClr val="002060"/>
                </a:solidFill>
              </a:rPr>
              <a:t>заходи </a:t>
            </a:r>
            <a:r>
              <a:rPr lang="ru-RU" sz="2400" b="1" dirty="0" err="1">
                <a:solidFill>
                  <a:srgbClr val="002060"/>
                </a:solidFill>
              </a:rPr>
              <a:t>щодо</a:t>
            </a:r>
            <a:r>
              <a:rPr lang="ru-RU" sz="2400" b="1" dirty="0">
                <a:solidFill>
                  <a:srgbClr val="002060"/>
                </a:solidFill>
              </a:rPr>
              <a:t> </a:t>
            </a:r>
            <a:r>
              <a:rPr lang="ru-RU" sz="2400" b="1" dirty="0" err="1">
                <a:solidFill>
                  <a:srgbClr val="002060"/>
                </a:solidFill>
              </a:rPr>
              <a:t>прискорення</a:t>
            </a:r>
            <a:r>
              <a:rPr lang="ru-RU" sz="2400" b="1" dirty="0">
                <a:solidFill>
                  <a:srgbClr val="002060"/>
                </a:solidFill>
              </a:rPr>
              <a:t> реформ у </a:t>
            </a:r>
            <a:r>
              <a:rPr lang="ru-RU" sz="2400" b="1" dirty="0" err="1">
                <a:solidFill>
                  <a:srgbClr val="002060"/>
                </a:solidFill>
              </a:rPr>
              <a:t>сфері</a:t>
            </a:r>
            <a:r>
              <a:rPr lang="ru-RU" sz="2400" b="1" dirty="0">
                <a:solidFill>
                  <a:srgbClr val="002060"/>
                </a:solidFill>
              </a:rPr>
              <a:t> </a:t>
            </a:r>
            <a:r>
              <a:rPr lang="ru-RU" sz="2400" b="1" dirty="0" err="1">
                <a:solidFill>
                  <a:srgbClr val="002060"/>
                </a:solidFill>
              </a:rPr>
              <a:t>земельних</a:t>
            </a:r>
            <a:r>
              <a:rPr lang="ru-RU" sz="2400" b="1" dirty="0">
                <a:solidFill>
                  <a:srgbClr val="002060"/>
                </a:solidFill>
              </a:rPr>
              <a:t> </a:t>
            </a:r>
            <a:r>
              <a:rPr lang="ru-RU" sz="2400" b="1" dirty="0" err="1" smtClean="0">
                <a:solidFill>
                  <a:srgbClr val="002060"/>
                </a:solidFill>
              </a:rPr>
              <a:t>відносин</a:t>
            </a:r>
            <a:r>
              <a:rPr lang="ru-RU" sz="2400" b="1" dirty="0" smtClean="0">
                <a:solidFill>
                  <a:srgbClr val="002060"/>
                </a:solidFill>
              </a:rPr>
              <a:t>»</a:t>
            </a:r>
          </a:p>
          <a:p>
            <a:endParaRPr lang="uk-UA" sz="2400" b="1" dirty="0">
              <a:solidFill>
                <a:srgbClr val="002060"/>
              </a:solidFill>
            </a:endParaRPr>
          </a:p>
          <a:p>
            <a:endParaRPr lang="uk-UA" sz="2400" b="1" dirty="0" smtClean="0"/>
          </a:p>
          <a:p>
            <a:r>
              <a:rPr lang="uk-UA" sz="2400" b="1" u="sng" dirty="0" smtClean="0"/>
              <a:t>Головна мета</a:t>
            </a:r>
            <a:r>
              <a:rPr lang="uk-UA" sz="2400" b="1" dirty="0" smtClean="0"/>
              <a:t> – прискорити передачу земель сільськогосподарського призначення із державної власності у комунальну</a:t>
            </a:r>
            <a:endParaRPr lang="ru-RU" sz="2400" b="1" dirty="0"/>
          </a:p>
        </p:txBody>
      </p:sp>
    </p:spTree>
    <p:extLst>
      <p:ext uri="{BB962C8B-B14F-4D97-AF65-F5344CB8AC3E}">
        <p14:creationId xmlns:p14="http://schemas.microsoft.com/office/powerpoint/2010/main" val="42531792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403648" y="156939"/>
            <a:ext cx="7172325" cy="5648325"/>
          </a:xfrm>
          <a:prstGeom prst="rect">
            <a:avLst/>
          </a:prstGeom>
        </p:spPr>
      </p:pic>
    </p:spTree>
    <p:extLst>
      <p:ext uri="{BB962C8B-B14F-4D97-AF65-F5344CB8AC3E}">
        <p14:creationId xmlns:p14="http://schemas.microsoft.com/office/powerpoint/2010/main" val="1870702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187624" y="116632"/>
            <a:ext cx="7776864" cy="6555641"/>
          </a:xfrm>
          <a:prstGeom prst="rect">
            <a:avLst/>
          </a:prstGeom>
        </p:spPr>
        <p:txBody>
          <a:bodyPr wrap="square">
            <a:spAutoFit/>
          </a:bodyPr>
          <a:lstStyle/>
          <a:p>
            <a:pPr algn="just"/>
            <a:r>
              <a:rPr lang="uk-UA" sz="2000" b="1" dirty="0" smtClean="0"/>
              <a:t>Садовий будинок </a:t>
            </a:r>
            <a:r>
              <a:rPr lang="uk-UA" sz="2000" dirty="0" smtClean="0"/>
              <a:t>– це будова літнього (сезонного) використання, що в питаннях нормування площі забудови, інженерного устаткування та зовнішніх конструкцій не відповідає нормативам, установленим для житлового будинку.</a:t>
            </a:r>
          </a:p>
          <a:p>
            <a:pPr algn="just"/>
            <a:endParaRPr lang="uk-UA" sz="2000" dirty="0" smtClean="0"/>
          </a:p>
          <a:p>
            <a:pPr algn="just"/>
            <a:r>
              <a:rPr lang="uk-UA" sz="2000" dirty="0" smtClean="0"/>
              <a:t> </a:t>
            </a:r>
            <a:r>
              <a:rPr lang="uk-UA" sz="2000" b="1" dirty="0" smtClean="0"/>
              <a:t>Дачний будинок </a:t>
            </a:r>
            <a:r>
              <a:rPr lang="uk-UA" sz="2000" dirty="0" smtClean="0"/>
              <a:t>– це житловий будинок для використання протягом року з метою позаміського відпочинку.</a:t>
            </a:r>
          </a:p>
          <a:p>
            <a:pPr algn="just"/>
            <a:endParaRPr lang="uk-UA" sz="2000" dirty="0" smtClean="0"/>
          </a:p>
          <a:p>
            <a:pPr algn="just"/>
            <a:r>
              <a:rPr lang="uk-UA" sz="2000" dirty="0" smtClean="0"/>
              <a:t> </a:t>
            </a:r>
            <a:r>
              <a:rPr lang="uk-UA" sz="2000" b="1" dirty="0" smtClean="0"/>
              <a:t>Порядок реєстрації права власності </a:t>
            </a:r>
            <a:r>
              <a:rPr lang="uk-UA" sz="2000" dirty="0" smtClean="0"/>
              <a:t>як на дачний, так і на садовий будинок є однаковими. Ця процедура регулюється Законом України «Про державну реєстрацію речових прав на нерухоме майно та їх обтяжень» та Порядком державної реєстрації речових прав на нерухоме майно та їх обтяжень, затвердженим постановою Кабінету Міністрів України від 25.12.2015 № 1127.</a:t>
            </a:r>
          </a:p>
          <a:p>
            <a:pPr algn="just"/>
            <a:endParaRPr lang="uk-UA" sz="2000" dirty="0"/>
          </a:p>
          <a:p>
            <a:pPr algn="just"/>
            <a:r>
              <a:rPr lang="uk-UA" sz="2000" dirty="0"/>
              <a:t>Для застосування </a:t>
            </a:r>
            <a:r>
              <a:rPr lang="uk-UA" sz="2000" b="1" dirty="0"/>
              <a:t>механізму переведення дачних і садових будинків у жилі будинки</a:t>
            </a:r>
            <a:r>
              <a:rPr lang="uk-UA" sz="2000" dirty="0"/>
              <a:t>, необхідною передумовою є їх відповідність будівельним нормам та </a:t>
            </a:r>
            <a:r>
              <a:rPr lang="uk-UA" sz="2000" b="1" dirty="0"/>
              <a:t>зміни цільового призначення </a:t>
            </a:r>
            <a:r>
              <a:rPr lang="uk-UA" sz="2000" dirty="0"/>
              <a:t>земельної ділянки для індивідуального садівництва на цільове призначення для будівництва і обслуговування житлового будинку, господарських будівель і споруд.</a:t>
            </a:r>
          </a:p>
        </p:txBody>
      </p:sp>
    </p:spTree>
    <p:extLst>
      <p:ext uri="{BB962C8B-B14F-4D97-AF65-F5344CB8AC3E}">
        <p14:creationId xmlns:p14="http://schemas.microsoft.com/office/powerpoint/2010/main" val="721875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043608" y="404664"/>
            <a:ext cx="7776864" cy="5761186"/>
          </a:xfrm>
        </p:spPr>
        <p:txBody>
          <a:bodyPr>
            <a:normAutofit/>
          </a:bodyPr>
          <a:lstStyle/>
          <a:p>
            <a:pPr marL="82296" indent="0" algn="ctr">
              <a:spcAft>
                <a:spcPts val="1800"/>
              </a:spcAft>
              <a:buNone/>
            </a:pPr>
            <a:r>
              <a:rPr lang="uk-UA" b="1" dirty="0" smtClean="0">
                <a:solidFill>
                  <a:srgbClr val="002060"/>
                </a:solidFill>
              </a:rPr>
              <a:t>Землі, </a:t>
            </a:r>
            <a:r>
              <a:rPr lang="uk-UA" b="1" dirty="0" smtClean="0">
                <a:solidFill>
                  <a:srgbClr val="FF0000"/>
                </a:solidFill>
              </a:rPr>
              <a:t>при</a:t>
            </a:r>
            <a:r>
              <a:rPr lang="ru-RU" b="1" dirty="0" err="1" smtClean="0">
                <a:solidFill>
                  <a:srgbClr val="FF0000"/>
                </a:solidFill>
              </a:rPr>
              <a:t>значені</a:t>
            </a:r>
            <a:r>
              <a:rPr lang="ru-RU" b="1" dirty="0" smtClean="0">
                <a:solidFill>
                  <a:srgbClr val="FF0000"/>
                </a:solidFill>
              </a:rPr>
              <a:t> </a:t>
            </a:r>
            <a:r>
              <a:rPr lang="ru-RU" b="1" dirty="0">
                <a:solidFill>
                  <a:srgbClr val="002060"/>
                </a:solidFill>
              </a:rPr>
              <a:t>для </a:t>
            </a:r>
            <a:r>
              <a:rPr lang="ru-RU" b="1" dirty="0" err="1" smtClean="0">
                <a:solidFill>
                  <a:srgbClr val="002060"/>
                </a:solidFill>
              </a:rPr>
              <a:t>сільськогосподарських</a:t>
            </a:r>
            <a:r>
              <a:rPr lang="ru-RU" b="1" dirty="0" smtClean="0">
                <a:solidFill>
                  <a:srgbClr val="002060"/>
                </a:solidFill>
              </a:rPr>
              <a:t> </a:t>
            </a:r>
            <a:r>
              <a:rPr lang="ru-RU" b="1" dirty="0" err="1" smtClean="0">
                <a:solidFill>
                  <a:srgbClr val="002060"/>
                </a:solidFill>
              </a:rPr>
              <a:t>цілей</a:t>
            </a:r>
            <a:r>
              <a:rPr lang="ru-RU" b="1" dirty="0" smtClean="0">
                <a:solidFill>
                  <a:srgbClr val="002060"/>
                </a:solidFill>
              </a:rPr>
              <a:t>:</a:t>
            </a:r>
            <a:endParaRPr lang="ru-RU" b="1" dirty="0">
              <a:solidFill>
                <a:srgbClr val="002060"/>
              </a:solidFill>
            </a:endParaRPr>
          </a:p>
          <a:p>
            <a:pPr marL="715963" indent="-633413">
              <a:spcAft>
                <a:spcPts val="1800"/>
              </a:spcAft>
              <a:buFont typeface="Wingdings" panose="05000000000000000000" pitchFamily="2" charset="2"/>
              <a:buChar char="Ø"/>
            </a:pPr>
            <a:r>
              <a:rPr lang="ru-RU" sz="2800" b="1" dirty="0" err="1" smtClean="0"/>
              <a:t>землі</a:t>
            </a:r>
            <a:r>
              <a:rPr lang="ru-RU" sz="2800" b="1" dirty="0" smtClean="0"/>
              <a:t> запасу;</a:t>
            </a:r>
            <a:endParaRPr lang="ru-RU" sz="2800" b="1" dirty="0"/>
          </a:p>
          <a:p>
            <a:pPr marL="715963" indent="-633413">
              <a:spcAft>
                <a:spcPts val="1800"/>
              </a:spcAft>
              <a:buFont typeface="Wingdings" panose="05000000000000000000" pitchFamily="2" charset="2"/>
              <a:buChar char="Ø"/>
            </a:pPr>
            <a:r>
              <a:rPr lang="ru-RU" sz="2800" b="1" dirty="0" err="1" smtClean="0"/>
              <a:t>землі</a:t>
            </a:r>
            <a:r>
              <a:rPr lang="ru-RU" sz="2800" b="1" dirty="0"/>
              <a:t>, </a:t>
            </a:r>
            <a:r>
              <a:rPr lang="ru-RU" sz="2800" b="1" dirty="0" err="1"/>
              <a:t>що</a:t>
            </a:r>
            <a:r>
              <a:rPr lang="ru-RU" sz="2800" b="1" dirty="0"/>
              <a:t> </a:t>
            </a:r>
            <a:r>
              <a:rPr lang="ru-RU" sz="2800" b="1" dirty="0" err="1" smtClean="0"/>
              <a:t>підлягають</a:t>
            </a:r>
            <a:r>
              <a:rPr lang="ru-RU" sz="2800" b="1" dirty="0" smtClean="0"/>
              <a:t> </a:t>
            </a:r>
            <a:r>
              <a:rPr lang="ru-RU" sz="2800" b="1" dirty="0" err="1"/>
              <a:t>сільськогосподарській</a:t>
            </a:r>
            <a:r>
              <a:rPr lang="ru-RU" sz="2800" b="1" dirty="0"/>
              <a:t> </a:t>
            </a:r>
            <a:r>
              <a:rPr lang="ru-RU" sz="2800" b="1" dirty="0" err="1" smtClean="0"/>
              <a:t>рекультивації</a:t>
            </a:r>
            <a:r>
              <a:rPr lang="ru-RU" sz="2800" b="1" dirty="0" smtClean="0"/>
              <a:t> та </a:t>
            </a:r>
            <a:r>
              <a:rPr lang="ru-RU" sz="2800" b="1" dirty="0" err="1" smtClean="0"/>
              <a:t>консервації</a:t>
            </a:r>
            <a:r>
              <a:rPr lang="ru-RU" sz="2800" b="1" dirty="0" smtClean="0"/>
              <a:t>;</a:t>
            </a:r>
            <a:endParaRPr lang="ru-RU" sz="2800" b="1" dirty="0"/>
          </a:p>
          <a:p>
            <a:pPr marL="715963" indent="-633413">
              <a:spcAft>
                <a:spcPts val="1800"/>
              </a:spcAft>
              <a:buFont typeface="Wingdings" panose="05000000000000000000" pitchFamily="2" charset="2"/>
              <a:buChar char="Ø"/>
            </a:pPr>
            <a:r>
              <a:rPr lang="ru-RU" sz="2800" b="1" dirty="0" err="1" smtClean="0"/>
              <a:t>землі</a:t>
            </a:r>
            <a:r>
              <a:rPr lang="ru-RU" sz="2800" b="1" dirty="0"/>
              <a:t>, </a:t>
            </a:r>
            <a:r>
              <a:rPr lang="ru-RU" sz="2800" b="1" dirty="0" err="1"/>
              <a:t>що</a:t>
            </a:r>
            <a:r>
              <a:rPr lang="ru-RU" sz="2800" b="1" dirty="0"/>
              <a:t> </a:t>
            </a:r>
            <a:r>
              <a:rPr lang="ru-RU" sz="2800" b="1" dirty="0" err="1"/>
              <a:t>підлягають</a:t>
            </a:r>
            <a:r>
              <a:rPr lang="ru-RU" sz="2800" b="1" dirty="0"/>
              <a:t> </a:t>
            </a:r>
            <a:r>
              <a:rPr lang="ru-RU" sz="2800" b="1" dirty="0" err="1"/>
              <a:t>сільськогосподарському</a:t>
            </a:r>
            <a:r>
              <a:rPr lang="ru-RU" sz="2800" b="1" dirty="0"/>
              <a:t> </a:t>
            </a:r>
            <a:r>
              <a:rPr lang="ru-RU" sz="2800" b="1" dirty="0" err="1"/>
              <a:t>освоєнню</a:t>
            </a:r>
            <a:r>
              <a:rPr lang="ru-RU" sz="2800" b="1" dirty="0"/>
              <a:t> </a:t>
            </a:r>
            <a:r>
              <a:rPr lang="ru-RU" sz="2800" b="1" dirty="0" err="1"/>
              <a:t>відповідно</a:t>
            </a:r>
            <a:r>
              <a:rPr lang="ru-RU" sz="2800" b="1" dirty="0"/>
              <a:t> до </a:t>
            </a:r>
            <a:r>
              <a:rPr lang="ru-RU" sz="2800" b="1" dirty="0" err="1"/>
              <a:t>певного</a:t>
            </a:r>
            <a:r>
              <a:rPr lang="ru-RU" sz="2800" b="1" dirty="0"/>
              <a:t> </a:t>
            </a:r>
            <a:r>
              <a:rPr lang="ru-RU" sz="2800" b="1" dirty="0" err="1"/>
              <a:t>землевпорядного</a:t>
            </a:r>
            <a:r>
              <a:rPr lang="ru-RU" sz="2800" b="1" dirty="0"/>
              <a:t> проекту.</a:t>
            </a:r>
          </a:p>
          <a:p>
            <a:pPr marL="82296" indent="0">
              <a:spcAft>
                <a:spcPts val="1800"/>
              </a:spcAft>
              <a:buNone/>
            </a:pPr>
            <a:endParaRPr lang="ru-RU" b="1" dirty="0"/>
          </a:p>
        </p:txBody>
      </p:sp>
    </p:spTree>
    <p:extLst>
      <p:ext uri="{BB962C8B-B14F-4D97-AF65-F5344CB8AC3E}">
        <p14:creationId xmlns:p14="http://schemas.microsoft.com/office/powerpoint/2010/main" val="1612770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6324" y="216024"/>
            <a:ext cx="7960172" cy="6021288"/>
          </a:xfrm>
          <a:prstGeom prst="rect">
            <a:avLst/>
          </a:prstGeom>
        </p:spPr>
      </p:pic>
    </p:spTree>
    <p:extLst>
      <p:ext uri="{BB962C8B-B14F-4D97-AF65-F5344CB8AC3E}">
        <p14:creationId xmlns:p14="http://schemas.microsoft.com/office/powerpoint/2010/main" val="27833320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187624" y="332656"/>
            <a:ext cx="7704856" cy="5262979"/>
          </a:xfrm>
          <a:prstGeom prst="rect">
            <a:avLst/>
          </a:prstGeom>
        </p:spPr>
        <p:txBody>
          <a:bodyPr wrap="square">
            <a:spAutoFit/>
          </a:bodyPr>
          <a:lstStyle/>
          <a:p>
            <a:r>
              <a:rPr lang="uk-UA" sz="2400" b="1" dirty="0">
                <a:solidFill>
                  <a:srgbClr val="C00000"/>
                </a:solidFill>
              </a:rPr>
              <a:t>Самочинним</a:t>
            </a:r>
            <a:r>
              <a:rPr lang="uk-UA" sz="2400" dirty="0"/>
              <a:t> вважається </a:t>
            </a:r>
            <a:r>
              <a:rPr lang="uk-UA" sz="2400" b="1" dirty="0"/>
              <a:t>будівництво</a:t>
            </a:r>
            <a:r>
              <a:rPr lang="uk-UA" sz="2400" dirty="0"/>
              <a:t>, якщо його можна віднести до будь-якого з таких випадків:</a:t>
            </a:r>
          </a:p>
          <a:p>
            <a:endParaRPr lang="uk-UA" sz="2400" dirty="0"/>
          </a:p>
          <a:p>
            <a:pPr marL="457200" indent="-457200">
              <a:buFont typeface="+mj-lt"/>
              <a:buAutoNum type="arabicPeriod"/>
            </a:pPr>
            <a:r>
              <a:rPr lang="uk-UA" sz="2400" dirty="0"/>
              <a:t>будівлю збудовано на земельній ділянці, цільове призначення якої не передбачає можливості зведення будівлі</a:t>
            </a:r>
            <a:r>
              <a:rPr lang="uk-UA" sz="2400" dirty="0" smtClean="0"/>
              <a:t>;</a:t>
            </a:r>
          </a:p>
          <a:p>
            <a:pPr marL="457200" indent="-457200">
              <a:buFont typeface="+mj-lt"/>
              <a:buAutoNum type="arabicPeriod"/>
            </a:pPr>
            <a:endParaRPr lang="uk-UA" sz="2400" dirty="0"/>
          </a:p>
          <a:p>
            <a:pPr marL="457200" indent="-457200">
              <a:buFont typeface="+mj-lt"/>
              <a:buAutoNum type="arabicPeriod"/>
            </a:pPr>
            <a:r>
              <a:rPr lang="uk-UA" sz="2400" dirty="0"/>
              <a:t>будівництво виконується без декларації про початок будівельних робіт або без дозволу на виконання будівельних робіт чи без затвердженого </a:t>
            </a:r>
            <a:r>
              <a:rPr lang="uk-UA" sz="2400" dirty="0" err="1"/>
              <a:t>проєкту</a:t>
            </a:r>
            <a:r>
              <a:rPr lang="uk-UA" sz="2400" dirty="0"/>
              <a:t> будівництва (для складних будівель</a:t>
            </a:r>
            <a:r>
              <a:rPr lang="uk-UA" sz="2400" dirty="0" smtClean="0"/>
              <a:t>);</a:t>
            </a:r>
          </a:p>
          <a:p>
            <a:pPr marL="457200" indent="-457200">
              <a:buFont typeface="+mj-lt"/>
              <a:buAutoNum type="arabicPeriod"/>
            </a:pPr>
            <a:endParaRPr lang="uk-UA" sz="2400" dirty="0"/>
          </a:p>
          <a:p>
            <a:pPr marL="457200" indent="-457200">
              <a:buFont typeface="+mj-lt"/>
              <a:buAutoNum type="arabicPeriod"/>
            </a:pPr>
            <a:r>
              <a:rPr lang="uk-UA" sz="2400" dirty="0"/>
              <a:t>виконане з істотним порушенням будівельних норм і правил (ч. 1 ст. 376 Цивільного кодексу України).</a:t>
            </a:r>
          </a:p>
        </p:txBody>
      </p:sp>
    </p:spTree>
    <p:extLst>
      <p:ext uri="{BB962C8B-B14F-4D97-AF65-F5344CB8AC3E}">
        <p14:creationId xmlns:p14="http://schemas.microsoft.com/office/powerpoint/2010/main" val="1235636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043608" y="404664"/>
            <a:ext cx="7920880" cy="5761186"/>
          </a:xfrm>
        </p:spPr>
        <p:txBody>
          <a:bodyPr>
            <a:normAutofit/>
          </a:bodyPr>
          <a:lstStyle/>
          <a:p>
            <a:pPr marL="82296" indent="0" algn="ctr">
              <a:spcAft>
                <a:spcPts val="1800"/>
              </a:spcAft>
              <a:buNone/>
            </a:pPr>
            <a:r>
              <a:rPr lang="uk-UA" b="1" dirty="0" smtClean="0">
                <a:solidFill>
                  <a:srgbClr val="002060"/>
                </a:solidFill>
              </a:rPr>
              <a:t>Землі </a:t>
            </a:r>
            <a:r>
              <a:rPr lang="ru-RU" b="1" dirty="0" err="1" smtClean="0">
                <a:solidFill>
                  <a:srgbClr val="002060"/>
                </a:solidFill>
              </a:rPr>
              <a:t>сільськогосподарського</a:t>
            </a:r>
            <a:r>
              <a:rPr lang="ru-RU" b="1" dirty="0" smtClean="0">
                <a:solidFill>
                  <a:srgbClr val="002060"/>
                </a:solidFill>
              </a:rPr>
              <a:t> </a:t>
            </a:r>
            <a:r>
              <a:rPr lang="ru-RU" b="1" dirty="0" err="1" smtClean="0">
                <a:solidFill>
                  <a:srgbClr val="002060"/>
                </a:solidFill>
              </a:rPr>
              <a:t>призначення</a:t>
            </a:r>
            <a:r>
              <a:rPr lang="ru-RU" b="1" dirty="0" smtClean="0">
                <a:solidFill>
                  <a:srgbClr val="002060"/>
                </a:solidFill>
              </a:rPr>
              <a:t> (</a:t>
            </a:r>
            <a:r>
              <a:rPr lang="ru-RU" b="1" i="1" dirty="0" err="1" smtClean="0">
                <a:solidFill>
                  <a:srgbClr val="002060"/>
                </a:solidFill>
              </a:rPr>
              <a:t>доктринальне</a:t>
            </a:r>
            <a:r>
              <a:rPr lang="ru-RU" b="1" i="1" dirty="0" smtClean="0">
                <a:solidFill>
                  <a:srgbClr val="002060"/>
                </a:solidFill>
              </a:rPr>
              <a:t> </a:t>
            </a:r>
            <a:r>
              <a:rPr lang="ru-RU" b="1" i="1" dirty="0" err="1" smtClean="0">
                <a:solidFill>
                  <a:srgbClr val="002060"/>
                </a:solidFill>
              </a:rPr>
              <a:t>визначення</a:t>
            </a:r>
            <a:r>
              <a:rPr lang="ru-RU" b="1" dirty="0" smtClean="0">
                <a:solidFill>
                  <a:srgbClr val="002060"/>
                </a:solidFill>
              </a:rPr>
              <a:t>)</a:t>
            </a:r>
            <a:endParaRPr lang="ru-RU" b="1" dirty="0">
              <a:solidFill>
                <a:srgbClr val="002060"/>
              </a:solidFill>
            </a:endParaRPr>
          </a:p>
          <a:p>
            <a:pPr marL="82296" indent="0">
              <a:spcAft>
                <a:spcPts val="1800"/>
              </a:spcAft>
              <a:buNone/>
            </a:pPr>
            <a:r>
              <a:rPr lang="uk-UA" sz="2600" b="1" dirty="0" smtClean="0">
                <a:solidFill>
                  <a:srgbClr val="FF0000"/>
                </a:solidFill>
              </a:rPr>
              <a:t>Землі сільськогосподарського призначення </a:t>
            </a:r>
            <a:r>
              <a:rPr lang="uk-UA" sz="2600" b="1" dirty="0" smtClean="0"/>
              <a:t>– це землі, для яких характерними ознаками є наявність ґрунтового покрову, рельєфу, кліматичних, водних та інших ресурсів в такій єдності і взаємозв’язку, що за умови раціонального використання і збереження природних характеристик вони можуть бути придатними для вирощування сільськогосподарських культур.</a:t>
            </a:r>
            <a:endParaRPr lang="uk-UA" sz="2600" b="1" dirty="0"/>
          </a:p>
        </p:txBody>
      </p:sp>
    </p:spTree>
    <p:extLst>
      <p:ext uri="{BB962C8B-B14F-4D97-AF65-F5344CB8AC3E}">
        <p14:creationId xmlns:p14="http://schemas.microsoft.com/office/powerpoint/2010/main" val="2361545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16632"/>
            <a:ext cx="7818072" cy="1143000"/>
          </a:xfrm>
        </p:spPr>
        <p:txBody>
          <a:bodyPr>
            <a:normAutofit/>
          </a:bodyPr>
          <a:lstStyle/>
          <a:p>
            <a:pPr algn="ctr"/>
            <a:r>
              <a:rPr lang="uk-UA" sz="3000" b="1" dirty="0" smtClean="0"/>
              <a:t>Склад земель сільськогосподарського призначення   </a:t>
            </a:r>
            <a:endParaRPr lang="ru-RU" sz="3000" b="1" dirty="0"/>
          </a:p>
        </p:txBody>
      </p:sp>
      <p:sp>
        <p:nvSpPr>
          <p:cNvPr id="3" name="Объект 2"/>
          <p:cNvSpPr>
            <a:spLocks noGrp="1"/>
          </p:cNvSpPr>
          <p:nvPr>
            <p:ph idx="1"/>
          </p:nvPr>
        </p:nvSpPr>
        <p:spPr>
          <a:xfrm>
            <a:off x="971600" y="1259632"/>
            <a:ext cx="7920880" cy="5481736"/>
          </a:xfrm>
        </p:spPr>
        <p:txBody>
          <a:bodyPr>
            <a:normAutofit fontScale="70000" lnSpcReduction="20000"/>
          </a:bodyPr>
          <a:lstStyle/>
          <a:p>
            <a:pPr marL="82296" indent="0">
              <a:lnSpc>
                <a:spcPts val="3500"/>
              </a:lnSpc>
              <a:spcAft>
                <a:spcPts val="1800"/>
              </a:spcAft>
              <a:buNone/>
            </a:pPr>
            <a:r>
              <a:rPr lang="uk-UA" b="1" dirty="0"/>
              <a:t>а</a:t>
            </a:r>
            <a:r>
              <a:rPr lang="uk-UA" sz="3800" b="1" dirty="0"/>
              <a:t>) </a:t>
            </a:r>
            <a:r>
              <a:rPr lang="uk-UA" sz="3800" b="1" dirty="0">
                <a:solidFill>
                  <a:srgbClr val="FF0000"/>
                </a:solidFill>
              </a:rPr>
              <a:t>сільськогосподарські угіддя </a:t>
            </a:r>
            <a:r>
              <a:rPr lang="uk-UA" sz="3800" b="1" dirty="0"/>
              <a:t>(рілля, багаторічні насадження, сіножаті, пасовища та перелоги);</a:t>
            </a:r>
          </a:p>
          <a:p>
            <a:pPr marL="82296" indent="0">
              <a:lnSpc>
                <a:spcPts val="3500"/>
              </a:lnSpc>
              <a:spcAft>
                <a:spcPts val="1800"/>
              </a:spcAft>
              <a:buNone/>
            </a:pPr>
            <a:r>
              <a:rPr lang="uk-UA" sz="3800" b="1" dirty="0"/>
              <a:t>б) </a:t>
            </a:r>
            <a:r>
              <a:rPr lang="uk-UA" sz="3800" b="1" dirty="0">
                <a:solidFill>
                  <a:srgbClr val="FF0000"/>
                </a:solidFill>
              </a:rPr>
              <a:t>несільськогосподарські угіддя </a:t>
            </a:r>
            <a:r>
              <a:rPr lang="uk-UA" sz="3800" b="1" dirty="0"/>
              <a:t>(господарські шляхи і прогони, полезахисні лісові смуги та інші захисні насадження, крім тих, що віднесені до земель </a:t>
            </a:r>
            <a:r>
              <a:rPr lang="uk-UA" sz="3800" b="1" dirty="0" smtClean="0">
                <a:solidFill>
                  <a:srgbClr val="00B050"/>
                </a:solidFill>
              </a:rPr>
              <a:t>інших категорій</a:t>
            </a:r>
            <a:r>
              <a:rPr lang="uk-UA" sz="3800" b="1" dirty="0" smtClean="0"/>
              <a:t>, </a:t>
            </a:r>
            <a:r>
              <a:rPr lang="uk-UA" sz="3800" b="1" dirty="0"/>
              <a:t>землі під господарськими будівлями і дворами, землі під інфраструктурою </a:t>
            </a:r>
            <a:r>
              <a:rPr lang="uk-UA" sz="3800" b="1" dirty="0" smtClean="0"/>
              <a:t>оптових  ринків сільськогосподарської </a:t>
            </a:r>
            <a:r>
              <a:rPr lang="uk-UA" sz="3800" b="1" dirty="0"/>
              <a:t>продукції, землі тимчасової консервації тощо).</a:t>
            </a:r>
          </a:p>
          <a:p>
            <a:pPr marL="82296" indent="0" algn="r">
              <a:buNone/>
            </a:pPr>
            <a:r>
              <a:rPr lang="uk-UA" sz="3400" b="1" dirty="0" smtClean="0"/>
              <a:t>(ч. 2 ст</a:t>
            </a:r>
            <a:r>
              <a:rPr lang="uk-UA" sz="3400" b="1" dirty="0"/>
              <a:t>. </a:t>
            </a:r>
            <a:r>
              <a:rPr lang="uk-UA" sz="3400" b="1" dirty="0" smtClean="0"/>
              <a:t>22 ЗК України) </a:t>
            </a:r>
            <a:endParaRPr lang="ru-RU" sz="3400" b="1" dirty="0"/>
          </a:p>
        </p:txBody>
      </p:sp>
    </p:spTree>
    <p:extLst>
      <p:ext uri="{BB962C8B-B14F-4D97-AF65-F5344CB8AC3E}">
        <p14:creationId xmlns:p14="http://schemas.microsoft.com/office/powerpoint/2010/main" val="2731201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16632"/>
            <a:ext cx="7498080" cy="648072"/>
          </a:xfrm>
        </p:spPr>
        <p:txBody>
          <a:bodyPr>
            <a:normAutofit/>
          </a:bodyPr>
          <a:lstStyle/>
          <a:p>
            <a:pPr algn="ctr"/>
            <a:r>
              <a:rPr lang="uk-UA" sz="3000" b="1" dirty="0" smtClean="0"/>
              <a:t>Полезахисні лісові смуги</a:t>
            </a:r>
            <a:endParaRPr lang="uk-UA" sz="3000" b="1" dirty="0"/>
          </a:p>
        </p:txBody>
      </p:sp>
      <p:sp>
        <p:nvSpPr>
          <p:cNvPr id="3" name="Місце для вмісту 2"/>
          <p:cNvSpPr>
            <a:spLocks noGrp="1"/>
          </p:cNvSpPr>
          <p:nvPr>
            <p:ph idx="1"/>
          </p:nvPr>
        </p:nvSpPr>
        <p:spPr>
          <a:xfrm>
            <a:off x="1435608" y="1052736"/>
            <a:ext cx="7498080" cy="5195664"/>
          </a:xfrm>
        </p:spPr>
        <p:txBody>
          <a:bodyPr>
            <a:normAutofit/>
          </a:bodyPr>
          <a:lstStyle/>
          <a:p>
            <a:pPr marL="82296" indent="0" algn="just">
              <a:buNone/>
            </a:pPr>
            <a:r>
              <a:rPr lang="uk-UA" sz="2200" b="1" dirty="0" smtClean="0"/>
              <a:t>Постанова Кабінету Міністрів України </a:t>
            </a:r>
          </a:p>
          <a:p>
            <a:pPr marL="82296" indent="0" algn="just">
              <a:buNone/>
            </a:pPr>
            <a:r>
              <a:rPr lang="uk-UA" sz="2200" b="1" dirty="0" smtClean="0"/>
              <a:t>від </a:t>
            </a:r>
            <a:r>
              <a:rPr lang="uk-UA" sz="2200" b="1" dirty="0"/>
              <a:t>22 липня 2020 р. № 650</a:t>
            </a:r>
          </a:p>
          <a:p>
            <a:pPr marL="82296" indent="0" algn="just">
              <a:buNone/>
            </a:pPr>
            <a:r>
              <a:rPr lang="uk-UA" sz="2200" b="1" dirty="0" smtClean="0">
                <a:solidFill>
                  <a:srgbClr val="FF0000"/>
                </a:solidFill>
              </a:rPr>
              <a:t>«Про </a:t>
            </a:r>
            <a:r>
              <a:rPr lang="uk-UA" sz="2200" b="1" dirty="0">
                <a:solidFill>
                  <a:srgbClr val="FF0000"/>
                </a:solidFill>
              </a:rPr>
              <a:t>затвердження Правил утримання та збереження полезахисних лісових смуг, розташованих на землях сільськогосподарського </a:t>
            </a:r>
            <a:r>
              <a:rPr lang="uk-UA" sz="2200" b="1" dirty="0" smtClean="0">
                <a:solidFill>
                  <a:srgbClr val="FF0000"/>
                </a:solidFill>
              </a:rPr>
              <a:t>призначення»</a:t>
            </a:r>
          </a:p>
          <a:p>
            <a:pPr marL="82296" indent="0" algn="just">
              <a:buNone/>
            </a:pPr>
            <a:endParaRPr lang="uk-UA" sz="2200" b="1" dirty="0">
              <a:solidFill>
                <a:srgbClr val="00B050"/>
              </a:solidFill>
            </a:endParaRPr>
          </a:p>
          <a:p>
            <a:pPr marL="82296" indent="0" algn="just">
              <a:buNone/>
            </a:pPr>
            <a:r>
              <a:rPr lang="uk-UA" sz="2200" b="1" dirty="0">
                <a:solidFill>
                  <a:srgbClr val="00B050"/>
                </a:solidFill>
              </a:rPr>
              <a:t>полезахисні лісові смуги </a:t>
            </a:r>
            <a:r>
              <a:rPr lang="uk-UA" sz="2200" b="1" dirty="0"/>
              <a:t>- штучно створені насадження лінійного типу для захисту сільськогосподарських угідь від негативного впливу природних та антропогенних </a:t>
            </a:r>
            <a:r>
              <a:rPr lang="uk-UA" sz="2200" b="1" dirty="0" smtClean="0"/>
              <a:t>факторів.</a:t>
            </a:r>
            <a:endParaRPr lang="uk-UA" sz="2200" b="1" dirty="0"/>
          </a:p>
        </p:txBody>
      </p:sp>
    </p:spTree>
    <p:extLst>
      <p:ext uri="{BB962C8B-B14F-4D97-AF65-F5344CB8AC3E}">
        <p14:creationId xmlns:p14="http://schemas.microsoft.com/office/powerpoint/2010/main" val="161598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331640" y="332656"/>
            <a:ext cx="1793390" cy="2232248"/>
          </a:xfrm>
          <a:prstGeom prst="rect">
            <a:avLst/>
          </a:prstGeom>
        </p:spPr>
      </p:pic>
      <p:sp>
        <p:nvSpPr>
          <p:cNvPr id="5" name="Прямокутник 4"/>
          <p:cNvSpPr/>
          <p:nvPr/>
        </p:nvSpPr>
        <p:spPr>
          <a:xfrm>
            <a:off x="3528392" y="332656"/>
            <a:ext cx="5292080" cy="1785104"/>
          </a:xfrm>
          <a:prstGeom prst="rect">
            <a:avLst/>
          </a:prstGeom>
        </p:spPr>
        <p:txBody>
          <a:bodyPr wrap="square">
            <a:spAutoFit/>
          </a:bodyPr>
          <a:lstStyle/>
          <a:p>
            <a:r>
              <a:rPr lang="ru-RU" sz="2200" b="1" dirty="0" err="1">
                <a:solidFill>
                  <a:srgbClr val="C00000"/>
                </a:solidFill>
              </a:rPr>
              <a:t>Докучаєв</a:t>
            </a:r>
            <a:r>
              <a:rPr lang="ru-RU" sz="2200" b="1" dirty="0">
                <a:solidFill>
                  <a:srgbClr val="C00000"/>
                </a:solidFill>
              </a:rPr>
              <a:t> Василь </a:t>
            </a:r>
            <a:r>
              <a:rPr lang="ru-RU" sz="2200" b="1" dirty="0" err="1">
                <a:solidFill>
                  <a:srgbClr val="C00000"/>
                </a:solidFill>
              </a:rPr>
              <a:t>Васильович</a:t>
            </a:r>
            <a:r>
              <a:rPr lang="ru-RU" sz="2200" b="1" dirty="0">
                <a:solidFill>
                  <a:srgbClr val="C00000"/>
                </a:solidFill>
              </a:rPr>
              <a:t> </a:t>
            </a:r>
            <a:endParaRPr lang="ru-RU" sz="2200" b="1" dirty="0" smtClean="0">
              <a:solidFill>
                <a:srgbClr val="C00000"/>
              </a:solidFill>
            </a:endParaRPr>
          </a:p>
          <a:p>
            <a:r>
              <a:rPr lang="ru-RU" sz="2200" b="1" dirty="0" smtClean="0">
                <a:solidFill>
                  <a:srgbClr val="C00000"/>
                </a:solidFill>
              </a:rPr>
              <a:t>(1846 – 1903)</a:t>
            </a:r>
          </a:p>
          <a:p>
            <a:endParaRPr lang="ru-RU" sz="2200" b="1" dirty="0">
              <a:solidFill>
                <a:srgbClr val="C00000"/>
              </a:solidFill>
            </a:endParaRPr>
          </a:p>
          <a:p>
            <a:r>
              <a:rPr lang="uk-UA" sz="2200" b="1" dirty="0" smtClean="0">
                <a:solidFill>
                  <a:srgbClr val="002060"/>
                </a:solidFill>
              </a:rPr>
              <a:t>основоположник науково-генетичного ґрунтознавства та зональної агрономії</a:t>
            </a:r>
            <a:endParaRPr lang="uk-UA" sz="2200" b="1" dirty="0">
              <a:solidFill>
                <a:srgbClr val="002060"/>
              </a:solidFill>
            </a:endParaRPr>
          </a:p>
        </p:txBody>
      </p:sp>
      <p:sp>
        <p:nvSpPr>
          <p:cNvPr id="6" name="Прямокутник 5"/>
          <p:cNvSpPr/>
          <p:nvPr/>
        </p:nvSpPr>
        <p:spPr>
          <a:xfrm>
            <a:off x="1331640" y="2787893"/>
            <a:ext cx="7704856" cy="3477875"/>
          </a:xfrm>
          <a:prstGeom prst="rect">
            <a:avLst/>
          </a:prstGeom>
        </p:spPr>
        <p:txBody>
          <a:bodyPr wrap="square">
            <a:spAutoFit/>
          </a:bodyPr>
          <a:lstStyle/>
          <a:p>
            <a:pPr algn="just"/>
            <a:r>
              <a:rPr lang="uk-UA" sz="2000" dirty="0" smtClean="0"/>
              <a:t>«Якщо система землеробства призводить до збіднення ґрунту, втрат органічної речовини, розвитку водної і вітрової ерозії, то така система землеробства повинна бути замінена на іншу, яка не дає означених негативних наслідків».</a:t>
            </a:r>
          </a:p>
          <a:p>
            <a:pPr algn="just"/>
            <a:endParaRPr lang="uk-UA" sz="2000" dirty="0"/>
          </a:p>
          <a:p>
            <a:pPr algn="just"/>
            <a:r>
              <a:rPr lang="uk-UA" sz="2000" dirty="0" smtClean="0"/>
              <a:t>«Ґрунт </a:t>
            </a:r>
            <a:r>
              <a:rPr lang="uk-UA" sz="2000" dirty="0"/>
              <a:t>не гірська порода, а цілком самостійне тіло природи, що підкорюється своїм особливим законам ґрунтоутворення. Ґрунт створюється і розвивається в складній взаємодії гірських порід, клімату, рослинності, тварин і </a:t>
            </a:r>
            <a:r>
              <a:rPr lang="uk-UA" sz="2000" dirty="0" smtClean="0"/>
              <a:t>мікроорганізмів»</a:t>
            </a:r>
          </a:p>
          <a:p>
            <a:pPr algn="just"/>
            <a:endParaRPr lang="uk-UA" sz="2000" dirty="0"/>
          </a:p>
          <a:p>
            <a:pPr algn="r"/>
            <a:r>
              <a:rPr lang="uk-UA" sz="2000" dirty="0" smtClean="0"/>
              <a:t> </a:t>
            </a:r>
            <a:r>
              <a:rPr lang="ru-RU" sz="2000" i="1" dirty="0" smtClean="0">
                <a:solidFill>
                  <a:srgbClr val="C00000"/>
                </a:solidFill>
              </a:rPr>
              <a:t>В.В</a:t>
            </a:r>
            <a:r>
              <a:rPr lang="ru-RU" sz="2000" i="1" dirty="0">
                <a:solidFill>
                  <a:srgbClr val="C00000"/>
                </a:solidFill>
              </a:rPr>
              <a:t>. </a:t>
            </a:r>
            <a:r>
              <a:rPr lang="ru-RU" sz="2000" i="1" dirty="0" err="1">
                <a:solidFill>
                  <a:srgbClr val="C00000"/>
                </a:solidFill>
              </a:rPr>
              <a:t>Докучаєв</a:t>
            </a:r>
            <a:endParaRPr lang="uk-UA" sz="2000" i="1" dirty="0">
              <a:solidFill>
                <a:srgbClr val="C00000"/>
              </a:solidFill>
            </a:endParaRPr>
          </a:p>
        </p:txBody>
      </p:sp>
    </p:spTree>
    <p:extLst>
      <p:ext uri="{BB962C8B-B14F-4D97-AF65-F5344CB8AC3E}">
        <p14:creationId xmlns:p14="http://schemas.microsoft.com/office/powerpoint/2010/main" val="13097487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3634</TotalTime>
  <Words>3422</Words>
  <Application>Microsoft Office PowerPoint</Application>
  <PresentationFormat>Екран (4:3)</PresentationFormat>
  <Paragraphs>346</Paragraphs>
  <Slides>51</Slides>
  <Notes>0</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51</vt:i4>
      </vt:variant>
    </vt:vector>
  </HeadingPairs>
  <TitlesOfParts>
    <vt:vector size="59" baseType="lpstr">
      <vt:lpstr>Arial</vt:lpstr>
      <vt:lpstr>Calibri</vt:lpstr>
      <vt:lpstr>Corbel</vt:lpstr>
      <vt:lpstr>Gill Sans MT</vt:lpstr>
      <vt:lpstr>Verdana</vt:lpstr>
      <vt:lpstr>Wingdings</vt:lpstr>
      <vt:lpstr>Wingdings 2</vt:lpstr>
      <vt:lpstr>Солнцестояние</vt:lpstr>
      <vt:lpstr>ПРАВОВИЙ РЕЖИМ ЗЕМЕЛЬ сільськогосподарського Призначення</vt:lpstr>
      <vt:lpstr>Основні питання теми</vt:lpstr>
      <vt:lpstr>Поняття земель сільськогосподарського призначення   </vt:lpstr>
      <vt:lpstr>Презентація PowerPoint</vt:lpstr>
      <vt:lpstr>Презентація PowerPoint</vt:lpstr>
      <vt:lpstr>Презентація PowerPoint</vt:lpstr>
      <vt:lpstr>Склад земель сільськогосподарського призначення   </vt:lpstr>
      <vt:lpstr>Полезахисні лісові смуги</vt:lpstr>
      <vt:lpstr>Презентація PowerPoint</vt:lpstr>
      <vt:lpstr>Види сільськогосподарських угідь</vt:lpstr>
      <vt:lpstr>Презентація PowerPoint</vt:lpstr>
      <vt:lpstr>Правовий режим земель сільськогосподарського призначення</vt:lpstr>
      <vt:lpstr>Види (рівні) правового режиму земель сільськогосподарського призначення</vt:lpstr>
      <vt:lpstr>Презентація PowerPoint</vt:lpstr>
      <vt:lpstr>Презентація PowerPoint</vt:lpstr>
      <vt:lpstr>Правові форми використання ЗСГП </vt:lpstr>
      <vt:lpstr>Презентація PowerPoint</vt:lpstr>
      <vt:lpstr>Законодавчі акти, якими вносились суттєві зміни щодо правового режиму ЗСГП (слайд 1)</vt:lpstr>
      <vt:lpstr>Законодавчі акти, якими вносились суттєві зміни щодо правового режиму ЗСГП (слайд 2)</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Суб'єкти права власності на ЗСГП</vt:lpstr>
      <vt:lpstr>Суб'єкти права власності на ЗСГП</vt:lpstr>
      <vt:lpstr>Законодавчі акти, що визначають правовий статус окремих суб'єктів прав на землі сільськогосподарського призначення</vt:lpstr>
      <vt:lpstr>Презентація PowerPoint</vt:lpstr>
      <vt:lpstr>Презентація PowerPoint</vt:lpstr>
      <vt:lpstr>Презентація PowerPoint</vt:lpstr>
      <vt:lpstr>Презентація PowerPoint</vt:lpstr>
      <vt:lpstr>Право емфітевзису  (гл. 161 ЗК, гл. 33 ЦК)</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Нормативні засади відшкодування втрат сільськогосподарського виробництва</vt:lpstr>
      <vt:lpstr>Презентація PowerPoint</vt:lpstr>
      <vt:lpstr>Презентація PowerPoint</vt:lpstr>
      <vt:lpstr>Презентація PowerPoint</vt:lpstr>
      <vt:lpstr>Презентація PowerPoint</vt:lpstr>
      <vt:lpstr>Презентація PowerPoint</vt:lpstr>
    </vt:vector>
  </TitlesOfParts>
  <Company>Deftones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Поняття, предмет та система земельного права України</dc:title>
  <dc:creator>Customer</dc:creator>
  <cp:lastModifiedBy>1PR</cp:lastModifiedBy>
  <cp:revision>330</cp:revision>
  <cp:lastPrinted>2017-03-09T09:08:30Z</cp:lastPrinted>
  <dcterms:created xsi:type="dcterms:W3CDTF">2010-09-03T10:03:27Z</dcterms:created>
  <dcterms:modified xsi:type="dcterms:W3CDTF">2022-11-07T20:33:47Z</dcterms:modified>
</cp:coreProperties>
</file>