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4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66" d="100"/>
          <a:sy n="66" d="100"/>
        </p:scale>
        <p:origin x="318" y="1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2A256625-C409-485A-8EFB-35B0C64CD860}" type="datetimeFigureOut">
              <a:rPr lang="ru-RU" smtClean="0"/>
              <a:t>13.04.2020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69068F-C11F-4806-BA25-82A1BE4B6C79}" type="slidenum">
              <a:rPr lang="ru-RU" smtClean="0"/>
              <a:t>‹#›</a:t>
            </a:fld>
            <a:endParaRPr lang="ru-RU"/>
          </a:p>
        </p:txBody>
      </p:sp>
    </p:spTree>
    <p:extLst>
      <p:ext uri="{BB962C8B-B14F-4D97-AF65-F5344CB8AC3E}">
        <p14:creationId xmlns:p14="http://schemas.microsoft.com/office/powerpoint/2010/main" val="1431529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A256625-C409-485A-8EFB-35B0C64CD860}" type="datetimeFigureOut">
              <a:rPr lang="ru-RU" smtClean="0"/>
              <a:t>13.04.2020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69068F-C11F-4806-BA25-82A1BE4B6C79}" type="slidenum">
              <a:rPr lang="ru-RU" smtClean="0"/>
              <a:t>‹#›</a:t>
            </a:fld>
            <a:endParaRPr lang="ru-RU"/>
          </a:p>
        </p:txBody>
      </p:sp>
    </p:spTree>
    <p:extLst>
      <p:ext uri="{BB962C8B-B14F-4D97-AF65-F5344CB8AC3E}">
        <p14:creationId xmlns:p14="http://schemas.microsoft.com/office/powerpoint/2010/main" val="27119297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A256625-C409-485A-8EFB-35B0C64CD860}" type="datetimeFigureOut">
              <a:rPr lang="ru-RU" smtClean="0"/>
              <a:t>13.04.2020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69068F-C11F-4806-BA25-82A1BE4B6C79}"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084070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A256625-C409-485A-8EFB-35B0C64CD860}" type="datetimeFigureOut">
              <a:rPr lang="ru-RU" smtClean="0"/>
              <a:t>13.04.2020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69068F-C11F-4806-BA25-82A1BE4B6C79}" type="slidenum">
              <a:rPr lang="ru-RU" smtClean="0"/>
              <a:t>‹#›</a:t>
            </a:fld>
            <a:endParaRPr lang="ru-RU"/>
          </a:p>
        </p:txBody>
      </p:sp>
    </p:spTree>
    <p:extLst>
      <p:ext uri="{BB962C8B-B14F-4D97-AF65-F5344CB8AC3E}">
        <p14:creationId xmlns:p14="http://schemas.microsoft.com/office/powerpoint/2010/main" val="37781748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A256625-C409-485A-8EFB-35B0C64CD860}" type="datetimeFigureOut">
              <a:rPr lang="ru-RU" smtClean="0"/>
              <a:t>13.04.2020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69068F-C11F-4806-BA25-82A1BE4B6C79}"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287252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A256625-C409-485A-8EFB-35B0C64CD860}" type="datetimeFigureOut">
              <a:rPr lang="ru-RU" smtClean="0"/>
              <a:t>13.04.2020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69068F-C11F-4806-BA25-82A1BE4B6C79}" type="slidenum">
              <a:rPr lang="ru-RU" smtClean="0"/>
              <a:t>‹#›</a:t>
            </a:fld>
            <a:endParaRPr lang="ru-RU"/>
          </a:p>
        </p:txBody>
      </p:sp>
    </p:spTree>
    <p:extLst>
      <p:ext uri="{BB962C8B-B14F-4D97-AF65-F5344CB8AC3E}">
        <p14:creationId xmlns:p14="http://schemas.microsoft.com/office/powerpoint/2010/main" val="29413926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A256625-C409-485A-8EFB-35B0C64CD860}" type="datetimeFigureOut">
              <a:rPr lang="ru-RU" smtClean="0"/>
              <a:t>13.04.2020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69068F-C11F-4806-BA25-82A1BE4B6C79}" type="slidenum">
              <a:rPr lang="ru-RU" smtClean="0"/>
              <a:t>‹#›</a:t>
            </a:fld>
            <a:endParaRPr lang="ru-RU"/>
          </a:p>
        </p:txBody>
      </p:sp>
    </p:spTree>
    <p:extLst>
      <p:ext uri="{BB962C8B-B14F-4D97-AF65-F5344CB8AC3E}">
        <p14:creationId xmlns:p14="http://schemas.microsoft.com/office/powerpoint/2010/main" val="38763239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A256625-C409-485A-8EFB-35B0C64CD860}" type="datetimeFigureOut">
              <a:rPr lang="ru-RU" smtClean="0"/>
              <a:t>13.04.2020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69068F-C11F-4806-BA25-82A1BE4B6C79}" type="slidenum">
              <a:rPr lang="ru-RU" smtClean="0"/>
              <a:t>‹#›</a:t>
            </a:fld>
            <a:endParaRPr lang="ru-RU"/>
          </a:p>
        </p:txBody>
      </p:sp>
    </p:spTree>
    <p:extLst>
      <p:ext uri="{BB962C8B-B14F-4D97-AF65-F5344CB8AC3E}">
        <p14:creationId xmlns:p14="http://schemas.microsoft.com/office/powerpoint/2010/main" val="1794631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A256625-C409-485A-8EFB-35B0C64CD860}" type="datetimeFigureOut">
              <a:rPr lang="ru-RU" smtClean="0"/>
              <a:t>13.04.2020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69068F-C11F-4806-BA25-82A1BE4B6C79}" type="slidenum">
              <a:rPr lang="ru-RU" smtClean="0"/>
              <a:t>‹#›</a:t>
            </a:fld>
            <a:endParaRPr lang="ru-RU"/>
          </a:p>
        </p:txBody>
      </p:sp>
    </p:spTree>
    <p:extLst>
      <p:ext uri="{BB962C8B-B14F-4D97-AF65-F5344CB8AC3E}">
        <p14:creationId xmlns:p14="http://schemas.microsoft.com/office/powerpoint/2010/main" val="17800526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A256625-C409-485A-8EFB-35B0C64CD860}" type="datetimeFigureOut">
              <a:rPr lang="ru-RU" smtClean="0"/>
              <a:t>13.04.2020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69068F-C11F-4806-BA25-82A1BE4B6C79}" type="slidenum">
              <a:rPr lang="ru-RU" smtClean="0"/>
              <a:t>‹#›</a:t>
            </a:fld>
            <a:endParaRPr lang="ru-RU"/>
          </a:p>
        </p:txBody>
      </p:sp>
    </p:spTree>
    <p:extLst>
      <p:ext uri="{BB962C8B-B14F-4D97-AF65-F5344CB8AC3E}">
        <p14:creationId xmlns:p14="http://schemas.microsoft.com/office/powerpoint/2010/main" val="26691624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2A256625-C409-485A-8EFB-35B0C64CD860}" type="datetimeFigureOut">
              <a:rPr lang="ru-RU" smtClean="0"/>
              <a:t>13.04.2020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69068F-C11F-4806-BA25-82A1BE4B6C79}" type="slidenum">
              <a:rPr lang="ru-RU" smtClean="0"/>
              <a:t>‹#›</a:t>
            </a:fld>
            <a:endParaRPr lang="ru-RU"/>
          </a:p>
        </p:txBody>
      </p:sp>
    </p:spTree>
    <p:extLst>
      <p:ext uri="{BB962C8B-B14F-4D97-AF65-F5344CB8AC3E}">
        <p14:creationId xmlns:p14="http://schemas.microsoft.com/office/powerpoint/2010/main" val="36032385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2A256625-C409-485A-8EFB-35B0C64CD860}" type="datetimeFigureOut">
              <a:rPr lang="ru-RU" smtClean="0"/>
              <a:t>13.04.2020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69068F-C11F-4806-BA25-82A1BE4B6C79}" type="slidenum">
              <a:rPr lang="ru-RU" smtClean="0"/>
              <a:t>‹#›</a:t>
            </a:fld>
            <a:endParaRPr lang="ru-RU"/>
          </a:p>
        </p:txBody>
      </p:sp>
    </p:spTree>
    <p:extLst>
      <p:ext uri="{BB962C8B-B14F-4D97-AF65-F5344CB8AC3E}">
        <p14:creationId xmlns:p14="http://schemas.microsoft.com/office/powerpoint/2010/main" val="20305078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2A256625-C409-485A-8EFB-35B0C64CD860}" type="datetimeFigureOut">
              <a:rPr lang="ru-RU" smtClean="0"/>
              <a:t>13.04.2020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69068F-C11F-4806-BA25-82A1BE4B6C79}" type="slidenum">
              <a:rPr lang="ru-RU" smtClean="0"/>
              <a:t>‹#›</a:t>
            </a:fld>
            <a:endParaRPr lang="ru-RU"/>
          </a:p>
        </p:txBody>
      </p:sp>
    </p:spTree>
    <p:extLst>
      <p:ext uri="{BB962C8B-B14F-4D97-AF65-F5344CB8AC3E}">
        <p14:creationId xmlns:p14="http://schemas.microsoft.com/office/powerpoint/2010/main" val="2761934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256625-C409-485A-8EFB-35B0C64CD860}" type="datetimeFigureOut">
              <a:rPr lang="ru-RU" smtClean="0"/>
              <a:t>13.04.2020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69068F-C11F-4806-BA25-82A1BE4B6C79}" type="slidenum">
              <a:rPr lang="ru-RU" smtClean="0"/>
              <a:t>‹#›</a:t>
            </a:fld>
            <a:endParaRPr lang="ru-RU"/>
          </a:p>
        </p:txBody>
      </p:sp>
    </p:spTree>
    <p:extLst>
      <p:ext uri="{BB962C8B-B14F-4D97-AF65-F5344CB8AC3E}">
        <p14:creationId xmlns:p14="http://schemas.microsoft.com/office/powerpoint/2010/main" val="1218511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2A256625-C409-485A-8EFB-35B0C64CD860}" type="datetimeFigureOut">
              <a:rPr lang="ru-RU" smtClean="0"/>
              <a:t>13.04.2020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69068F-C11F-4806-BA25-82A1BE4B6C79}" type="slidenum">
              <a:rPr lang="ru-RU" smtClean="0"/>
              <a:t>‹#›</a:t>
            </a:fld>
            <a:endParaRPr lang="ru-RU"/>
          </a:p>
        </p:txBody>
      </p:sp>
    </p:spTree>
    <p:extLst>
      <p:ext uri="{BB962C8B-B14F-4D97-AF65-F5344CB8AC3E}">
        <p14:creationId xmlns:p14="http://schemas.microsoft.com/office/powerpoint/2010/main" val="8661860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2A256625-C409-485A-8EFB-35B0C64CD860}" type="datetimeFigureOut">
              <a:rPr lang="ru-RU" smtClean="0"/>
              <a:t>13.04.2020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69068F-C11F-4806-BA25-82A1BE4B6C79}" type="slidenum">
              <a:rPr lang="ru-RU" smtClean="0"/>
              <a:t>‹#›</a:t>
            </a:fld>
            <a:endParaRPr lang="ru-RU"/>
          </a:p>
        </p:txBody>
      </p:sp>
    </p:spTree>
    <p:extLst>
      <p:ext uri="{BB962C8B-B14F-4D97-AF65-F5344CB8AC3E}">
        <p14:creationId xmlns:p14="http://schemas.microsoft.com/office/powerpoint/2010/main" val="6721869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A256625-C409-485A-8EFB-35B0C64CD860}" type="datetimeFigureOut">
              <a:rPr lang="ru-RU" smtClean="0"/>
              <a:t>13.04.2020</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B169068F-C11F-4806-BA25-82A1BE4B6C79}" type="slidenum">
              <a:rPr lang="ru-RU" smtClean="0"/>
              <a:t>‹#›</a:t>
            </a:fld>
            <a:endParaRPr lang="ru-RU"/>
          </a:p>
        </p:txBody>
      </p:sp>
    </p:spTree>
    <p:extLst>
      <p:ext uri="{BB962C8B-B14F-4D97-AF65-F5344CB8AC3E}">
        <p14:creationId xmlns:p14="http://schemas.microsoft.com/office/powerpoint/2010/main" val="752989555"/>
      </p:ext>
    </p:extLst>
  </p:cSld>
  <p:clrMap bg1="lt1" tx1="dk1" bg2="lt2" tx2="dk2" accent1="accent1" accent2="accent2" accent3="accent3" accent4="accent4" accent5="accent5" accent6="accent6" hlink="hlink" folHlink="folHlink"/>
  <p:sldLayoutIdLst>
    <p:sldLayoutId id="2147484041" r:id="rId1"/>
    <p:sldLayoutId id="2147484042" r:id="rId2"/>
    <p:sldLayoutId id="2147484043" r:id="rId3"/>
    <p:sldLayoutId id="2147484044" r:id="rId4"/>
    <p:sldLayoutId id="2147484045" r:id="rId5"/>
    <p:sldLayoutId id="2147484046" r:id="rId6"/>
    <p:sldLayoutId id="2147484047" r:id="rId7"/>
    <p:sldLayoutId id="2147484048" r:id="rId8"/>
    <p:sldLayoutId id="2147484049" r:id="rId9"/>
    <p:sldLayoutId id="2147484050" r:id="rId10"/>
    <p:sldLayoutId id="2147484051" r:id="rId11"/>
    <p:sldLayoutId id="2147484052" r:id="rId12"/>
    <p:sldLayoutId id="2147484053" r:id="rId13"/>
    <p:sldLayoutId id="2147484054" r:id="rId14"/>
    <p:sldLayoutId id="2147484055" r:id="rId15"/>
    <p:sldLayoutId id="2147484056"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bg2">
                <a:tint val="90000"/>
                <a:lumMod val="120000"/>
              </a:schemeClr>
            </a:gs>
            <a:gs pos="100000">
              <a:schemeClr val="bg2">
                <a:shade val="98000"/>
                <a:satMod val="120000"/>
                <a:lumMod val="98000"/>
              </a:schemeClr>
            </a:gs>
          </a:gsLst>
          <a:lin ang="5400000" scaled="0"/>
        </a:gradFill>
        <a:effectLst/>
      </p:bgPr>
    </p:bg>
    <p:spTree>
      <p:nvGrpSpPr>
        <p:cNvPr id="1" name=""/>
        <p:cNvGrpSpPr/>
        <p:nvPr/>
      </p:nvGrpSpPr>
      <p:grpSpPr>
        <a:xfrm>
          <a:off x="0" y="0"/>
          <a:ext cx="0" cy="0"/>
          <a:chOff x="0" y="0"/>
          <a:chExt cx="0" cy="0"/>
        </a:xfrm>
      </p:grpSpPr>
      <p:sp>
        <p:nvSpPr>
          <p:cNvPr id="11" name="Прямоугольник 10"/>
          <p:cNvSpPr/>
          <p:nvPr/>
        </p:nvSpPr>
        <p:spPr>
          <a:xfrm>
            <a:off x="406400" y="275771"/>
            <a:ext cx="10041965" cy="707886"/>
          </a:xfrm>
          <a:prstGeom prst="rect">
            <a:avLst/>
          </a:prstGeom>
        </p:spPr>
        <p:txBody>
          <a:bodyPr wrap="square">
            <a:spAutoFit/>
          </a:bodyPr>
          <a:lstStyle/>
          <a:p>
            <a:pPr algn="ctr"/>
            <a:r>
              <a:rPr lang="ru-RU" sz="4000" b="1" i="1" dirty="0">
                <a:solidFill>
                  <a:srgbClr val="2E74B5"/>
                </a:solidFill>
                <a:latin typeface="Times New Roman" panose="02020603050405020304" pitchFamily="18" charset="0"/>
                <a:ea typeface="Calibri" panose="020F0502020204030204" pitchFamily="34" charset="0"/>
              </a:rPr>
              <a:t>	</a:t>
            </a:r>
            <a:r>
              <a:rPr lang="ru-RU" sz="4000" b="1" i="1" dirty="0">
                <a:solidFill>
                  <a:schemeClr val="accent1">
                    <a:lumMod val="50000"/>
                  </a:schemeClr>
                </a:solidFill>
                <a:latin typeface="Times New Roman" panose="02020603050405020304" pitchFamily="18" charset="0"/>
                <a:ea typeface="Calibri" panose="020F0502020204030204" pitchFamily="34" charset="0"/>
              </a:rPr>
              <a:t>До другої</a:t>
            </a:r>
            <a:r>
              <a:rPr lang="uk-UA" sz="4000" b="1" i="1" dirty="0">
                <a:solidFill>
                  <a:schemeClr val="accent1">
                    <a:lumMod val="50000"/>
                  </a:schemeClr>
                </a:solidFill>
                <a:latin typeface="Times New Roman" panose="02020603050405020304" pitchFamily="18" charset="0"/>
                <a:ea typeface="Calibri" panose="020F0502020204030204" pitchFamily="34" charset="0"/>
              </a:rPr>
              <a:t> половини ХХ ст.</a:t>
            </a:r>
            <a:endParaRPr lang="ru-RU" sz="4000" dirty="0">
              <a:solidFill>
                <a:schemeClr val="accent1">
                  <a:lumMod val="50000"/>
                </a:schemeClr>
              </a:solidFill>
            </a:endParaRPr>
          </a:p>
        </p:txBody>
      </p:sp>
      <p:sp>
        <p:nvSpPr>
          <p:cNvPr id="12" name="Прямоугольник 11"/>
          <p:cNvSpPr/>
          <p:nvPr/>
        </p:nvSpPr>
        <p:spPr>
          <a:xfrm>
            <a:off x="406400" y="983657"/>
            <a:ext cx="8619564" cy="5470857"/>
          </a:xfrm>
          <a:prstGeom prst="rect">
            <a:avLst/>
          </a:prstGeom>
        </p:spPr>
        <p:txBody>
          <a:bodyPr wrap="square">
            <a:spAutoFit/>
          </a:bodyPr>
          <a:lstStyle/>
          <a:p>
            <a:pPr marL="342900" lvl="0" indent="-342900">
              <a:lnSpc>
                <a:spcPct val="107000"/>
              </a:lnSpc>
              <a:spcAft>
                <a:spcPts val="0"/>
              </a:spcAft>
              <a:buFont typeface="Wingdings" panose="05000000000000000000" pitchFamily="2" charset="2"/>
              <a:buChar char="v"/>
            </a:pPr>
            <a:r>
              <a:rPr lang="uk-UA" sz="2300" i="1" dirty="0">
                <a:solidFill>
                  <a:schemeClr val="accent2">
                    <a:lumMod val="75000"/>
                  </a:schemeClr>
                </a:solidFill>
                <a:latin typeface="Times New Roman" panose="02020603050405020304" pitchFamily="18" charset="0"/>
                <a:ea typeface="Calibri" panose="020F0502020204030204" pitchFamily="34" charset="0"/>
                <a:cs typeface="Times New Roman" panose="02020603050405020304" pitchFamily="18" charset="0"/>
              </a:rPr>
              <a:t>Активно-орієнтований набір політичних ідей.</a:t>
            </a:r>
            <a:endParaRPr lang="ru-RU" sz="2300" i="1" dirty="0">
              <a:solidFill>
                <a:schemeClr val="accent2">
                  <a:lumMod val="75000"/>
                </a:schemeClr>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Wingdings" panose="05000000000000000000" pitchFamily="2" charset="2"/>
              <a:buChar char="v"/>
            </a:pPr>
            <a:r>
              <a:rPr lang="uk-UA" sz="2300" i="1" dirty="0">
                <a:solidFill>
                  <a:schemeClr val="accent2">
                    <a:lumMod val="75000"/>
                  </a:schemeClr>
                </a:solidFill>
                <a:latin typeface="Times New Roman" panose="02020603050405020304" pitchFamily="18" charset="0"/>
                <a:ea typeface="Calibri" panose="020F0502020204030204" pitchFamily="34" charset="0"/>
                <a:cs typeface="Times New Roman" panose="02020603050405020304" pitchFamily="18" charset="0"/>
              </a:rPr>
              <a:t>Ідеї правлячого класу.</a:t>
            </a:r>
            <a:endParaRPr lang="ru-RU" sz="2300" i="1" dirty="0">
              <a:solidFill>
                <a:schemeClr val="accent2">
                  <a:lumMod val="75000"/>
                </a:schemeClr>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Wingdings" panose="05000000000000000000" pitchFamily="2" charset="2"/>
              <a:buChar char="v"/>
            </a:pPr>
            <a:r>
              <a:rPr lang="uk-UA" sz="2300" i="1" dirty="0">
                <a:solidFill>
                  <a:schemeClr val="accent2">
                    <a:lumMod val="75000"/>
                  </a:schemeClr>
                </a:solidFill>
                <a:latin typeface="Times New Roman" panose="02020603050405020304" pitchFamily="18" charset="0"/>
                <a:ea typeface="Calibri" panose="020F0502020204030204" pitchFamily="34" charset="0"/>
                <a:cs typeface="Times New Roman" panose="02020603050405020304" pitchFamily="18" charset="0"/>
              </a:rPr>
              <a:t>Світосприйняття простого соціального класу або соціальної групи.</a:t>
            </a:r>
            <a:endParaRPr lang="ru-RU" sz="2300" i="1" dirty="0">
              <a:solidFill>
                <a:schemeClr val="accent2">
                  <a:lumMod val="75000"/>
                </a:schemeClr>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Wingdings" panose="05000000000000000000" pitchFamily="2" charset="2"/>
              <a:buChar char="v"/>
            </a:pPr>
            <a:r>
              <a:rPr lang="uk-UA" sz="2300" i="1" dirty="0">
                <a:solidFill>
                  <a:schemeClr val="accent2">
                    <a:lumMod val="75000"/>
                  </a:schemeClr>
                </a:solidFill>
                <a:latin typeface="Times New Roman" panose="02020603050405020304" pitchFamily="18" charset="0"/>
                <a:ea typeface="Calibri" panose="020F0502020204030204" pitchFamily="34" charset="0"/>
                <a:cs typeface="Times New Roman" panose="02020603050405020304" pitchFamily="18" charset="0"/>
              </a:rPr>
              <a:t>Політичні ідеї, які об’єднують класи та соціальні інтереси.</a:t>
            </a:r>
            <a:endParaRPr lang="ru-RU" sz="2300" i="1" dirty="0">
              <a:solidFill>
                <a:schemeClr val="accent2">
                  <a:lumMod val="75000"/>
                </a:schemeClr>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Wingdings" panose="05000000000000000000" pitchFamily="2" charset="2"/>
              <a:buChar char="v"/>
            </a:pPr>
            <a:r>
              <a:rPr lang="uk-UA" sz="2300" i="1" dirty="0">
                <a:solidFill>
                  <a:schemeClr val="accent2">
                    <a:lumMod val="75000"/>
                  </a:schemeClr>
                </a:solidFill>
                <a:latin typeface="Times New Roman" panose="02020603050405020304" pitchFamily="18" charset="0"/>
                <a:ea typeface="Calibri" panose="020F0502020204030204" pitchFamily="34" charset="0"/>
                <a:cs typeface="Times New Roman" panose="02020603050405020304" pitchFamily="18" charset="0"/>
              </a:rPr>
              <a:t>Ідеї, які нав’язують фальшивої свідомості серед пригнічених та експлуатованих. </a:t>
            </a:r>
            <a:endParaRPr lang="ru-RU" sz="2300" i="1" dirty="0">
              <a:solidFill>
                <a:schemeClr val="accent2">
                  <a:lumMod val="75000"/>
                </a:schemeClr>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Wingdings" panose="05000000000000000000" pitchFamily="2" charset="2"/>
              <a:buChar char="v"/>
            </a:pPr>
            <a:r>
              <a:rPr lang="uk-UA" sz="2300" i="1" dirty="0">
                <a:solidFill>
                  <a:schemeClr val="accent2">
                    <a:lumMod val="75000"/>
                  </a:schemeClr>
                </a:solidFill>
                <a:latin typeface="Times New Roman" panose="02020603050405020304" pitchFamily="18" charset="0"/>
                <a:ea typeface="Calibri" panose="020F0502020204030204" pitchFamily="34" charset="0"/>
                <a:cs typeface="Times New Roman" panose="02020603050405020304" pitchFamily="18" charset="0"/>
              </a:rPr>
              <a:t>Ідеї, які розглядають індивіда як частину суспільства і викликають відчуття колективної власності.</a:t>
            </a:r>
            <a:endParaRPr lang="ru-RU" sz="2300" i="1" dirty="0">
              <a:solidFill>
                <a:schemeClr val="accent2">
                  <a:lumMod val="75000"/>
                </a:schemeClr>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Wingdings" panose="05000000000000000000" pitchFamily="2" charset="2"/>
              <a:buChar char="v"/>
            </a:pPr>
            <a:r>
              <a:rPr lang="uk-UA" sz="2300" i="1" dirty="0">
                <a:solidFill>
                  <a:schemeClr val="accent2">
                    <a:lumMod val="75000"/>
                  </a:schemeClr>
                </a:solidFill>
                <a:latin typeface="Times New Roman" panose="02020603050405020304" pitchFamily="18" charset="0"/>
                <a:ea typeface="Calibri" panose="020F0502020204030204" pitchFamily="34" charset="0"/>
                <a:cs typeface="Times New Roman" panose="02020603050405020304" pitchFamily="18" charset="0"/>
              </a:rPr>
              <a:t>Офіційно санкціонований набір ідей, які використовуються для легітимації політичної системи або режиму.</a:t>
            </a:r>
            <a:endParaRPr lang="ru-RU" sz="2300" i="1" dirty="0">
              <a:solidFill>
                <a:schemeClr val="accent2">
                  <a:lumMod val="75000"/>
                </a:schemeClr>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v"/>
            </a:pPr>
            <a:r>
              <a:rPr lang="uk-UA" sz="2300" i="1" dirty="0">
                <a:solidFill>
                  <a:schemeClr val="accent2">
                    <a:lumMod val="75000"/>
                  </a:schemeClr>
                </a:solidFill>
                <a:latin typeface="Times New Roman" panose="02020603050405020304" pitchFamily="18" charset="0"/>
                <a:ea typeface="Calibri" panose="020F0502020204030204" pitchFamily="34" charset="0"/>
                <a:cs typeface="Times New Roman" panose="02020603050405020304" pitchFamily="18" charset="0"/>
              </a:rPr>
              <a:t>Незаконна політична доктрина, яка проголошує монополію </a:t>
            </a:r>
            <a:r>
              <a:rPr lang="uk-UA" sz="2300" i="1" dirty="0" smtClean="0">
                <a:solidFill>
                  <a:schemeClr val="accent2">
                    <a:lumMod val="75000"/>
                  </a:schemeClr>
                </a:solidFill>
                <a:latin typeface="Times New Roman" panose="02020603050405020304" pitchFamily="18" charset="0"/>
                <a:ea typeface="Calibri" panose="020F0502020204030204" pitchFamily="34" charset="0"/>
                <a:cs typeface="Times New Roman" panose="02020603050405020304" pitchFamily="18" charset="0"/>
              </a:rPr>
              <a:t>правди.</a:t>
            </a:r>
            <a:endParaRPr lang="ru-RU" sz="2300" i="1" dirty="0" smtClean="0">
              <a:solidFill>
                <a:schemeClr val="accent2">
                  <a:lumMod val="75000"/>
                </a:schemeClr>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v"/>
            </a:pPr>
            <a:r>
              <a:rPr lang="uk-UA" sz="2300" i="1" dirty="0" smtClean="0">
                <a:solidFill>
                  <a:schemeClr val="accent2">
                    <a:lumMod val="75000"/>
                  </a:schemeClr>
                </a:solidFill>
                <a:latin typeface="Times New Roman" panose="02020603050405020304" pitchFamily="18" charset="0"/>
                <a:ea typeface="Calibri" panose="020F0502020204030204" pitchFamily="34" charset="0"/>
              </a:rPr>
              <a:t>Абстрактний </a:t>
            </a:r>
            <a:r>
              <a:rPr lang="uk-UA" sz="2300" i="1" dirty="0">
                <a:solidFill>
                  <a:schemeClr val="accent2">
                    <a:lumMod val="75000"/>
                  </a:schemeClr>
                </a:solidFill>
                <a:latin typeface="Times New Roman" panose="02020603050405020304" pitchFamily="18" charset="0"/>
                <a:ea typeface="Calibri" panose="020F0502020204030204" pitchFamily="34" charset="0"/>
              </a:rPr>
              <a:t>і високосистематизований набір політичних ідей.</a:t>
            </a:r>
            <a:endParaRPr lang="ru-RU" sz="2300" i="1" dirty="0">
              <a:solidFill>
                <a:schemeClr val="accent2">
                  <a:lumMod val="75000"/>
                </a:schemeClr>
              </a:solidFill>
            </a:endParaRPr>
          </a:p>
        </p:txBody>
      </p:sp>
    </p:spTree>
    <p:extLst>
      <p:ext uri="{BB962C8B-B14F-4D97-AF65-F5344CB8AC3E}">
        <p14:creationId xmlns:p14="http://schemas.microsoft.com/office/powerpoint/2010/main" val="1059230330"/>
      </p:ext>
    </p:extLst>
  </p:cSld>
  <p:clrMapOvr>
    <a:masterClrMapping/>
  </p:clrMapOvr>
  <mc:AlternateContent xmlns:mc="http://schemas.openxmlformats.org/markup-compatibility/2006">
    <mc:Choice xmlns:p14="http://schemas.microsoft.com/office/powerpoint/2010/main" Requires="p14">
      <p:transition spd="slow" p14:dur="3400" advTm="4000">
        <p14:reveal/>
      </p:transition>
    </mc:Choice>
    <mc:Fallback>
      <p:transition spd="slow" advTm="4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anim calcmode="lin" valueType="num">
                                      <p:cBhvr>
                                        <p:cTn id="8" dur="1000" fill="hold"/>
                                        <p:tgtEl>
                                          <p:spTgt spid="11"/>
                                        </p:tgtEl>
                                        <p:attrNameLst>
                                          <p:attrName>ppt_x</p:attrName>
                                        </p:attrNameLst>
                                      </p:cBhvr>
                                      <p:tavLst>
                                        <p:tav tm="0">
                                          <p:val>
                                            <p:strVal val="#ppt_x"/>
                                          </p:val>
                                        </p:tav>
                                        <p:tav tm="100000">
                                          <p:val>
                                            <p:strVal val="#ppt_x"/>
                                          </p:val>
                                        </p:tav>
                                      </p:tavLst>
                                    </p:anim>
                                    <p:anim calcmode="lin" valueType="num">
                                      <p:cBhvr>
                                        <p:cTn id="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fade">
                                      <p:cBhvr>
                                        <p:cTn id="14" dur="1000"/>
                                        <p:tgtEl>
                                          <p:spTgt spid="12"/>
                                        </p:tgtEl>
                                      </p:cBhvr>
                                    </p:animEffect>
                                    <p:anim calcmode="lin" valueType="num">
                                      <p:cBhvr>
                                        <p:cTn id="15" dur="1000" fill="hold"/>
                                        <p:tgtEl>
                                          <p:spTgt spid="12"/>
                                        </p:tgtEl>
                                        <p:attrNameLst>
                                          <p:attrName>ppt_x</p:attrName>
                                        </p:attrNameLst>
                                      </p:cBhvr>
                                      <p:tavLst>
                                        <p:tav tm="0">
                                          <p:val>
                                            <p:strVal val="#ppt_x"/>
                                          </p:val>
                                        </p:tav>
                                        <p:tav tm="100000">
                                          <p:val>
                                            <p:strVal val="#ppt_x"/>
                                          </p:val>
                                        </p:tav>
                                      </p:tavLst>
                                    </p:anim>
                                    <p:anim calcmode="lin" valueType="num">
                                      <p:cBhvr>
                                        <p:cTn id="16"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бъект 3"/>
          <p:cNvSpPr>
            <a:spLocks noGrp="1"/>
          </p:cNvSpPr>
          <p:nvPr>
            <p:ph idx="1"/>
          </p:nvPr>
        </p:nvSpPr>
        <p:spPr>
          <a:xfrm>
            <a:off x="0" y="0"/>
            <a:ext cx="12192000" cy="6858000"/>
          </a:xfrm>
        </p:spPr>
        <p:txBody>
          <a:bodyPr>
            <a:noAutofit/>
          </a:bodyPr>
          <a:lstStyle/>
          <a:p>
            <a:pPr>
              <a:buFont typeface="Wingdings" panose="05000000000000000000" pitchFamily="2" charset="2"/>
              <a:buChar char="v"/>
            </a:pPr>
            <a:r>
              <a:rPr lang="uk-UA" sz="1900" b="1" i="1" dirty="0">
                <a:solidFill>
                  <a:schemeClr val="accent1">
                    <a:lumMod val="50000"/>
                  </a:schemeClr>
                </a:solidFill>
                <a:latin typeface="Times New Roman" panose="02020603050405020304" pitchFamily="18" charset="0"/>
                <a:cs typeface="Times New Roman" panose="02020603050405020304" pitchFamily="18" charset="0"/>
              </a:rPr>
              <a:t>Ліберали</a:t>
            </a:r>
            <a:r>
              <a:rPr lang="uk-UA" sz="1900" b="1" i="1" dirty="0">
                <a:latin typeface="Times New Roman" panose="02020603050405020304" pitchFamily="18" charset="0"/>
                <a:cs typeface="Times New Roman" panose="02020603050405020304" pitchFamily="18" charset="0"/>
              </a:rPr>
              <a:t> </a:t>
            </a:r>
            <a:r>
              <a:rPr lang="uk-UA" sz="1600" b="1" i="1" dirty="0">
                <a:latin typeface="Times New Roman" panose="02020603050405020304" pitchFamily="18" charset="0"/>
                <a:cs typeface="Times New Roman" panose="02020603050405020304" pitchFamily="18" charset="0"/>
              </a:rPr>
              <a:t>розглядають державу як нейтрального арбітра серед ворогуючих інтересів та груп у суспільстві життєво необхідну гарантію соціального порядку. Якщо класичні ліберали відносяться до держави як до необхідного зла та вихваляють мінімальні механізми нагляду, то сучасні ліберали вважають позитивну роль держави в розповсюдженні свобод та в провадженні рівних можливостей.</a:t>
            </a:r>
            <a:endParaRPr lang="ru-RU" sz="1600" b="1" i="1" dirty="0">
              <a:latin typeface="Times New Roman" panose="02020603050405020304" pitchFamily="18" charset="0"/>
              <a:cs typeface="Times New Roman" panose="02020603050405020304" pitchFamily="18" charset="0"/>
            </a:endParaRPr>
          </a:p>
          <a:p>
            <a:pPr>
              <a:buFont typeface="Wingdings" panose="05000000000000000000" pitchFamily="2" charset="2"/>
              <a:buChar char="v"/>
            </a:pPr>
            <a:r>
              <a:rPr lang="uk-UA" sz="1900" b="1" i="1" dirty="0">
                <a:solidFill>
                  <a:schemeClr val="accent1">
                    <a:lumMod val="50000"/>
                  </a:schemeClr>
                </a:solidFill>
                <a:latin typeface="Times New Roman" panose="02020603050405020304" pitchFamily="18" charset="0"/>
                <a:cs typeface="Times New Roman" panose="02020603050405020304" pitchFamily="18" charset="0"/>
              </a:rPr>
              <a:t>Консерватори</a:t>
            </a:r>
            <a:r>
              <a:rPr lang="uk-UA" sz="1600" b="1" i="1" dirty="0">
                <a:solidFill>
                  <a:schemeClr val="accent1">
                    <a:lumMod val="50000"/>
                  </a:schemeClr>
                </a:solidFill>
                <a:latin typeface="Times New Roman" panose="02020603050405020304" pitchFamily="18" charset="0"/>
                <a:cs typeface="Times New Roman" panose="02020603050405020304" pitchFamily="18" charset="0"/>
              </a:rPr>
              <a:t> </a:t>
            </a:r>
            <a:r>
              <a:rPr lang="uk-UA" sz="1600" b="1" i="1" dirty="0">
                <a:latin typeface="Times New Roman" panose="02020603050405020304" pitchFamily="18" charset="0"/>
                <a:cs typeface="Times New Roman" panose="02020603050405020304" pitchFamily="18" charset="0"/>
              </a:rPr>
              <a:t>пов’язують державу з необхідністю забезпечувати владу й дисципліну та захищати суспільство від хаосу та безладу, звідси традиційна перевага сильної держави . Однак беручи до уваги традиційну для консерваторів підтримку прагматичного балансу між державою та громадянським суспільством, неоконсерватори закликають до послаблення держави через загрозу економічному процвітанню, тому що вона керується власними бюрократичними інтересами.</a:t>
            </a:r>
            <a:endParaRPr lang="ru-RU" sz="1600" b="1" i="1" dirty="0">
              <a:latin typeface="Times New Roman" panose="02020603050405020304" pitchFamily="18" charset="0"/>
              <a:cs typeface="Times New Roman" panose="02020603050405020304" pitchFamily="18" charset="0"/>
            </a:endParaRPr>
          </a:p>
          <a:p>
            <a:pPr>
              <a:buFont typeface="Wingdings" panose="05000000000000000000" pitchFamily="2" charset="2"/>
              <a:buChar char="v"/>
            </a:pPr>
            <a:r>
              <a:rPr lang="uk-UA" sz="1900" b="1" i="1" dirty="0">
                <a:solidFill>
                  <a:schemeClr val="accent1">
                    <a:lumMod val="50000"/>
                  </a:schemeClr>
                </a:solidFill>
                <a:latin typeface="Times New Roman" panose="02020603050405020304" pitchFamily="18" charset="0"/>
                <a:cs typeface="Times New Roman" panose="02020603050405020304" pitchFamily="18" charset="0"/>
              </a:rPr>
              <a:t>Марксисти</a:t>
            </a:r>
            <a:r>
              <a:rPr lang="uk-UA" sz="1600" b="1" i="1" dirty="0">
                <a:latin typeface="Times New Roman" panose="02020603050405020304" pitchFamily="18" charset="0"/>
                <a:cs typeface="Times New Roman" panose="02020603050405020304" pitchFamily="18" charset="0"/>
              </a:rPr>
              <a:t> роблять наголос на зв’язку між державою та класовою системою, вбачаючи в ній інструмент керування класами чи засіб зменшення класового напруження. Інші соціалісти, однак, розглядають державу як втілення ідеї про загальний добробут і таким чином схвалюють інтервенціоналізм у соціал-демократичній чи державно колективістській формі.</a:t>
            </a:r>
            <a:endParaRPr lang="ru-RU" sz="1600" b="1" i="1" dirty="0">
              <a:latin typeface="Times New Roman" panose="02020603050405020304" pitchFamily="18" charset="0"/>
              <a:cs typeface="Times New Roman" panose="02020603050405020304" pitchFamily="18" charset="0"/>
            </a:endParaRPr>
          </a:p>
          <a:p>
            <a:pPr>
              <a:buFont typeface="Wingdings" panose="05000000000000000000" pitchFamily="2" charset="2"/>
              <a:buChar char="v"/>
            </a:pPr>
            <a:r>
              <a:rPr lang="uk-UA" sz="1900" b="1" i="1" dirty="0">
                <a:solidFill>
                  <a:schemeClr val="accent1">
                    <a:lumMod val="50000"/>
                  </a:schemeClr>
                </a:solidFill>
                <a:latin typeface="Times New Roman" panose="02020603050405020304" pitchFamily="18" charset="0"/>
                <a:cs typeface="Times New Roman" panose="02020603050405020304" pitchFamily="18" charset="0"/>
              </a:rPr>
              <a:t>Анархісти</a:t>
            </a:r>
            <a:r>
              <a:rPr lang="uk-UA" sz="1600" b="1" i="1" dirty="0">
                <a:latin typeface="Times New Roman" panose="02020603050405020304" pitchFamily="18" charset="0"/>
                <a:cs typeface="Times New Roman" panose="02020603050405020304" pitchFamily="18" charset="0"/>
              </a:rPr>
              <a:t> заперечують державу категорично, вважаючи її зайвим злом. Суверенна, примусова та насильницька влада держави бачиться їм нічим іншим як легалізованим апаратом примусу, який діє в інтересах еліти. Оскільки держава насправді є злом та примусом усі держави світу мають похідний характер.</a:t>
            </a:r>
            <a:endParaRPr lang="ru-RU" sz="1600" b="1" i="1" dirty="0">
              <a:latin typeface="Times New Roman" panose="02020603050405020304" pitchFamily="18" charset="0"/>
              <a:cs typeface="Times New Roman" panose="02020603050405020304" pitchFamily="18" charset="0"/>
            </a:endParaRPr>
          </a:p>
          <a:p>
            <a:pPr>
              <a:buFont typeface="Wingdings" panose="05000000000000000000" pitchFamily="2" charset="2"/>
              <a:buChar char="v"/>
            </a:pPr>
            <a:r>
              <a:rPr lang="uk-UA" sz="2000" b="1" i="1" dirty="0">
                <a:solidFill>
                  <a:schemeClr val="accent1">
                    <a:lumMod val="50000"/>
                  </a:schemeClr>
                </a:solidFill>
                <a:latin typeface="Times New Roman" panose="02020603050405020304" pitchFamily="18" charset="0"/>
                <a:cs typeface="Times New Roman" panose="02020603050405020304" pitchFamily="18" charset="0"/>
              </a:rPr>
              <a:t>Фашисти</a:t>
            </a:r>
            <a:r>
              <a:rPr lang="uk-UA" sz="1600" b="1" i="1" dirty="0">
                <a:latin typeface="Times New Roman" panose="02020603050405020304" pitchFamily="18" charset="0"/>
                <a:cs typeface="Times New Roman" panose="02020603050405020304" pitchFamily="18" charset="0"/>
              </a:rPr>
              <a:t>, зокрема, в італійському варіанті, бачать у державі найвищий духовний ідеал, який відображає неподільні інтереси національної спільноти, звідси їх віра в тоталітаризм. Однак нацисти побачили в державі судину, яка обмежує або зберігає расу чи націю.</a:t>
            </a:r>
            <a:endParaRPr lang="ru-RU" sz="1600" b="1" i="1" dirty="0">
              <a:latin typeface="Times New Roman" panose="02020603050405020304" pitchFamily="18" charset="0"/>
              <a:cs typeface="Times New Roman" panose="02020603050405020304" pitchFamily="18" charset="0"/>
            </a:endParaRPr>
          </a:p>
          <a:p>
            <a:pPr>
              <a:buFont typeface="Wingdings" panose="05000000000000000000" pitchFamily="2" charset="2"/>
              <a:buChar char="v"/>
            </a:pPr>
            <a:r>
              <a:rPr lang="uk-UA" sz="2000" b="1" i="1" dirty="0">
                <a:solidFill>
                  <a:schemeClr val="accent1">
                    <a:lumMod val="50000"/>
                  </a:schemeClr>
                </a:solidFill>
                <a:latin typeface="Times New Roman" panose="02020603050405020304" pitchFamily="18" charset="0"/>
                <a:cs typeface="Times New Roman" panose="02020603050405020304" pitchFamily="18" charset="0"/>
              </a:rPr>
              <a:t>Феміністки</a:t>
            </a:r>
            <a:r>
              <a:rPr lang="uk-UA" sz="1600" b="1" i="1" dirty="0">
                <a:latin typeface="Times New Roman" panose="02020603050405020304" pitchFamily="18" charset="0"/>
                <a:cs typeface="Times New Roman" panose="02020603050405020304" pitchFamily="18" charset="0"/>
              </a:rPr>
              <a:t> поглядають на державу як на інструмент здійснення чоловічої влади, патріархальна держава сприяє відстороненню жінок від політичної сфери життя або повному підкоренню їх існуючій владі. Ліберальні феміністки тим не менше розглядають державу як інструмент реформування, який є чуттєвим до пресингу на електорат.</a:t>
            </a:r>
            <a:endParaRPr lang="ru-RU" sz="1600" b="1" i="1" dirty="0">
              <a:latin typeface="Times New Roman" panose="02020603050405020304" pitchFamily="18" charset="0"/>
              <a:cs typeface="Times New Roman" panose="02020603050405020304" pitchFamily="18" charset="0"/>
            </a:endParaRPr>
          </a:p>
          <a:p>
            <a:pPr>
              <a:buFont typeface="Wingdings" panose="05000000000000000000" pitchFamily="2" charset="2"/>
              <a:buChar char="v"/>
            </a:pPr>
            <a:r>
              <a:rPr lang="uk-UA" sz="2000" b="1" i="1" dirty="0">
                <a:solidFill>
                  <a:schemeClr val="accent1">
                    <a:lumMod val="50000"/>
                  </a:schemeClr>
                </a:solidFill>
                <a:latin typeface="Times New Roman" panose="02020603050405020304" pitchFamily="18" charset="0"/>
                <a:cs typeface="Times New Roman" panose="02020603050405020304" pitchFamily="18" charset="0"/>
              </a:rPr>
              <a:t>Фундаменталісти</a:t>
            </a:r>
            <a:r>
              <a:rPr lang="uk-UA" sz="1600" b="1" i="1" dirty="0">
                <a:latin typeface="Times New Roman" panose="02020603050405020304" pitchFamily="18" charset="0"/>
                <a:cs typeface="Times New Roman" panose="02020603050405020304" pitchFamily="18" charset="0"/>
              </a:rPr>
              <a:t> мають виключне позитивне ставлення до держави, вбачаючи в ній засіб соціального, морального та культурного оновлення, Тому фундаменталістська держава розглядається як політичне втілення релігійної влади та мудрості.</a:t>
            </a:r>
            <a:endParaRPr lang="ru-RU" sz="16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71079486"/>
      </p:ext>
    </p:extLst>
  </p:cSld>
  <p:clrMapOvr>
    <a:masterClrMapping/>
  </p:clrMapOvr>
  <mc:AlternateContent xmlns:mc="http://schemas.openxmlformats.org/markup-compatibility/2006">
    <mc:Choice xmlns:p14="http://schemas.microsoft.com/office/powerpoint/2010/main" Requires="p14">
      <p:transition spd="slow" p14:dur="3400" advTm="6000">
        <p14:reveal/>
      </p:transition>
    </mc:Choice>
    <mc:Fallback>
      <p:transition spd="slow" advTm="6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1000"/>
                                        <p:tgtEl>
                                          <p:spTgt spid="4">
                                            <p:txEl>
                                              <p:pRg st="1" end="1"/>
                                            </p:txEl>
                                          </p:spTgt>
                                        </p:tgtEl>
                                      </p:cBhvr>
                                    </p:animEffect>
                                    <p:anim calcmode="lin" valueType="num">
                                      <p:cBhvr>
                                        <p:cTn id="15"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Effect transition="in" filter="fade">
                                      <p:cBhvr>
                                        <p:cTn id="21" dur="1000"/>
                                        <p:tgtEl>
                                          <p:spTgt spid="4">
                                            <p:txEl>
                                              <p:pRg st="2" end="2"/>
                                            </p:txEl>
                                          </p:spTgt>
                                        </p:tgtEl>
                                      </p:cBhvr>
                                    </p:animEffect>
                                    <p:anim calcmode="lin" valueType="num">
                                      <p:cBhvr>
                                        <p:cTn id="22"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Effect transition="in" filter="fade">
                                      <p:cBhvr>
                                        <p:cTn id="28" dur="1000"/>
                                        <p:tgtEl>
                                          <p:spTgt spid="4">
                                            <p:txEl>
                                              <p:pRg st="3" end="3"/>
                                            </p:txEl>
                                          </p:spTgt>
                                        </p:tgtEl>
                                      </p:cBhvr>
                                    </p:animEffect>
                                    <p:anim calcmode="lin" valueType="num">
                                      <p:cBhvr>
                                        <p:cTn id="29"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4">
                                            <p:txEl>
                                              <p:pRg st="4" end="4"/>
                                            </p:txEl>
                                          </p:spTgt>
                                        </p:tgtEl>
                                        <p:attrNameLst>
                                          <p:attrName>style.visibility</p:attrName>
                                        </p:attrNameLst>
                                      </p:cBhvr>
                                      <p:to>
                                        <p:strVal val="visible"/>
                                      </p:to>
                                    </p:set>
                                    <p:animEffect transition="in" filter="fade">
                                      <p:cBhvr>
                                        <p:cTn id="35" dur="1000"/>
                                        <p:tgtEl>
                                          <p:spTgt spid="4">
                                            <p:txEl>
                                              <p:pRg st="4" end="4"/>
                                            </p:txEl>
                                          </p:spTgt>
                                        </p:tgtEl>
                                      </p:cBhvr>
                                    </p:animEffect>
                                    <p:anim calcmode="lin" valueType="num">
                                      <p:cBhvr>
                                        <p:cTn id="36"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4">
                                            <p:txEl>
                                              <p:pRg st="5" end="5"/>
                                            </p:txEl>
                                          </p:spTgt>
                                        </p:tgtEl>
                                        <p:attrNameLst>
                                          <p:attrName>style.visibility</p:attrName>
                                        </p:attrNameLst>
                                      </p:cBhvr>
                                      <p:to>
                                        <p:strVal val="visible"/>
                                      </p:to>
                                    </p:set>
                                    <p:animEffect transition="in" filter="fade">
                                      <p:cBhvr>
                                        <p:cTn id="42" dur="1000"/>
                                        <p:tgtEl>
                                          <p:spTgt spid="4">
                                            <p:txEl>
                                              <p:pRg st="5" end="5"/>
                                            </p:txEl>
                                          </p:spTgt>
                                        </p:tgtEl>
                                      </p:cBhvr>
                                    </p:animEffect>
                                    <p:anim calcmode="lin" valueType="num">
                                      <p:cBhvr>
                                        <p:cTn id="43"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4">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4">
                                            <p:txEl>
                                              <p:pRg st="6" end="6"/>
                                            </p:txEl>
                                          </p:spTgt>
                                        </p:tgtEl>
                                        <p:attrNameLst>
                                          <p:attrName>style.visibility</p:attrName>
                                        </p:attrNameLst>
                                      </p:cBhvr>
                                      <p:to>
                                        <p:strVal val="visible"/>
                                      </p:to>
                                    </p:set>
                                    <p:animEffect transition="in" filter="fade">
                                      <p:cBhvr>
                                        <p:cTn id="49" dur="1000"/>
                                        <p:tgtEl>
                                          <p:spTgt spid="4">
                                            <p:txEl>
                                              <p:pRg st="6" end="6"/>
                                            </p:txEl>
                                          </p:spTgt>
                                        </p:tgtEl>
                                      </p:cBhvr>
                                    </p:animEffect>
                                    <p:anim calcmode="lin" valueType="num">
                                      <p:cBhvr>
                                        <p:cTn id="50"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4">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0" y="0"/>
            <a:ext cx="11074400" cy="1320800"/>
          </a:xfrm>
        </p:spPr>
        <p:txBody>
          <a:bodyPr>
            <a:noAutofit/>
          </a:bodyPr>
          <a:lstStyle/>
          <a:p>
            <a:pPr algn="ctr"/>
            <a:r>
              <a:rPr lang="uk-UA" b="1" i="1" dirty="0">
                <a:solidFill>
                  <a:schemeClr val="accent1">
                    <a:lumMod val="50000"/>
                  </a:schemeClr>
                </a:solidFill>
              </a:rPr>
              <a:t>Порівняльна характеристика ставлення до релігії</a:t>
            </a:r>
            <a:r>
              <a:rPr lang="ru-RU" dirty="0">
                <a:solidFill>
                  <a:schemeClr val="accent1">
                    <a:lumMod val="50000"/>
                  </a:schemeClr>
                </a:solidFill>
              </a:rPr>
              <a:t/>
            </a:r>
            <a:br>
              <a:rPr lang="ru-RU" dirty="0">
                <a:solidFill>
                  <a:schemeClr val="accent1">
                    <a:lumMod val="50000"/>
                  </a:schemeClr>
                </a:solidFill>
              </a:rPr>
            </a:br>
            <a:endParaRPr lang="ru-RU" dirty="0">
              <a:solidFill>
                <a:schemeClr val="accent1">
                  <a:lumMod val="50000"/>
                </a:schemeClr>
              </a:solidFill>
            </a:endParaRPr>
          </a:p>
        </p:txBody>
      </p:sp>
      <p:sp>
        <p:nvSpPr>
          <p:cNvPr id="5" name="Объект 4"/>
          <p:cNvSpPr>
            <a:spLocks noGrp="1"/>
          </p:cNvSpPr>
          <p:nvPr>
            <p:ph idx="1"/>
          </p:nvPr>
        </p:nvSpPr>
        <p:spPr>
          <a:xfrm>
            <a:off x="0" y="1320800"/>
            <a:ext cx="12192000" cy="5537199"/>
          </a:xfrm>
        </p:spPr>
        <p:txBody>
          <a:bodyPr>
            <a:normAutofit fontScale="85000" lnSpcReduction="10000"/>
          </a:bodyPr>
          <a:lstStyle/>
          <a:p>
            <a:pPr>
              <a:buFont typeface="Wingdings" panose="05000000000000000000" pitchFamily="2" charset="2"/>
              <a:buChar char="v"/>
            </a:pPr>
            <a:r>
              <a:rPr lang="uk-UA" sz="2100" b="1" i="1" dirty="0">
                <a:solidFill>
                  <a:schemeClr val="accent1">
                    <a:lumMod val="50000"/>
                  </a:schemeClr>
                </a:solidFill>
              </a:rPr>
              <a:t>Ліберали</a:t>
            </a:r>
            <a:r>
              <a:rPr lang="uk-UA" sz="1900" b="1" i="1" dirty="0"/>
              <a:t> розглядають релігію як щось дуже особисте, тісно пов’язане з питанням самовизначення. Таким чином свобода віросповідання (релігії) важлива для громадянського суспільства та може бути гарантована лише чітким розподілом між релігією та політикою, між церквою та державою.</a:t>
            </a:r>
            <a:endParaRPr lang="ru-RU" sz="1900" b="1" i="1" dirty="0"/>
          </a:p>
          <a:p>
            <a:pPr>
              <a:buFont typeface="Wingdings" panose="05000000000000000000" pitchFamily="2" charset="2"/>
              <a:buChar char="v"/>
            </a:pPr>
            <a:r>
              <a:rPr lang="uk-UA" sz="2100" b="1" i="1" dirty="0">
                <a:solidFill>
                  <a:schemeClr val="accent1">
                    <a:lumMod val="50000"/>
                  </a:schemeClr>
                </a:solidFill>
              </a:rPr>
              <a:t>Консерватори</a:t>
            </a:r>
            <a:r>
              <a:rPr lang="uk-UA" sz="1900" b="1" i="1" dirty="0"/>
              <a:t> розглядають релігію як цінне (дуже важливе) джерело стабільності та соціальної єдності. Оскільки, що вона забезпечує суспільство низкою загальноприйнятих цінностей та є базою загальної культури, зіткнення релігії та політики, церкви та держави неможливо зупинити, та й бажано.</a:t>
            </a:r>
            <a:endParaRPr lang="ru-RU" sz="1900" b="1" i="1" dirty="0"/>
          </a:p>
          <a:p>
            <a:pPr>
              <a:buFont typeface="Wingdings" panose="05000000000000000000" pitchFamily="2" charset="2"/>
              <a:buChar char="v"/>
            </a:pPr>
            <a:r>
              <a:rPr lang="uk-UA" sz="2100" b="1" i="1" dirty="0">
                <a:solidFill>
                  <a:schemeClr val="accent1">
                    <a:lumMod val="50000"/>
                  </a:schemeClr>
                </a:solidFill>
              </a:rPr>
              <a:t>Соціалісти</a:t>
            </a:r>
            <a:r>
              <a:rPr lang="uk-UA" sz="1900" b="1" i="1" dirty="0"/>
              <a:t> зазвичай зображують релігію в негативному світлі, в кращому випадку маневр</a:t>
            </a:r>
            <a:br>
              <a:rPr lang="uk-UA" sz="1900" b="1" i="1" dirty="0"/>
            </a:br>
            <a:r>
              <a:rPr lang="uk-UA" sz="1900" b="1" i="1" dirty="0"/>
              <a:t>(фактор), відволікає від політичної боротьби, а в гіршому – як ідеологію правлячого часу (що в деяких випадках призводить до прийняття державного атеїзму). Тим не менше, сповідуючи любов та співчуття, релігія може дати соціалізму етичну основу.</a:t>
            </a:r>
            <a:endParaRPr lang="ru-RU" sz="1900" b="1" i="1" dirty="0"/>
          </a:p>
          <a:p>
            <a:pPr>
              <a:buFont typeface="Wingdings" panose="05000000000000000000" pitchFamily="2" charset="2"/>
              <a:buChar char="v"/>
            </a:pPr>
            <a:r>
              <a:rPr lang="uk-UA" sz="2100" b="1" i="1" dirty="0">
                <a:solidFill>
                  <a:schemeClr val="accent1">
                    <a:lumMod val="50000"/>
                  </a:schemeClr>
                </a:solidFill>
              </a:rPr>
              <a:t>Анархісти</a:t>
            </a:r>
            <a:r>
              <a:rPr lang="uk-UA" sz="1900" b="1" i="1" dirty="0"/>
              <a:t> взагалі ставляться до релігії, як до ствердженого джерела гніту. Церква та держава обов’язково пов’язані, але завдання релігії – сповідувати слухняність та підкорення світським цінностям, які забирають у людини моральну свободу.</a:t>
            </a:r>
            <a:endParaRPr lang="ru-RU" sz="1900" b="1" i="1" dirty="0"/>
          </a:p>
          <a:p>
            <a:pPr>
              <a:buFont typeface="Wingdings" panose="05000000000000000000" pitchFamily="2" charset="2"/>
              <a:buChar char="v"/>
            </a:pPr>
            <a:r>
              <a:rPr lang="uk-UA" sz="2100" b="1" i="1" dirty="0">
                <a:solidFill>
                  <a:schemeClr val="accent1">
                    <a:lumMod val="50000"/>
                  </a:schemeClr>
                </a:solidFill>
              </a:rPr>
              <a:t>Фашисти</a:t>
            </a:r>
            <a:r>
              <a:rPr lang="uk-UA" sz="1900" b="1" i="1" dirty="0"/>
              <a:t> часто заперечують релігію, тому що вона є конкуруючим джерелом відданості і віри, вона сповідує цінності, що ведуть до занепаду, такі як страждання, та людське співчуття. Фашизм, тим не менше, має на меті діяти як «політична» релігія, переймаючи її термінологію та внутрішню структуру, внутрішні складові – відданість, жертовність, дух, звільнення від гріха та інші.</a:t>
            </a:r>
            <a:endParaRPr lang="ru-RU" sz="1900" b="1" i="1" dirty="0"/>
          </a:p>
          <a:p>
            <a:pPr>
              <a:buFont typeface="Wingdings" panose="05000000000000000000" pitchFamily="2" charset="2"/>
              <a:buChar char="v"/>
            </a:pPr>
            <a:r>
              <a:rPr lang="uk-UA" sz="2100" b="1" i="1" dirty="0">
                <a:solidFill>
                  <a:schemeClr val="accent1">
                    <a:lumMod val="50000"/>
                  </a:schemeClr>
                </a:solidFill>
              </a:rPr>
              <a:t>Релігійні фундаменталісти </a:t>
            </a:r>
            <a:r>
              <a:rPr lang="uk-UA" sz="1900" b="1" i="1" dirty="0"/>
              <a:t>розглядають релігію як сукупність важливих та беззаперечних принципів, які зумовлюють не лише особисте, а й  організацію соціального, економічного та політичного життя. Релігія не може бути зведена лише до сфери особистого, навпаки, вона знаходить належне та найвище своє відображення в політиці об’єднання населення та соціального відродження</a:t>
            </a:r>
            <a:r>
              <a:rPr lang="uk-UA" dirty="0"/>
              <a:t>.</a:t>
            </a:r>
            <a:endParaRPr lang="ru-RU" dirty="0"/>
          </a:p>
        </p:txBody>
      </p:sp>
    </p:spTree>
    <p:extLst>
      <p:ext uri="{BB962C8B-B14F-4D97-AF65-F5344CB8AC3E}">
        <p14:creationId xmlns:p14="http://schemas.microsoft.com/office/powerpoint/2010/main" val="2685386156"/>
      </p:ext>
    </p:extLst>
  </p:cSld>
  <p:clrMapOvr>
    <a:masterClrMapping/>
  </p:clrMapOvr>
  <mc:AlternateContent xmlns:mc="http://schemas.openxmlformats.org/markup-compatibility/2006">
    <mc:Choice xmlns:p14="http://schemas.microsoft.com/office/powerpoint/2010/main" Requires="p14">
      <p:transition spd="slow" p14:dur="3400" advTm="6000">
        <p14:reveal/>
      </p:transition>
    </mc:Choice>
    <mc:Fallback>
      <p:transition spd="slow" advTm="6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1000"/>
                                        <p:tgtEl>
                                          <p:spTgt spid="5">
                                            <p:txEl>
                                              <p:pRg st="0" end="0"/>
                                            </p:txEl>
                                          </p:spTgt>
                                        </p:tgtEl>
                                      </p:cBhvr>
                                    </p:animEffect>
                                    <p:anim calcmode="lin" valueType="num">
                                      <p:cBhvr>
                                        <p:cTn id="13"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5">
                                            <p:txEl>
                                              <p:pRg st="1" end="1"/>
                                            </p:txEl>
                                          </p:spTgt>
                                        </p:tgtEl>
                                        <p:attrNameLst>
                                          <p:attrName>style.visibility</p:attrName>
                                        </p:attrNameLst>
                                      </p:cBhvr>
                                      <p:to>
                                        <p:strVal val="visible"/>
                                      </p:to>
                                    </p:set>
                                    <p:animEffect transition="in" filter="fade">
                                      <p:cBhvr>
                                        <p:cTn id="19" dur="1000"/>
                                        <p:tgtEl>
                                          <p:spTgt spid="5">
                                            <p:txEl>
                                              <p:pRg st="1" end="1"/>
                                            </p:txEl>
                                          </p:spTgt>
                                        </p:tgtEl>
                                      </p:cBhvr>
                                    </p:animEffect>
                                    <p:anim calcmode="lin" valueType="num">
                                      <p:cBhvr>
                                        <p:cTn id="20"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5">
                                            <p:txEl>
                                              <p:pRg st="2" end="2"/>
                                            </p:txEl>
                                          </p:spTgt>
                                        </p:tgtEl>
                                        <p:attrNameLst>
                                          <p:attrName>style.visibility</p:attrName>
                                        </p:attrNameLst>
                                      </p:cBhvr>
                                      <p:to>
                                        <p:strVal val="visible"/>
                                      </p:to>
                                    </p:set>
                                    <p:animEffect transition="in" filter="fade">
                                      <p:cBhvr>
                                        <p:cTn id="26" dur="1000"/>
                                        <p:tgtEl>
                                          <p:spTgt spid="5">
                                            <p:txEl>
                                              <p:pRg st="2" end="2"/>
                                            </p:txEl>
                                          </p:spTgt>
                                        </p:tgtEl>
                                      </p:cBhvr>
                                    </p:animEffect>
                                    <p:anim calcmode="lin" valueType="num">
                                      <p:cBhvr>
                                        <p:cTn id="27"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5">
                                            <p:txEl>
                                              <p:pRg st="3" end="3"/>
                                            </p:txEl>
                                          </p:spTgt>
                                        </p:tgtEl>
                                        <p:attrNameLst>
                                          <p:attrName>style.visibility</p:attrName>
                                        </p:attrNameLst>
                                      </p:cBhvr>
                                      <p:to>
                                        <p:strVal val="visible"/>
                                      </p:to>
                                    </p:set>
                                    <p:animEffect transition="in" filter="fade">
                                      <p:cBhvr>
                                        <p:cTn id="33" dur="1000"/>
                                        <p:tgtEl>
                                          <p:spTgt spid="5">
                                            <p:txEl>
                                              <p:pRg st="3" end="3"/>
                                            </p:txEl>
                                          </p:spTgt>
                                        </p:tgtEl>
                                      </p:cBhvr>
                                    </p:animEffect>
                                    <p:anim calcmode="lin" valueType="num">
                                      <p:cBhvr>
                                        <p:cTn id="34"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5">
                                            <p:txEl>
                                              <p:pRg st="4" end="4"/>
                                            </p:txEl>
                                          </p:spTgt>
                                        </p:tgtEl>
                                        <p:attrNameLst>
                                          <p:attrName>style.visibility</p:attrName>
                                        </p:attrNameLst>
                                      </p:cBhvr>
                                      <p:to>
                                        <p:strVal val="visible"/>
                                      </p:to>
                                    </p:set>
                                    <p:animEffect transition="in" filter="fade">
                                      <p:cBhvr>
                                        <p:cTn id="40" dur="1000"/>
                                        <p:tgtEl>
                                          <p:spTgt spid="5">
                                            <p:txEl>
                                              <p:pRg st="4" end="4"/>
                                            </p:txEl>
                                          </p:spTgt>
                                        </p:tgtEl>
                                      </p:cBhvr>
                                    </p:animEffect>
                                    <p:anim calcmode="lin" valueType="num">
                                      <p:cBhvr>
                                        <p:cTn id="41"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5">
                                            <p:txEl>
                                              <p:pRg st="5" end="5"/>
                                            </p:txEl>
                                          </p:spTgt>
                                        </p:tgtEl>
                                        <p:attrNameLst>
                                          <p:attrName>style.visibility</p:attrName>
                                        </p:attrNameLst>
                                      </p:cBhvr>
                                      <p:to>
                                        <p:strVal val="visible"/>
                                      </p:to>
                                    </p:set>
                                    <p:animEffect transition="in" filter="fade">
                                      <p:cBhvr>
                                        <p:cTn id="47" dur="1000"/>
                                        <p:tgtEl>
                                          <p:spTgt spid="5">
                                            <p:txEl>
                                              <p:pRg st="5" end="5"/>
                                            </p:txEl>
                                          </p:spTgt>
                                        </p:tgtEl>
                                      </p:cBhvr>
                                    </p:animEffect>
                                    <p:anim calcmode="lin" valueType="num">
                                      <p:cBhvr>
                                        <p:cTn id="48"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49" dur="1000" fill="hold"/>
                                        <p:tgtEl>
                                          <p:spTgt spid="5">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12799" y="1799770"/>
            <a:ext cx="9173029" cy="1988459"/>
          </a:xfrm>
        </p:spPr>
        <p:txBody>
          <a:bodyPr>
            <a:noAutofit/>
          </a:bodyPr>
          <a:lstStyle/>
          <a:p>
            <a:r>
              <a:rPr lang="ru-RU" sz="9600" dirty="0" smtClean="0">
                <a:solidFill>
                  <a:schemeClr val="accent1">
                    <a:lumMod val="50000"/>
                  </a:schemeClr>
                </a:solidFill>
                <a:latin typeface="Times New Roman" panose="02020603050405020304" pitchFamily="18" charset="0"/>
                <a:cs typeface="Times New Roman" panose="02020603050405020304" pitchFamily="18" charset="0"/>
              </a:rPr>
              <a:t>Дякую за увагу!</a:t>
            </a:r>
            <a:endParaRPr lang="ru-RU" sz="9600" dirty="0">
              <a:solidFill>
                <a:schemeClr val="accent1">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43912715"/>
      </p:ext>
    </p:extLst>
  </p:cSld>
  <p:clrMapOvr>
    <a:masterClrMapping/>
  </p:clrMapOvr>
  <p:transition spd="slow" advTm="3000">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174813"/>
            <a:ext cx="8596668" cy="1304364"/>
          </a:xfrm>
        </p:spPr>
        <p:txBody>
          <a:bodyPr>
            <a:noAutofit/>
          </a:bodyPr>
          <a:lstStyle/>
          <a:p>
            <a:pPr algn="ctr"/>
            <a:r>
              <a:rPr lang="uk-UA" sz="4400" b="1" i="1" dirty="0">
                <a:solidFill>
                  <a:schemeClr val="accent1">
                    <a:lumMod val="50000"/>
                  </a:schemeClr>
                </a:solidFill>
                <a:latin typeface="Times New Roman" panose="02020603050405020304" pitchFamily="18" charset="0"/>
                <a:cs typeface="Times New Roman" panose="02020603050405020304" pitchFamily="18" charset="0"/>
              </a:rPr>
              <a:t>З другої половини ХХ ст. до наших днів</a:t>
            </a:r>
            <a:endParaRPr lang="ru-RU" sz="4400" dirty="0">
              <a:solidFill>
                <a:schemeClr val="accent1">
                  <a:lumMod val="50000"/>
                </a:schemeClr>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677334" y="1479177"/>
            <a:ext cx="8596668" cy="5378823"/>
          </a:xfrm>
        </p:spPr>
        <p:txBody>
          <a:bodyPr>
            <a:noAutofit/>
          </a:bodyPr>
          <a:lstStyle/>
          <a:p>
            <a:pPr lvl="0">
              <a:buFont typeface="Wingdings" panose="05000000000000000000" pitchFamily="2" charset="2"/>
              <a:buChar char="v"/>
            </a:pPr>
            <a:r>
              <a:rPr lang="uk-UA" sz="2100" b="1" i="1" dirty="0">
                <a:solidFill>
                  <a:schemeClr val="accent2">
                    <a:lumMod val="75000"/>
                  </a:schemeClr>
                </a:solidFill>
                <a:latin typeface="Times New Roman" panose="02020603050405020304" pitchFamily="18" charset="0"/>
                <a:cs typeface="Times New Roman" panose="02020603050405020304" pitchFamily="18" charset="0"/>
              </a:rPr>
              <a:t>Процес виробництва (смислів) знаків і цінностей соціального життя.</a:t>
            </a:r>
            <a:endParaRPr lang="ru-RU" sz="2100" b="1" i="1" dirty="0">
              <a:solidFill>
                <a:schemeClr val="accent2">
                  <a:lumMod val="75000"/>
                </a:schemeClr>
              </a:solidFill>
              <a:latin typeface="Times New Roman" panose="02020603050405020304" pitchFamily="18" charset="0"/>
              <a:cs typeface="Times New Roman" panose="02020603050405020304" pitchFamily="18" charset="0"/>
            </a:endParaRPr>
          </a:p>
          <a:p>
            <a:pPr lvl="0">
              <a:buFont typeface="Wingdings" panose="05000000000000000000" pitchFamily="2" charset="2"/>
              <a:buChar char="v"/>
            </a:pPr>
            <a:r>
              <a:rPr lang="uk-UA" sz="2100" b="1" i="1" dirty="0">
                <a:solidFill>
                  <a:schemeClr val="accent2">
                    <a:lumMod val="75000"/>
                  </a:schemeClr>
                </a:solidFill>
                <a:latin typeface="Times New Roman" panose="02020603050405020304" pitchFamily="18" charset="0"/>
                <a:cs typeface="Times New Roman" panose="02020603050405020304" pitchFamily="18" charset="0"/>
              </a:rPr>
              <a:t>Сукупність ідей, характерних для конкурсної соціальної групи чи класу.</a:t>
            </a:r>
            <a:endParaRPr lang="ru-RU" sz="2100" b="1" i="1" dirty="0">
              <a:solidFill>
                <a:schemeClr val="accent2">
                  <a:lumMod val="75000"/>
                </a:schemeClr>
              </a:solidFill>
              <a:latin typeface="Times New Roman" panose="02020603050405020304" pitchFamily="18" charset="0"/>
              <a:cs typeface="Times New Roman" panose="02020603050405020304" pitchFamily="18" charset="0"/>
            </a:endParaRPr>
          </a:p>
          <a:p>
            <a:pPr>
              <a:buFont typeface="Wingdings" panose="05000000000000000000" pitchFamily="2" charset="2"/>
              <a:buChar char="v"/>
            </a:pPr>
            <a:r>
              <a:rPr lang="uk-UA" sz="2100" b="1" i="1" dirty="0">
                <a:solidFill>
                  <a:schemeClr val="accent2">
                    <a:lumMod val="75000"/>
                  </a:schemeClr>
                </a:solidFill>
                <a:latin typeface="Times New Roman" panose="02020603050405020304" pitchFamily="18" charset="0"/>
                <a:cs typeface="Times New Roman" panose="02020603050405020304" pitchFamily="18" charset="0"/>
              </a:rPr>
              <a:t>«Фальшиві» ідеї, які сприяють легітимації пануючої системи влади.</a:t>
            </a:r>
            <a:endParaRPr lang="ru-RU" sz="2100" b="1" i="1" dirty="0">
              <a:solidFill>
                <a:schemeClr val="accent2">
                  <a:lumMod val="75000"/>
                </a:schemeClr>
              </a:solidFill>
              <a:latin typeface="Times New Roman" panose="02020603050405020304" pitchFamily="18" charset="0"/>
              <a:cs typeface="Times New Roman" panose="02020603050405020304" pitchFamily="18" charset="0"/>
            </a:endParaRPr>
          </a:p>
          <a:p>
            <a:pPr lvl="0">
              <a:buFont typeface="Wingdings" panose="05000000000000000000" pitchFamily="2" charset="2"/>
              <a:buChar char="v"/>
            </a:pPr>
            <a:r>
              <a:rPr lang="uk-UA" sz="2100" b="1" i="1" dirty="0">
                <a:solidFill>
                  <a:schemeClr val="accent2">
                    <a:lumMod val="75000"/>
                  </a:schemeClr>
                </a:solidFill>
                <a:latin typeface="Times New Roman" panose="02020603050405020304" pitchFamily="18" charset="0"/>
                <a:cs typeface="Times New Roman" panose="02020603050405020304" pitchFamily="18" charset="0"/>
              </a:rPr>
              <a:t>Постійно створена комунікація.</a:t>
            </a:r>
            <a:endParaRPr lang="ru-RU" sz="2100" b="1" i="1" dirty="0">
              <a:solidFill>
                <a:schemeClr val="accent2">
                  <a:lumMod val="75000"/>
                </a:schemeClr>
              </a:solidFill>
              <a:latin typeface="Times New Roman" panose="02020603050405020304" pitchFamily="18" charset="0"/>
              <a:cs typeface="Times New Roman" panose="02020603050405020304" pitchFamily="18" charset="0"/>
            </a:endParaRPr>
          </a:p>
          <a:p>
            <a:pPr lvl="0">
              <a:buFont typeface="Wingdings" panose="05000000000000000000" pitchFamily="2" charset="2"/>
              <a:buChar char="v"/>
            </a:pPr>
            <a:r>
              <a:rPr lang="uk-UA" sz="2100" b="1" i="1" dirty="0">
                <a:solidFill>
                  <a:schemeClr val="accent2">
                    <a:lumMod val="75000"/>
                  </a:schemeClr>
                </a:solidFill>
                <a:latin typeface="Times New Roman" panose="02020603050405020304" pitchFamily="18" charset="0"/>
                <a:cs typeface="Times New Roman" panose="02020603050405020304" pitchFamily="18" charset="0"/>
              </a:rPr>
              <a:t>Форми мислення, які </a:t>
            </a:r>
            <a:r>
              <a:rPr lang="uk-UA" sz="2100" b="1" i="1" dirty="0" err="1">
                <a:solidFill>
                  <a:schemeClr val="accent2">
                    <a:lumMod val="75000"/>
                  </a:schemeClr>
                </a:solidFill>
                <a:latin typeface="Times New Roman" panose="02020603050405020304" pitchFamily="18" charset="0"/>
                <a:cs typeface="Times New Roman" panose="02020603050405020304" pitchFamily="18" charset="0"/>
              </a:rPr>
              <a:t>змотивовані</a:t>
            </a:r>
            <a:r>
              <a:rPr lang="uk-UA" sz="2100" b="1" i="1" dirty="0">
                <a:solidFill>
                  <a:schemeClr val="accent2">
                    <a:lumMod val="75000"/>
                  </a:schemeClr>
                </a:solidFill>
                <a:latin typeface="Times New Roman" panose="02020603050405020304" pitchFamily="18" charset="0"/>
                <a:cs typeface="Times New Roman" panose="02020603050405020304" pitchFamily="18" charset="0"/>
              </a:rPr>
              <a:t> соціальними інтересами.</a:t>
            </a:r>
            <a:endParaRPr lang="ru-RU" sz="2100" b="1" i="1" dirty="0">
              <a:solidFill>
                <a:schemeClr val="accent2">
                  <a:lumMod val="75000"/>
                </a:schemeClr>
              </a:solidFill>
              <a:latin typeface="Times New Roman" panose="02020603050405020304" pitchFamily="18" charset="0"/>
              <a:cs typeface="Times New Roman" panose="02020603050405020304" pitchFamily="18" charset="0"/>
            </a:endParaRPr>
          </a:p>
          <a:p>
            <a:pPr lvl="0">
              <a:buFont typeface="Wingdings" panose="05000000000000000000" pitchFamily="2" charset="2"/>
              <a:buChar char="v"/>
            </a:pPr>
            <a:r>
              <a:rPr lang="uk-UA" sz="2100" b="1" i="1" dirty="0">
                <a:solidFill>
                  <a:schemeClr val="accent2">
                    <a:lumMod val="75000"/>
                  </a:schemeClr>
                </a:solidFill>
                <a:latin typeface="Times New Roman" panose="02020603050405020304" pitchFamily="18" charset="0"/>
                <a:cs typeface="Times New Roman" panose="02020603050405020304" pitchFamily="18" charset="0"/>
              </a:rPr>
              <a:t>Тип ідентифікації.</a:t>
            </a:r>
            <a:endParaRPr lang="ru-RU" sz="2100" b="1" i="1" dirty="0">
              <a:solidFill>
                <a:schemeClr val="accent2">
                  <a:lumMod val="75000"/>
                </a:schemeClr>
              </a:solidFill>
              <a:latin typeface="Times New Roman" panose="02020603050405020304" pitchFamily="18" charset="0"/>
              <a:cs typeface="Times New Roman" panose="02020603050405020304" pitchFamily="18" charset="0"/>
            </a:endParaRPr>
          </a:p>
          <a:p>
            <a:pPr lvl="0">
              <a:buFont typeface="Wingdings" panose="05000000000000000000" pitchFamily="2" charset="2"/>
              <a:buChar char="v"/>
            </a:pPr>
            <a:r>
              <a:rPr lang="uk-UA" sz="2100" b="1" i="1" dirty="0">
                <a:solidFill>
                  <a:schemeClr val="accent2">
                    <a:lumMod val="75000"/>
                  </a:schemeClr>
                </a:solidFill>
                <a:latin typeface="Times New Roman" panose="02020603050405020304" pitchFamily="18" charset="0"/>
                <a:cs typeface="Times New Roman" panose="02020603050405020304" pitchFamily="18" charset="0"/>
              </a:rPr>
              <a:t>Соціально-необхідні ілюзії.</a:t>
            </a:r>
            <a:endParaRPr lang="ru-RU" sz="2100" b="1" i="1" dirty="0">
              <a:solidFill>
                <a:schemeClr val="accent2">
                  <a:lumMod val="75000"/>
                </a:schemeClr>
              </a:solidFill>
              <a:latin typeface="Times New Roman" panose="02020603050405020304" pitchFamily="18" charset="0"/>
              <a:cs typeface="Times New Roman" panose="02020603050405020304" pitchFamily="18" charset="0"/>
            </a:endParaRPr>
          </a:p>
          <a:p>
            <a:pPr lvl="0">
              <a:buFont typeface="Wingdings" panose="05000000000000000000" pitchFamily="2" charset="2"/>
              <a:buChar char="v"/>
            </a:pPr>
            <a:r>
              <a:rPr lang="uk-UA" sz="2100" b="1" i="1" dirty="0" err="1">
                <a:solidFill>
                  <a:schemeClr val="accent2">
                    <a:lumMod val="75000"/>
                  </a:schemeClr>
                </a:solidFill>
                <a:latin typeface="Times New Roman" panose="02020603050405020304" pitchFamily="18" charset="0"/>
                <a:cs typeface="Times New Roman" panose="02020603050405020304" pitchFamily="18" charset="0"/>
              </a:rPr>
              <a:t>Співпадіння</a:t>
            </a:r>
            <a:r>
              <a:rPr lang="uk-UA" sz="2100" b="1" i="1" dirty="0">
                <a:solidFill>
                  <a:schemeClr val="accent2">
                    <a:lumMod val="75000"/>
                  </a:schemeClr>
                </a:solidFill>
                <a:latin typeface="Times New Roman" panose="02020603050405020304" pitchFamily="18" charset="0"/>
                <a:cs typeface="Times New Roman" panose="02020603050405020304" pitchFamily="18" charset="0"/>
              </a:rPr>
              <a:t> установок влади з переважаючим суспільно-політичним дискурсом.</a:t>
            </a:r>
            <a:endParaRPr lang="ru-RU" sz="2100" b="1" i="1" dirty="0">
              <a:solidFill>
                <a:schemeClr val="accent2">
                  <a:lumMod val="75000"/>
                </a:schemeClr>
              </a:solidFill>
              <a:latin typeface="Times New Roman" panose="02020603050405020304" pitchFamily="18" charset="0"/>
              <a:cs typeface="Times New Roman" panose="02020603050405020304" pitchFamily="18" charset="0"/>
            </a:endParaRPr>
          </a:p>
          <a:p>
            <a:pPr>
              <a:buFont typeface="Wingdings" panose="05000000000000000000" pitchFamily="2" charset="2"/>
              <a:buChar char="v"/>
            </a:pPr>
            <a:r>
              <a:rPr lang="uk-UA" sz="2100" b="1" i="1" dirty="0" err="1">
                <a:solidFill>
                  <a:schemeClr val="accent2">
                    <a:lumMod val="75000"/>
                  </a:schemeClr>
                </a:solidFill>
                <a:latin typeface="Times New Roman" panose="02020603050405020304" pitchFamily="18" charset="0"/>
                <a:cs typeface="Times New Roman" panose="02020603050405020304" pitchFamily="18" charset="0"/>
              </a:rPr>
              <a:t>Діяльно</a:t>
            </a:r>
            <a:r>
              <a:rPr lang="uk-UA" sz="2100" b="1" i="1" dirty="0">
                <a:solidFill>
                  <a:schemeClr val="accent2">
                    <a:lumMod val="75000"/>
                  </a:schemeClr>
                </a:solidFill>
                <a:latin typeface="Times New Roman" panose="02020603050405020304" pitchFamily="18" charset="0"/>
                <a:cs typeface="Times New Roman" panose="02020603050405020304" pitchFamily="18" charset="0"/>
              </a:rPr>
              <a:t>-зорієнтована група переконань </a:t>
            </a:r>
            <a:r>
              <a:rPr lang="uk-UA" sz="2100" b="1" i="1" dirty="0" err="1">
                <a:solidFill>
                  <a:schemeClr val="accent2">
                    <a:lumMod val="75000"/>
                  </a:schemeClr>
                </a:solidFill>
                <a:latin typeface="Times New Roman" panose="02020603050405020304" pitchFamily="18" charset="0"/>
                <a:cs typeface="Times New Roman" panose="02020603050405020304" pitchFamily="18" charset="0"/>
              </a:rPr>
              <a:t>т.д</a:t>
            </a:r>
            <a:r>
              <a:rPr lang="uk-UA" sz="2100" b="1" i="1" dirty="0">
                <a:solidFill>
                  <a:schemeClr val="accent2">
                    <a:lumMod val="75000"/>
                  </a:schemeClr>
                </a:solidFill>
                <a:latin typeface="Times New Roman" panose="02020603050405020304" pitchFamily="18" charset="0"/>
                <a:cs typeface="Times New Roman" panose="02020603050405020304" pitchFamily="18" charset="0"/>
              </a:rPr>
              <a:t>.</a:t>
            </a:r>
            <a:endParaRPr lang="ru-RU" sz="2100" b="1" i="1" dirty="0">
              <a:solidFill>
                <a:schemeClr val="accent2">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16029778"/>
      </p:ext>
    </p:extLst>
  </p:cSld>
  <p:clrMapOvr>
    <a:masterClrMapping/>
  </p:clrMapOvr>
  <mc:AlternateContent xmlns:mc="http://schemas.openxmlformats.org/markup-compatibility/2006">
    <mc:Choice xmlns:p14="http://schemas.microsoft.com/office/powerpoint/2010/main" Requires="p14">
      <p:transition spd="slow" p14:dur="3400" advTm="5000">
        <p14:reveal/>
      </p:transition>
    </mc:Choice>
    <mc:Fallback>
      <p:transition spd="slow" advTm="5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1000"/>
                                        <p:tgtEl>
                                          <p:spTgt spid="3">
                                            <p:txEl>
                                              <p:pRg st="4" end="4"/>
                                            </p:txEl>
                                          </p:spTgt>
                                        </p:tgtEl>
                                      </p:cBhvr>
                                    </p:animEffect>
                                    <p:anim calcmode="lin" valueType="num">
                                      <p:cBhvr>
                                        <p:cTn id="4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Effect transition="in" filter="fade">
                                      <p:cBhvr>
                                        <p:cTn id="49" dur="1000"/>
                                        <p:tgtEl>
                                          <p:spTgt spid="3">
                                            <p:txEl>
                                              <p:pRg st="5" end="5"/>
                                            </p:txEl>
                                          </p:spTgt>
                                        </p:tgtEl>
                                      </p:cBhvr>
                                    </p:animEffect>
                                    <p:anim calcmode="lin" valueType="num">
                                      <p:cBhvr>
                                        <p:cTn id="5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6" end="6"/>
                                            </p:txEl>
                                          </p:spTgt>
                                        </p:tgtEl>
                                        <p:attrNameLst>
                                          <p:attrName>style.visibility</p:attrName>
                                        </p:attrNameLst>
                                      </p:cBhvr>
                                      <p:to>
                                        <p:strVal val="visible"/>
                                      </p:to>
                                    </p:set>
                                    <p:animEffect transition="in" filter="fade">
                                      <p:cBhvr>
                                        <p:cTn id="56" dur="1000"/>
                                        <p:tgtEl>
                                          <p:spTgt spid="3">
                                            <p:txEl>
                                              <p:pRg st="6" end="6"/>
                                            </p:txEl>
                                          </p:spTgt>
                                        </p:tgtEl>
                                      </p:cBhvr>
                                    </p:animEffect>
                                    <p:anim calcmode="lin" valueType="num">
                                      <p:cBhvr>
                                        <p:cTn id="57"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7" end="7"/>
                                            </p:txEl>
                                          </p:spTgt>
                                        </p:tgtEl>
                                        <p:attrNameLst>
                                          <p:attrName>style.visibility</p:attrName>
                                        </p:attrNameLst>
                                      </p:cBhvr>
                                      <p:to>
                                        <p:strVal val="visible"/>
                                      </p:to>
                                    </p:set>
                                    <p:animEffect transition="in" filter="fade">
                                      <p:cBhvr>
                                        <p:cTn id="63" dur="1000"/>
                                        <p:tgtEl>
                                          <p:spTgt spid="3">
                                            <p:txEl>
                                              <p:pRg st="7" end="7"/>
                                            </p:txEl>
                                          </p:spTgt>
                                        </p:tgtEl>
                                      </p:cBhvr>
                                    </p:animEffect>
                                    <p:anim calcmode="lin" valueType="num">
                                      <p:cBhvr>
                                        <p:cTn id="64"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3">
                                            <p:txEl>
                                              <p:pRg st="8" end="8"/>
                                            </p:txEl>
                                          </p:spTgt>
                                        </p:tgtEl>
                                        <p:attrNameLst>
                                          <p:attrName>style.visibility</p:attrName>
                                        </p:attrNameLst>
                                      </p:cBhvr>
                                      <p:to>
                                        <p:strVal val="visible"/>
                                      </p:to>
                                    </p:set>
                                    <p:animEffect transition="in" filter="fade">
                                      <p:cBhvr>
                                        <p:cTn id="70" dur="1000"/>
                                        <p:tgtEl>
                                          <p:spTgt spid="3">
                                            <p:txEl>
                                              <p:pRg st="8" end="8"/>
                                            </p:txEl>
                                          </p:spTgt>
                                        </p:tgtEl>
                                      </p:cBhvr>
                                    </p:animEffect>
                                    <p:anim calcmode="lin" valueType="num">
                                      <p:cBhvr>
                                        <p:cTn id="71"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1411941" y="322729"/>
            <a:ext cx="8511988" cy="718466"/>
          </a:xfrm>
          <a:prstGeom prst="rect">
            <a:avLst/>
          </a:prstGeom>
        </p:spPr>
        <p:txBody>
          <a:bodyPr wrap="square">
            <a:spAutoFit/>
          </a:bodyPr>
          <a:lstStyle/>
          <a:p>
            <a:pPr algn="ctr">
              <a:lnSpc>
                <a:spcPct val="107000"/>
              </a:lnSpc>
              <a:spcAft>
                <a:spcPts val="800"/>
              </a:spcAft>
            </a:pPr>
            <a:r>
              <a:rPr lang="uk-UA" sz="4000" b="1" i="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Рівні політичної ідеології</a:t>
            </a:r>
            <a:endParaRPr lang="ru-RU" sz="40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7" name="Таблица 6"/>
          <p:cNvGraphicFramePr>
            <a:graphicFrameLocks noGrp="1"/>
          </p:cNvGraphicFramePr>
          <p:nvPr>
            <p:extLst>
              <p:ext uri="{D42A27DB-BD31-4B8C-83A1-F6EECF244321}">
                <p14:modId xmlns:p14="http://schemas.microsoft.com/office/powerpoint/2010/main" val="1432926584"/>
              </p:ext>
            </p:extLst>
          </p:nvPr>
        </p:nvGraphicFramePr>
        <p:xfrm>
          <a:off x="0" y="1041195"/>
          <a:ext cx="12192000" cy="5880194"/>
        </p:xfrm>
        <a:graphic>
          <a:graphicData uri="http://schemas.openxmlformats.org/drawingml/2006/table">
            <a:tbl>
              <a:tblPr firstRow="1" firstCol="1" bandRow="1">
                <a:tableStyleId>{5C22544A-7EE6-4342-B048-85BDC9FD1C3A}</a:tableStyleId>
              </a:tblPr>
              <a:tblGrid>
                <a:gridCol w="3322956">
                  <a:extLst>
                    <a:ext uri="{9D8B030D-6E8A-4147-A177-3AD203B41FA5}">
                      <a16:colId xmlns:a16="http://schemas.microsoft.com/office/drawing/2014/main" val="696985833"/>
                    </a:ext>
                  </a:extLst>
                </a:gridCol>
                <a:gridCol w="8869044">
                  <a:extLst>
                    <a:ext uri="{9D8B030D-6E8A-4147-A177-3AD203B41FA5}">
                      <a16:colId xmlns:a16="http://schemas.microsoft.com/office/drawing/2014/main" val="1265203191"/>
                    </a:ext>
                  </a:extLst>
                </a:gridCol>
              </a:tblGrid>
              <a:tr h="262747">
                <a:tc>
                  <a:txBody>
                    <a:bodyPr/>
                    <a:lstStyle/>
                    <a:p>
                      <a:pPr algn="ctr">
                        <a:lnSpc>
                          <a:spcPct val="107000"/>
                        </a:lnSpc>
                        <a:spcAft>
                          <a:spcPts val="0"/>
                        </a:spcAft>
                      </a:pPr>
                      <a:r>
                        <a:rPr lang="uk-UA" sz="2000" b="1" i="1" dirty="0">
                          <a:solidFill>
                            <a:schemeClr val="accent1">
                              <a:lumMod val="50000"/>
                            </a:schemeClr>
                          </a:solidFill>
                          <a:effectLst/>
                          <a:latin typeface="Times New Roman" panose="02020603050405020304" pitchFamily="18" charset="0"/>
                          <a:cs typeface="Times New Roman" panose="02020603050405020304" pitchFamily="18" charset="0"/>
                        </a:rPr>
                        <a:t>Рівень</a:t>
                      </a:r>
                      <a:endParaRPr lang="ru-RU" sz="2000" b="1"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0385" marR="50385" marT="0" marB="0"/>
                </a:tc>
                <a:tc>
                  <a:txBody>
                    <a:bodyPr/>
                    <a:lstStyle/>
                    <a:p>
                      <a:pPr algn="ctr">
                        <a:lnSpc>
                          <a:spcPct val="107000"/>
                        </a:lnSpc>
                        <a:spcAft>
                          <a:spcPts val="0"/>
                        </a:spcAft>
                      </a:pPr>
                      <a:r>
                        <a:rPr lang="uk-UA" sz="2000" b="1" i="1" dirty="0">
                          <a:solidFill>
                            <a:schemeClr val="accent1">
                              <a:lumMod val="50000"/>
                            </a:schemeClr>
                          </a:solidFill>
                          <a:effectLst/>
                          <a:latin typeface="Times New Roman" panose="02020603050405020304" pitchFamily="18" charset="0"/>
                          <a:cs typeface="Times New Roman" panose="02020603050405020304" pitchFamily="18" charset="0"/>
                        </a:rPr>
                        <a:t>Короткий зміст</a:t>
                      </a:r>
                      <a:endParaRPr lang="ru-RU" sz="2000" b="1"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0385" marR="50385" marT="0" marB="0"/>
                </a:tc>
                <a:extLst>
                  <a:ext uri="{0D108BD9-81ED-4DB2-BD59-A6C34878D82A}">
                    <a16:rowId xmlns:a16="http://schemas.microsoft.com/office/drawing/2014/main" val="3281671284"/>
                  </a:ext>
                </a:extLst>
              </a:tr>
              <a:tr h="2223869">
                <a:tc>
                  <a:txBody>
                    <a:bodyPr/>
                    <a:lstStyle/>
                    <a:p>
                      <a:pPr algn="ctr">
                        <a:lnSpc>
                          <a:spcPct val="107000"/>
                        </a:lnSpc>
                        <a:spcAft>
                          <a:spcPts val="0"/>
                        </a:spcAft>
                      </a:pPr>
                      <a:r>
                        <a:rPr lang="uk-UA" sz="2000" b="1" i="1" dirty="0">
                          <a:solidFill>
                            <a:schemeClr val="accent1">
                              <a:lumMod val="50000"/>
                            </a:schemeClr>
                          </a:solidFill>
                          <a:effectLst/>
                          <a:latin typeface="Times New Roman" panose="02020603050405020304" pitchFamily="18" charset="0"/>
                          <a:cs typeface="Times New Roman" panose="02020603050405020304" pitchFamily="18" charset="0"/>
                        </a:rPr>
                        <a:t>Теоретико-концептуальний</a:t>
                      </a:r>
                      <a:endParaRPr lang="ru-RU" sz="2000" b="1"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0385" marR="50385" marT="0" marB="0"/>
                </a:tc>
                <a:tc>
                  <a:txBody>
                    <a:bodyPr/>
                    <a:lstStyle/>
                    <a:p>
                      <a:pPr algn="ctr">
                        <a:lnSpc>
                          <a:spcPct val="107000"/>
                        </a:lnSpc>
                        <a:spcAft>
                          <a:spcPts val="0"/>
                        </a:spcAft>
                      </a:pPr>
                      <a:r>
                        <a:rPr lang="uk-UA" sz="1600" b="1" i="1" dirty="0">
                          <a:effectLst/>
                          <a:latin typeface="Times New Roman" panose="02020603050405020304" pitchFamily="18" charset="0"/>
                          <a:cs typeface="Times New Roman" panose="02020603050405020304" pitchFamily="18" charset="0"/>
                        </a:rPr>
                        <a:t>Оформлюються основні положення, які розкривають цінності та ідеали певної спільноти, нації, держави або індивіда.</a:t>
                      </a:r>
                      <a:endParaRPr lang="ru-RU" sz="1600" b="1" i="1" dirty="0">
                        <a:effectLst/>
                        <a:latin typeface="Times New Roman" panose="02020603050405020304" pitchFamily="18" charset="0"/>
                        <a:cs typeface="Times New Roman" panose="02020603050405020304" pitchFamily="18" charset="0"/>
                      </a:endParaRPr>
                    </a:p>
                    <a:p>
                      <a:pPr algn="ctr">
                        <a:lnSpc>
                          <a:spcPct val="107000"/>
                        </a:lnSpc>
                        <a:spcAft>
                          <a:spcPts val="0"/>
                        </a:spcAft>
                      </a:pPr>
                      <a:r>
                        <a:rPr lang="uk-UA" sz="1600" b="1" i="1" dirty="0">
                          <a:effectLst/>
                          <a:latin typeface="Times New Roman" panose="02020603050405020304" pitchFamily="18" charset="0"/>
                          <a:cs typeface="Times New Roman" panose="02020603050405020304" pitchFamily="18" charset="0"/>
                        </a:rPr>
                        <a:t>Виражаються основні ціннісно-осмислені орієнтири її розвитку.</a:t>
                      </a:r>
                      <a:endParaRPr lang="ru-RU" sz="1600" b="1" i="1" dirty="0">
                        <a:effectLst/>
                        <a:latin typeface="Times New Roman" panose="02020603050405020304" pitchFamily="18" charset="0"/>
                        <a:cs typeface="Times New Roman" panose="02020603050405020304" pitchFamily="18" charset="0"/>
                      </a:endParaRPr>
                    </a:p>
                    <a:p>
                      <a:pPr algn="ctr">
                        <a:lnSpc>
                          <a:spcPct val="107000"/>
                        </a:lnSpc>
                        <a:spcAft>
                          <a:spcPts val="0"/>
                        </a:spcAft>
                      </a:pPr>
                      <a:r>
                        <a:rPr lang="uk-UA" sz="1600" b="1" i="1" dirty="0">
                          <a:effectLst/>
                          <a:latin typeface="Times New Roman" panose="02020603050405020304" pitchFamily="18" charset="0"/>
                          <a:cs typeface="Times New Roman" panose="02020603050405020304" pitchFamily="18" charset="0"/>
                        </a:rPr>
                        <a:t>Засвідчує рівень інтелектуальної рефлексії кожного суб’єкта та його здатності сформулювати основні соціальні принципи, створити системну, </a:t>
                      </a:r>
                      <a:endParaRPr lang="ru-RU" sz="1600" b="1" i="1" dirty="0">
                        <a:effectLst/>
                        <a:latin typeface="Times New Roman" panose="02020603050405020304" pitchFamily="18" charset="0"/>
                        <a:cs typeface="Times New Roman" panose="02020603050405020304" pitchFamily="18" charset="0"/>
                      </a:endParaRPr>
                    </a:p>
                    <a:p>
                      <a:pPr algn="ctr">
                        <a:lnSpc>
                          <a:spcPct val="107000"/>
                        </a:lnSpc>
                        <a:spcAft>
                          <a:spcPts val="0"/>
                        </a:spcAft>
                      </a:pPr>
                      <a:r>
                        <a:rPr lang="uk-UA" sz="1600" b="1" i="1" dirty="0">
                          <a:effectLst/>
                          <a:latin typeface="Times New Roman" panose="02020603050405020304" pitchFamily="18" charset="0"/>
                          <a:cs typeface="Times New Roman" panose="02020603050405020304" pitchFamily="18" charset="0"/>
                        </a:rPr>
                        <a:t>логічно-структурну і достовірну картину реальності.</a:t>
                      </a:r>
                      <a:endParaRPr lang="ru-RU" sz="1600" b="1" i="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0385" marR="50385" marT="0" marB="0">
                    <a:solidFill>
                      <a:schemeClr val="accent1">
                        <a:lumMod val="40000"/>
                        <a:lumOff val="60000"/>
                      </a:schemeClr>
                    </a:solidFill>
                  </a:tcPr>
                </a:tc>
                <a:extLst>
                  <a:ext uri="{0D108BD9-81ED-4DB2-BD59-A6C34878D82A}">
                    <a16:rowId xmlns:a16="http://schemas.microsoft.com/office/drawing/2014/main" val="4258476960"/>
                  </a:ext>
                </a:extLst>
              </a:tr>
              <a:tr h="1776849">
                <a:tc>
                  <a:txBody>
                    <a:bodyPr/>
                    <a:lstStyle/>
                    <a:p>
                      <a:pPr algn="ctr">
                        <a:lnSpc>
                          <a:spcPct val="107000"/>
                        </a:lnSpc>
                        <a:spcAft>
                          <a:spcPts val="0"/>
                        </a:spcAft>
                      </a:pPr>
                      <a:r>
                        <a:rPr lang="uk-UA" sz="2000" b="1" i="1" dirty="0">
                          <a:solidFill>
                            <a:schemeClr val="accent1">
                              <a:lumMod val="50000"/>
                            </a:schemeClr>
                          </a:solidFill>
                          <a:effectLst/>
                          <a:latin typeface="Times New Roman" panose="02020603050405020304" pitchFamily="18" charset="0"/>
                          <a:cs typeface="Times New Roman" panose="02020603050405020304" pitchFamily="18" charset="0"/>
                        </a:rPr>
                        <a:t>Програмно-політичний</a:t>
                      </a:r>
                      <a:endParaRPr lang="ru-RU" sz="2000" b="1"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0385" marR="50385" marT="0" marB="0"/>
                </a:tc>
                <a:tc>
                  <a:txBody>
                    <a:bodyPr/>
                    <a:lstStyle/>
                    <a:p>
                      <a:pPr algn="ctr">
                        <a:lnSpc>
                          <a:spcPct val="107000"/>
                        </a:lnSpc>
                        <a:spcAft>
                          <a:spcPts val="0"/>
                        </a:spcAft>
                      </a:pPr>
                      <a:r>
                        <a:rPr lang="uk-UA" sz="1600" b="1" i="1" dirty="0">
                          <a:effectLst/>
                          <a:latin typeface="Times New Roman" panose="02020603050405020304" pitchFamily="18" charset="0"/>
                          <a:cs typeface="Times New Roman" panose="02020603050405020304" pitchFamily="18" charset="0"/>
                        </a:rPr>
                        <a:t>Соціально-філософські принципи та ідеали переводяться в програму діяльності.</a:t>
                      </a:r>
                      <a:endParaRPr lang="ru-RU" sz="1600" b="1" i="1" dirty="0">
                        <a:effectLst/>
                        <a:latin typeface="Times New Roman" panose="02020603050405020304" pitchFamily="18" charset="0"/>
                        <a:cs typeface="Times New Roman" panose="02020603050405020304" pitchFamily="18" charset="0"/>
                      </a:endParaRPr>
                    </a:p>
                    <a:p>
                      <a:pPr algn="ctr">
                        <a:lnSpc>
                          <a:spcPct val="107000"/>
                        </a:lnSpc>
                        <a:spcAft>
                          <a:spcPts val="0"/>
                        </a:spcAft>
                      </a:pPr>
                      <a:r>
                        <a:rPr lang="uk-UA" sz="1600" b="1" i="1" dirty="0">
                          <a:effectLst/>
                          <a:latin typeface="Times New Roman" panose="02020603050405020304" pitchFamily="18" charset="0"/>
                          <a:cs typeface="Times New Roman" panose="02020603050405020304" pitchFamily="18" charset="0"/>
                        </a:rPr>
                        <a:t>Формується нормативна основа для прийняття управлінських рішень і стимулювання політичної поведінки громадян.</a:t>
                      </a:r>
                      <a:endParaRPr lang="ru-RU" sz="1600" b="1" i="1" dirty="0">
                        <a:effectLst/>
                        <a:latin typeface="Times New Roman" panose="02020603050405020304" pitchFamily="18" charset="0"/>
                        <a:cs typeface="Times New Roman" panose="02020603050405020304" pitchFamily="18" charset="0"/>
                      </a:endParaRPr>
                    </a:p>
                    <a:p>
                      <a:pPr algn="ctr">
                        <a:lnSpc>
                          <a:spcPct val="107000"/>
                        </a:lnSpc>
                        <a:spcAft>
                          <a:spcPts val="0"/>
                        </a:spcAft>
                      </a:pPr>
                      <a:r>
                        <a:rPr lang="uk-UA" sz="1600" b="1" i="1" dirty="0">
                          <a:effectLst/>
                          <a:latin typeface="Times New Roman" panose="02020603050405020304" pitchFamily="18" charset="0"/>
                          <a:cs typeface="Times New Roman" panose="02020603050405020304" pitchFamily="18" charset="0"/>
                        </a:rPr>
                        <a:t>Це головне ідейне джерело політичних перетворень, конструктування реальності за допомогою влади.</a:t>
                      </a:r>
                      <a:endParaRPr lang="ru-RU" sz="1600" b="1" i="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0385" marR="50385" marT="0" marB="0">
                    <a:solidFill>
                      <a:schemeClr val="accent1">
                        <a:lumMod val="40000"/>
                        <a:lumOff val="60000"/>
                      </a:schemeClr>
                    </a:solidFill>
                  </a:tcPr>
                </a:tc>
                <a:extLst>
                  <a:ext uri="{0D108BD9-81ED-4DB2-BD59-A6C34878D82A}">
                    <a16:rowId xmlns:a16="http://schemas.microsoft.com/office/drawing/2014/main" val="3364034603"/>
                  </a:ext>
                </a:extLst>
              </a:tr>
              <a:tr h="1553340">
                <a:tc>
                  <a:txBody>
                    <a:bodyPr/>
                    <a:lstStyle/>
                    <a:p>
                      <a:pPr algn="ctr">
                        <a:lnSpc>
                          <a:spcPct val="107000"/>
                        </a:lnSpc>
                        <a:spcAft>
                          <a:spcPts val="0"/>
                        </a:spcAft>
                      </a:pPr>
                      <a:r>
                        <a:rPr lang="uk-UA" sz="2000" b="1" i="1" dirty="0">
                          <a:solidFill>
                            <a:schemeClr val="accent1">
                              <a:lumMod val="50000"/>
                            </a:schemeClr>
                          </a:solidFill>
                          <a:effectLst/>
                          <a:latin typeface="Times New Roman" panose="02020603050405020304" pitchFamily="18" charset="0"/>
                          <a:cs typeface="Times New Roman" panose="02020603050405020304" pitchFamily="18" charset="0"/>
                        </a:rPr>
                        <a:t>Актуалізований</a:t>
                      </a:r>
                      <a:endParaRPr lang="ru-RU" sz="2000" b="1"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0385" marR="50385" marT="0" marB="0"/>
                </a:tc>
                <a:tc>
                  <a:txBody>
                    <a:bodyPr/>
                    <a:lstStyle/>
                    <a:p>
                      <a:pPr algn="ctr">
                        <a:lnSpc>
                          <a:spcPct val="107000"/>
                        </a:lnSpc>
                        <a:spcAft>
                          <a:spcPts val="0"/>
                        </a:spcAft>
                      </a:pPr>
                      <a:r>
                        <a:rPr lang="uk-UA" sz="1600" b="1" i="1" dirty="0">
                          <a:effectLst/>
                          <a:latin typeface="Times New Roman" panose="02020603050405020304" pitchFamily="18" charset="0"/>
                          <a:cs typeface="Times New Roman" panose="02020603050405020304" pitchFamily="18" charset="0"/>
                        </a:rPr>
                        <a:t>Характеризуються рівнем освоєння громадянами цілей і принципів даної ідеології, міру їх втілення в практичній діяльності.</a:t>
                      </a:r>
                      <a:endParaRPr lang="ru-RU" sz="1600" b="1" i="1" dirty="0">
                        <a:effectLst/>
                        <a:latin typeface="Times New Roman" panose="02020603050405020304" pitchFamily="18" charset="0"/>
                        <a:cs typeface="Times New Roman" panose="02020603050405020304" pitchFamily="18" charset="0"/>
                      </a:endParaRPr>
                    </a:p>
                    <a:p>
                      <a:pPr algn="ctr">
                        <a:lnSpc>
                          <a:spcPct val="107000"/>
                        </a:lnSpc>
                        <a:spcAft>
                          <a:spcPts val="0"/>
                        </a:spcAft>
                      </a:pPr>
                      <a:r>
                        <a:rPr lang="uk-UA" sz="1600" b="1" i="1" dirty="0">
                          <a:effectLst/>
                          <a:latin typeface="Times New Roman" panose="02020603050405020304" pitchFamily="18" charset="0"/>
                          <a:cs typeface="Times New Roman" panose="02020603050405020304" pitchFamily="18" charset="0"/>
                        </a:rPr>
                        <a:t>Відрізняється широким спектром варіантів засвоєння людьми ідеологічних установ: від «тотальних»</a:t>
                      </a:r>
                      <a:endParaRPr lang="ru-RU" sz="1600" b="1" i="1" dirty="0">
                        <a:effectLst/>
                        <a:latin typeface="Times New Roman" panose="02020603050405020304" pitchFamily="18" charset="0"/>
                        <a:cs typeface="Times New Roman" panose="02020603050405020304" pitchFamily="18" charset="0"/>
                      </a:endParaRPr>
                    </a:p>
                    <a:p>
                      <a:pPr algn="ctr">
                        <a:lnSpc>
                          <a:spcPct val="107000"/>
                        </a:lnSpc>
                        <a:spcAft>
                          <a:spcPts val="0"/>
                        </a:spcAft>
                      </a:pPr>
                      <a:r>
                        <a:rPr lang="uk-UA" sz="1600" b="1" i="1" dirty="0">
                          <a:effectLst/>
                          <a:latin typeface="Times New Roman" panose="02020603050405020304" pitchFamily="18" charset="0"/>
                          <a:cs typeface="Times New Roman" panose="02020603050405020304" pitchFamily="18" charset="0"/>
                        </a:rPr>
                        <a:t> (К. Мангейм) до «приватних» (П. Пуланзас).</a:t>
                      </a:r>
                      <a:endParaRPr lang="ru-RU" sz="1600" b="1" i="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0385" marR="50385" marT="0" marB="0">
                    <a:solidFill>
                      <a:schemeClr val="accent1">
                        <a:lumMod val="40000"/>
                        <a:lumOff val="60000"/>
                      </a:schemeClr>
                    </a:solidFill>
                  </a:tcPr>
                </a:tc>
                <a:extLst>
                  <a:ext uri="{0D108BD9-81ED-4DB2-BD59-A6C34878D82A}">
                    <a16:rowId xmlns:a16="http://schemas.microsoft.com/office/drawing/2014/main" val="2040676331"/>
                  </a:ext>
                </a:extLst>
              </a:tr>
            </a:tbl>
          </a:graphicData>
        </a:graphic>
      </p:graphicFrame>
    </p:spTree>
    <p:extLst>
      <p:ext uri="{BB962C8B-B14F-4D97-AF65-F5344CB8AC3E}">
        <p14:creationId xmlns:p14="http://schemas.microsoft.com/office/powerpoint/2010/main" val="3504304293"/>
      </p:ext>
    </p:extLst>
  </p:cSld>
  <p:clrMapOvr>
    <a:masterClrMapping/>
  </p:clrMapOvr>
  <mc:AlternateContent xmlns:mc="http://schemas.openxmlformats.org/markup-compatibility/2006">
    <mc:Choice xmlns:p14="http://schemas.microsoft.com/office/powerpoint/2010/main" Requires="p14">
      <p:transition spd="slow" p14:dur="3400" advTm="5000">
        <p14:reveal/>
      </p:transition>
    </mc:Choice>
    <mc:Fallback>
      <p:transition spd="slow" advTm="5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43752" y="201706"/>
            <a:ext cx="10300447" cy="718466"/>
          </a:xfrm>
          <a:prstGeom prst="rect">
            <a:avLst/>
          </a:prstGeom>
        </p:spPr>
        <p:txBody>
          <a:bodyPr wrap="square">
            <a:spAutoFit/>
          </a:bodyPr>
          <a:lstStyle/>
          <a:p>
            <a:pPr algn="ctr">
              <a:lnSpc>
                <a:spcPct val="107000"/>
              </a:lnSpc>
              <a:spcAft>
                <a:spcPts val="800"/>
              </a:spcAft>
            </a:pPr>
            <a:r>
              <a:rPr lang="uk-UA" sz="4000" b="1" i="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Ідейно-суспільні цінності лібералізму.</a:t>
            </a:r>
            <a:endParaRPr lang="ru-RU" sz="40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3014377180"/>
              </p:ext>
            </p:extLst>
          </p:nvPr>
        </p:nvGraphicFramePr>
        <p:xfrm>
          <a:off x="0" y="1264023"/>
          <a:ext cx="12192000" cy="5539974"/>
        </p:xfrm>
        <a:graphic>
          <a:graphicData uri="http://schemas.openxmlformats.org/drawingml/2006/table">
            <a:tbl>
              <a:tblPr firstRow="1" firstCol="1" bandRow="1">
                <a:tableStyleId>{5C22544A-7EE6-4342-B048-85BDC9FD1C3A}</a:tableStyleId>
              </a:tblPr>
              <a:tblGrid>
                <a:gridCol w="6095348">
                  <a:extLst>
                    <a:ext uri="{9D8B030D-6E8A-4147-A177-3AD203B41FA5}">
                      <a16:colId xmlns:a16="http://schemas.microsoft.com/office/drawing/2014/main" val="1486793506"/>
                    </a:ext>
                  </a:extLst>
                </a:gridCol>
                <a:gridCol w="6096652">
                  <a:extLst>
                    <a:ext uri="{9D8B030D-6E8A-4147-A177-3AD203B41FA5}">
                      <a16:colId xmlns:a16="http://schemas.microsoft.com/office/drawing/2014/main" val="3021199659"/>
                    </a:ext>
                  </a:extLst>
                </a:gridCol>
              </a:tblGrid>
              <a:tr h="739589">
                <a:tc>
                  <a:txBody>
                    <a:bodyPr/>
                    <a:lstStyle/>
                    <a:p>
                      <a:pPr algn="ctr">
                        <a:lnSpc>
                          <a:spcPct val="107000"/>
                        </a:lnSpc>
                        <a:spcAft>
                          <a:spcPts val="0"/>
                        </a:spcAft>
                      </a:pPr>
                      <a:r>
                        <a:rPr lang="uk-UA" sz="2400" b="1" i="1" dirty="0">
                          <a:solidFill>
                            <a:schemeClr val="accent1">
                              <a:lumMod val="50000"/>
                            </a:schemeClr>
                          </a:solidFill>
                          <a:effectLst/>
                          <a:latin typeface="Times New Roman" panose="02020603050405020304" pitchFamily="18" charset="0"/>
                          <a:cs typeface="Times New Roman" panose="02020603050405020304" pitchFamily="18" charset="0"/>
                        </a:rPr>
                        <a:t>Індивідуалізм</a:t>
                      </a:r>
                      <a:endParaRPr lang="ru-RU" sz="2400" b="1"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uk-UA" sz="2400" b="1" i="1" dirty="0">
                          <a:solidFill>
                            <a:schemeClr val="accent1">
                              <a:lumMod val="50000"/>
                            </a:schemeClr>
                          </a:solidFill>
                          <a:effectLst/>
                          <a:latin typeface="Times New Roman" panose="02020603050405020304" pitchFamily="18" charset="0"/>
                          <a:cs typeface="Times New Roman" panose="02020603050405020304" pitchFamily="18" charset="0"/>
                        </a:rPr>
                        <a:t>Засадничий, моральний і економічний принцип</a:t>
                      </a:r>
                      <a:endParaRPr lang="ru-RU" sz="2400" b="1"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46595084"/>
                  </a:ext>
                </a:extLst>
              </a:tr>
              <a:tr h="1599936">
                <a:tc>
                  <a:txBody>
                    <a:bodyPr/>
                    <a:lstStyle/>
                    <a:p>
                      <a:pPr algn="ctr">
                        <a:lnSpc>
                          <a:spcPct val="107000"/>
                        </a:lnSpc>
                        <a:spcAft>
                          <a:spcPts val="0"/>
                        </a:spcAft>
                      </a:pPr>
                      <a:r>
                        <a:rPr lang="uk-UA" sz="2000" b="1" i="1" dirty="0">
                          <a:solidFill>
                            <a:schemeClr val="accent1">
                              <a:lumMod val="50000"/>
                            </a:schemeClr>
                          </a:solidFill>
                          <a:effectLst/>
                          <a:latin typeface="Times New Roman" panose="02020603050405020304" pitchFamily="18" charset="0"/>
                          <a:cs typeface="Times New Roman" panose="02020603050405020304" pitchFamily="18" charset="0"/>
                        </a:rPr>
                        <a:t>Ідеал свободи</a:t>
                      </a:r>
                      <a:endParaRPr lang="ru-RU" sz="2000" b="1"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gn="ctr">
                        <a:lnSpc>
                          <a:spcPct val="107000"/>
                        </a:lnSpc>
                        <a:spcAft>
                          <a:spcPts val="0"/>
                        </a:spcAft>
                      </a:pPr>
                      <a:r>
                        <a:rPr lang="uk-UA" sz="2000" b="1" i="1" dirty="0">
                          <a:solidFill>
                            <a:schemeClr val="accent1">
                              <a:lumMod val="50000"/>
                            </a:schemeClr>
                          </a:solidFill>
                          <a:effectLst/>
                          <a:latin typeface="Times New Roman" panose="02020603050405020304" pitchFamily="18" charset="0"/>
                          <a:cs typeface="Times New Roman" panose="02020603050405020304" pitchFamily="18" charset="0"/>
                        </a:rPr>
                        <a:t>Протистоїть феодальним обмеженням, але введений у рамки закону (конституціоналізм, розподіл влад, принцип утримань і противаг).</a:t>
                      </a:r>
                      <a:endParaRPr lang="ru-RU" sz="2000" b="1"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1179071723"/>
                  </a:ext>
                </a:extLst>
              </a:tr>
              <a:tr h="630265">
                <a:tc>
                  <a:txBody>
                    <a:bodyPr/>
                    <a:lstStyle/>
                    <a:p>
                      <a:pPr algn="ctr">
                        <a:lnSpc>
                          <a:spcPct val="107000"/>
                        </a:lnSpc>
                        <a:spcAft>
                          <a:spcPts val="0"/>
                        </a:spcAft>
                      </a:pPr>
                      <a:r>
                        <a:rPr lang="uk-UA" sz="2000" b="1" i="1" dirty="0">
                          <a:solidFill>
                            <a:schemeClr val="accent1">
                              <a:lumMod val="50000"/>
                            </a:schemeClr>
                          </a:solidFill>
                          <a:effectLst/>
                          <a:latin typeface="Times New Roman" panose="02020603050405020304" pitchFamily="18" charset="0"/>
                          <a:cs typeface="Times New Roman" panose="02020603050405020304" pitchFamily="18" charset="0"/>
                        </a:rPr>
                        <a:t>Прогресивний дух і раціоналізм</a:t>
                      </a:r>
                      <a:endParaRPr lang="ru-RU" sz="2000" b="1"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gn="ctr">
                        <a:lnSpc>
                          <a:spcPct val="107000"/>
                        </a:lnSpc>
                        <a:spcAft>
                          <a:spcPts val="0"/>
                        </a:spcAft>
                      </a:pPr>
                      <a:r>
                        <a:rPr lang="uk-UA" sz="2000" b="1" i="1" dirty="0">
                          <a:solidFill>
                            <a:schemeClr val="accent1">
                              <a:lumMod val="50000"/>
                            </a:schemeClr>
                          </a:solidFill>
                          <a:effectLst/>
                          <a:latin typeface="Times New Roman" panose="02020603050405020304" pitchFamily="18" charset="0"/>
                          <a:cs typeface="Times New Roman" panose="02020603050405020304" pitchFamily="18" charset="0"/>
                        </a:rPr>
                        <a:t>Віра в прогрес і здатність людського розуму.</a:t>
                      </a:r>
                      <a:endParaRPr lang="ru-RU" sz="2000" b="1"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402854944"/>
                  </a:ext>
                </a:extLst>
              </a:tr>
              <a:tr h="630265">
                <a:tc>
                  <a:txBody>
                    <a:bodyPr/>
                    <a:lstStyle/>
                    <a:p>
                      <a:pPr algn="ctr">
                        <a:lnSpc>
                          <a:spcPct val="107000"/>
                        </a:lnSpc>
                        <a:spcAft>
                          <a:spcPts val="0"/>
                        </a:spcAft>
                      </a:pPr>
                      <a:r>
                        <a:rPr lang="uk-UA" sz="2000" b="1" i="1" dirty="0">
                          <a:solidFill>
                            <a:schemeClr val="accent1">
                              <a:lumMod val="50000"/>
                            </a:schemeClr>
                          </a:solidFill>
                          <a:effectLst/>
                          <a:latin typeface="Times New Roman" panose="02020603050405020304" pitchFamily="18" charset="0"/>
                          <a:cs typeface="Times New Roman" panose="02020603050405020304" pitchFamily="18" charset="0"/>
                        </a:rPr>
                        <a:t>Ідеал рівності і справедливості</a:t>
                      </a:r>
                      <a:endParaRPr lang="ru-RU" sz="2000" b="1"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gn="ctr">
                        <a:lnSpc>
                          <a:spcPct val="107000"/>
                        </a:lnSpc>
                        <a:spcAft>
                          <a:spcPts val="0"/>
                        </a:spcAft>
                      </a:pPr>
                      <a:r>
                        <a:rPr lang="uk-UA" sz="2000" b="1" i="1" dirty="0">
                          <a:solidFill>
                            <a:schemeClr val="accent1">
                              <a:lumMod val="50000"/>
                            </a:schemeClr>
                          </a:solidFill>
                          <a:effectLst/>
                          <a:latin typeface="Times New Roman" panose="02020603050405020304" pitchFamily="18" charset="0"/>
                          <a:cs typeface="Times New Roman" panose="02020603050405020304" pitchFamily="18" charset="0"/>
                        </a:rPr>
                        <a:t>Віра в те, що люди однаково вільні та рівні перед законом.</a:t>
                      </a:r>
                      <a:endParaRPr lang="ru-RU" sz="2000" b="1"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2546379631"/>
                  </a:ext>
                </a:extLst>
              </a:tr>
              <a:tr h="1923159">
                <a:tc gridSpan="2">
                  <a:txBody>
                    <a:bodyPr/>
                    <a:lstStyle/>
                    <a:p>
                      <a:pPr algn="ctr">
                        <a:lnSpc>
                          <a:spcPct val="107000"/>
                        </a:lnSpc>
                        <a:spcAft>
                          <a:spcPts val="0"/>
                        </a:spcAft>
                      </a:pPr>
                      <a:r>
                        <a:rPr lang="uk-UA" sz="2000" b="1" i="1" dirty="0">
                          <a:solidFill>
                            <a:schemeClr val="accent1">
                              <a:lumMod val="50000"/>
                            </a:schemeClr>
                          </a:solidFill>
                          <a:effectLst/>
                          <a:latin typeface="Times New Roman" panose="02020603050405020304" pitchFamily="18" charset="0"/>
                          <a:cs typeface="Times New Roman" panose="02020603050405020304" pitchFamily="18" charset="0"/>
                        </a:rPr>
                        <a:t>Поєднання цих ідеалів створює лінію внутрішнього напруження, яка частково, по-перше, послаблюється ідеалами меритократії (лат. </a:t>
                      </a:r>
                      <a:r>
                        <a:rPr lang="en-US" sz="2000" b="1" i="1" dirty="0">
                          <a:solidFill>
                            <a:schemeClr val="accent1">
                              <a:lumMod val="50000"/>
                            </a:schemeClr>
                          </a:solidFill>
                          <a:effectLst/>
                          <a:latin typeface="Times New Roman" panose="02020603050405020304" pitchFamily="18" charset="0"/>
                          <a:cs typeface="Times New Roman" panose="02020603050405020304" pitchFamily="18" charset="0"/>
                        </a:rPr>
                        <a:t>Meritus</a:t>
                      </a:r>
                      <a:r>
                        <a:rPr lang="uk-UA" sz="2000" b="1" i="1" dirty="0">
                          <a:solidFill>
                            <a:schemeClr val="accent1">
                              <a:lumMod val="50000"/>
                            </a:schemeClr>
                          </a:solidFill>
                          <a:effectLst/>
                          <a:latin typeface="Times New Roman" panose="02020603050405020304" pitchFamily="18" charset="0"/>
                          <a:cs typeface="Times New Roman" panose="02020603050405020304" pitchFamily="18" charset="0"/>
                        </a:rPr>
                        <a:t> – гідний) – буквально влади найздібніших, заслужених. А по-друге, в лібералізмі панує ідея про необхідність добровільної згоди підлеглих щодо влади над ними і про принципи їх терпимості, толерантності плюралізму. </a:t>
                      </a:r>
                      <a:endParaRPr lang="ru-RU" sz="2000" b="1"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hMerge="1">
                  <a:txBody>
                    <a:bodyPr/>
                    <a:lstStyle/>
                    <a:p>
                      <a:endParaRPr lang="ru-RU"/>
                    </a:p>
                  </a:txBody>
                  <a:tcPr/>
                </a:tc>
                <a:extLst>
                  <a:ext uri="{0D108BD9-81ED-4DB2-BD59-A6C34878D82A}">
                    <a16:rowId xmlns:a16="http://schemas.microsoft.com/office/drawing/2014/main" val="3090594585"/>
                  </a:ext>
                </a:extLst>
              </a:tr>
            </a:tbl>
          </a:graphicData>
        </a:graphic>
      </p:graphicFrame>
    </p:spTree>
    <p:extLst>
      <p:ext uri="{BB962C8B-B14F-4D97-AF65-F5344CB8AC3E}">
        <p14:creationId xmlns:p14="http://schemas.microsoft.com/office/powerpoint/2010/main" val="1948306307"/>
      </p:ext>
    </p:extLst>
  </p:cSld>
  <p:clrMapOvr>
    <a:masterClrMapping/>
  </p:clrMapOvr>
  <mc:AlternateContent xmlns:mc="http://schemas.openxmlformats.org/markup-compatibility/2006">
    <mc:Choice xmlns:p14="http://schemas.microsoft.com/office/powerpoint/2010/main" Requires="p14">
      <p:transition spd="slow" p14:dur="3400" advTm="5000">
        <p14:reveal/>
      </p:transition>
    </mc:Choice>
    <mc:Fallback>
      <p:transition spd="slow" advTm="5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8600" y="268941"/>
            <a:ext cx="9251576" cy="718466"/>
          </a:xfrm>
          <a:prstGeom prst="rect">
            <a:avLst/>
          </a:prstGeom>
        </p:spPr>
        <p:txBody>
          <a:bodyPr wrap="square">
            <a:spAutoFit/>
          </a:bodyPr>
          <a:lstStyle/>
          <a:p>
            <a:pPr algn="ctr">
              <a:lnSpc>
                <a:spcPct val="107000"/>
              </a:lnSpc>
              <a:spcAft>
                <a:spcPts val="800"/>
              </a:spcAft>
            </a:pPr>
            <a:r>
              <a:rPr lang="uk-UA" sz="4000" b="1" i="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Суперечності в середині лібералізму</a:t>
            </a:r>
            <a:endParaRPr lang="ru-RU" sz="40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3694205313"/>
              </p:ext>
            </p:extLst>
          </p:nvPr>
        </p:nvGraphicFramePr>
        <p:xfrm>
          <a:off x="0" y="1183338"/>
          <a:ext cx="12191999" cy="5674662"/>
        </p:xfrm>
        <a:graphic>
          <a:graphicData uri="http://schemas.openxmlformats.org/drawingml/2006/table">
            <a:tbl>
              <a:tblPr firstRow="1" firstCol="1" bandRow="1">
                <a:tableStyleId>{5C22544A-7EE6-4342-B048-85BDC9FD1C3A}</a:tableStyleId>
              </a:tblPr>
              <a:tblGrid>
                <a:gridCol w="6095347">
                  <a:extLst>
                    <a:ext uri="{9D8B030D-6E8A-4147-A177-3AD203B41FA5}">
                      <a16:colId xmlns:a16="http://schemas.microsoft.com/office/drawing/2014/main" val="2077634691"/>
                    </a:ext>
                  </a:extLst>
                </a:gridCol>
                <a:gridCol w="6096652">
                  <a:extLst>
                    <a:ext uri="{9D8B030D-6E8A-4147-A177-3AD203B41FA5}">
                      <a16:colId xmlns:a16="http://schemas.microsoft.com/office/drawing/2014/main" val="3898814290"/>
                    </a:ext>
                  </a:extLst>
                </a:gridCol>
              </a:tblGrid>
              <a:tr h="917898">
                <a:tc>
                  <a:txBody>
                    <a:bodyPr/>
                    <a:lstStyle/>
                    <a:p>
                      <a:pPr algn="ctr">
                        <a:lnSpc>
                          <a:spcPct val="107000"/>
                        </a:lnSpc>
                        <a:spcAft>
                          <a:spcPts val="0"/>
                        </a:spcAft>
                      </a:pPr>
                      <a:r>
                        <a:rPr lang="uk-UA" sz="2000" b="1" i="1" dirty="0">
                          <a:solidFill>
                            <a:schemeClr val="accent1">
                              <a:lumMod val="50000"/>
                            </a:schemeClr>
                          </a:solidFill>
                          <a:effectLst/>
                          <a:latin typeface="Times New Roman" panose="02020603050405020304" pitchFamily="18" charset="0"/>
                          <a:cs typeface="Times New Roman" panose="02020603050405020304" pitchFamily="18" charset="0"/>
                        </a:rPr>
                        <a:t>Класичний лібералізм</a:t>
                      </a:r>
                      <a:endParaRPr lang="ru-RU" sz="2000" b="1"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uk-UA" sz="2000" b="1" i="1" dirty="0">
                          <a:solidFill>
                            <a:schemeClr val="accent1">
                              <a:lumMod val="50000"/>
                            </a:schemeClr>
                          </a:solidFill>
                          <a:effectLst/>
                          <a:latin typeface="Times New Roman" panose="02020603050405020304" pitchFamily="18" charset="0"/>
                          <a:cs typeface="Times New Roman" panose="02020603050405020304" pitchFamily="18" charset="0"/>
                        </a:rPr>
                        <a:t>Сучасний лібералізм </a:t>
                      </a:r>
                      <a:endParaRPr lang="ru-RU" sz="2000" b="1" i="1" dirty="0">
                        <a:solidFill>
                          <a:schemeClr val="accent1">
                            <a:lumMod val="50000"/>
                          </a:schemeClr>
                        </a:solidFill>
                        <a:effectLst/>
                        <a:latin typeface="Times New Roman" panose="02020603050405020304" pitchFamily="18" charset="0"/>
                        <a:cs typeface="Times New Roman" panose="02020603050405020304" pitchFamily="18" charset="0"/>
                      </a:endParaRPr>
                    </a:p>
                    <a:p>
                      <a:pPr algn="ctr">
                        <a:lnSpc>
                          <a:spcPct val="107000"/>
                        </a:lnSpc>
                        <a:spcAft>
                          <a:spcPts val="0"/>
                        </a:spcAft>
                      </a:pPr>
                      <a:r>
                        <a:rPr lang="uk-UA" sz="2000" b="1" i="1" dirty="0">
                          <a:solidFill>
                            <a:schemeClr val="accent1">
                              <a:lumMod val="50000"/>
                            </a:schemeClr>
                          </a:solidFill>
                          <a:effectLst/>
                          <a:latin typeface="Times New Roman" panose="02020603050405020304" pitchFamily="18" charset="0"/>
                          <a:cs typeface="Times New Roman" panose="02020603050405020304" pitchFamily="18" charset="0"/>
                        </a:rPr>
                        <a:t>Соціальний лібералізм</a:t>
                      </a:r>
                      <a:endParaRPr lang="ru-RU" sz="2000" b="1"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05834221"/>
                  </a:ext>
                </a:extLst>
              </a:tr>
              <a:tr h="391242">
                <a:tc>
                  <a:txBody>
                    <a:bodyPr/>
                    <a:lstStyle/>
                    <a:p>
                      <a:pPr algn="ctr">
                        <a:lnSpc>
                          <a:spcPct val="107000"/>
                        </a:lnSpc>
                        <a:spcAft>
                          <a:spcPts val="0"/>
                        </a:spcAft>
                      </a:pPr>
                      <a:r>
                        <a:rPr lang="uk-UA" sz="2000" b="1" i="1" dirty="0">
                          <a:solidFill>
                            <a:schemeClr val="accent1">
                              <a:lumMod val="50000"/>
                            </a:schemeClr>
                          </a:solidFill>
                          <a:effectLst/>
                          <a:latin typeface="Times New Roman" panose="02020603050405020304" pitchFamily="18" charset="0"/>
                          <a:cs typeface="Times New Roman" panose="02020603050405020304" pitchFamily="18" charset="0"/>
                        </a:rPr>
                        <a:t>Егоїстичний індивідуалізм</a:t>
                      </a:r>
                      <a:endParaRPr lang="ru-RU" sz="2000" b="1"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gn="ctr">
                        <a:lnSpc>
                          <a:spcPct val="107000"/>
                        </a:lnSpc>
                        <a:spcAft>
                          <a:spcPts val="0"/>
                        </a:spcAft>
                      </a:pPr>
                      <a:r>
                        <a:rPr lang="uk-UA" sz="2000" b="1" i="1">
                          <a:solidFill>
                            <a:schemeClr val="accent1">
                              <a:lumMod val="50000"/>
                            </a:schemeClr>
                          </a:solidFill>
                          <a:effectLst/>
                          <a:latin typeface="Times New Roman" panose="02020603050405020304" pitchFamily="18" charset="0"/>
                          <a:cs typeface="Times New Roman" panose="02020603050405020304" pitchFamily="18" charset="0"/>
                        </a:rPr>
                        <a:t>Еволюційний індивідуалізм</a:t>
                      </a:r>
                      <a:endParaRPr lang="ru-RU" sz="2000" b="1" i="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2444318935"/>
                  </a:ext>
                </a:extLst>
              </a:tr>
              <a:tr h="391242">
                <a:tc>
                  <a:txBody>
                    <a:bodyPr/>
                    <a:lstStyle/>
                    <a:p>
                      <a:pPr algn="ctr">
                        <a:lnSpc>
                          <a:spcPct val="107000"/>
                        </a:lnSpc>
                        <a:spcAft>
                          <a:spcPts val="0"/>
                        </a:spcAft>
                      </a:pPr>
                      <a:r>
                        <a:rPr lang="uk-UA" sz="2000" b="1" i="1" dirty="0">
                          <a:solidFill>
                            <a:schemeClr val="accent1">
                              <a:lumMod val="50000"/>
                            </a:schemeClr>
                          </a:solidFill>
                          <a:effectLst/>
                          <a:latin typeface="Times New Roman" panose="02020603050405020304" pitchFamily="18" charset="0"/>
                          <a:cs typeface="Times New Roman" panose="02020603050405020304" pitchFamily="18" charset="0"/>
                        </a:rPr>
                        <a:t>Максимізована користь</a:t>
                      </a:r>
                      <a:endParaRPr lang="ru-RU" sz="2000" b="1"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gn="ctr">
                        <a:lnSpc>
                          <a:spcPct val="107000"/>
                        </a:lnSpc>
                        <a:spcAft>
                          <a:spcPts val="0"/>
                        </a:spcAft>
                      </a:pPr>
                      <a:r>
                        <a:rPr lang="uk-UA" sz="2000" b="1" i="1" dirty="0">
                          <a:solidFill>
                            <a:schemeClr val="accent1">
                              <a:lumMod val="50000"/>
                            </a:schemeClr>
                          </a:solidFill>
                          <a:effectLst/>
                          <a:latin typeface="Times New Roman" panose="02020603050405020304" pitchFamily="18" charset="0"/>
                          <a:cs typeface="Times New Roman" panose="02020603050405020304" pitchFamily="18" charset="0"/>
                        </a:rPr>
                        <a:t>Особисте зростання</a:t>
                      </a:r>
                      <a:endParaRPr lang="ru-RU" sz="2000" b="1"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1861614697"/>
                  </a:ext>
                </a:extLst>
              </a:tr>
              <a:tr h="391242">
                <a:tc>
                  <a:txBody>
                    <a:bodyPr/>
                    <a:lstStyle/>
                    <a:p>
                      <a:pPr algn="ctr">
                        <a:lnSpc>
                          <a:spcPct val="107000"/>
                        </a:lnSpc>
                        <a:spcAft>
                          <a:spcPts val="0"/>
                        </a:spcAft>
                      </a:pPr>
                      <a:r>
                        <a:rPr lang="uk-UA" sz="2000" b="1" i="1" dirty="0">
                          <a:solidFill>
                            <a:schemeClr val="accent1">
                              <a:lumMod val="50000"/>
                            </a:schemeClr>
                          </a:solidFill>
                          <a:effectLst/>
                          <a:latin typeface="Times New Roman" panose="02020603050405020304" pitchFamily="18" charset="0"/>
                          <a:cs typeface="Times New Roman" panose="02020603050405020304" pitchFamily="18" charset="0"/>
                        </a:rPr>
                        <a:t>Негативна свобода</a:t>
                      </a:r>
                      <a:endParaRPr lang="ru-RU" sz="2000" b="1"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gn="ctr">
                        <a:lnSpc>
                          <a:spcPct val="107000"/>
                        </a:lnSpc>
                        <a:spcAft>
                          <a:spcPts val="0"/>
                        </a:spcAft>
                      </a:pPr>
                      <a:r>
                        <a:rPr lang="uk-UA" sz="2000" b="1" i="1" dirty="0">
                          <a:solidFill>
                            <a:schemeClr val="accent1">
                              <a:lumMod val="50000"/>
                            </a:schemeClr>
                          </a:solidFill>
                          <a:effectLst/>
                          <a:latin typeface="Times New Roman" panose="02020603050405020304" pitchFamily="18" charset="0"/>
                          <a:cs typeface="Times New Roman" panose="02020603050405020304" pitchFamily="18" charset="0"/>
                        </a:rPr>
                        <a:t>Позитивна свобода</a:t>
                      </a:r>
                      <a:endParaRPr lang="ru-RU" sz="2000" b="1"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590705016"/>
                  </a:ext>
                </a:extLst>
              </a:tr>
              <a:tr h="391242">
                <a:tc>
                  <a:txBody>
                    <a:bodyPr/>
                    <a:lstStyle/>
                    <a:p>
                      <a:pPr algn="ctr">
                        <a:lnSpc>
                          <a:spcPct val="107000"/>
                        </a:lnSpc>
                        <a:spcAft>
                          <a:spcPts val="0"/>
                        </a:spcAft>
                      </a:pPr>
                      <a:r>
                        <a:rPr lang="uk-UA" sz="2000" b="1" i="1" dirty="0">
                          <a:solidFill>
                            <a:schemeClr val="accent1">
                              <a:lumMod val="50000"/>
                            </a:schemeClr>
                          </a:solidFill>
                          <a:effectLst/>
                          <a:latin typeface="Times New Roman" panose="02020603050405020304" pitchFamily="18" charset="0"/>
                          <a:cs typeface="Times New Roman" panose="02020603050405020304" pitchFamily="18" charset="0"/>
                        </a:rPr>
                        <a:t>Мінімальна держава</a:t>
                      </a:r>
                      <a:endParaRPr lang="ru-RU" sz="2000" b="1"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gn="ctr">
                        <a:lnSpc>
                          <a:spcPct val="107000"/>
                        </a:lnSpc>
                        <a:spcAft>
                          <a:spcPts val="0"/>
                        </a:spcAft>
                      </a:pPr>
                      <a:r>
                        <a:rPr lang="uk-UA" sz="2000" b="1" i="1" dirty="0">
                          <a:solidFill>
                            <a:schemeClr val="accent1">
                              <a:lumMod val="50000"/>
                            </a:schemeClr>
                          </a:solidFill>
                          <a:effectLst/>
                          <a:latin typeface="Times New Roman" panose="02020603050405020304" pitchFamily="18" charset="0"/>
                          <a:cs typeface="Times New Roman" panose="02020603050405020304" pitchFamily="18" charset="0"/>
                        </a:rPr>
                        <a:t>Уповноважувальна держава</a:t>
                      </a:r>
                      <a:endParaRPr lang="ru-RU" sz="2000" b="1"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2773897364"/>
                  </a:ext>
                </a:extLst>
              </a:tr>
              <a:tr h="391242">
                <a:tc>
                  <a:txBody>
                    <a:bodyPr/>
                    <a:lstStyle/>
                    <a:p>
                      <a:pPr algn="ctr">
                        <a:lnSpc>
                          <a:spcPct val="107000"/>
                        </a:lnSpc>
                        <a:spcAft>
                          <a:spcPts val="0"/>
                        </a:spcAft>
                      </a:pPr>
                      <a:r>
                        <a:rPr lang="uk-UA" sz="2000" b="1" i="1" dirty="0">
                          <a:solidFill>
                            <a:schemeClr val="accent1">
                              <a:lumMod val="50000"/>
                            </a:schemeClr>
                          </a:solidFill>
                          <a:effectLst/>
                          <a:latin typeface="Times New Roman" panose="02020603050405020304" pitchFamily="18" charset="0"/>
                          <a:cs typeface="Times New Roman" panose="02020603050405020304" pitchFamily="18" charset="0"/>
                        </a:rPr>
                        <a:t>Економіка вільного ринку</a:t>
                      </a:r>
                      <a:endParaRPr lang="ru-RU" sz="2000" b="1"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gn="ctr">
                        <a:lnSpc>
                          <a:spcPct val="107000"/>
                        </a:lnSpc>
                        <a:spcAft>
                          <a:spcPts val="0"/>
                        </a:spcAft>
                      </a:pPr>
                      <a:r>
                        <a:rPr lang="uk-UA" sz="2000" b="1" i="1" dirty="0">
                          <a:solidFill>
                            <a:schemeClr val="accent1">
                              <a:lumMod val="50000"/>
                            </a:schemeClr>
                          </a:solidFill>
                          <a:effectLst/>
                          <a:latin typeface="Times New Roman" panose="02020603050405020304" pitchFamily="18" charset="0"/>
                          <a:cs typeface="Times New Roman" panose="02020603050405020304" pitchFamily="18" charset="0"/>
                        </a:rPr>
                        <a:t>Керована економіка</a:t>
                      </a:r>
                      <a:endParaRPr lang="ru-RU" sz="2000" b="1"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2933167046"/>
                  </a:ext>
                </a:extLst>
              </a:tr>
              <a:tr h="803104">
                <a:tc>
                  <a:txBody>
                    <a:bodyPr/>
                    <a:lstStyle/>
                    <a:p>
                      <a:pPr algn="ctr">
                        <a:lnSpc>
                          <a:spcPct val="107000"/>
                        </a:lnSpc>
                        <a:spcAft>
                          <a:spcPts val="0"/>
                        </a:spcAft>
                      </a:pPr>
                      <a:r>
                        <a:rPr lang="uk-UA" sz="2000" b="1" i="1">
                          <a:solidFill>
                            <a:schemeClr val="accent1">
                              <a:lumMod val="50000"/>
                            </a:schemeClr>
                          </a:solidFill>
                          <a:effectLst/>
                          <a:latin typeface="Times New Roman" panose="02020603050405020304" pitchFamily="18" charset="0"/>
                          <a:cs typeface="Times New Roman" panose="02020603050405020304" pitchFamily="18" charset="0"/>
                        </a:rPr>
                        <a:t>Справедливість, основана на правах</a:t>
                      </a:r>
                      <a:endParaRPr lang="ru-RU" sz="2000" b="1" i="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gn="ctr">
                        <a:lnSpc>
                          <a:spcPct val="107000"/>
                        </a:lnSpc>
                        <a:spcAft>
                          <a:spcPts val="0"/>
                        </a:spcAft>
                      </a:pPr>
                      <a:r>
                        <a:rPr lang="uk-UA" sz="2000" b="1" i="1" dirty="0">
                          <a:solidFill>
                            <a:schemeClr val="accent1">
                              <a:lumMod val="50000"/>
                            </a:schemeClr>
                          </a:solidFill>
                          <a:effectLst/>
                          <a:latin typeface="Times New Roman" panose="02020603050405020304" pitchFamily="18" charset="0"/>
                          <a:cs typeface="Times New Roman" panose="02020603050405020304" pitchFamily="18" charset="0"/>
                        </a:rPr>
                        <a:t>Справедливість як чесність</a:t>
                      </a:r>
                      <a:endParaRPr lang="ru-RU" sz="2000" b="1"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569208611"/>
                  </a:ext>
                </a:extLst>
              </a:tr>
              <a:tr h="1214966">
                <a:tc>
                  <a:txBody>
                    <a:bodyPr/>
                    <a:lstStyle/>
                    <a:p>
                      <a:pPr algn="ctr">
                        <a:lnSpc>
                          <a:spcPct val="107000"/>
                        </a:lnSpc>
                        <a:spcAft>
                          <a:spcPts val="0"/>
                        </a:spcAft>
                      </a:pPr>
                      <a:r>
                        <a:rPr lang="uk-UA" sz="2000" b="1" i="1" dirty="0">
                          <a:solidFill>
                            <a:schemeClr val="accent1">
                              <a:lumMod val="50000"/>
                            </a:schemeClr>
                          </a:solidFill>
                          <a:effectLst/>
                          <a:latin typeface="Times New Roman" panose="02020603050405020304" pitchFamily="18" charset="0"/>
                          <a:cs typeface="Times New Roman" panose="02020603050405020304" pitchFamily="18" charset="0"/>
                        </a:rPr>
                        <a:t>Система за якої положення людини визначається її здібностями</a:t>
                      </a:r>
                      <a:endParaRPr lang="ru-RU" sz="2000" b="1"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gn="ctr">
                        <a:lnSpc>
                          <a:spcPct val="107000"/>
                        </a:lnSpc>
                        <a:spcAft>
                          <a:spcPts val="0"/>
                        </a:spcAft>
                      </a:pPr>
                      <a:r>
                        <a:rPr lang="uk-UA" sz="2000" b="1" i="1" dirty="0">
                          <a:solidFill>
                            <a:schemeClr val="accent1">
                              <a:lumMod val="50000"/>
                            </a:schemeClr>
                          </a:solidFill>
                          <a:effectLst/>
                          <a:latin typeface="Times New Roman" panose="02020603050405020304" pitchFamily="18" charset="0"/>
                          <a:cs typeface="Times New Roman" panose="02020603050405020304" pitchFamily="18" charset="0"/>
                        </a:rPr>
                        <a:t>Турбота про бідних</a:t>
                      </a:r>
                      <a:endParaRPr lang="ru-RU" sz="2000" b="1"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3546846179"/>
                  </a:ext>
                </a:extLst>
              </a:tr>
              <a:tr h="391242">
                <a:tc>
                  <a:txBody>
                    <a:bodyPr/>
                    <a:lstStyle/>
                    <a:p>
                      <a:pPr algn="ctr">
                        <a:lnSpc>
                          <a:spcPct val="107000"/>
                        </a:lnSpc>
                        <a:spcAft>
                          <a:spcPts val="0"/>
                        </a:spcAft>
                      </a:pPr>
                      <a:r>
                        <a:rPr lang="uk-UA" sz="2000" b="1" i="1">
                          <a:solidFill>
                            <a:schemeClr val="accent1">
                              <a:lumMod val="50000"/>
                            </a:schemeClr>
                          </a:solidFill>
                          <a:effectLst/>
                          <a:latin typeface="Times New Roman" panose="02020603050405020304" pitchFamily="18" charset="0"/>
                          <a:cs typeface="Times New Roman" panose="02020603050405020304" pitchFamily="18" charset="0"/>
                        </a:rPr>
                        <a:t>Персональна відповідальність</a:t>
                      </a:r>
                      <a:endParaRPr lang="ru-RU" sz="2000" b="1" i="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gn="ctr">
                        <a:lnSpc>
                          <a:spcPct val="107000"/>
                        </a:lnSpc>
                        <a:spcAft>
                          <a:spcPts val="0"/>
                        </a:spcAft>
                      </a:pPr>
                      <a:r>
                        <a:rPr lang="uk-UA" sz="2000" b="1" i="1" dirty="0">
                          <a:solidFill>
                            <a:schemeClr val="accent1">
                              <a:lumMod val="50000"/>
                            </a:schemeClr>
                          </a:solidFill>
                          <a:effectLst/>
                          <a:latin typeface="Times New Roman" panose="02020603050405020304" pitchFamily="18" charset="0"/>
                          <a:cs typeface="Times New Roman" panose="02020603050405020304" pitchFamily="18" charset="0"/>
                        </a:rPr>
                        <a:t>Соціальна відповідальність</a:t>
                      </a:r>
                      <a:endParaRPr lang="ru-RU" sz="2000" b="1"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1837460775"/>
                  </a:ext>
                </a:extLst>
              </a:tr>
              <a:tr h="391242">
                <a:tc>
                  <a:txBody>
                    <a:bodyPr/>
                    <a:lstStyle/>
                    <a:p>
                      <a:pPr algn="ctr">
                        <a:lnSpc>
                          <a:spcPct val="107000"/>
                        </a:lnSpc>
                        <a:spcAft>
                          <a:spcPts val="0"/>
                        </a:spcAft>
                      </a:pPr>
                      <a:r>
                        <a:rPr lang="uk-UA" sz="2000" b="1" i="1">
                          <a:solidFill>
                            <a:schemeClr val="accent1">
                              <a:lumMod val="50000"/>
                            </a:schemeClr>
                          </a:solidFill>
                          <a:effectLst/>
                          <a:latin typeface="Times New Roman" panose="02020603050405020304" pitchFamily="18" charset="0"/>
                          <a:cs typeface="Times New Roman" panose="02020603050405020304" pitchFamily="18" charset="0"/>
                        </a:rPr>
                        <a:t>Добробут – мережа безпеки</a:t>
                      </a:r>
                      <a:endParaRPr lang="ru-RU" sz="2000" b="1" i="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gn="ctr">
                        <a:lnSpc>
                          <a:spcPct val="107000"/>
                        </a:lnSpc>
                        <a:spcAft>
                          <a:spcPts val="0"/>
                        </a:spcAft>
                      </a:pPr>
                      <a:r>
                        <a:rPr lang="uk-UA" sz="2000" b="1" i="1" dirty="0">
                          <a:solidFill>
                            <a:schemeClr val="accent1">
                              <a:lumMod val="50000"/>
                            </a:schemeClr>
                          </a:solidFill>
                          <a:effectLst/>
                          <a:latin typeface="Times New Roman" panose="02020603050405020304" pitchFamily="18" charset="0"/>
                          <a:cs typeface="Times New Roman" panose="02020603050405020304" pitchFamily="18" charset="0"/>
                        </a:rPr>
                        <a:t>Добробут від колиски до могили</a:t>
                      </a:r>
                      <a:endParaRPr lang="ru-RU" sz="2000" b="1"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2695422931"/>
                  </a:ext>
                </a:extLst>
              </a:tr>
            </a:tbl>
          </a:graphicData>
        </a:graphic>
      </p:graphicFrame>
    </p:spTree>
    <p:extLst>
      <p:ext uri="{BB962C8B-B14F-4D97-AF65-F5344CB8AC3E}">
        <p14:creationId xmlns:p14="http://schemas.microsoft.com/office/powerpoint/2010/main" val="2241551236"/>
      </p:ext>
    </p:extLst>
  </p:cSld>
  <p:clrMapOvr>
    <a:masterClrMapping/>
  </p:clrMapOvr>
  <mc:AlternateContent xmlns:mc="http://schemas.openxmlformats.org/markup-compatibility/2006">
    <mc:Choice xmlns:p14="http://schemas.microsoft.com/office/powerpoint/2010/main" Requires="p14">
      <p:transition spd="slow" p14:dur="2000" advTm="5000"/>
    </mc:Choice>
    <mc:Fallback>
      <p:transition spd="slow" advTm="500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01706"/>
            <a:ext cx="10797988" cy="718466"/>
          </a:xfrm>
          <a:prstGeom prst="rect">
            <a:avLst/>
          </a:prstGeom>
        </p:spPr>
        <p:txBody>
          <a:bodyPr wrap="square">
            <a:spAutoFit/>
          </a:bodyPr>
          <a:lstStyle/>
          <a:p>
            <a:pPr algn="ctr">
              <a:lnSpc>
                <a:spcPct val="107000"/>
              </a:lnSpc>
              <a:spcAft>
                <a:spcPts val="800"/>
              </a:spcAft>
            </a:pPr>
            <a:r>
              <a:rPr lang="uk-UA" sz="4000" b="1" i="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Суперечності</a:t>
            </a:r>
            <a:r>
              <a:rPr lang="uk-UA" sz="4000" b="1" i="1" dirty="0">
                <a:solidFill>
                  <a:srgbClr val="2E74B5"/>
                </a:solidFill>
                <a:latin typeface="Times New Roman" panose="02020603050405020304" pitchFamily="18" charset="0"/>
                <a:ea typeface="Calibri" panose="020F0502020204030204" pitchFamily="34" charset="0"/>
                <a:cs typeface="Times New Roman" panose="02020603050405020304" pitchFamily="18" charset="0"/>
              </a:rPr>
              <a:t> </a:t>
            </a:r>
            <a:r>
              <a:rPr lang="uk-UA" sz="4000" b="1" i="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консерватизму</a:t>
            </a:r>
            <a:endParaRPr lang="ru-RU" sz="40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460521949"/>
              </p:ext>
            </p:extLst>
          </p:nvPr>
        </p:nvGraphicFramePr>
        <p:xfrm>
          <a:off x="0" y="920172"/>
          <a:ext cx="12192000" cy="5937828"/>
        </p:xfrm>
        <a:graphic>
          <a:graphicData uri="http://schemas.openxmlformats.org/drawingml/2006/table">
            <a:tbl>
              <a:tblPr firstRow="1" firstCol="1" bandRow="1">
                <a:tableStyleId>{5C22544A-7EE6-4342-B048-85BDC9FD1C3A}</a:tableStyleId>
              </a:tblPr>
              <a:tblGrid>
                <a:gridCol w="6095348">
                  <a:extLst>
                    <a:ext uri="{9D8B030D-6E8A-4147-A177-3AD203B41FA5}">
                      <a16:colId xmlns:a16="http://schemas.microsoft.com/office/drawing/2014/main" val="695643735"/>
                    </a:ext>
                  </a:extLst>
                </a:gridCol>
                <a:gridCol w="6096652">
                  <a:extLst>
                    <a:ext uri="{9D8B030D-6E8A-4147-A177-3AD203B41FA5}">
                      <a16:colId xmlns:a16="http://schemas.microsoft.com/office/drawing/2014/main" val="1625656737"/>
                    </a:ext>
                  </a:extLst>
                </a:gridCol>
              </a:tblGrid>
              <a:tr h="1227804">
                <a:tc>
                  <a:txBody>
                    <a:bodyPr/>
                    <a:lstStyle/>
                    <a:p>
                      <a:pPr algn="ctr">
                        <a:lnSpc>
                          <a:spcPct val="107000"/>
                        </a:lnSpc>
                        <a:spcAft>
                          <a:spcPts val="0"/>
                        </a:spcAft>
                      </a:pPr>
                      <a:r>
                        <a:rPr lang="uk-UA" sz="3200" b="1" i="1" dirty="0">
                          <a:solidFill>
                            <a:schemeClr val="accent1">
                              <a:lumMod val="50000"/>
                            </a:schemeClr>
                          </a:solidFill>
                          <a:effectLst/>
                          <a:latin typeface="Times New Roman" panose="02020603050405020304" pitchFamily="18" charset="0"/>
                          <a:cs typeface="Times New Roman" panose="02020603050405020304" pitchFamily="18" charset="0"/>
                        </a:rPr>
                        <a:t>Прагматичний консерватизм</a:t>
                      </a:r>
                      <a:endParaRPr lang="ru-RU" sz="3200" b="1"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uk-UA" sz="3200" b="1" i="1" dirty="0">
                          <a:solidFill>
                            <a:schemeClr val="accent1">
                              <a:lumMod val="50000"/>
                            </a:schemeClr>
                          </a:solidFill>
                          <a:effectLst/>
                          <a:latin typeface="Times New Roman" panose="02020603050405020304" pitchFamily="18" charset="0"/>
                          <a:cs typeface="Times New Roman" panose="02020603050405020304" pitchFamily="18" charset="0"/>
                        </a:rPr>
                        <a:t>Лібертаріанський консерватизм</a:t>
                      </a:r>
                      <a:endParaRPr lang="ru-RU" sz="3200" b="1"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36446187"/>
                  </a:ext>
                </a:extLst>
              </a:tr>
              <a:tr h="523336">
                <a:tc>
                  <a:txBody>
                    <a:bodyPr/>
                    <a:lstStyle/>
                    <a:p>
                      <a:pPr algn="ctr">
                        <a:lnSpc>
                          <a:spcPct val="107000"/>
                        </a:lnSpc>
                        <a:spcAft>
                          <a:spcPts val="0"/>
                        </a:spcAft>
                      </a:pPr>
                      <a:r>
                        <a:rPr lang="uk-UA" sz="2000" b="1" i="1" dirty="0">
                          <a:solidFill>
                            <a:schemeClr val="accent1">
                              <a:lumMod val="50000"/>
                            </a:schemeClr>
                          </a:solidFill>
                          <a:effectLst/>
                          <a:latin typeface="Times New Roman" panose="02020603050405020304" pitchFamily="18" charset="0"/>
                          <a:cs typeface="Times New Roman" panose="02020603050405020304" pitchFamily="18" charset="0"/>
                        </a:rPr>
                        <a:t>Прагматизм</a:t>
                      </a:r>
                      <a:endParaRPr lang="ru-RU" sz="2000" b="1"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gn="ctr">
                        <a:lnSpc>
                          <a:spcPct val="107000"/>
                        </a:lnSpc>
                        <a:spcAft>
                          <a:spcPts val="0"/>
                        </a:spcAft>
                      </a:pPr>
                      <a:r>
                        <a:rPr lang="uk-UA" sz="2000" b="1" i="1" dirty="0">
                          <a:solidFill>
                            <a:schemeClr val="accent1">
                              <a:lumMod val="50000"/>
                            </a:schemeClr>
                          </a:solidFill>
                          <a:effectLst/>
                          <a:latin typeface="Times New Roman" panose="02020603050405020304" pitchFamily="18" charset="0"/>
                          <a:cs typeface="Times New Roman" panose="02020603050405020304" pitchFamily="18" charset="0"/>
                        </a:rPr>
                        <a:t>Ідеологічний радикалізм</a:t>
                      </a:r>
                      <a:endParaRPr lang="ru-RU" sz="2000" b="1"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672298861"/>
                  </a:ext>
                </a:extLst>
              </a:tr>
              <a:tr h="523336">
                <a:tc>
                  <a:txBody>
                    <a:bodyPr/>
                    <a:lstStyle/>
                    <a:p>
                      <a:pPr algn="ctr">
                        <a:lnSpc>
                          <a:spcPct val="107000"/>
                        </a:lnSpc>
                        <a:spcAft>
                          <a:spcPts val="0"/>
                        </a:spcAft>
                      </a:pPr>
                      <a:r>
                        <a:rPr lang="uk-UA" sz="2000" b="1" i="1" dirty="0">
                          <a:solidFill>
                            <a:schemeClr val="accent1">
                              <a:lumMod val="50000"/>
                            </a:schemeClr>
                          </a:solidFill>
                          <a:effectLst/>
                          <a:latin typeface="Times New Roman" panose="02020603050405020304" pitchFamily="18" charset="0"/>
                          <a:cs typeface="Times New Roman" panose="02020603050405020304" pitchFamily="18" charset="0"/>
                        </a:rPr>
                        <a:t>Традиціоналізм</a:t>
                      </a:r>
                      <a:endParaRPr lang="ru-RU" sz="2000" b="1"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gn="ctr">
                        <a:lnSpc>
                          <a:spcPct val="107000"/>
                        </a:lnSpc>
                        <a:spcAft>
                          <a:spcPts val="0"/>
                        </a:spcAft>
                      </a:pPr>
                      <a:r>
                        <a:rPr lang="uk-UA" sz="2000" b="1" i="1">
                          <a:solidFill>
                            <a:schemeClr val="accent1">
                              <a:lumMod val="50000"/>
                            </a:schemeClr>
                          </a:solidFill>
                          <a:effectLst/>
                          <a:latin typeface="Times New Roman" panose="02020603050405020304" pitchFamily="18" charset="0"/>
                          <a:cs typeface="Times New Roman" panose="02020603050405020304" pitchFamily="18" charset="0"/>
                        </a:rPr>
                        <a:t>Егоїзм</a:t>
                      </a:r>
                      <a:endParaRPr lang="ru-RU" sz="2000" b="1" i="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1673800440"/>
                  </a:ext>
                </a:extLst>
              </a:tr>
              <a:tr h="523336">
                <a:tc>
                  <a:txBody>
                    <a:bodyPr/>
                    <a:lstStyle/>
                    <a:p>
                      <a:pPr algn="ctr">
                        <a:lnSpc>
                          <a:spcPct val="107000"/>
                        </a:lnSpc>
                        <a:spcAft>
                          <a:spcPts val="0"/>
                        </a:spcAft>
                      </a:pPr>
                      <a:r>
                        <a:rPr lang="uk-UA" sz="2000" b="1" i="1" dirty="0">
                          <a:solidFill>
                            <a:schemeClr val="accent1">
                              <a:lumMod val="50000"/>
                            </a:schemeClr>
                          </a:solidFill>
                          <a:effectLst/>
                          <a:latin typeface="Times New Roman" panose="02020603050405020304" pitchFamily="18" charset="0"/>
                          <a:cs typeface="Times New Roman" panose="02020603050405020304" pitchFamily="18" charset="0"/>
                        </a:rPr>
                        <a:t>Соціальне зобов’язання</a:t>
                      </a:r>
                      <a:endParaRPr lang="ru-RU" sz="2000" b="1"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gn="ctr">
                        <a:lnSpc>
                          <a:spcPct val="107000"/>
                        </a:lnSpc>
                        <a:spcAft>
                          <a:spcPts val="0"/>
                        </a:spcAft>
                      </a:pPr>
                      <a:r>
                        <a:rPr lang="uk-UA" sz="2000" b="1" i="1" dirty="0">
                          <a:solidFill>
                            <a:schemeClr val="accent1">
                              <a:lumMod val="50000"/>
                            </a:schemeClr>
                          </a:solidFill>
                          <a:effectLst/>
                          <a:latin typeface="Times New Roman" panose="02020603050405020304" pitchFamily="18" charset="0"/>
                          <a:cs typeface="Times New Roman" panose="02020603050405020304" pitchFamily="18" charset="0"/>
                        </a:rPr>
                        <a:t>Атомістичний індивідуалізм</a:t>
                      </a:r>
                      <a:endParaRPr lang="ru-RU" sz="2000" b="1"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1857480788"/>
                  </a:ext>
                </a:extLst>
              </a:tr>
              <a:tr h="523336">
                <a:tc>
                  <a:txBody>
                    <a:bodyPr/>
                    <a:lstStyle/>
                    <a:p>
                      <a:pPr algn="ctr">
                        <a:lnSpc>
                          <a:spcPct val="107000"/>
                        </a:lnSpc>
                        <a:spcAft>
                          <a:spcPts val="0"/>
                        </a:spcAft>
                      </a:pPr>
                      <a:r>
                        <a:rPr lang="uk-UA" sz="2000" b="1" i="1" dirty="0">
                          <a:solidFill>
                            <a:schemeClr val="accent1">
                              <a:lumMod val="50000"/>
                            </a:schemeClr>
                          </a:solidFill>
                          <a:effectLst/>
                          <a:latin typeface="Times New Roman" panose="02020603050405020304" pitchFamily="18" charset="0"/>
                          <a:cs typeface="Times New Roman" panose="02020603050405020304" pitchFamily="18" charset="0"/>
                        </a:rPr>
                        <a:t>Органічне суспільство</a:t>
                      </a:r>
                      <a:endParaRPr lang="ru-RU" sz="2000" b="1"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gn="ctr">
                        <a:lnSpc>
                          <a:spcPct val="107000"/>
                        </a:lnSpc>
                        <a:spcAft>
                          <a:spcPts val="0"/>
                        </a:spcAft>
                      </a:pPr>
                      <a:r>
                        <a:rPr lang="uk-UA" sz="2000" b="1" i="1" dirty="0">
                          <a:solidFill>
                            <a:schemeClr val="accent1">
                              <a:lumMod val="50000"/>
                            </a:schemeClr>
                          </a:solidFill>
                          <a:effectLst/>
                          <a:latin typeface="Times New Roman" panose="02020603050405020304" pitchFamily="18" charset="0"/>
                          <a:cs typeface="Times New Roman" panose="02020603050405020304" pitchFamily="18" charset="0"/>
                        </a:rPr>
                        <a:t>Меритократія</a:t>
                      </a:r>
                      <a:endParaRPr lang="ru-RU" sz="2000" b="1"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2463909389"/>
                  </a:ext>
                </a:extLst>
              </a:tr>
              <a:tr h="523336">
                <a:tc>
                  <a:txBody>
                    <a:bodyPr/>
                    <a:lstStyle/>
                    <a:p>
                      <a:pPr algn="ctr">
                        <a:lnSpc>
                          <a:spcPct val="107000"/>
                        </a:lnSpc>
                        <a:spcAft>
                          <a:spcPts val="0"/>
                        </a:spcAft>
                      </a:pPr>
                      <a:r>
                        <a:rPr lang="uk-UA" sz="2000" b="1" i="1" dirty="0">
                          <a:solidFill>
                            <a:schemeClr val="accent1">
                              <a:lumMod val="50000"/>
                            </a:schemeClr>
                          </a:solidFill>
                          <a:effectLst/>
                          <a:latin typeface="Times New Roman" panose="02020603050405020304" pitchFamily="18" charset="0"/>
                          <a:cs typeface="Times New Roman" panose="02020603050405020304" pitchFamily="18" charset="0"/>
                        </a:rPr>
                        <a:t>Ієрархія</a:t>
                      </a:r>
                      <a:endParaRPr lang="ru-RU" sz="2000" b="1"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gn="ctr">
                        <a:lnSpc>
                          <a:spcPct val="107000"/>
                        </a:lnSpc>
                        <a:spcAft>
                          <a:spcPts val="0"/>
                        </a:spcAft>
                      </a:pPr>
                      <a:r>
                        <a:rPr lang="uk-UA" sz="2000" b="1" i="1" dirty="0">
                          <a:solidFill>
                            <a:schemeClr val="accent1">
                              <a:lumMod val="50000"/>
                            </a:schemeClr>
                          </a:solidFill>
                          <a:effectLst/>
                          <a:latin typeface="Times New Roman" panose="02020603050405020304" pitchFamily="18" charset="0"/>
                          <a:cs typeface="Times New Roman" panose="02020603050405020304" pitchFamily="18" charset="0"/>
                        </a:rPr>
                        <a:t>Самовдосконалення</a:t>
                      </a:r>
                      <a:endParaRPr lang="ru-RU" sz="2000" b="1"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3084246035"/>
                  </a:ext>
                </a:extLst>
              </a:tr>
              <a:tr h="523336">
                <a:tc>
                  <a:txBody>
                    <a:bodyPr/>
                    <a:lstStyle/>
                    <a:p>
                      <a:pPr algn="ctr">
                        <a:lnSpc>
                          <a:spcPct val="107000"/>
                        </a:lnSpc>
                        <a:spcAft>
                          <a:spcPts val="0"/>
                        </a:spcAft>
                      </a:pPr>
                      <a:r>
                        <a:rPr lang="uk-UA" sz="2000" b="1" i="1" dirty="0">
                          <a:solidFill>
                            <a:schemeClr val="accent1">
                              <a:lumMod val="50000"/>
                            </a:schemeClr>
                          </a:solidFill>
                          <a:effectLst/>
                          <a:latin typeface="Times New Roman" panose="02020603050405020304" pitchFamily="18" charset="0"/>
                          <a:cs typeface="Times New Roman" panose="02020603050405020304" pitchFamily="18" charset="0"/>
                        </a:rPr>
                        <a:t>Патерналізм</a:t>
                      </a:r>
                      <a:endParaRPr lang="ru-RU" sz="2000" b="1"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gn="ctr">
                        <a:lnSpc>
                          <a:spcPct val="107000"/>
                        </a:lnSpc>
                        <a:spcAft>
                          <a:spcPts val="0"/>
                        </a:spcAft>
                      </a:pPr>
                      <a:r>
                        <a:rPr lang="uk-UA" sz="2000" b="1" i="1" dirty="0">
                          <a:solidFill>
                            <a:schemeClr val="accent1">
                              <a:lumMod val="50000"/>
                            </a:schemeClr>
                          </a:solidFill>
                          <a:effectLst/>
                          <a:latin typeface="Times New Roman" panose="02020603050405020304" pitchFamily="18" charset="0"/>
                          <a:cs typeface="Times New Roman" panose="02020603050405020304" pitchFamily="18" charset="0"/>
                        </a:rPr>
                        <a:t>Економічні права</a:t>
                      </a:r>
                      <a:endParaRPr lang="ru-RU" sz="2000" b="1"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2568123635"/>
                  </a:ext>
                </a:extLst>
              </a:tr>
              <a:tr h="523336">
                <a:tc>
                  <a:txBody>
                    <a:bodyPr/>
                    <a:lstStyle/>
                    <a:p>
                      <a:pPr algn="ctr">
                        <a:lnSpc>
                          <a:spcPct val="107000"/>
                        </a:lnSpc>
                        <a:spcAft>
                          <a:spcPts val="0"/>
                        </a:spcAft>
                      </a:pPr>
                      <a:r>
                        <a:rPr lang="uk-UA" sz="2000" b="1" i="1">
                          <a:solidFill>
                            <a:schemeClr val="accent1">
                              <a:lumMod val="50000"/>
                            </a:schemeClr>
                          </a:solidFill>
                          <a:effectLst/>
                          <a:latin typeface="Times New Roman" panose="02020603050405020304" pitchFamily="18" charset="0"/>
                          <a:cs typeface="Times New Roman" panose="02020603050405020304" pitchFamily="18" charset="0"/>
                        </a:rPr>
                        <a:t>Моральна відповідальність</a:t>
                      </a:r>
                      <a:endParaRPr lang="ru-RU" sz="2000" b="1" i="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gn="ctr">
                        <a:lnSpc>
                          <a:spcPct val="107000"/>
                        </a:lnSpc>
                        <a:spcAft>
                          <a:spcPts val="0"/>
                        </a:spcAft>
                      </a:pPr>
                      <a:r>
                        <a:rPr lang="uk-UA" sz="2000" b="1" i="1" dirty="0">
                          <a:solidFill>
                            <a:schemeClr val="accent1">
                              <a:lumMod val="50000"/>
                            </a:schemeClr>
                          </a:solidFill>
                          <a:effectLst/>
                          <a:latin typeface="Times New Roman" panose="02020603050405020304" pitchFamily="18" charset="0"/>
                          <a:cs typeface="Times New Roman" panose="02020603050405020304" pitchFamily="18" charset="0"/>
                        </a:rPr>
                        <a:t>Ринковий порядок</a:t>
                      </a:r>
                      <a:endParaRPr lang="ru-RU" sz="2000" b="1"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925090653"/>
                  </a:ext>
                </a:extLst>
              </a:tr>
              <a:tr h="523336">
                <a:tc>
                  <a:txBody>
                    <a:bodyPr/>
                    <a:lstStyle/>
                    <a:p>
                      <a:pPr algn="ctr">
                        <a:lnSpc>
                          <a:spcPct val="107000"/>
                        </a:lnSpc>
                        <a:spcAft>
                          <a:spcPts val="0"/>
                        </a:spcAft>
                      </a:pPr>
                      <a:r>
                        <a:rPr lang="uk-UA" sz="2000" b="1" i="1">
                          <a:solidFill>
                            <a:schemeClr val="accent1">
                              <a:lumMod val="50000"/>
                            </a:schemeClr>
                          </a:solidFill>
                          <a:effectLst/>
                          <a:latin typeface="Times New Roman" panose="02020603050405020304" pitchFamily="18" charset="0"/>
                          <a:cs typeface="Times New Roman" panose="02020603050405020304" pitchFamily="18" charset="0"/>
                        </a:rPr>
                        <a:t>Природний порядок</a:t>
                      </a:r>
                      <a:endParaRPr lang="ru-RU" sz="2000" b="1" i="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gn="ctr">
                        <a:lnSpc>
                          <a:spcPct val="107000"/>
                        </a:lnSpc>
                        <a:spcAft>
                          <a:spcPts val="0"/>
                        </a:spcAft>
                      </a:pPr>
                      <a:r>
                        <a:rPr lang="uk-UA" sz="2000" b="1" i="1" dirty="0">
                          <a:solidFill>
                            <a:schemeClr val="accent1">
                              <a:lumMod val="50000"/>
                            </a:schemeClr>
                          </a:solidFill>
                          <a:effectLst/>
                          <a:latin typeface="Times New Roman" panose="02020603050405020304" pitchFamily="18" charset="0"/>
                          <a:cs typeface="Times New Roman" panose="02020603050405020304" pitchFamily="18" charset="0"/>
                        </a:rPr>
                        <a:t>Інтуїтивна економіка</a:t>
                      </a:r>
                      <a:endParaRPr lang="ru-RU" sz="2000" b="1"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3759101265"/>
                  </a:ext>
                </a:extLst>
              </a:tr>
              <a:tr h="523336">
                <a:tc>
                  <a:txBody>
                    <a:bodyPr/>
                    <a:lstStyle/>
                    <a:p>
                      <a:pPr algn="ctr">
                        <a:lnSpc>
                          <a:spcPct val="107000"/>
                        </a:lnSpc>
                        <a:spcAft>
                          <a:spcPts val="0"/>
                        </a:spcAft>
                      </a:pPr>
                      <a:r>
                        <a:rPr lang="uk-UA" sz="2000" b="1" i="1">
                          <a:solidFill>
                            <a:schemeClr val="accent1">
                              <a:lumMod val="50000"/>
                            </a:schemeClr>
                          </a:solidFill>
                          <a:effectLst/>
                          <a:latin typeface="Times New Roman" panose="02020603050405020304" pitchFamily="18" charset="0"/>
                          <a:cs typeface="Times New Roman" panose="02020603050405020304" pitchFamily="18" charset="0"/>
                        </a:rPr>
                        <a:t>Економіка «золотої середини»</a:t>
                      </a:r>
                      <a:endParaRPr lang="ru-RU" sz="2000" b="1" i="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gn="ctr">
                        <a:lnSpc>
                          <a:spcPct val="107000"/>
                        </a:lnSpc>
                        <a:spcAft>
                          <a:spcPts val="0"/>
                        </a:spcAft>
                      </a:pPr>
                      <a:r>
                        <a:rPr lang="uk-UA" sz="2000" b="1" i="1" dirty="0">
                          <a:solidFill>
                            <a:schemeClr val="accent1">
                              <a:lumMod val="50000"/>
                            </a:schemeClr>
                          </a:solidFill>
                          <a:effectLst/>
                          <a:latin typeface="Times New Roman" panose="02020603050405020304" pitchFamily="18" charset="0"/>
                          <a:cs typeface="Times New Roman" panose="02020603050405020304" pitchFamily="18" charset="0"/>
                        </a:rPr>
                        <a:t>Антивельфаризм</a:t>
                      </a:r>
                      <a:endParaRPr lang="ru-RU" sz="2000" b="1"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1461542333"/>
                  </a:ext>
                </a:extLst>
              </a:tr>
            </a:tbl>
          </a:graphicData>
        </a:graphic>
      </p:graphicFrame>
    </p:spTree>
    <p:extLst>
      <p:ext uri="{BB962C8B-B14F-4D97-AF65-F5344CB8AC3E}">
        <p14:creationId xmlns:p14="http://schemas.microsoft.com/office/powerpoint/2010/main" val="2518092224"/>
      </p:ext>
    </p:extLst>
  </p:cSld>
  <p:clrMapOvr>
    <a:masterClrMapping/>
  </p:clrMapOvr>
  <mc:AlternateContent xmlns:mc="http://schemas.openxmlformats.org/markup-compatibility/2006">
    <mc:Choice xmlns:p14="http://schemas.microsoft.com/office/powerpoint/2010/main" Requires="p14">
      <p:transition spd="slow" p14:dur="3400" advTm="5000">
        <p14:reveal/>
      </p:transition>
    </mc:Choice>
    <mc:Fallback>
      <p:transition spd="slow" advTm="5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Текст 2"/>
          <p:cNvSpPr>
            <a:spLocks noGrp="1"/>
          </p:cNvSpPr>
          <p:nvPr>
            <p:ph type="body" idx="1"/>
          </p:nvPr>
        </p:nvSpPr>
        <p:spPr/>
        <p:txBody>
          <a:bodyPr/>
          <a:lstStyle/>
          <a:p>
            <a:endParaRPr lang="ru-RU"/>
          </a:p>
        </p:txBody>
      </p:sp>
      <p:graphicFrame>
        <p:nvGraphicFramePr>
          <p:cNvPr id="7" name="Объект 6"/>
          <p:cNvGraphicFramePr>
            <a:graphicFrameLocks noGrp="1"/>
          </p:cNvGraphicFramePr>
          <p:nvPr>
            <p:ph sz="half" idx="2"/>
            <p:extLst>
              <p:ext uri="{D42A27DB-BD31-4B8C-83A1-F6EECF244321}">
                <p14:modId xmlns:p14="http://schemas.microsoft.com/office/powerpoint/2010/main" val="1562624511"/>
              </p:ext>
            </p:extLst>
          </p:nvPr>
        </p:nvGraphicFramePr>
        <p:xfrm>
          <a:off x="-1" y="-4"/>
          <a:ext cx="5088383" cy="6861389"/>
        </p:xfrm>
        <a:graphic>
          <a:graphicData uri="http://schemas.openxmlformats.org/drawingml/2006/table">
            <a:tbl>
              <a:tblPr firstRow="1" firstCol="1" bandRow="1">
                <a:tableStyleId>{5C22544A-7EE6-4342-B048-85BDC9FD1C3A}</a:tableStyleId>
              </a:tblPr>
              <a:tblGrid>
                <a:gridCol w="5088383">
                  <a:extLst>
                    <a:ext uri="{9D8B030D-6E8A-4147-A177-3AD203B41FA5}">
                      <a16:colId xmlns:a16="http://schemas.microsoft.com/office/drawing/2014/main" val="1597439101"/>
                    </a:ext>
                  </a:extLst>
                </a:gridCol>
              </a:tblGrid>
              <a:tr h="569730">
                <a:tc>
                  <a:txBody>
                    <a:bodyPr/>
                    <a:lstStyle/>
                    <a:p>
                      <a:pPr algn="ctr">
                        <a:lnSpc>
                          <a:spcPct val="107000"/>
                        </a:lnSpc>
                        <a:spcAft>
                          <a:spcPts val="0"/>
                        </a:spcAft>
                      </a:pPr>
                      <a:r>
                        <a:rPr lang="uk-UA" sz="3600" i="1" dirty="0">
                          <a:solidFill>
                            <a:schemeClr val="accent1">
                              <a:lumMod val="50000"/>
                            </a:schemeClr>
                          </a:solidFill>
                          <a:effectLst/>
                          <a:latin typeface="Times New Roman" panose="02020603050405020304" pitchFamily="18" charset="0"/>
                          <a:cs typeface="Times New Roman" panose="02020603050405020304" pitchFamily="18" charset="0"/>
                        </a:rPr>
                        <a:t>Соціал-демократія</a:t>
                      </a:r>
                      <a:r>
                        <a:rPr lang="uk-UA" sz="3600" dirty="0">
                          <a:effectLst/>
                        </a:rPr>
                        <a:t> </a:t>
                      </a:r>
                      <a:endParaRPr lang="ru-RU"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91033136"/>
                  </a:ext>
                </a:extLst>
              </a:tr>
              <a:tr h="447719">
                <a:tc>
                  <a:txBody>
                    <a:bodyPr/>
                    <a:lstStyle/>
                    <a:p>
                      <a:pPr algn="ctr">
                        <a:lnSpc>
                          <a:spcPct val="107000"/>
                        </a:lnSpc>
                        <a:spcAft>
                          <a:spcPts val="0"/>
                        </a:spcAft>
                      </a:pPr>
                      <a:r>
                        <a:rPr lang="uk-UA" sz="2400" i="1" dirty="0">
                          <a:solidFill>
                            <a:schemeClr val="accent1">
                              <a:lumMod val="50000"/>
                            </a:schemeClr>
                          </a:solidFill>
                          <a:effectLst/>
                          <a:latin typeface="Times New Roman" panose="02020603050405020304" pitchFamily="18" charset="0"/>
                          <a:cs typeface="Times New Roman" panose="02020603050405020304" pitchFamily="18" charset="0"/>
                        </a:rPr>
                        <a:t>Етичний соціалізм</a:t>
                      </a:r>
                      <a:endParaRPr lang="ru-RU" sz="2400"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4253623439"/>
                  </a:ext>
                </a:extLst>
              </a:tr>
              <a:tr h="447719">
                <a:tc>
                  <a:txBody>
                    <a:bodyPr/>
                    <a:lstStyle/>
                    <a:p>
                      <a:pPr algn="ctr">
                        <a:lnSpc>
                          <a:spcPct val="107000"/>
                        </a:lnSpc>
                        <a:spcAft>
                          <a:spcPts val="0"/>
                        </a:spcAft>
                      </a:pPr>
                      <a:r>
                        <a:rPr lang="uk-UA" sz="2400" i="1" dirty="0">
                          <a:solidFill>
                            <a:schemeClr val="accent1">
                              <a:lumMod val="50000"/>
                            </a:schemeClr>
                          </a:solidFill>
                          <a:effectLst/>
                          <a:latin typeface="Times New Roman" panose="02020603050405020304" pitchFamily="18" charset="0"/>
                          <a:cs typeface="Times New Roman" panose="02020603050405020304" pitchFamily="18" charset="0"/>
                        </a:rPr>
                        <a:t>Ревізіонізм</a:t>
                      </a:r>
                      <a:endParaRPr lang="ru-RU" sz="2400"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1779254170"/>
                  </a:ext>
                </a:extLst>
              </a:tr>
              <a:tr h="447719">
                <a:tc>
                  <a:txBody>
                    <a:bodyPr/>
                    <a:lstStyle/>
                    <a:p>
                      <a:pPr algn="ctr">
                        <a:lnSpc>
                          <a:spcPct val="107000"/>
                        </a:lnSpc>
                        <a:spcAft>
                          <a:spcPts val="0"/>
                        </a:spcAft>
                      </a:pPr>
                      <a:r>
                        <a:rPr lang="uk-UA" sz="2400" i="1" dirty="0">
                          <a:solidFill>
                            <a:schemeClr val="accent1">
                              <a:lumMod val="50000"/>
                            </a:schemeClr>
                          </a:solidFill>
                          <a:effectLst/>
                          <a:latin typeface="Times New Roman" panose="02020603050405020304" pitchFamily="18" charset="0"/>
                          <a:cs typeface="Times New Roman" panose="02020603050405020304" pitchFamily="18" charset="0"/>
                        </a:rPr>
                        <a:t>Реформізм</a:t>
                      </a:r>
                      <a:endParaRPr lang="ru-RU" sz="2400"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2894553081"/>
                  </a:ext>
                </a:extLst>
              </a:tr>
              <a:tr h="447719">
                <a:tc>
                  <a:txBody>
                    <a:bodyPr/>
                    <a:lstStyle/>
                    <a:p>
                      <a:pPr algn="ctr">
                        <a:lnSpc>
                          <a:spcPct val="107000"/>
                        </a:lnSpc>
                        <a:spcAft>
                          <a:spcPts val="0"/>
                        </a:spcAft>
                      </a:pPr>
                      <a:r>
                        <a:rPr lang="uk-UA" sz="2400" i="1" dirty="0">
                          <a:solidFill>
                            <a:schemeClr val="accent1">
                              <a:lumMod val="50000"/>
                            </a:schemeClr>
                          </a:solidFill>
                          <a:effectLst/>
                          <a:latin typeface="Times New Roman" panose="02020603050405020304" pitchFamily="18" charset="0"/>
                          <a:cs typeface="Times New Roman" panose="02020603050405020304" pitchFamily="18" charset="0"/>
                        </a:rPr>
                        <a:t>Еволюція</a:t>
                      </a:r>
                      <a:endParaRPr lang="ru-RU" sz="2400"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2567416253"/>
                  </a:ext>
                </a:extLst>
              </a:tr>
              <a:tr h="447719">
                <a:tc>
                  <a:txBody>
                    <a:bodyPr/>
                    <a:lstStyle/>
                    <a:p>
                      <a:pPr algn="ctr">
                        <a:lnSpc>
                          <a:spcPct val="107000"/>
                        </a:lnSpc>
                        <a:spcAft>
                          <a:spcPts val="0"/>
                        </a:spcAft>
                      </a:pPr>
                      <a:r>
                        <a:rPr lang="uk-UA" sz="2400" i="1" dirty="0">
                          <a:solidFill>
                            <a:schemeClr val="accent1">
                              <a:lumMod val="50000"/>
                            </a:schemeClr>
                          </a:solidFill>
                          <a:effectLst/>
                          <a:latin typeface="Times New Roman" panose="02020603050405020304" pitchFamily="18" charset="0"/>
                          <a:cs typeface="Times New Roman" panose="02020603050405020304" pitchFamily="18" charset="0"/>
                        </a:rPr>
                        <a:t>Капіталізм із людським лицем</a:t>
                      </a:r>
                      <a:endParaRPr lang="ru-RU" sz="2400"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2091136654"/>
                  </a:ext>
                </a:extLst>
              </a:tr>
              <a:tr h="447719">
                <a:tc>
                  <a:txBody>
                    <a:bodyPr/>
                    <a:lstStyle/>
                    <a:p>
                      <a:pPr algn="ctr">
                        <a:lnSpc>
                          <a:spcPct val="107000"/>
                        </a:lnSpc>
                        <a:spcAft>
                          <a:spcPts val="0"/>
                        </a:spcAft>
                      </a:pPr>
                      <a:r>
                        <a:rPr lang="uk-UA" sz="2400" i="1" dirty="0">
                          <a:solidFill>
                            <a:schemeClr val="accent1">
                              <a:lumMod val="50000"/>
                            </a:schemeClr>
                          </a:solidFill>
                          <a:effectLst/>
                          <a:latin typeface="Times New Roman" panose="02020603050405020304" pitchFamily="18" charset="0"/>
                          <a:cs typeface="Times New Roman" panose="02020603050405020304" pitchFamily="18" charset="0"/>
                        </a:rPr>
                        <a:t>Перерозподіл власності</a:t>
                      </a:r>
                      <a:endParaRPr lang="ru-RU" sz="2400"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66509133"/>
                  </a:ext>
                </a:extLst>
              </a:tr>
              <a:tr h="447719">
                <a:tc>
                  <a:txBody>
                    <a:bodyPr/>
                    <a:lstStyle/>
                    <a:p>
                      <a:pPr algn="ctr">
                        <a:lnSpc>
                          <a:spcPct val="107000"/>
                        </a:lnSpc>
                        <a:spcAft>
                          <a:spcPts val="0"/>
                        </a:spcAft>
                      </a:pPr>
                      <a:r>
                        <a:rPr lang="uk-UA" sz="2400" i="1" dirty="0">
                          <a:solidFill>
                            <a:schemeClr val="accent1">
                              <a:lumMod val="50000"/>
                            </a:schemeClr>
                          </a:solidFill>
                          <a:effectLst/>
                          <a:latin typeface="Times New Roman" panose="02020603050405020304" pitchFamily="18" charset="0"/>
                          <a:cs typeface="Times New Roman" panose="02020603050405020304" pitchFamily="18" charset="0"/>
                        </a:rPr>
                        <a:t>Згладжування конфлікту</a:t>
                      </a:r>
                      <a:endParaRPr lang="ru-RU" sz="2400"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364532790"/>
                  </a:ext>
                </a:extLst>
              </a:tr>
              <a:tr h="447719">
                <a:tc>
                  <a:txBody>
                    <a:bodyPr/>
                    <a:lstStyle/>
                    <a:p>
                      <a:pPr algn="ctr">
                        <a:lnSpc>
                          <a:spcPct val="107000"/>
                        </a:lnSpc>
                        <a:spcAft>
                          <a:spcPts val="0"/>
                        </a:spcAft>
                      </a:pPr>
                      <a:r>
                        <a:rPr lang="uk-UA" sz="2400" i="1" dirty="0">
                          <a:solidFill>
                            <a:schemeClr val="accent1">
                              <a:lumMod val="50000"/>
                            </a:schemeClr>
                          </a:solidFill>
                          <a:effectLst/>
                          <a:latin typeface="Times New Roman" panose="02020603050405020304" pitchFamily="18" charset="0"/>
                          <a:cs typeface="Times New Roman" panose="02020603050405020304" pitchFamily="18" charset="0"/>
                        </a:rPr>
                        <a:t>Відносна рівність</a:t>
                      </a:r>
                      <a:endParaRPr lang="ru-RU" sz="2400"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3727596921"/>
                  </a:ext>
                </a:extLst>
              </a:tr>
              <a:tr h="447719">
                <a:tc>
                  <a:txBody>
                    <a:bodyPr/>
                    <a:lstStyle/>
                    <a:p>
                      <a:pPr algn="ctr">
                        <a:lnSpc>
                          <a:spcPct val="107000"/>
                        </a:lnSpc>
                        <a:spcAft>
                          <a:spcPts val="0"/>
                        </a:spcAft>
                      </a:pPr>
                      <a:r>
                        <a:rPr lang="uk-UA" sz="2400" i="1" dirty="0">
                          <a:solidFill>
                            <a:schemeClr val="accent1">
                              <a:lumMod val="50000"/>
                            </a:schemeClr>
                          </a:solidFill>
                          <a:effectLst/>
                          <a:latin typeface="Times New Roman" panose="02020603050405020304" pitchFamily="18" charset="0"/>
                          <a:cs typeface="Times New Roman" panose="02020603050405020304" pitchFamily="18" charset="0"/>
                        </a:rPr>
                        <a:t>Змішана економіка</a:t>
                      </a:r>
                      <a:endParaRPr lang="ru-RU" sz="2400"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1616037537"/>
                  </a:ext>
                </a:extLst>
              </a:tr>
              <a:tr h="447719">
                <a:tc>
                  <a:txBody>
                    <a:bodyPr/>
                    <a:lstStyle/>
                    <a:p>
                      <a:pPr algn="ctr">
                        <a:lnSpc>
                          <a:spcPct val="107000"/>
                        </a:lnSpc>
                        <a:spcAft>
                          <a:spcPts val="0"/>
                        </a:spcAft>
                      </a:pPr>
                      <a:r>
                        <a:rPr lang="uk-UA" sz="2400" i="1" dirty="0">
                          <a:solidFill>
                            <a:schemeClr val="accent1">
                              <a:lumMod val="50000"/>
                            </a:schemeClr>
                          </a:solidFill>
                          <a:effectLst/>
                          <a:latin typeface="Times New Roman" panose="02020603050405020304" pitchFamily="18" charset="0"/>
                          <a:cs typeface="Times New Roman" panose="02020603050405020304" pitchFamily="18" charset="0"/>
                        </a:rPr>
                        <a:t>Управління</a:t>
                      </a:r>
                      <a:endParaRPr lang="ru-RU" sz="2400"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3553901988"/>
                  </a:ext>
                </a:extLst>
              </a:tr>
              <a:tr h="447719">
                <a:tc>
                  <a:txBody>
                    <a:bodyPr/>
                    <a:lstStyle/>
                    <a:p>
                      <a:pPr algn="ctr">
                        <a:lnSpc>
                          <a:spcPct val="107000"/>
                        </a:lnSpc>
                        <a:spcAft>
                          <a:spcPts val="0"/>
                        </a:spcAft>
                      </a:pPr>
                      <a:r>
                        <a:rPr lang="uk-UA" sz="2400" i="1" dirty="0">
                          <a:solidFill>
                            <a:schemeClr val="accent1">
                              <a:lumMod val="50000"/>
                            </a:schemeClr>
                          </a:solidFill>
                          <a:effectLst/>
                          <a:latin typeface="Times New Roman" panose="02020603050405020304" pitchFamily="18" charset="0"/>
                          <a:cs typeface="Times New Roman" panose="02020603050405020304" pitchFamily="18" charset="0"/>
                        </a:rPr>
                        <a:t>Парламентська республіка</a:t>
                      </a:r>
                      <a:endParaRPr lang="ru-RU" sz="2400"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4006019180"/>
                  </a:ext>
                </a:extLst>
              </a:tr>
              <a:tr h="447719">
                <a:tc>
                  <a:txBody>
                    <a:bodyPr/>
                    <a:lstStyle/>
                    <a:p>
                      <a:pPr algn="ctr">
                        <a:lnSpc>
                          <a:spcPct val="107000"/>
                        </a:lnSpc>
                        <a:spcAft>
                          <a:spcPts val="0"/>
                        </a:spcAft>
                      </a:pPr>
                      <a:r>
                        <a:rPr lang="uk-UA" sz="2400" i="1" dirty="0">
                          <a:solidFill>
                            <a:schemeClr val="accent1">
                              <a:lumMod val="50000"/>
                            </a:schemeClr>
                          </a:solidFill>
                          <a:effectLst/>
                          <a:latin typeface="Times New Roman" panose="02020603050405020304" pitchFamily="18" charset="0"/>
                          <a:cs typeface="Times New Roman" panose="02020603050405020304" pitchFamily="18" charset="0"/>
                        </a:rPr>
                        <a:t>Політичний плюралізм</a:t>
                      </a:r>
                      <a:endParaRPr lang="ru-RU" sz="2400"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4123949810"/>
                  </a:ext>
                </a:extLst>
              </a:tr>
              <a:tr h="919031">
                <a:tc>
                  <a:txBody>
                    <a:bodyPr/>
                    <a:lstStyle/>
                    <a:p>
                      <a:pPr algn="ctr">
                        <a:lnSpc>
                          <a:spcPct val="107000"/>
                        </a:lnSpc>
                        <a:spcAft>
                          <a:spcPts val="0"/>
                        </a:spcAft>
                      </a:pPr>
                      <a:r>
                        <a:rPr lang="uk-UA" sz="2400" i="1" dirty="0">
                          <a:solidFill>
                            <a:schemeClr val="accent1">
                              <a:lumMod val="50000"/>
                            </a:schemeClr>
                          </a:solidFill>
                          <a:effectLst/>
                          <a:latin typeface="Times New Roman" panose="02020603050405020304" pitchFamily="18" charset="0"/>
                          <a:cs typeface="Times New Roman" panose="02020603050405020304" pitchFamily="18" charset="0"/>
                        </a:rPr>
                        <a:t>Ліберально-</a:t>
                      </a:r>
                      <a:r>
                        <a:rPr lang="uk-UA" sz="2400" i="1" dirty="0" err="1">
                          <a:solidFill>
                            <a:schemeClr val="accent1">
                              <a:lumMod val="50000"/>
                            </a:schemeClr>
                          </a:solidFill>
                          <a:effectLst/>
                          <a:latin typeface="Times New Roman" panose="02020603050405020304" pitchFamily="18" charset="0"/>
                          <a:cs typeface="Times New Roman" panose="02020603050405020304" pitchFamily="18" charset="0"/>
                        </a:rPr>
                        <a:t>едмократична</a:t>
                      </a:r>
                      <a:r>
                        <a:rPr lang="uk-UA" sz="2400" i="1" dirty="0">
                          <a:solidFill>
                            <a:schemeClr val="accent1">
                              <a:lumMod val="50000"/>
                            </a:schemeClr>
                          </a:solidFill>
                          <a:effectLst/>
                          <a:latin typeface="Times New Roman" panose="02020603050405020304" pitchFamily="18" charset="0"/>
                          <a:cs typeface="Times New Roman" panose="02020603050405020304" pitchFamily="18" charset="0"/>
                        </a:rPr>
                        <a:t> держава</a:t>
                      </a:r>
                      <a:endParaRPr lang="ru-RU" sz="2400"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2577142566"/>
                  </a:ext>
                </a:extLst>
              </a:tr>
            </a:tbl>
          </a:graphicData>
        </a:graphic>
      </p:graphicFrame>
      <p:sp>
        <p:nvSpPr>
          <p:cNvPr id="5" name="Текст 4"/>
          <p:cNvSpPr>
            <a:spLocks noGrp="1"/>
          </p:cNvSpPr>
          <p:nvPr>
            <p:ph type="body" sz="quarter" idx="3"/>
          </p:nvPr>
        </p:nvSpPr>
        <p:spPr/>
        <p:txBody>
          <a:bodyPr/>
          <a:lstStyle/>
          <a:p>
            <a:endParaRPr lang="ru-RU"/>
          </a:p>
        </p:txBody>
      </p:sp>
      <p:graphicFrame>
        <p:nvGraphicFramePr>
          <p:cNvPr id="8" name="Объект 7"/>
          <p:cNvGraphicFramePr>
            <a:graphicFrameLocks noGrp="1"/>
          </p:cNvGraphicFramePr>
          <p:nvPr>
            <p:ph sz="quarter" idx="4"/>
            <p:extLst>
              <p:ext uri="{D42A27DB-BD31-4B8C-83A1-F6EECF244321}">
                <p14:modId xmlns:p14="http://schemas.microsoft.com/office/powerpoint/2010/main" val="534119259"/>
              </p:ext>
            </p:extLst>
          </p:nvPr>
        </p:nvGraphicFramePr>
        <p:xfrm>
          <a:off x="5088382" y="-1"/>
          <a:ext cx="5392049" cy="6898054"/>
        </p:xfrm>
        <a:graphic>
          <a:graphicData uri="http://schemas.openxmlformats.org/drawingml/2006/table">
            <a:tbl>
              <a:tblPr firstRow="1" firstCol="1" bandRow="1">
                <a:tableStyleId>{5C22544A-7EE6-4342-B048-85BDC9FD1C3A}</a:tableStyleId>
              </a:tblPr>
              <a:tblGrid>
                <a:gridCol w="5392049">
                  <a:extLst>
                    <a:ext uri="{9D8B030D-6E8A-4147-A177-3AD203B41FA5}">
                      <a16:colId xmlns:a16="http://schemas.microsoft.com/office/drawing/2014/main" val="2080209330"/>
                    </a:ext>
                  </a:extLst>
                </a:gridCol>
              </a:tblGrid>
              <a:tr h="547434">
                <a:tc>
                  <a:txBody>
                    <a:bodyPr/>
                    <a:lstStyle/>
                    <a:p>
                      <a:pPr algn="ctr">
                        <a:lnSpc>
                          <a:spcPct val="107000"/>
                        </a:lnSpc>
                        <a:spcAft>
                          <a:spcPts val="0"/>
                        </a:spcAft>
                      </a:pPr>
                      <a:r>
                        <a:rPr lang="uk-UA" sz="3600" b="1" i="1" dirty="0">
                          <a:solidFill>
                            <a:schemeClr val="accent1">
                              <a:lumMod val="50000"/>
                            </a:schemeClr>
                          </a:solidFill>
                          <a:effectLst/>
                          <a:latin typeface="Times New Roman" panose="02020603050405020304" pitchFamily="18" charset="0"/>
                          <a:cs typeface="Times New Roman" panose="02020603050405020304" pitchFamily="18" charset="0"/>
                        </a:rPr>
                        <a:t>Науковий соціалізм</a:t>
                      </a:r>
                      <a:endParaRPr lang="ru-RU" sz="3600" b="1"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7599310"/>
                  </a:ext>
                </a:extLst>
              </a:tr>
              <a:tr h="476875">
                <a:tc>
                  <a:txBody>
                    <a:bodyPr/>
                    <a:lstStyle/>
                    <a:p>
                      <a:pPr algn="ctr">
                        <a:lnSpc>
                          <a:spcPct val="107000"/>
                        </a:lnSpc>
                        <a:spcAft>
                          <a:spcPts val="0"/>
                        </a:spcAft>
                      </a:pPr>
                      <a:r>
                        <a:rPr lang="uk-UA" sz="2400" i="1" dirty="0">
                          <a:solidFill>
                            <a:schemeClr val="accent1">
                              <a:lumMod val="50000"/>
                            </a:schemeClr>
                          </a:solidFill>
                          <a:effectLst/>
                          <a:latin typeface="Times New Roman" panose="02020603050405020304" pitchFamily="18" charset="0"/>
                          <a:cs typeface="Times New Roman" panose="02020603050405020304" pitchFamily="18" charset="0"/>
                        </a:rPr>
                        <a:t>Науковий соціалізм</a:t>
                      </a:r>
                      <a:endParaRPr lang="ru-RU" sz="2400"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362077682"/>
                  </a:ext>
                </a:extLst>
              </a:tr>
              <a:tr h="476875">
                <a:tc>
                  <a:txBody>
                    <a:bodyPr/>
                    <a:lstStyle/>
                    <a:p>
                      <a:pPr algn="ctr">
                        <a:lnSpc>
                          <a:spcPct val="107000"/>
                        </a:lnSpc>
                        <a:spcAft>
                          <a:spcPts val="0"/>
                        </a:spcAft>
                      </a:pPr>
                      <a:r>
                        <a:rPr lang="uk-UA" sz="2400" i="1" dirty="0">
                          <a:solidFill>
                            <a:schemeClr val="accent1">
                              <a:lumMod val="50000"/>
                            </a:schemeClr>
                          </a:solidFill>
                          <a:effectLst/>
                          <a:latin typeface="Times New Roman" panose="02020603050405020304" pitchFamily="18" charset="0"/>
                          <a:cs typeface="Times New Roman" panose="02020603050405020304" pitchFamily="18" charset="0"/>
                        </a:rPr>
                        <a:t>Фундаменталізм</a:t>
                      </a:r>
                      <a:endParaRPr lang="ru-RU" sz="2400"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366444334"/>
                  </a:ext>
                </a:extLst>
              </a:tr>
              <a:tr h="476875">
                <a:tc>
                  <a:txBody>
                    <a:bodyPr/>
                    <a:lstStyle/>
                    <a:p>
                      <a:pPr algn="ctr">
                        <a:lnSpc>
                          <a:spcPct val="107000"/>
                        </a:lnSpc>
                        <a:spcAft>
                          <a:spcPts val="0"/>
                        </a:spcAft>
                      </a:pPr>
                      <a:r>
                        <a:rPr lang="uk-UA" sz="2400" i="1" dirty="0">
                          <a:solidFill>
                            <a:schemeClr val="accent1">
                              <a:lumMod val="50000"/>
                            </a:schemeClr>
                          </a:solidFill>
                          <a:effectLst/>
                          <a:latin typeface="Times New Roman" panose="02020603050405020304" pitchFamily="18" charset="0"/>
                          <a:cs typeface="Times New Roman" panose="02020603050405020304" pitchFamily="18" charset="0"/>
                        </a:rPr>
                        <a:t>Утопізм</a:t>
                      </a:r>
                      <a:endParaRPr lang="ru-RU" sz="2400"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2014391615"/>
                  </a:ext>
                </a:extLst>
              </a:tr>
              <a:tr h="476875">
                <a:tc>
                  <a:txBody>
                    <a:bodyPr/>
                    <a:lstStyle/>
                    <a:p>
                      <a:pPr algn="ctr">
                        <a:lnSpc>
                          <a:spcPct val="107000"/>
                        </a:lnSpc>
                        <a:spcAft>
                          <a:spcPts val="0"/>
                        </a:spcAft>
                      </a:pPr>
                      <a:r>
                        <a:rPr lang="uk-UA" sz="2400" i="1" dirty="0">
                          <a:solidFill>
                            <a:schemeClr val="accent1">
                              <a:lumMod val="50000"/>
                            </a:schemeClr>
                          </a:solidFill>
                          <a:effectLst/>
                          <a:latin typeface="Times New Roman" panose="02020603050405020304" pitchFamily="18" charset="0"/>
                          <a:cs typeface="Times New Roman" panose="02020603050405020304" pitchFamily="18" charset="0"/>
                        </a:rPr>
                        <a:t>Революція</a:t>
                      </a:r>
                      <a:endParaRPr lang="ru-RU" sz="2400"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3314536407"/>
                  </a:ext>
                </a:extLst>
              </a:tr>
              <a:tr h="476875">
                <a:tc>
                  <a:txBody>
                    <a:bodyPr/>
                    <a:lstStyle/>
                    <a:p>
                      <a:pPr algn="ctr">
                        <a:lnSpc>
                          <a:spcPct val="107000"/>
                        </a:lnSpc>
                        <a:spcAft>
                          <a:spcPts val="0"/>
                        </a:spcAft>
                      </a:pPr>
                      <a:r>
                        <a:rPr lang="uk-UA" sz="2400" i="1" dirty="0">
                          <a:solidFill>
                            <a:schemeClr val="accent1">
                              <a:lumMod val="50000"/>
                            </a:schemeClr>
                          </a:solidFill>
                          <a:effectLst/>
                          <a:latin typeface="Times New Roman" panose="02020603050405020304" pitchFamily="18" charset="0"/>
                          <a:cs typeface="Times New Roman" panose="02020603050405020304" pitchFamily="18" charset="0"/>
                        </a:rPr>
                        <a:t>Ліквідація капіталізму</a:t>
                      </a:r>
                      <a:endParaRPr lang="ru-RU" sz="2400"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530359574"/>
                  </a:ext>
                </a:extLst>
              </a:tr>
              <a:tr h="476875">
                <a:tc>
                  <a:txBody>
                    <a:bodyPr/>
                    <a:lstStyle/>
                    <a:p>
                      <a:pPr algn="ctr">
                        <a:lnSpc>
                          <a:spcPct val="107000"/>
                        </a:lnSpc>
                        <a:spcAft>
                          <a:spcPts val="0"/>
                        </a:spcAft>
                      </a:pPr>
                      <a:r>
                        <a:rPr lang="uk-UA" sz="2400" i="1" dirty="0">
                          <a:solidFill>
                            <a:schemeClr val="accent1">
                              <a:lumMod val="50000"/>
                            </a:schemeClr>
                          </a:solidFill>
                          <a:effectLst/>
                          <a:latin typeface="Times New Roman" panose="02020603050405020304" pitchFamily="18" charset="0"/>
                          <a:cs typeface="Times New Roman" panose="02020603050405020304" pitchFamily="18" charset="0"/>
                        </a:rPr>
                        <a:t>Спільна власність</a:t>
                      </a:r>
                      <a:endParaRPr lang="ru-RU" sz="2400"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948287435"/>
                  </a:ext>
                </a:extLst>
              </a:tr>
              <a:tr h="588496">
                <a:tc>
                  <a:txBody>
                    <a:bodyPr/>
                    <a:lstStyle/>
                    <a:p>
                      <a:pPr algn="ctr">
                        <a:lnSpc>
                          <a:spcPct val="107000"/>
                        </a:lnSpc>
                        <a:spcAft>
                          <a:spcPts val="0"/>
                        </a:spcAft>
                      </a:pPr>
                      <a:r>
                        <a:rPr lang="uk-UA" sz="2400" i="1" dirty="0">
                          <a:solidFill>
                            <a:schemeClr val="accent1">
                              <a:lumMod val="50000"/>
                            </a:schemeClr>
                          </a:solidFill>
                          <a:effectLst/>
                          <a:latin typeface="Times New Roman" panose="02020603050405020304" pitchFamily="18" charset="0"/>
                          <a:cs typeface="Times New Roman" panose="02020603050405020304" pitchFamily="18" charset="0"/>
                        </a:rPr>
                        <a:t>Безкласове суспільство</a:t>
                      </a:r>
                      <a:endParaRPr lang="ru-RU" sz="2400"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1710770712"/>
                  </a:ext>
                </a:extLst>
              </a:tr>
              <a:tr h="476875">
                <a:tc>
                  <a:txBody>
                    <a:bodyPr/>
                    <a:lstStyle/>
                    <a:p>
                      <a:pPr algn="ctr">
                        <a:lnSpc>
                          <a:spcPct val="107000"/>
                        </a:lnSpc>
                        <a:spcAft>
                          <a:spcPts val="0"/>
                        </a:spcAft>
                      </a:pPr>
                      <a:r>
                        <a:rPr lang="uk-UA" sz="2400" i="1" dirty="0">
                          <a:solidFill>
                            <a:schemeClr val="accent1">
                              <a:lumMod val="50000"/>
                            </a:schemeClr>
                          </a:solidFill>
                          <a:effectLst/>
                          <a:latin typeface="Times New Roman" panose="02020603050405020304" pitchFamily="18" charset="0"/>
                          <a:cs typeface="Times New Roman" panose="02020603050405020304" pitchFamily="18" charset="0"/>
                        </a:rPr>
                        <a:t>Абсолютна рівність</a:t>
                      </a:r>
                      <a:endParaRPr lang="ru-RU" sz="2400"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3320246905"/>
                  </a:ext>
                </a:extLst>
              </a:tr>
              <a:tr h="476875">
                <a:tc>
                  <a:txBody>
                    <a:bodyPr/>
                    <a:lstStyle/>
                    <a:p>
                      <a:pPr algn="ctr">
                        <a:lnSpc>
                          <a:spcPct val="107000"/>
                        </a:lnSpc>
                        <a:spcAft>
                          <a:spcPts val="0"/>
                        </a:spcAft>
                      </a:pPr>
                      <a:r>
                        <a:rPr lang="uk-UA" sz="2400" i="1" dirty="0">
                          <a:solidFill>
                            <a:schemeClr val="accent1">
                              <a:lumMod val="50000"/>
                            </a:schemeClr>
                          </a:solidFill>
                          <a:effectLst/>
                          <a:latin typeface="Times New Roman" panose="02020603050405020304" pitchFamily="18" charset="0"/>
                          <a:cs typeface="Times New Roman" panose="02020603050405020304" pitchFamily="18" charset="0"/>
                        </a:rPr>
                        <a:t>Державна колективізація</a:t>
                      </a:r>
                      <a:endParaRPr lang="ru-RU" sz="2400"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2187717115"/>
                  </a:ext>
                </a:extLst>
              </a:tr>
              <a:tr h="476875">
                <a:tc>
                  <a:txBody>
                    <a:bodyPr/>
                    <a:lstStyle/>
                    <a:p>
                      <a:pPr algn="ctr">
                        <a:lnSpc>
                          <a:spcPct val="107000"/>
                        </a:lnSpc>
                        <a:spcAft>
                          <a:spcPts val="0"/>
                        </a:spcAft>
                      </a:pPr>
                      <a:r>
                        <a:rPr lang="uk-UA" sz="2400" i="1" dirty="0">
                          <a:solidFill>
                            <a:schemeClr val="accent1">
                              <a:lumMod val="50000"/>
                            </a:schemeClr>
                          </a:solidFill>
                          <a:effectLst/>
                          <a:latin typeface="Times New Roman" panose="02020603050405020304" pitchFamily="18" charset="0"/>
                          <a:cs typeface="Times New Roman" panose="02020603050405020304" pitchFamily="18" charset="0"/>
                        </a:rPr>
                        <a:t>Центральне планування</a:t>
                      </a:r>
                      <a:endParaRPr lang="ru-RU" sz="2400"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2230713345"/>
                  </a:ext>
                </a:extLst>
              </a:tr>
              <a:tr h="476875">
                <a:tc>
                  <a:txBody>
                    <a:bodyPr/>
                    <a:lstStyle/>
                    <a:p>
                      <a:pPr algn="ctr">
                        <a:lnSpc>
                          <a:spcPct val="107000"/>
                        </a:lnSpc>
                        <a:spcAft>
                          <a:spcPts val="0"/>
                        </a:spcAft>
                      </a:pPr>
                      <a:r>
                        <a:rPr lang="uk-UA" sz="2400" i="1" dirty="0">
                          <a:solidFill>
                            <a:schemeClr val="accent1">
                              <a:lumMod val="50000"/>
                            </a:schemeClr>
                          </a:solidFill>
                          <a:effectLst/>
                          <a:latin typeface="Times New Roman" panose="02020603050405020304" pitchFamily="18" charset="0"/>
                          <a:cs typeface="Times New Roman" panose="02020603050405020304" pitchFamily="18" charset="0"/>
                        </a:rPr>
                        <a:t>Домінуюча партія</a:t>
                      </a:r>
                      <a:endParaRPr lang="ru-RU" sz="2400"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79367713"/>
                  </a:ext>
                </a:extLst>
              </a:tr>
              <a:tr h="476875">
                <a:tc>
                  <a:txBody>
                    <a:bodyPr/>
                    <a:lstStyle/>
                    <a:p>
                      <a:pPr algn="ctr">
                        <a:lnSpc>
                          <a:spcPct val="107000"/>
                        </a:lnSpc>
                        <a:spcAft>
                          <a:spcPts val="0"/>
                        </a:spcAft>
                      </a:pPr>
                      <a:r>
                        <a:rPr lang="uk-UA" sz="2400" i="1" dirty="0">
                          <a:solidFill>
                            <a:schemeClr val="accent1">
                              <a:lumMod val="50000"/>
                            </a:schemeClr>
                          </a:solidFill>
                          <a:effectLst/>
                          <a:latin typeface="Times New Roman" panose="02020603050405020304" pitchFamily="18" charset="0"/>
                          <a:cs typeface="Times New Roman" panose="02020603050405020304" pitchFamily="18" charset="0"/>
                        </a:rPr>
                        <a:t>Диктатура пролетаріату</a:t>
                      </a:r>
                      <a:endParaRPr lang="ru-RU" sz="2400"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838764260"/>
                  </a:ext>
                </a:extLst>
              </a:tr>
              <a:tr h="476875">
                <a:tc>
                  <a:txBody>
                    <a:bodyPr/>
                    <a:lstStyle/>
                    <a:p>
                      <a:pPr algn="ctr">
                        <a:lnSpc>
                          <a:spcPct val="107000"/>
                        </a:lnSpc>
                        <a:spcAft>
                          <a:spcPts val="0"/>
                        </a:spcAft>
                      </a:pPr>
                      <a:r>
                        <a:rPr lang="uk-UA" sz="2400" i="1" dirty="0">
                          <a:solidFill>
                            <a:schemeClr val="accent1">
                              <a:lumMod val="50000"/>
                            </a:schemeClr>
                          </a:solidFill>
                          <a:effectLst/>
                          <a:latin typeface="Times New Roman" panose="02020603050405020304" pitchFamily="18" charset="0"/>
                          <a:cs typeface="Times New Roman" panose="02020603050405020304" pitchFamily="18" charset="0"/>
                        </a:rPr>
                        <a:t>Пролетарська/народна держава</a:t>
                      </a:r>
                      <a:endParaRPr lang="ru-RU" sz="2400"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1655148085"/>
                  </a:ext>
                </a:extLst>
              </a:tr>
            </a:tbl>
          </a:graphicData>
        </a:graphic>
      </p:graphicFrame>
    </p:spTree>
    <p:extLst>
      <p:ext uri="{BB962C8B-B14F-4D97-AF65-F5344CB8AC3E}">
        <p14:creationId xmlns:p14="http://schemas.microsoft.com/office/powerpoint/2010/main" val="309891735"/>
      </p:ext>
    </p:extLst>
  </p:cSld>
  <p:clrMapOvr>
    <a:masterClrMapping/>
  </p:clrMapOvr>
  <mc:AlternateContent xmlns:mc="http://schemas.openxmlformats.org/markup-compatibility/2006">
    <mc:Choice xmlns:p14="http://schemas.microsoft.com/office/powerpoint/2010/main" Requires="p14">
      <p:transition spd="slow" p14:dur="3400" advTm="5000">
        <p14:reveal/>
      </p:transition>
    </mc:Choice>
    <mc:Fallback>
      <p:transition spd="slow" advTm="5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1000"/>
                                        <p:tgtEl>
                                          <p:spTgt spid="8"/>
                                        </p:tgtEl>
                                      </p:cBhvr>
                                    </p:animEffect>
                                    <p:anim calcmode="lin" valueType="num">
                                      <p:cBhvr>
                                        <p:cTn id="15" dur="1000" fill="hold"/>
                                        <p:tgtEl>
                                          <p:spTgt spid="8"/>
                                        </p:tgtEl>
                                        <p:attrNameLst>
                                          <p:attrName>ppt_x</p:attrName>
                                        </p:attrNameLst>
                                      </p:cBhvr>
                                      <p:tavLst>
                                        <p:tav tm="0">
                                          <p:val>
                                            <p:strVal val="#ppt_x"/>
                                          </p:val>
                                        </p:tav>
                                        <p:tav tm="100000">
                                          <p:val>
                                            <p:strVal val="#ppt_x"/>
                                          </p:val>
                                        </p:tav>
                                      </p:tavLst>
                                    </p:anim>
                                    <p:anim calcmode="lin" valueType="num">
                                      <p:cBhvr>
                                        <p:cTn id="16"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6"/>
          <p:cNvSpPr>
            <a:spLocks noGrp="1"/>
          </p:cNvSpPr>
          <p:nvPr>
            <p:ph type="title"/>
          </p:nvPr>
        </p:nvSpPr>
        <p:spPr>
          <a:xfrm>
            <a:off x="316523" y="0"/>
            <a:ext cx="9777046" cy="1354015"/>
          </a:xfrm>
        </p:spPr>
        <p:txBody>
          <a:bodyPr>
            <a:noAutofit/>
          </a:bodyPr>
          <a:lstStyle/>
          <a:p>
            <a:pPr algn="ctr"/>
            <a:r>
              <a:rPr lang="uk-UA" sz="4400" b="1" i="1" dirty="0">
                <a:solidFill>
                  <a:schemeClr val="accent1">
                    <a:lumMod val="50000"/>
                  </a:schemeClr>
                </a:solidFill>
                <a:latin typeface="Times New Roman" panose="02020603050405020304" pitchFamily="18" charset="0"/>
                <a:cs typeface="Times New Roman" panose="02020603050405020304" pitchFamily="18" charset="0"/>
              </a:rPr>
              <a:t>Суперечності між фашизмом і нацизмом</a:t>
            </a:r>
            <a:r>
              <a:rPr lang="ru-RU" sz="4400" dirty="0">
                <a:latin typeface="Times New Roman" panose="02020603050405020304" pitchFamily="18" charset="0"/>
                <a:cs typeface="Times New Roman" panose="02020603050405020304" pitchFamily="18" charset="0"/>
              </a:rPr>
              <a:t/>
            </a:r>
            <a:br>
              <a:rPr lang="ru-RU" sz="4400" dirty="0">
                <a:latin typeface="Times New Roman" panose="02020603050405020304" pitchFamily="18" charset="0"/>
                <a:cs typeface="Times New Roman" panose="02020603050405020304" pitchFamily="18" charset="0"/>
              </a:rPr>
            </a:br>
            <a:endParaRPr lang="ru-RU" sz="4400" dirty="0">
              <a:latin typeface="Times New Roman" panose="02020603050405020304" pitchFamily="18" charset="0"/>
              <a:cs typeface="Times New Roman" panose="02020603050405020304" pitchFamily="18" charset="0"/>
            </a:endParaRPr>
          </a:p>
        </p:txBody>
      </p:sp>
      <p:graphicFrame>
        <p:nvGraphicFramePr>
          <p:cNvPr id="11" name="Объект 10"/>
          <p:cNvGraphicFramePr>
            <a:graphicFrameLocks noGrp="1"/>
          </p:cNvGraphicFramePr>
          <p:nvPr>
            <p:ph idx="1"/>
            <p:extLst>
              <p:ext uri="{D42A27DB-BD31-4B8C-83A1-F6EECF244321}">
                <p14:modId xmlns:p14="http://schemas.microsoft.com/office/powerpoint/2010/main" val="758269735"/>
              </p:ext>
            </p:extLst>
          </p:nvPr>
        </p:nvGraphicFramePr>
        <p:xfrm>
          <a:off x="0" y="1688124"/>
          <a:ext cx="12191999" cy="5174394"/>
        </p:xfrm>
        <a:graphic>
          <a:graphicData uri="http://schemas.openxmlformats.org/drawingml/2006/table">
            <a:tbl>
              <a:tblPr firstRow="1" firstCol="1" bandRow="1">
                <a:tableStyleId>{5C22544A-7EE6-4342-B048-85BDC9FD1C3A}</a:tableStyleId>
              </a:tblPr>
              <a:tblGrid>
                <a:gridCol w="6095347">
                  <a:extLst>
                    <a:ext uri="{9D8B030D-6E8A-4147-A177-3AD203B41FA5}">
                      <a16:colId xmlns:a16="http://schemas.microsoft.com/office/drawing/2014/main" val="1676011076"/>
                    </a:ext>
                  </a:extLst>
                </a:gridCol>
                <a:gridCol w="6096652">
                  <a:extLst>
                    <a:ext uri="{9D8B030D-6E8A-4147-A177-3AD203B41FA5}">
                      <a16:colId xmlns:a16="http://schemas.microsoft.com/office/drawing/2014/main" val="3805363675"/>
                    </a:ext>
                  </a:extLst>
                </a:gridCol>
              </a:tblGrid>
              <a:tr h="582541">
                <a:tc>
                  <a:txBody>
                    <a:bodyPr/>
                    <a:lstStyle/>
                    <a:p>
                      <a:pPr algn="ctr">
                        <a:lnSpc>
                          <a:spcPct val="107000"/>
                        </a:lnSpc>
                        <a:spcAft>
                          <a:spcPts val="0"/>
                        </a:spcAft>
                      </a:pPr>
                      <a:r>
                        <a:rPr lang="uk-UA" sz="3600" i="1" dirty="0">
                          <a:effectLst/>
                          <a:latin typeface="Times New Roman" panose="02020603050405020304" pitchFamily="18" charset="0"/>
                          <a:cs typeface="Times New Roman" panose="02020603050405020304" pitchFamily="18" charset="0"/>
                        </a:rPr>
                        <a:t>Фашизм</a:t>
                      </a:r>
                      <a:endParaRPr lang="ru-RU" sz="3600" i="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uk-UA" sz="3600" i="1" dirty="0">
                          <a:effectLst/>
                          <a:latin typeface="Times New Roman" panose="02020603050405020304" pitchFamily="18" charset="0"/>
                          <a:cs typeface="Times New Roman" panose="02020603050405020304" pitchFamily="18" charset="0"/>
                        </a:rPr>
                        <a:t>Нацизм</a:t>
                      </a:r>
                      <a:endParaRPr lang="ru-RU" sz="3600" i="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08037122"/>
                  </a:ext>
                </a:extLst>
              </a:tr>
              <a:tr h="509704">
                <a:tc>
                  <a:txBody>
                    <a:bodyPr/>
                    <a:lstStyle/>
                    <a:p>
                      <a:pPr algn="ctr">
                        <a:lnSpc>
                          <a:spcPct val="107000"/>
                        </a:lnSpc>
                        <a:spcAft>
                          <a:spcPts val="0"/>
                        </a:spcAft>
                      </a:pPr>
                      <a:r>
                        <a:rPr lang="uk-UA" sz="2000" b="1" i="1" dirty="0">
                          <a:solidFill>
                            <a:schemeClr val="accent1">
                              <a:lumMod val="50000"/>
                            </a:schemeClr>
                          </a:solidFill>
                          <a:effectLst/>
                          <a:latin typeface="Times New Roman" panose="02020603050405020304" pitchFamily="18" charset="0"/>
                          <a:cs typeface="Times New Roman" panose="02020603050405020304" pitchFamily="18" charset="0"/>
                        </a:rPr>
                        <a:t>Культ держави</a:t>
                      </a:r>
                      <a:endParaRPr lang="ru-RU" sz="2000" b="1"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gn="ctr">
                        <a:lnSpc>
                          <a:spcPct val="107000"/>
                        </a:lnSpc>
                        <a:spcAft>
                          <a:spcPts val="0"/>
                        </a:spcAft>
                      </a:pPr>
                      <a:r>
                        <a:rPr lang="uk-UA" sz="2000" b="1" i="1">
                          <a:solidFill>
                            <a:schemeClr val="accent1">
                              <a:lumMod val="50000"/>
                            </a:schemeClr>
                          </a:solidFill>
                          <a:effectLst/>
                          <a:latin typeface="Times New Roman" panose="02020603050405020304" pitchFamily="18" charset="0"/>
                          <a:cs typeface="Times New Roman" panose="02020603050405020304" pitchFamily="18" charset="0"/>
                        </a:rPr>
                        <a:t>Держава як вмістилище</a:t>
                      </a:r>
                      <a:endParaRPr lang="ru-RU" sz="2000" b="1" i="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2080581268"/>
                  </a:ext>
                </a:extLst>
              </a:tr>
              <a:tr h="509704">
                <a:tc>
                  <a:txBody>
                    <a:bodyPr/>
                    <a:lstStyle/>
                    <a:p>
                      <a:pPr algn="ctr">
                        <a:lnSpc>
                          <a:spcPct val="107000"/>
                        </a:lnSpc>
                        <a:spcAft>
                          <a:spcPts val="0"/>
                        </a:spcAft>
                      </a:pPr>
                      <a:r>
                        <a:rPr lang="uk-UA" sz="2000" b="1" i="1" dirty="0">
                          <a:solidFill>
                            <a:schemeClr val="accent1">
                              <a:lumMod val="50000"/>
                            </a:schemeClr>
                          </a:solidFill>
                          <a:effectLst/>
                          <a:latin typeface="Times New Roman" panose="02020603050405020304" pitchFamily="18" charset="0"/>
                          <a:cs typeface="Times New Roman" panose="02020603050405020304" pitchFamily="18" charset="0"/>
                        </a:rPr>
                        <a:t>Шовіністичний націоналізм</a:t>
                      </a:r>
                      <a:endParaRPr lang="ru-RU" sz="2000" b="1"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gn="ctr">
                        <a:lnSpc>
                          <a:spcPct val="107000"/>
                        </a:lnSpc>
                        <a:spcAft>
                          <a:spcPts val="0"/>
                        </a:spcAft>
                      </a:pPr>
                      <a:r>
                        <a:rPr lang="uk-UA" sz="2000" b="1" i="1">
                          <a:solidFill>
                            <a:schemeClr val="accent1">
                              <a:lumMod val="50000"/>
                            </a:schemeClr>
                          </a:solidFill>
                          <a:effectLst/>
                          <a:latin typeface="Times New Roman" panose="02020603050405020304" pitchFamily="18" charset="0"/>
                          <a:cs typeface="Times New Roman" panose="02020603050405020304" pitchFamily="18" charset="0"/>
                        </a:rPr>
                        <a:t>Екстремальний нацизм</a:t>
                      </a:r>
                      <a:endParaRPr lang="ru-RU" sz="2000" b="1" i="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2253226603"/>
                  </a:ext>
                </a:extLst>
              </a:tr>
              <a:tr h="509704">
                <a:tc>
                  <a:txBody>
                    <a:bodyPr/>
                    <a:lstStyle/>
                    <a:p>
                      <a:pPr algn="ctr">
                        <a:lnSpc>
                          <a:spcPct val="107000"/>
                        </a:lnSpc>
                        <a:spcAft>
                          <a:spcPts val="0"/>
                        </a:spcAft>
                      </a:pPr>
                      <a:r>
                        <a:rPr lang="uk-UA" sz="2000" b="1" i="1" dirty="0">
                          <a:solidFill>
                            <a:schemeClr val="accent1">
                              <a:lumMod val="50000"/>
                            </a:schemeClr>
                          </a:solidFill>
                          <a:effectLst/>
                          <a:latin typeface="Times New Roman" panose="02020603050405020304" pitchFamily="18" charset="0"/>
                          <a:cs typeface="Times New Roman" panose="02020603050405020304" pitchFamily="18" charset="0"/>
                        </a:rPr>
                        <a:t>Волюнтаризм</a:t>
                      </a:r>
                      <a:endParaRPr lang="ru-RU" sz="2000" b="1"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gn="ctr">
                        <a:lnSpc>
                          <a:spcPct val="107000"/>
                        </a:lnSpc>
                        <a:spcAft>
                          <a:spcPts val="0"/>
                        </a:spcAft>
                      </a:pPr>
                      <a:r>
                        <a:rPr lang="uk-UA" sz="2000" b="1" i="1" dirty="0">
                          <a:solidFill>
                            <a:schemeClr val="accent1">
                              <a:lumMod val="50000"/>
                            </a:schemeClr>
                          </a:solidFill>
                          <a:effectLst/>
                          <a:latin typeface="Times New Roman" panose="02020603050405020304" pitchFamily="18" charset="0"/>
                          <a:cs typeface="Times New Roman" panose="02020603050405020304" pitchFamily="18" charset="0"/>
                        </a:rPr>
                        <a:t>Істотність</a:t>
                      </a:r>
                      <a:endParaRPr lang="ru-RU" sz="2000" b="1"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3473769244"/>
                  </a:ext>
                </a:extLst>
              </a:tr>
              <a:tr h="509704">
                <a:tc>
                  <a:txBody>
                    <a:bodyPr/>
                    <a:lstStyle/>
                    <a:p>
                      <a:pPr algn="ctr">
                        <a:lnSpc>
                          <a:spcPct val="107000"/>
                        </a:lnSpc>
                        <a:spcAft>
                          <a:spcPts val="0"/>
                        </a:spcAft>
                      </a:pPr>
                      <a:r>
                        <a:rPr lang="uk-UA" sz="2000" b="1" i="1" dirty="0">
                          <a:solidFill>
                            <a:schemeClr val="accent1">
                              <a:lumMod val="50000"/>
                            </a:schemeClr>
                          </a:solidFill>
                          <a:effectLst/>
                          <a:latin typeface="Times New Roman" panose="02020603050405020304" pitchFamily="18" charset="0"/>
                          <a:cs typeface="Times New Roman" panose="02020603050405020304" pitchFamily="18" charset="0"/>
                        </a:rPr>
                        <a:t>Національна велич (зверхність)</a:t>
                      </a:r>
                      <a:endParaRPr lang="ru-RU" sz="2000" b="1"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gn="ctr">
                        <a:lnSpc>
                          <a:spcPct val="107000"/>
                        </a:lnSpc>
                        <a:spcAft>
                          <a:spcPts val="0"/>
                        </a:spcAft>
                      </a:pPr>
                      <a:r>
                        <a:rPr lang="uk-UA" sz="2000" b="1" i="1" dirty="0">
                          <a:solidFill>
                            <a:schemeClr val="accent1">
                              <a:lumMod val="50000"/>
                            </a:schemeClr>
                          </a:solidFill>
                          <a:effectLst/>
                          <a:latin typeface="Times New Roman" panose="02020603050405020304" pitchFamily="18" charset="0"/>
                          <a:cs typeface="Times New Roman" panose="02020603050405020304" pitchFamily="18" charset="0"/>
                        </a:rPr>
                        <a:t>Біологічна вищість</a:t>
                      </a:r>
                      <a:endParaRPr lang="ru-RU" sz="2000" b="1"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3936159197"/>
                  </a:ext>
                </a:extLst>
              </a:tr>
              <a:tr h="509704">
                <a:tc>
                  <a:txBody>
                    <a:bodyPr/>
                    <a:lstStyle/>
                    <a:p>
                      <a:pPr algn="ctr">
                        <a:lnSpc>
                          <a:spcPct val="107000"/>
                        </a:lnSpc>
                        <a:spcAft>
                          <a:spcPts val="0"/>
                        </a:spcAft>
                      </a:pPr>
                      <a:r>
                        <a:rPr lang="uk-UA" sz="2000" b="1" i="1">
                          <a:solidFill>
                            <a:schemeClr val="accent1">
                              <a:lumMod val="50000"/>
                            </a:schemeClr>
                          </a:solidFill>
                          <a:effectLst/>
                          <a:latin typeface="Times New Roman" panose="02020603050405020304" pitchFamily="18" charset="0"/>
                          <a:cs typeface="Times New Roman" panose="02020603050405020304" pitchFamily="18" charset="0"/>
                        </a:rPr>
                        <a:t>Органічна єдність</a:t>
                      </a:r>
                      <a:endParaRPr lang="ru-RU" sz="2000" b="1" i="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gn="ctr">
                        <a:lnSpc>
                          <a:spcPct val="107000"/>
                        </a:lnSpc>
                        <a:spcAft>
                          <a:spcPts val="0"/>
                        </a:spcAft>
                      </a:pPr>
                      <a:r>
                        <a:rPr lang="uk-UA" sz="2000" b="1" i="1" dirty="0">
                          <a:solidFill>
                            <a:schemeClr val="accent1">
                              <a:lumMod val="50000"/>
                            </a:schemeClr>
                          </a:solidFill>
                          <a:effectLst/>
                          <a:latin typeface="Times New Roman" panose="02020603050405020304" pitchFamily="18" charset="0"/>
                          <a:cs typeface="Times New Roman" panose="02020603050405020304" pitchFamily="18" charset="0"/>
                        </a:rPr>
                        <a:t>Чистота раси</a:t>
                      </a:r>
                      <a:endParaRPr lang="ru-RU" sz="2000" b="1"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2988285654"/>
                  </a:ext>
                </a:extLst>
              </a:tr>
              <a:tr h="509704">
                <a:tc>
                  <a:txBody>
                    <a:bodyPr/>
                    <a:lstStyle/>
                    <a:p>
                      <a:pPr algn="ctr">
                        <a:lnSpc>
                          <a:spcPct val="107000"/>
                        </a:lnSpc>
                        <a:spcAft>
                          <a:spcPts val="0"/>
                        </a:spcAft>
                      </a:pPr>
                      <a:r>
                        <a:rPr lang="uk-UA" sz="2000" b="1" i="1">
                          <a:solidFill>
                            <a:schemeClr val="accent1">
                              <a:lumMod val="50000"/>
                            </a:schemeClr>
                          </a:solidFill>
                          <a:effectLst/>
                          <a:latin typeface="Times New Roman" panose="02020603050405020304" pitchFamily="18" charset="0"/>
                          <a:cs typeface="Times New Roman" panose="02020603050405020304" pitchFamily="18" charset="0"/>
                        </a:rPr>
                        <a:t>Прагматичний антисемітизм</a:t>
                      </a:r>
                      <a:endParaRPr lang="ru-RU" sz="2000" b="1" i="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gn="ctr">
                        <a:lnSpc>
                          <a:spcPct val="107000"/>
                        </a:lnSpc>
                        <a:spcAft>
                          <a:spcPts val="0"/>
                        </a:spcAft>
                      </a:pPr>
                      <a:r>
                        <a:rPr lang="uk-UA" sz="2000" b="1" i="1" dirty="0">
                          <a:solidFill>
                            <a:schemeClr val="accent1">
                              <a:lumMod val="50000"/>
                            </a:schemeClr>
                          </a:solidFill>
                          <a:effectLst/>
                          <a:latin typeface="Times New Roman" panose="02020603050405020304" pitchFamily="18" charset="0"/>
                          <a:cs typeface="Times New Roman" panose="02020603050405020304" pitchFamily="18" charset="0"/>
                        </a:rPr>
                        <a:t>Геноцид євреїв</a:t>
                      </a:r>
                      <a:endParaRPr lang="ru-RU" sz="2000" b="1"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3391018703"/>
                  </a:ext>
                </a:extLst>
              </a:tr>
              <a:tr h="509704">
                <a:tc>
                  <a:txBody>
                    <a:bodyPr/>
                    <a:lstStyle/>
                    <a:p>
                      <a:pPr algn="ctr">
                        <a:lnSpc>
                          <a:spcPct val="107000"/>
                        </a:lnSpc>
                        <a:spcAft>
                          <a:spcPts val="0"/>
                        </a:spcAft>
                      </a:pPr>
                      <a:r>
                        <a:rPr lang="uk-UA" sz="2000" b="1" i="1">
                          <a:solidFill>
                            <a:schemeClr val="accent1">
                              <a:lumMod val="50000"/>
                            </a:schemeClr>
                          </a:solidFill>
                          <a:effectLst/>
                          <a:latin typeface="Times New Roman" panose="02020603050405020304" pitchFamily="18" charset="0"/>
                          <a:cs typeface="Times New Roman" panose="02020603050405020304" pitchFamily="18" charset="0"/>
                        </a:rPr>
                        <a:t>Корпоратизм</a:t>
                      </a:r>
                      <a:endParaRPr lang="ru-RU" sz="2000" b="1" i="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gn="ctr">
                        <a:lnSpc>
                          <a:spcPct val="107000"/>
                        </a:lnSpc>
                        <a:spcAft>
                          <a:spcPts val="0"/>
                        </a:spcAft>
                      </a:pPr>
                      <a:r>
                        <a:rPr lang="uk-UA" sz="2000" b="1" i="1" dirty="0">
                          <a:solidFill>
                            <a:schemeClr val="accent1">
                              <a:lumMod val="50000"/>
                            </a:schemeClr>
                          </a:solidFill>
                          <a:effectLst/>
                          <a:latin typeface="Times New Roman" panose="02020603050405020304" pitchFamily="18" charset="0"/>
                          <a:cs typeface="Times New Roman" panose="02020603050405020304" pitchFamily="18" charset="0"/>
                        </a:rPr>
                        <a:t>Військова економіка</a:t>
                      </a:r>
                      <a:endParaRPr lang="ru-RU" sz="2000" b="1"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593243810"/>
                  </a:ext>
                </a:extLst>
              </a:tr>
              <a:tr h="509704">
                <a:tc>
                  <a:txBody>
                    <a:bodyPr/>
                    <a:lstStyle/>
                    <a:p>
                      <a:pPr algn="ctr">
                        <a:lnSpc>
                          <a:spcPct val="107000"/>
                        </a:lnSpc>
                        <a:spcAft>
                          <a:spcPts val="0"/>
                        </a:spcAft>
                      </a:pPr>
                      <a:r>
                        <a:rPr lang="uk-UA" sz="2000" b="1" i="1">
                          <a:solidFill>
                            <a:schemeClr val="accent1">
                              <a:lumMod val="50000"/>
                            </a:schemeClr>
                          </a:solidFill>
                          <a:effectLst/>
                          <a:latin typeface="Times New Roman" panose="02020603050405020304" pitchFamily="18" charset="0"/>
                          <a:cs typeface="Times New Roman" panose="02020603050405020304" pitchFamily="18" charset="0"/>
                        </a:rPr>
                        <a:t>Футуризм/модернізм</a:t>
                      </a:r>
                      <a:endParaRPr lang="ru-RU" sz="2000" b="1" i="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gn="ctr">
                        <a:lnSpc>
                          <a:spcPct val="107000"/>
                        </a:lnSpc>
                        <a:spcAft>
                          <a:spcPts val="0"/>
                        </a:spcAft>
                      </a:pPr>
                      <a:r>
                        <a:rPr lang="uk-UA" sz="2000" b="1" i="1" dirty="0">
                          <a:solidFill>
                            <a:schemeClr val="accent1">
                              <a:lumMod val="50000"/>
                            </a:schemeClr>
                          </a:solidFill>
                          <a:effectLst/>
                          <a:latin typeface="Times New Roman" panose="02020603050405020304" pitchFamily="18" charset="0"/>
                          <a:cs typeface="Times New Roman" panose="02020603050405020304" pitchFamily="18" charset="0"/>
                        </a:rPr>
                        <a:t>Селянська ідеологія</a:t>
                      </a:r>
                      <a:endParaRPr lang="ru-RU" sz="2000" b="1"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803164409"/>
                  </a:ext>
                </a:extLst>
              </a:tr>
              <a:tr h="509704">
                <a:tc>
                  <a:txBody>
                    <a:bodyPr/>
                    <a:lstStyle/>
                    <a:p>
                      <a:pPr algn="ctr">
                        <a:lnSpc>
                          <a:spcPct val="107000"/>
                        </a:lnSpc>
                        <a:spcAft>
                          <a:spcPts val="0"/>
                        </a:spcAft>
                      </a:pPr>
                      <a:r>
                        <a:rPr lang="uk-UA" sz="2000" b="1" i="1">
                          <a:solidFill>
                            <a:schemeClr val="accent1">
                              <a:lumMod val="50000"/>
                            </a:schemeClr>
                          </a:solidFill>
                          <a:effectLst/>
                          <a:latin typeface="Times New Roman" panose="02020603050405020304" pitchFamily="18" charset="0"/>
                          <a:cs typeface="Times New Roman" panose="02020603050405020304" pitchFamily="18" charset="0"/>
                        </a:rPr>
                        <a:t>Колоніальна експансія</a:t>
                      </a:r>
                      <a:endParaRPr lang="ru-RU" sz="2000" b="1" i="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gn="ctr">
                        <a:lnSpc>
                          <a:spcPct val="107000"/>
                        </a:lnSpc>
                        <a:spcAft>
                          <a:spcPts val="0"/>
                        </a:spcAft>
                      </a:pPr>
                      <a:r>
                        <a:rPr lang="uk-UA" sz="2000" b="1" i="1" dirty="0">
                          <a:solidFill>
                            <a:schemeClr val="accent1">
                              <a:lumMod val="50000"/>
                            </a:schemeClr>
                          </a:solidFill>
                          <a:effectLst/>
                          <a:latin typeface="Times New Roman" panose="02020603050405020304" pitchFamily="18" charset="0"/>
                          <a:cs typeface="Times New Roman" panose="02020603050405020304" pitchFamily="18" charset="0"/>
                        </a:rPr>
                        <a:t>Світове панування</a:t>
                      </a:r>
                      <a:endParaRPr lang="ru-RU" sz="2000" b="1" i="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2737287284"/>
                  </a:ext>
                </a:extLst>
              </a:tr>
            </a:tbl>
          </a:graphicData>
        </a:graphic>
      </p:graphicFrame>
    </p:spTree>
    <p:extLst>
      <p:ext uri="{BB962C8B-B14F-4D97-AF65-F5344CB8AC3E}">
        <p14:creationId xmlns:p14="http://schemas.microsoft.com/office/powerpoint/2010/main" val="3583124529"/>
      </p:ext>
    </p:extLst>
  </p:cSld>
  <p:clrMapOvr>
    <a:masterClrMapping/>
  </p:clrMapOvr>
  <mc:AlternateContent xmlns:mc="http://schemas.openxmlformats.org/markup-compatibility/2006">
    <mc:Choice xmlns:p14="http://schemas.microsoft.com/office/powerpoint/2010/main" Requires="p14">
      <p:transition spd="slow" p14:dur="3400" advTm="5000">
        <p14:reveal/>
      </p:transition>
    </mc:Choice>
    <mc:Fallback>
      <p:transition spd="slow" advTm="5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nodeType="click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wipe(down)">
                                      <p:cBhvr>
                                        <p:cTn id="1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7028089"/>
          </a:xfrm>
          <a:prstGeom prst="rect">
            <a:avLst/>
          </a:prstGeom>
        </p:spPr>
        <p:txBody>
          <a:bodyPr wrap="square">
            <a:spAutoFit/>
          </a:bodyPr>
          <a:lstStyle/>
          <a:p>
            <a:pPr algn="ctr">
              <a:spcAft>
                <a:spcPts val="800"/>
              </a:spcAft>
            </a:pPr>
            <a:r>
              <a:rPr lang="uk-UA" sz="3200" b="1" i="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Порівняльна характеристика поглядів на владу</a:t>
            </a:r>
            <a:endParaRPr lang="ru-RU" sz="3200" b="1" i="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800"/>
              </a:spcAft>
            </a:pPr>
            <a:r>
              <a:rPr lang="uk-UA" b="1" i="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Ліберали</a:t>
            </a:r>
            <a:r>
              <a:rPr lang="uk-UA" b="1" i="1" dirty="0">
                <a:solidFill>
                  <a:srgbClr val="2E74B5"/>
                </a:solidFill>
                <a:latin typeface="Times New Roman" panose="02020603050405020304" pitchFamily="18" charset="0"/>
                <a:ea typeface="Calibri" panose="020F0502020204030204" pitchFamily="34" charset="0"/>
                <a:cs typeface="Times New Roman" panose="02020603050405020304" pitchFamily="18" charset="0"/>
              </a:rPr>
              <a:t> </a:t>
            </a:r>
            <a:r>
              <a:rPr lang="uk-UA" b="1" i="1" dirty="0">
                <a:latin typeface="Times New Roman" panose="02020603050405020304" pitchFamily="18" charset="0"/>
                <a:ea typeface="Calibri" panose="020F0502020204030204" pitchFamily="34" charset="0"/>
                <a:cs typeface="Times New Roman" panose="02020603050405020304" pitchFamily="18" charset="0"/>
              </a:rPr>
              <a:t>вважали, що влади походить «знизу» з дозволу тих, ким керують. Влада необхідна для впорядкованого існування, але вона є раціонально, цілеспрямованою, та обмеженою. Ліберали надавали перевагу законній, раціональній владі та наголошували, що вона має бути відповідальною перед суспільством.</a:t>
            </a:r>
            <a:endParaRPr lang="ru-RU" b="1" i="1"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800"/>
              </a:spcAft>
            </a:pPr>
            <a:r>
              <a:rPr lang="uk-UA" b="1" i="1" dirty="0">
                <a:latin typeface="Times New Roman" panose="02020603050405020304" pitchFamily="18" charset="0"/>
                <a:ea typeface="Calibri" panose="020F0502020204030204" pitchFamily="34" charset="0"/>
                <a:cs typeface="Times New Roman" panose="02020603050405020304" pitchFamily="18" charset="0"/>
              </a:rPr>
              <a:t>Прихильники </a:t>
            </a:r>
            <a:r>
              <a:rPr lang="uk-UA" b="1" i="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консерватизму</a:t>
            </a:r>
            <a:r>
              <a:rPr lang="uk-UA" b="1" i="1" dirty="0">
                <a:solidFill>
                  <a:srgbClr val="2E74B5"/>
                </a:solidFill>
                <a:latin typeface="Times New Roman" panose="02020603050405020304" pitchFamily="18" charset="0"/>
                <a:ea typeface="Calibri" panose="020F0502020204030204" pitchFamily="34" charset="0"/>
                <a:cs typeface="Times New Roman" panose="02020603050405020304" pitchFamily="18" charset="0"/>
              </a:rPr>
              <a:t> </a:t>
            </a:r>
            <a:r>
              <a:rPr lang="uk-UA" b="1" i="1" dirty="0">
                <a:latin typeface="Times New Roman" panose="02020603050405020304" pitchFamily="18" charset="0"/>
                <a:ea typeface="Calibri" panose="020F0502020204030204" pitchFamily="34" charset="0"/>
                <a:cs typeface="Times New Roman" panose="02020603050405020304" pitchFamily="18" charset="0"/>
              </a:rPr>
              <a:t>розглядали владу як природну необхідність. Вважали, що влада має здійснюватися «зверху», через те що різні люди мають  відмінні розумові здібності, досвід та суспільне положення. Влада має належати найдостойнішим. Влада є не тільки необхідною, а й корисною для суспільства, адже вона виховує повагу та відданість і сприяє консолідації суспільства.</a:t>
            </a:r>
            <a:endParaRPr lang="ru-RU" b="1" i="1"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800"/>
              </a:spcAft>
            </a:pPr>
            <a:r>
              <a:rPr lang="uk-UA" b="1" i="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Соціалісти</a:t>
            </a:r>
            <a:r>
              <a:rPr lang="uk-UA" b="1" i="1" dirty="0">
                <a:latin typeface="Times New Roman" panose="02020603050405020304" pitchFamily="18" charset="0"/>
                <a:ea typeface="Calibri" panose="020F0502020204030204" pitchFamily="34" charset="0"/>
                <a:cs typeface="Times New Roman" panose="02020603050405020304" pitchFamily="18" charset="0"/>
              </a:rPr>
              <a:t> з підозрою ставляться до влади, яку вони без вагань вважають </a:t>
            </a:r>
            <a:r>
              <a:rPr lang="uk-UA" b="1" i="1" dirty="0" smtClean="0">
                <a:latin typeface="Times New Roman" panose="02020603050405020304" pitchFamily="18" charset="0"/>
                <a:ea typeface="Calibri" panose="020F0502020204030204" pitchFamily="34" charset="0"/>
                <a:cs typeface="Times New Roman" panose="02020603050405020304" pitchFamily="18" charset="0"/>
              </a:rPr>
              <a:t>пригнічувальною, </a:t>
            </a:r>
            <a:r>
              <a:rPr lang="uk-UA" b="1" i="1" dirty="0">
                <a:latin typeface="Times New Roman" panose="02020603050405020304" pitchFamily="18" charset="0"/>
                <a:ea typeface="Calibri" panose="020F0502020204030204" pitchFamily="34" charset="0"/>
                <a:cs typeface="Times New Roman" panose="02020603050405020304" pitchFamily="18" charset="0"/>
              </a:rPr>
              <a:t>взагалі пов’язаною з інтересами привілейованих класів. Однак соціалістичні суспільства визнають владу колективного органу (колективну владу) як засіб обмеження індивідуалізму та жадібності. </a:t>
            </a:r>
            <a:endParaRPr lang="ru-RU" b="1" i="1"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800"/>
              </a:spcAft>
            </a:pPr>
            <a:r>
              <a:rPr lang="uk-UA" b="1" i="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Анархісти </a:t>
            </a:r>
            <a:r>
              <a:rPr lang="uk-UA" b="1" i="1" dirty="0">
                <a:latin typeface="Times New Roman" panose="02020603050405020304" pitchFamily="18" charset="0"/>
                <a:ea typeface="Calibri" panose="020F0502020204030204" pitchFamily="34" charset="0"/>
                <a:cs typeface="Times New Roman" panose="02020603050405020304" pitchFamily="18" charset="0"/>
              </a:rPr>
              <a:t>розглядають усі форми влади як руйнівні та непотрібні, прирівнюючи владу до пригнічення та експлуатації. Оскільки немає різниці між владою та простою силою, будь-який контроль з боку влади та всі форми відповідальності є фіктивними.</a:t>
            </a:r>
            <a:endParaRPr lang="ru-RU" b="1" i="1"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800"/>
              </a:spcAft>
            </a:pPr>
            <a:r>
              <a:rPr lang="uk-UA" b="1" i="1" dirty="0">
                <a:latin typeface="Times New Roman" panose="02020603050405020304" pitchFamily="18" charset="0"/>
                <a:ea typeface="Calibri" panose="020F0502020204030204" pitchFamily="34" charset="0"/>
                <a:cs typeface="Times New Roman" panose="02020603050405020304" pitchFamily="18" charset="0"/>
              </a:rPr>
              <a:t>  </a:t>
            </a:r>
            <a:r>
              <a:rPr lang="uk-UA" b="1" i="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Фашисти</a:t>
            </a:r>
            <a:r>
              <a:rPr lang="uk-UA" b="1" i="1" dirty="0">
                <a:solidFill>
                  <a:srgbClr val="2E74B5"/>
                </a:solidFill>
                <a:latin typeface="Times New Roman" panose="02020603050405020304" pitchFamily="18" charset="0"/>
                <a:ea typeface="Calibri" panose="020F0502020204030204" pitchFamily="34" charset="0"/>
                <a:cs typeface="Times New Roman" panose="02020603050405020304" pitchFamily="18" charset="0"/>
              </a:rPr>
              <a:t> </a:t>
            </a:r>
            <a:r>
              <a:rPr lang="uk-UA" b="1" i="1" dirty="0">
                <a:latin typeface="Times New Roman" panose="02020603050405020304" pitchFamily="18" charset="0"/>
                <a:ea typeface="Calibri" panose="020F0502020204030204" pitchFamily="34" charset="0"/>
                <a:cs typeface="Times New Roman" panose="02020603050405020304" pitchFamily="18" charset="0"/>
              </a:rPr>
              <a:t>ставилися до влади, як до прояву особистих лідерських якостей та харизми, риси якими володіють надзвичайно обдаровані (якщо не єдині в своєму роді) особистості.</a:t>
            </a:r>
            <a:endParaRPr lang="ru-RU" b="1" i="1"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800"/>
              </a:spcAft>
            </a:pPr>
            <a:r>
              <a:rPr lang="uk-UA" b="1" i="1" dirty="0">
                <a:latin typeface="Times New Roman" panose="02020603050405020304" pitchFamily="18" charset="0"/>
                <a:ea typeface="Calibri" panose="020F0502020204030204" pitchFamily="34" charset="0"/>
                <a:cs typeface="Times New Roman" panose="02020603050405020304" pitchFamily="18" charset="0"/>
              </a:rPr>
              <a:t>Одже харизматична влада є та повинна бути абсолютною та незаперечною, і тільки таким чином приховано, а може і явно, тоталітарною.</a:t>
            </a:r>
            <a:endParaRPr lang="ru-RU" b="1" i="1" dirty="0">
              <a:latin typeface="Times New Roman" panose="02020603050405020304" pitchFamily="18" charset="0"/>
              <a:ea typeface="Calibri" panose="020F0502020204030204" pitchFamily="34" charset="0"/>
              <a:cs typeface="Times New Roman" panose="02020603050405020304" pitchFamily="18" charset="0"/>
            </a:endParaRPr>
          </a:p>
          <a:p>
            <a:r>
              <a:rPr lang="uk-UA" b="1" i="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Релігійні фундаменталісти </a:t>
            </a:r>
            <a:r>
              <a:rPr lang="uk-UA" b="1" i="1" dirty="0">
                <a:latin typeface="Times New Roman" panose="02020603050405020304" pitchFamily="18" charset="0"/>
                <a:ea typeface="Calibri" panose="020F0502020204030204" pitchFamily="34" charset="0"/>
                <a:cs typeface="Times New Roman" panose="02020603050405020304" pitchFamily="18" charset="0"/>
              </a:rPr>
              <a:t>розглядають владу як результат того, що релігійна мудрість не є однаково доступною для всіх. Влада по суті, походить від моральних якостей просвітлених особистостей. Через те, що така влада ґрунтується на особистих якостях, її важко заперечити або примирити з конституціоналізмом</a:t>
            </a:r>
            <a:r>
              <a:rPr lang="uk-UA" dirty="0">
                <a:latin typeface="Times New Roman" panose="02020603050405020304" pitchFamily="18" charset="0"/>
                <a:ea typeface="Calibri" panose="020F0502020204030204" pitchFamily="34" charset="0"/>
              </a:rPr>
              <a:t>. </a:t>
            </a:r>
            <a:endParaRPr lang="ru-RU" dirty="0"/>
          </a:p>
        </p:txBody>
      </p:sp>
    </p:spTree>
    <p:extLst>
      <p:ext uri="{BB962C8B-B14F-4D97-AF65-F5344CB8AC3E}">
        <p14:creationId xmlns:p14="http://schemas.microsoft.com/office/powerpoint/2010/main" val="3296302237"/>
      </p:ext>
    </p:extLst>
  </p:cSld>
  <p:clrMapOvr>
    <a:masterClrMapping/>
  </p:clrMapOvr>
  <mc:AlternateContent xmlns:mc="http://schemas.openxmlformats.org/markup-compatibility/2006">
    <mc:Choice xmlns:p14="http://schemas.microsoft.com/office/powerpoint/2010/main" Requires="p14">
      <p:transition spd="slow" p14:dur="3400" advTm="6000">
        <p14:reveal/>
      </p:transition>
    </mc:Choice>
    <mc:Fallback>
      <p:transition spd="slow" advTm="6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84</TotalTime>
  <Words>1327</Words>
  <Application>Microsoft Office PowerPoint</Application>
  <PresentationFormat>Широкоэкранный</PresentationFormat>
  <Paragraphs>161</Paragraphs>
  <Slides>12</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12</vt:i4>
      </vt:variant>
    </vt:vector>
  </HeadingPairs>
  <TitlesOfParts>
    <vt:vector size="19" baseType="lpstr">
      <vt:lpstr>Arial</vt:lpstr>
      <vt:lpstr>Calibri</vt:lpstr>
      <vt:lpstr>Times New Roman</vt:lpstr>
      <vt:lpstr>Trebuchet MS</vt:lpstr>
      <vt:lpstr>Wingdings</vt:lpstr>
      <vt:lpstr>Wingdings 3</vt:lpstr>
      <vt:lpstr>Аспект</vt:lpstr>
      <vt:lpstr>Презентация PowerPoint</vt:lpstr>
      <vt:lpstr>З другої половини ХХ ст. до наших днів</vt:lpstr>
      <vt:lpstr>Презентация PowerPoint</vt:lpstr>
      <vt:lpstr>Презентация PowerPoint</vt:lpstr>
      <vt:lpstr>Презентация PowerPoint</vt:lpstr>
      <vt:lpstr>Презентация PowerPoint</vt:lpstr>
      <vt:lpstr>Презентация PowerPoint</vt:lpstr>
      <vt:lpstr>Суперечності між фашизмом і нацизмом </vt:lpstr>
      <vt:lpstr>Презентация PowerPoint</vt:lpstr>
      <vt:lpstr>Презентация PowerPoint</vt:lpstr>
      <vt:lpstr>Порівняльна характеристика ставлення до релігії </vt:lpstr>
      <vt:lpstr>Дякую за увагу!</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вадос</dc:creator>
  <cp:lastModifiedBy>вадос</cp:lastModifiedBy>
  <cp:revision>10</cp:revision>
  <dcterms:created xsi:type="dcterms:W3CDTF">2020-04-13T15:25:57Z</dcterms:created>
  <dcterms:modified xsi:type="dcterms:W3CDTF">2020-04-13T16:50:30Z</dcterms:modified>
</cp:coreProperties>
</file>