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59342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95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422679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84408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529830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4572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1822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72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1121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473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4679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3646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90437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1115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38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907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812E383-7AFA-4311-87C1-3A926E73BD54}" type="datetimeFigureOut">
              <a:rPr lang="en-US" smtClean="0"/>
              <a:t>4/17/2020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53B6A8C-381B-4CBD-801F-B01FCDDAB5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8384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20122" y="1203036"/>
            <a:ext cx="8915399" cy="2262781"/>
          </a:xfrm>
        </p:spPr>
        <p:txBody>
          <a:bodyPr>
            <a:normAutofit/>
          </a:bodyPr>
          <a:lstStyle/>
          <a:p>
            <a:r>
              <a:rPr lang="ru-RU" sz="4400" b="1" dirty="0"/>
              <a:t>Тема 5.Ризики </a:t>
            </a:r>
            <a:r>
              <a:rPr lang="ru-RU" sz="4400" b="1" dirty="0" err="1"/>
              <a:t>зовнішньоекономічної</a:t>
            </a:r>
            <a:r>
              <a:rPr lang="ru-RU" sz="4400" b="1" dirty="0"/>
              <a:t> </a:t>
            </a:r>
            <a:r>
              <a:rPr lang="ru-RU" sz="4400" b="1" dirty="0" err="1"/>
              <a:t>діяльності</a:t>
            </a:r>
            <a:endParaRPr lang="en-US" sz="4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070513" y="5448685"/>
            <a:ext cx="8637072" cy="1071095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2295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957454" y="4180344"/>
            <a:ext cx="61052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Ризики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конкурентного </a:t>
            </a:r>
            <a:r>
              <a:rPr lang="ru-RU" sz="2400" dirty="0" err="1"/>
              <a:t>середовища</a:t>
            </a:r>
            <a:r>
              <a:rPr lang="ru-RU" sz="2400" dirty="0"/>
              <a:t>, </a:t>
            </a:r>
            <a:r>
              <a:rPr lang="ru-RU" sz="2400" dirty="0" err="1"/>
              <a:t>тобто</a:t>
            </a:r>
            <a:r>
              <a:rPr lang="ru-RU" sz="2400" dirty="0"/>
              <a:t> </a:t>
            </a:r>
            <a:r>
              <a:rPr lang="ru-RU" sz="2400" dirty="0" err="1"/>
              <a:t>функціонування</a:t>
            </a:r>
            <a:r>
              <a:rPr lang="ru-RU" sz="2400" dirty="0"/>
              <a:t> на </a:t>
            </a:r>
            <a:r>
              <a:rPr lang="ru-RU" sz="2400" dirty="0" err="1"/>
              <a:t>світовому</a:t>
            </a:r>
            <a:r>
              <a:rPr lang="ru-RU" sz="2400" dirty="0"/>
              <a:t> ринку </a:t>
            </a:r>
            <a:r>
              <a:rPr lang="ru-RU" sz="2400" dirty="0" err="1"/>
              <a:t>певного</a:t>
            </a:r>
            <a:r>
              <a:rPr lang="ru-RU" sz="2400" dirty="0"/>
              <a:t> товару великих </a:t>
            </a:r>
            <a:r>
              <a:rPr lang="ru-RU" sz="2400" dirty="0" err="1"/>
              <a:t>конкуруючих</a:t>
            </a:r>
            <a:r>
              <a:rPr lang="ru-RU" sz="2400" dirty="0"/>
              <a:t> </a:t>
            </a:r>
            <a:r>
              <a:rPr lang="ru-RU" sz="2400" dirty="0" err="1"/>
              <a:t>корпорацій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, як правило, </a:t>
            </a:r>
            <a:r>
              <a:rPr lang="ru-RU" sz="2400" dirty="0" err="1"/>
              <a:t>ускладнює</a:t>
            </a:r>
            <a:r>
              <a:rPr lang="ru-RU" sz="2400" dirty="0"/>
              <a:t> </a:t>
            </a:r>
            <a:r>
              <a:rPr lang="ru-RU" sz="2400" dirty="0" err="1"/>
              <a:t>вихід</a:t>
            </a:r>
            <a:r>
              <a:rPr lang="ru-RU" sz="2400" dirty="0"/>
              <a:t> на </a:t>
            </a:r>
            <a:r>
              <a:rPr lang="ru-RU" sz="2400" dirty="0" err="1"/>
              <a:t>даний</a:t>
            </a:r>
            <a:r>
              <a:rPr lang="ru-RU" sz="2400" dirty="0"/>
              <a:t> </a:t>
            </a:r>
            <a:r>
              <a:rPr lang="ru-RU" sz="2400" dirty="0" err="1"/>
              <a:t>ринок</a:t>
            </a:r>
            <a:r>
              <a:rPr lang="ru-RU" sz="2400" dirty="0"/>
              <a:t> </a:t>
            </a:r>
            <a:r>
              <a:rPr lang="ru-RU" sz="2400" dirty="0" err="1"/>
              <a:t>підприємством</a:t>
            </a:r>
            <a:r>
              <a:rPr lang="ru-RU" sz="2400" dirty="0"/>
              <a:t> малого та </a:t>
            </a:r>
            <a:r>
              <a:rPr lang="ru-RU" sz="2400" dirty="0" err="1"/>
              <a:t>середнього</a:t>
            </a:r>
            <a:r>
              <a:rPr lang="ru-RU" sz="2400" dirty="0"/>
              <a:t> </a:t>
            </a:r>
            <a:r>
              <a:rPr lang="ru-RU" sz="2400" dirty="0" err="1"/>
              <a:t>бізнесу</a:t>
            </a:r>
            <a:r>
              <a:rPr lang="ru-RU" sz="2400" dirty="0"/>
              <a:t>.</a:t>
            </a:r>
            <a:endParaRPr lang="en-US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613" y="67208"/>
            <a:ext cx="10229044" cy="40458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91506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4945" y="873399"/>
            <a:ext cx="6391564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smtClean="0"/>
              <a:t>		</a:t>
            </a:r>
            <a:r>
              <a:rPr lang="ru-RU" sz="2200" dirty="0" err="1" smtClean="0"/>
              <a:t>Можна</a:t>
            </a:r>
            <a:r>
              <a:rPr lang="ru-RU" sz="2200" dirty="0" smtClean="0"/>
              <a:t> </a:t>
            </a:r>
            <a:r>
              <a:rPr lang="ru-RU" sz="2200" dirty="0" err="1"/>
              <a:t>виділити</a:t>
            </a:r>
            <a:r>
              <a:rPr lang="ru-RU" sz="2200" dirty="0"/>
              <a:t> </a:t>
            </a:r>
            <a:r>
              <a:rPr lang="ru-RU" sz="2200" dirty="0" err="1"/>
              <a:t>такі</a:t>
            </a:r>
            <a:r>
              <a:rPr lang="ru-RU" sz="2200" dirty="0"/>
              <a:t> </a:t>
            </a:r>
            <a:r>
              <a:rPr lang="ru-RU" sz="2200" dirty="0" err="1"/>
              <a:t>групи</a:t>
            </a:r>
            <a:r>
              <a:rPr lang="ru-RU" sz="2200" dirty="0"/>
              <a:t> </a:t>
            </a:r>
            <a:r>
              <a:rPr lang="ru-RU" sz="2200" dirty="0" err="1"/>
              <a:t>методів</a:t>
            </a:r>
            <a:r>
              <a:rPr lang="ru-RU" sz="2200" dirty="0"/>
              <a:t>, </a:t>
            </a:r>
            <a:r>
              <a:rPr lang="ru-RU" sz="2200" dirty="0" err="1"/>
              <a:t>спрямованих</a:t>
            </a:r>
            <a:r>
              <a:rPr lang="ru-RU" sz="2200" dirty="0"/>
              <a:t> на </a:t>
            </a:r>
            <a:r>
              <a:rPr lang="ru-RU" sz="2200" dirty="0" err="1"/>
              <a:t>зменшення</a:t>
            </a:r>
            <a:r>
              <a:rPr lang="ru-RU" sz="2200" dirty="0"/>
              <a:t> </a:t>
            </a:r>
            <a:r>
              <a:rPr lang="ru-RU" sz="2200" dirty="0" err="1"/>
              <a:t>можливих</a:t>
            </a:r>
            <a:r>
              <a:rPr lang="ru-RU" sz="2200" dirty="0"/>
              <a:t> </a:t>
            </a:r>
            <a:r>
              <a:rPr lang="ru-RU" sz="2200" dirty="0" err="1"/>
              <a:t>збитків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викликані</a:t>
            </a:r>
            <a:r>
              <a:rPr lang="ru-RU" sz="2200" dirty="0"/>
              <a:t> </a:t>
            </a:r>
            <a:r>
              <a:rPr lang="ru-RU" sz="2200" dirty="0" err="1"/>
              <a:t>цими</a:t>
            </a:r>
            <a:r>
              <a:rPr lang="ru-RU" sz="2200" dirty="0"/>
              <a:t> </a:t>
            </a:r>
            <a:r>
              <a:rPr lang="ru-RU" sz="2200" dirty="0" err="1"/>
              <a:t>ризиками</a:t>
            </a:r>
            <a:r>
              <a:rPr lang="ru-RU" sz="2200" dirty="0" smtClean="0"/>
              <a:t>:</a:t>
            </a:r>
          </a:p>
          <a:p>
            <a:pPr algn="just"/>
            <a:endParaRPr lang="ru-RU" sz="2200" dirty="0"/>
          </a:p>
          <a:p>
            <a:pPr algn="just"/>
            <a:r>
              <a:rPr lang="ru-RU" sz="2200" dirty="0"/>
              <a:t>1</a:t>
            </a:r>
            <a:r>
              <a:rPr lang="ru-RU" sz="2200" dirty="0" smtClean="0"/>
              <a:t>. </a:t>
            </a:r>
            <a:r>
              <a:rPr lang="ru-RU" sz="2200" dirty="0" err="1" smtClean="0"/>
              <a:t>Страхування</a:t>
            </a:r>
            <a:r>
              <a:rPr lang="ru-RU" sz="2200" dirty="0"/>
              <a:t>,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різних</a:t>
            </a:r>
            <a:r>
              <a:rPr lang="ru-RU" sz="2200" dirty="0"/>
              <a:t> </a:t>
            </a:r>
            <a:r>
              <a:rPr lang="ru-RU" sz="2200" dirty="0" err="1"/>
              <a:t>видів</a:t>
            </a:r>
            <a:r>
              <a:rPr lang="ru-RU" sz="2200" dirty="0"/>
              <a:t> </a:t>
            </a:r>
            <a:r>
              <a:rPr lang="ru-RU" sz="2200" dirty="0" err="1"/>
              <a:t>полісів</a:t>
            </a:r>
            <a:r>
              <a:rPr lang="ru-RU" sz="2200" dirty="0"/>
              <a:t>, </a:t>
            </a:r>
            <a:r>
              <a:rPr lang="ru-RU" sz="2200" dirty="0" err="1"/>
              <a:t>договорів</a:t>
            </a:r>
            <a:r>
              <a:rPr lang="ru-RU" sz="2200" dirty="0"/>
              <a:t> </a:t>
            </a:r>
            <a:r>
              <a:rPr lang="ru-RU" sz="2200" dirty="0" err="1"/>
              <a:t>страхування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/>
              <a:t>2</a:t>
            </a:r>
            <a:r>
              <a:rPr lang="ru-RU" sz="2200" dirty="0" smtClean="0"/>
              <a:t>. </a:t>
            </a:r>
            <a:r>
              <a:rPr lang="ru-RU" sz="2200" dirty="0" err="1" smtClean="0"/>
              <a:t>Хеджування</a:t>
            </a:r>
            <a:r>
              <a:rPr lang="ru-RU" sz="2200" dirty="0" smtClean="0"/>
              <a:t> </a:t>
            </a:r>
            <a:r>
              <a:rPr lang="ru-RU" sz="2200" dirty="0"/>
              <a:t>як метод </a:t>
            </a:r>
            <a:r>
              <a:rPr lang="ru-RU" sz="2200" dirty="0" err="1"/>
              <a:t>використання</a:t>
            </a:r>
            <a:r>
              <a:rPr lang="ru-RU" sz="2200" dirty="0"/>
              <a:t> </a:t>
            </a:r>
            <a:r>
              <a:rPr lang="ru-RU" sz="2200" dirty="0" err="1"/>
              <a:t>біржових</a:t>
            </a:r>
            <a:r>
              <a:rPr lang="ru-RU" sz="2200" dirty="0"/>
              <a:t> </a:t>
            </a:r>
            <a:r>
              <a:rPr lang="ru-RU" sz="2200" dirty="0" err="1"/>
              <a:t>ф’ючерсних</a:t>
            </a:r>
            <a:r>
              <a:rPr lang="ru-RU" sz="2200" dirty="0"/>
              <a:t> </a:t>
            </a:r>
            <a:r>
              <a:rPr lang="ru-RU" sz="2200" dirty="0" err="1"/>
              <a:t>контрактів</a:t>
            </a:r>
            <a:r>
              <a:rPr lang="ru-RU" sz="2200" dirty="0"/>
              <a:t> і </a:t>
            </a:r>
            <a:r>
              <a:rPr lang="ru-RU" sz="2200" dirty="0" err="1"/>
              <a:t>опціонів</a:t>
            </a:r>
            <a:r>
              <a:rPr lang="ru-RU" sz="2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945" y="3841267"/>
            <a:ext cx="5363081" cy="30167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8982" y="845033"/>
            <a:ext cx="4572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0509" y="845033"/>
            <a:ext cx="4572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132944" y="3858679"/>
            <a:ext cx="5911273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/>
              <a:t>3.Застосування форм і </a:t>
            </a:r>
            <a:r>
              <a:rPr lang="ru-RU" sz="2200" dirty="0" err="1"/>
              <a:t>методів</a:t>
            </a:r>
            <a:r>
              <a:rPr lang="ru-RU" sz="2200" dirty="0"/>
              <a:t> </a:t>
            </a:r>
            <a:r>
              <a:rPr lang="ru-RU" sz="2200" dirty="0" err="1"/>
              <a:t>розрахунково-кредитних</a:t>
            </a:r>
            <a:r>
              <a:rPr lang="ru-RU" sz="2200" dirty="0"/>
              <a:t> </a:t>
            </a:r>
            <a:r>
              <a:rPr lang="ru-RU" sz="2200" dirty="0" err="1"/>
              <a:t>відносин</a:t>
            </a:r>
            <a:r>
              <a:rPr lang="ru-RU" sz="2200" dirty="0"/>
              <a:t>, </a:t>
            </a:r>
            <a:r>
              <a:rPr lang="ru-RU" sz="2200" dirty="0" err="1"/>
              <a:t>що</a:t>
            </a:r>
            <a:r>
              <a:rPr lang="ru-RU" sz="2200" dirty="0"/>
              <a:t> </a:t>
            </a:r>
            <a:r>
              <a:rPr lang="ru-RU" sz="2200" dirty="0" err="1"/>
              <a:t>зводять</a:t>
            </a:r>
            <a:r>
              <a:rPr lang="ru-RU" sz="2200" dirty="0"/>
              <a:t> до </a:t>
            </a:r>
            <a:r>
              <a:rPr lang="ru-RU" sz="2200" dirty="0" err="1"/>
              <a:t>мінімуму</a:t>
            </a:r>
            <a:r>
              <a:rPr lang="ru-RU" sz="2200" dirty="0"/>
              <a:t> </a:t>
            </a:r>
            <a:r>
              <a:rPr lang="ru-RU" sz="2200" dirty="0" err="1"/>
              <a:t>ризик</a:t>
            </a:r>
            <a:r>
              <a:rPr lang="ru-RU" sz="2200" dirty="0"/>
              <a:t> неплатежу .</a:t>
            </a:r>
          </a:p>
          <a:p>
            <a:pPr algn="just"/>
            <a:r>
              <a:rPr lang="ru-RU" sz="2200" dirty="0"/>
              <a:t>4.Аналіз і </a:t>
            </a:r>
            <a:r>
              <a:rPr lang="ru-RU" sz="2200" dirty="0" err="1"/>
              <a:t>прогнозування</a:t>
            </a:r>
            <a:r>
              <a:rPr lang="ru-RU" sz="2200" dirty="0"/>
              <a:t> </a:t>
            </a:r>
            <a:r>
              <a:rPr lang="ru-RU" sz="2200" dirty="0" err="1"/>
              <a:t>кон’юнктури</a:t>
            </a:r>
            <a:r>
              <a:rPr lang="ru-RU" sz="2200" dirty="0"/>
              <a:t> на </a:t>
            </a:r>
            <a:r>
              <a:rPr lang="ru-RU" sz="2200" dirty="0" err="1"/>
              <a:t>зовнішньому</a:t>
            </a:r>
            <a:r>
              <a:rPr lang="ru-RU" sz="2200" dirty="0"/>
              <a:t> ринку для </a:t>
            </a:r>
            <a:r>
              <a:rPr lang="ru-RU" sz="2200" dirty="0" err="1"/>
              <a:t>уникнення</a:t>
            </a:r>
            <a:r>
              <a:rPr lang="ru-RU" sz="2200" dirty="0"/>
              <a:t> </a:t>
            </a:r>
            <a:r>
              <a:rPr lang="ru-RU" sz="2200" dirty="0" err="1"/>
              <a:t>збитків</a:t>
            </a:r>
            <a:r>
              <a:rPr lang="ru-RU" sz="2200" dirty="0"/>
              <a:t>, </a:t>
            </a:r>
            <a:r>
              <a:rPr lang="ru-RU" sz="2200" dirty="0" err="1" smtClean="0"/>
              <a:t>викликаних</a:t>
            </a:r>
            <a:r>
              <a:rPr lang="ru-RU" sz="2200" dirty="0" smtClean="0"/>
              <a:t> </a:t>
            </a:r>
            <a:r>
              <a:rPr lang="ru-RU" sz="2200" dirty="0" err="1" smtClean="0"/>
              <a:t>несприятливими</a:t>
            </a:r>
            <a:r>
              <a:rPr lang="ru-RU" sz="2200" dirty="0" smtClean="0"/>
              <a:t> </a:t>
            </a:r>
            <a:r>
              <a:rPr lang="ru-RU" sz="2200" dirty="0" err="1"/>
              <a:t>кон’юнктурними</a:t>
            </a:r>
            <a:r>
              <a:rPr lang="ru-RU" sz="2200" dirty="0"/>
              <a:t> </a:t>
            </a:r>
            <a:r>
              <a:rPr lang="ru-RU" sz="2200" dirty="0" err="1"/>
              <a:t>змінами</a:t>
            </a:r>
            <a:r>
              <a:rPr lang="ru-RU" sz="2200" dirty="0"/>
              <a:t>.</a:t>
            </a:r>
          </a:p>
          <a:p>
            <a:pPr algn="just"/>
            <a:r>
              <a:rPr lang="ru-RU" sz="2200" dirty="0"/>
              <a:t>5.Інші </a:t>
            </a:r>
            <a:r>
              <a:rPr lang="ru-RU" sz="2200" dirty="0" err="1"/>
              <a:t>методи</a:t>
            </a:r>
            <a:r>
              <a:rPr lang="ru-RU" sz="2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093330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467926" y="249382"/>
            <a:ext cx="6483927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- </a:t>
            </a:r>
            <a:r>
              <a:rPr lang="ru-RU" sz="2000" dirty="0" err="1"/>
              <a:t>це</a:t>
            </a:r>
            <a:r>
              <a:rPr lang="ru-RU" sz="2000" dirty="0"/>
              <a:t> </a:t>
            </a:r>
            <a:r>
              <a:rPr lang="ru-RU" sz="2000" dirty="0" err="1"/>
              <a:t>сукупність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, </a:t>
            </a:r>
            <a:r>
              <a:rPr lang="ru-RU" sz="2000" dirty="0" err="1"/>
              <a:t>пов’язаних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</a:t>
            </a:r>
            <a:r>
              <a:rPr lang="ru-RU" sz="2000" dirty="0" err="1"/>
              <a:t>міжнародним</a:t>
            </a:r>
            <a:r>
              <a:rPr lang="ru-RU" sz="2000" dirty="0"/>
              <a:t> </a:t>
            </a:r>
            <a:r>
              <a:rPr lang="ru-RU" sz="2000" dirty="0" err="1"/>
              <a:t>середовищем</a:t>
            </a:r>
            <a:r>
              <a:rPr lang="ru-RU" sz="2000" dirty="0"/>
              <a:t> </a:t>
            </a:r>
            <a:r>
              <a:rPr lang="ru-RU" sz="2000" dirty="0" err="1"/>
              <a:t>підприємства</a:t>
            </a:r>
            <a:r>
              <a:rPr lang="ru-RU" sz="2000" dirty="0"/>
              <a:t>. </a:t>
            </a:r>
            <a:r>
              <a:rPr lang="ru-RU" sz="2000" dirty="0" err="1"/>
              <a:t>Країна</a:t>
            </a:r>
            <a:r>
              <a:rPr lang="ru-RU" sz="2000" dirty="0"/>
              <a:t> </a:t>
            </a:r>
            <a:r>
              <a:rPr lang="ru-RU" sz="2000" dirty="0" err="1"/>
              <a:t>визначається</a:t>
            </a:r>
            <a:r>
              <a:rPr lang="ru-RU" sz="2000" dirty="0"/>
              <a:t> </a:t>
            </a:r>
            <a:r>
              <a:rPr lang="ru-RU" sz="2000" dirty="0" err="1"/>
              <a:t>трьома</a:t>
            </a:r>
            <a:r>
              <a:rPr lang="ru-RU" sz="2000" dirty="0"/>
              <a:t> </a:t>
            </a:r>
            <a:r>
              <a:rPr lang="ru-RU" sz="2000" dirty="0" err="1"/>
              <a:t>складовими</a:t>
            </a:r>
            <a:r>
              <a:rPr lang="ru-RU" sz="2000" dirty="0"/>
              <a:t>: </a:t>
            </a:r>
            <a:r>
              <a:rPr lang="ru-RU" sz="2000" dirty="0" err="1"/>
              <a:t>територія</a:t>
            </a:r>
            <a:r>
              <a:rPr lang="ru-RU" sz="2000" dirty="0"/>
              <a:t>, народ та держава.</a:t>
            </a:r>
          </a:p>
          <a:p>
            <a:pPr algn="just"/>
            <a:r>
              <a:rPr lang="ru-RU" sz="2000" dirty="0"/>
              <a:t>1.	</a:t>
            </a:r>
            <a:r>
              <a:rPr lang="ru-RU" sz="2000" dirty="0" err="1"/>
              <a:t>Територія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 </a:t>
            </a:r>
            <a:r>
              <a:rPr lang="ru-RU" sz="2000" dirty="0" err="1"/>
              <a:t>породжує</a:t>
            </a:r>
            <a:r>
              <a:rPr lang="ru-RU" sz="2000" dirty="0"/>
              <a:t> </a:t>
            </a:r>
            <a:r>
              <a:rPr lang="ru-RU" sz="2000" dirty="0" err="1"/>
              <a:t>ризики</a:t>
            </a:r>
            <a:r>
              <a:rPr lang="ru-RU" sz="2000" dirty="0"/>
              <a:t>, </a:t>
            </a:r>
            <a:r>
              <a:rPr lang="ru-RU" sz="2000" dirty="0" err="1"/>
              <a:t>притаманні</a:t>
            </a:r>
            <a:r>
              <a:rPr lang="ru-RU" sz="2000" dirty="0"/>
              <a:t> </a:t>
            </a:r>
            <a:r>
              <a:rPr lang="ru-RU" sz="2000" dirty="0" err="1"/>
              <a:t>кожній</a:t>
            </a:r>
            <a:r>
              <a:rPr lang="ru-RU" sz="2000" dirty="0"/>
              <a:t> </a:t>
            </a:r>
            <a:r>
              <a:rPr lang="ru-RU" sz="2000" dirty="0" err="1"/>
              <a:t>конкретній</a:t>
            </a:r>
            <a:r>
              <a:rPr lang="ru-RU" sz="2000" dirty="0"/>
              <a:t> </a:t>
            </a:r>
            <a:r>
              <a:rPr lang="ru-RU" sz="2000" dirty="0" err="1"/>
              <a:t>країні</a:t>
            </a:r>
            <a:r>
              <a:rPr lang="ru-RU" sz="2000" dirty="0"/>
              <a:t>, яка </a:t>
            </a:r>
            <a:r>
              <a:rPr lang="ru-RU" sz="2000" dirty="0" err="1"/>
              <a:t>розміщується</a:t>
            </a:r>
            <a:r>
              <a:rPr lang="ru-RU" sz="2000" dirty="0"/>
              <a:t> на </a:t>
            </a:r>
            <a:r>
              <a:rPr lang="ru-RU" sz="2000" dirty="0" err="1"/>
              <a:t>даній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2.	Народ – </a:t>
            </a:r>
            <a:r>
              <a:rPr lang="ru-RU" sz="2000" dirty="0" err="1"/>
              <a:t>населення</a:t>
            </a:r>
            <a:r>
              <a:rPr lang="ru-RU" sz="2000" dirty="0"/>
              <a:t> </a:t>
            </a:r>
            <a:r>
              <a:rPr lang="ru-RU" sz="2000" dirty="0" err="1"/>
              <a:t>держави</a:t>
            </a:r>
            <a:r>
              <a:rPr lang="ru-RU" sz="2000" dirty="0"/>
              <a:t>, </a:t>
            </a:r>
            <a:r>
              <a:rPr lang="ru-RU" sz="2000" dirty="0" err="1"/>
              <a:t>країни</a:t>
            </a:r>
            <a:r>
              <a:rPr lang="ru-RU" sz="2000" dirty="0"/>
              <a:t>. Фактором </a:t>
            </a:r>
            <a:r>
              <a:rPr lang="ru-RU" sz="2000" dirty="0" err="1"/>
              <a:t>ризику</a:t>
            </a:r>
            <a:r>
              <a:rPr lang="ru-RU" sz="2000" dirty="0"/>
              <a:t> є </a:t>
            </a:r>
            <a:r>
              <a:rPr lang="ru-RU" sz="2000" dirty="0" err="1"/>
              <a:t>демографія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, особливо </a:t>
            </a:r>
            <a:r>
              <a:rPr lang="ru-RU" sz="2000" dirty="0" err="1"/>
              <a:t>стосовно</a:t>
            </a:r>
            <a:r>
              <a:rPr lang="ru-RU" sz="2000" dirty="0"/>
              <a:t> </a:t>
            </a:r>
            <a:r>
              <a:rPr lang="ru-RU" sz="2000" dirty="0" err="1"/>
              <a:t>території</a:t>
            </a:r>
            <a:r>
              <a:rPr lang="ru-RU" sz="2000" dirty="0"/>
              <a:t> </a:t>
            </a:r>
            <a:r>
              <a:rPr lang="ru-RU" sz="2000" dirty="0" err="1"/>
              <a:t>країни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3.	Держава, </a:t>
            </a:r>
            <a:r>
              <a:rPr lang="ru-RU" sz="2000" dirty="0" err="1"/>
              <a:t>рівень</a:t>
            </a:r>
            <a:r>
              <a:rPr lang="ru-RU" sz="2000" dirty="0"/>
              <a:t> </a:t>
            </a:r>
            <a:r>
              <a:rPr lang="ru-RU" sz="2000" dirty="0" err="1"/>
              <a:t>управління</a:t>
            </a:r>
            <a:r>
              <a:rPr lang="ru-RU" sz="2000" dirty="0"/>
              <a:t> </a:t>
            </a:r>
            <a:r>
              <a:rPr lang="ru-RU" sz="2000" dirty="0" err="1"/>
              <a:t>країною</a:t>
            </a:r>
            <a:r>
              <a:rPr lang="ru-RU" sz="2000" dirty="0"/>
              <a:t>, </a:t>
            </a:r>
            <a:r>
              <a:rPr lang="ru-RU" sz="2000" dirty="0" err="1"/>
              <a:t>що</a:t>
            </a:r>
            <a:r>
              <a:rPr lang="ru-RU" sz="2000" dirty="0"/>
              <a:t> </a:t>
            </a:r>
            <a:r>
              <a:rPr lang="ru-RU" sz="2000" dirty="0" err="1"/>
              <a:t>передбачає</a:t>
            </a:r>
            <a:r>
              <a:rPr lang="ru-RU" sz="2000" dirty="0"/>
              <a:t> </a:t>
            </a:r>
            <a:r>
              <a:rPr lang="ru-RU" sz="2000" dirty="0" err="1"/>
              <a:t>насамперед</a:t>
            </a:r>
            <a:r>
              <a:rPr lang="ru-RU" sz="2000" dirty="0"/>
              <a:t> </a:t>
            </a:r>
            <a:r>
              <a:rPr lang="ru-RU" sz="2000" dirty="0" err="1"/>
              <a:t>прийняття</a:t>
            </a:r>
            <a:r>
              <a:rPr lang="ru-RU" sz="2000" dirty="0"/>
              <a:t> </a:t>
            </a:r>
            <a:r>
              <a:rPr lang="ru-RU" sz="2000" dirty="0" err="1"/>
              <a:t>законів</a:t>
            </a:r>
            <a:r>
              <a:rPr lang="ru-RU" sz="2000" dirty="0"/>
              <a:t> та </a:t>
            </a:r>
            <a:r>
              <a:rPr lang="ru-RU" sz="2000" dirty="0" err="1"/>
              <a:t>виконання</a:t>
            </a:r>
            <a:r>
              <a:rPr lang="ru-RU" sz="2000" dirty="0"/>
              <a:t> </a:t>
            </a:r>
            <a:r>
              <a:rPr lang="ru-RU" sz="2000" dirty="0" err="1"/>
              <a:t>міжнародних</a:t>
            </a:r>
            <a:r>
              <a:rPr lang="ru-RU" sz="2000" dirty="0"/>
              <a:t> </a:t>
            </a:r>
            <a:r>
              <a:rPr lang="ru-RU" sz="2000" dirty="0" err="1" smtClean="0"/>
              <a:t>зобов’язань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8" y="3352800"/>
            <a:ext cx="5334838" cy="3505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1327426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921163" y="215268"/>
            <a:ext cx="926407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До </a:t>
            </a:r>
            <a:r>
              <a:rPr lang="ru-RU" sz="2000" dirty="0" err="1"/>
              <a:t>ризиків</a:t>
            </a:r>
            <a:r>
              <a:rPr lang="ru-RU" sz="2000" dirty="0"/>
              <a:t>, </a:t>
            </a:r>
            <a:r>
              <a:rPr lang="ru-RU" sz="2000" dirty="0" err="1"/>
              <a:t>пов’язаних</a:t>
            </a:r>
            <a:r>
              <a:rPr lang="ru-RU" sz="2000" dirty="0"/>
              <a:t> з </a:t>
            </a:r>
            <a:r>
              <a:rPr lang="ru-RU" sz="2000" dirty="0" err="1"/>
              <a:t>процесом</a:t>
            </a:r>
            <a:r>
              <a:rPr lang="ru-RU" sz="2000" dirty="0"/>
              <a:t> </a:t>
            </a:r>
            <a:r>
              <a:rPr lang="ru-RU" sz="2000" dirty="0" err="1"/>
              <a:t>митного</a:t>
            </a:r>
            <a:r>
              <a:rPr lang="ru-RU" sz="2000" dirty="0"/>
              <a:t> </a:t>
            </a:r>
            <a:r>
              <a:rPr lang="ru-RU" sz="2000" dirty="0" err="1"/>
              <a:t>оформлення</a:t>
            </a:r>
            <a:r>
              <a:rPr lang="ru-RU" sz="2000" dirty="0"/>
              <a:t> належать:</a:t>
            </a:r>
          </a:p>
          <a:p>
            <a:pPr algn="just"/>
            <a:r>
              <a:rPr lang="ru-RU" sz="2000" dirty="0"/>
              <a:t>1)</a:t>
            </a:r>
            <a:r>
              <a:rPr lang="ru-RU" sz="2000" dirty="0" err="1"/>
              <a:t>ризики</a:t>
            </a:r>
            <a:r>
              <a:rPr lang="ru-RU" sz="2000" dirty="0"/>
              <a:t>, </a:t>
            </a:r>
            <a:r>
              <a:rPr lang="ru-RU" sz="2000" dirty="0" err="1"/>
              <a:t>пов’язані</a:t>
            </a:r>
            <a:r>
              <a:rPr lang="ru-RU" sz="2000" dirty="0"/>
              <a:t> з </a:t>
            </a:r>
            <a:r>
              <a:rPr lang="ru-RU" sz="2000" dirty="0" err="1"/>
              <a:t>несвоєчасністю</a:t>
            </a:r>
            <a:r>
              <a:rPr lang="ru-RU" sz="2000" dirty="0"/>
              <a:t> </a:t>
            </a:r>
            <a:r>
              <a:rPr lang="ru-RU" sz="2000" dirty="0" err="1"/>
              <a:t>проведення</a:t>
            </a:r>
            <a:r>
              <a:rPr lang="ru-RU" sz="2000" dirty="0"/>
              <a:t> </a:t>
            </a:r>
            <a:r>
              <a:rPr lang="ru-RU" sz="2000" dirty="0" err="1"/>
              <a:t>сертифікації</a:t>
            </a:r>
            <a:r>
              <a:rPr lang="ru-RU" sz="2000" dirty="0"/>
              <a:t> товару;</a:t>
            </a:r>
          </a:p>
          <a:p>
            <a:pPr algn="just"/>
            <a:r>
              <a:rPr lang="ru-RU" sz="2000" dirty="0"/>
              <a:t>2)</a:t>
            </a:r>
            <a:r>
              <a:rPr lang="ru-RU" sz="2000" dirty="0" err="1"/>
              <a:t>ризик</a:t>
            </a:r>
            <a:r>
              <a:rPr lang="ru-RU" sz="2000" dirty="0"/>
              <a:t> неправильного </a:t>
            </a:r>
            <a:r>
              <a:rPr lang="ru-RU" sz="2000" dirty="0" err="1"/>
              <a:t>розрахунку</a:t>
            </a:r>
            <a:r>
              <a:rPr lang="ru-RU" sz="2000" dirty="0"/>
              <a:t> </a:t>
            </a:r>
            <a:r>
              <a:rPr lang="ru-RU" sz="2000" dirty="0" err="1"/>
              <a:t>митних</a:t>
            </a:r>
            <a:r>
              <a:rPr lang="ru-RU" sz="2000" dirty="0"/>
              <a:t> </a:t>
            </a:r>
            <a:r>
              <a:rPr lang="ru-RU" sz="2000" dirty="0" err="1"/>
              <a:t>зборів</a:t>
            </a:r>
            <a:r>
              <a:rPr lang="ru-RU" sz="2000" dirty="0"/>
              <a:t>, </a:t>
            </a:r>
            <a:r>
              <a:rPr lang="ru-RU" sz="2000" dirty="0" err="1"/>
              <a:t>акцизів</a:t>
            </a:r>
            <a:r>
              <a:rPr lang="ru-RU" sz="2000" dirty="0"/>
              <a:t>, ПДВ та </a:t>
            </a:r>
            <a:r>
              <a:rPr lang="ru-RU" sz="2000" dirty="0" err="1"/>
              <a:t>ін</a:t>
            </a:r>
            <a:r>
              <a:rPr lang="ru-RU" sz="2000" dirty="0"/>
              <a:t>.;</a:t>
            </a:r>
          </a:p>
          <a:p>
            <a:pPr algn="just"/>
            <a:r>
              <a:rPr lang="ru-RU" sz="2000" dirty="0"/>
              <a:t>3)</a:t>
            </a:r>
            <a:r>
              <a:rPr lang="ru-RU" sz="2000" dirty="0" err="1"/>
              <a:t>недотримання</a:t>
            </a:r>
            <a:r>
              <a:rPr lang="ru-RU" sz="2000" dirty="0"/>
              <a:t> </a:t>
            </a:r>
            <a:r>
              <a:rPr lang="ru-RU" sz="2000" dirty="0" err="1"/>
              <a:t>вимог</a:t>
            </a:r>
            <a:r>
              <a:rPr lang="ru-RU" sz="2000" dirty="0"/>
              <a:t> </a:t>
            </a:r>
            <a:r>
              <a:rPr lang="ru-RU" sz="2000" dirty="0" err="1"/>
              <a:t>щодо</a:t>
            </a:r>
            <a:r>
              <a:rPr lang="ru-RU" sz="2000" dirty="0"/>
              <a:t> </a:t>
            </a:r>
            <a:r>
              <a:rPr lang="ru-RU" sz="2000" dirty="0" err="1"/>
              <a:t>заповнення</a:t>
            </a:r>
            <a:r>
              <a:rPr lang="ru-RU" sz="2000" dirty="0"/>
              <a:t> </a:t>
            </a:r>
            <a:r>
              <a:rPr lang="ru-RU" sz="2000" dirty="0" err="1"/>
              <a:t>документів</a:t>
            </a:r>
            <a:r>
              <a:rPr lang="ru-RU" sz="2000" dirty="0"/>
              <a:t> </a:t>
            </a:r>
            <a:r>
              <a:rPr lang="ru-RU" sz="2000" dirty="0" err="1"/>
              <a:t>із</a:t>
            </a:r>
            <a:r>
              <a:rPr lang="ru-RU" sz="2000" dirty="0"/>
              <a:t> ЗЕ </a:t>
            </a:r>
            <a:r>
              <a:rPr lang="ru-RU" sz="2000" dirty="0" err="1"/>
              <a:t>операцій</a:t>
            </a:r>
            <a:r>
              <a:rPr lang="ru-RU" sz="2000" dirty="0"/>
              <a:t>;</a:t>
            </a:r>
          </a:p>
          <a:p>
            <a:pPr algn="just"/>
            <a:r>
              <a:rPr lang="ru-RU" sz="2000" dirty="0"/>
              <a:t>4)</a:t>
            </a:r>
            <a:r>
              <a:rPr lang="ru-RU" sz="2000" dirty="0" err="1"/>
              <a:t>незадовільне</a:t>
            </a:r>
            <a:r>
              <a:rPr lang="ru-RU" sz="2000" dirty="0"/>
              <a:t> </a:t>
            </a:r>
            <a:r>
              <a:rPr lang="ru-RU" sz="2000" dirty="0" err="1"/>
              <a:t>інформаційне</a:t>
            </a:r>
            <a:r>
              <a:rPr lang="ru-RU" sz="2000" dirty="0"/>
              <a:t> </a:t>
            </a:r>
            <a:r>
              <a:rPr lang="ru-RU" sz="2000" dirty="0" err="1"/>
              <a:t>забезпечення</a:t>
            </a:r>
            <a:r>
              <a:rPr lang="ru-RU" sz="2000" dirty="0"/>
              <a:t> угоди;</a:t>
            </a:r>
          </a:p>
          <a:p>
            <a:pPr algn="just"/>
            <a:r>
              <a:rPr lang="ru-RU" sz="2000" dirty="0"/>
              <a:t>5)</a:t>
            </a:r>
            <a:r>
              <a:rPr lang="ru-RU" sz="2000" dirty="0" err="1"/>
              <a:t>ризик</a:t>
            </a:r>
            <a:r>
              <a:rPr lang="ru-RU" sz="2000" dirty="0"/>
              <a:t> неправильного </a:t>
            </a:r>
            <a:r>
              <a:rPr lang="ru-RU" sz="2000" dirty="0" err="1"/>
              <a:t>вибору</a:t>
            </a:r>
            <a:r>
              <a:rPr lang="ru-RU" sz="2000" dirty="0"/>
              <a:t> транспортного </a:t>
            </a:r>
            <a:r>
              <a:rPr lang="ru-RU" sz="2000" dirty="0" err="1"/>
              <a:t>засобу</a:t>
            </a:r>
            <a:r>
              <a:rPr lang="ru-RU" sz="2000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8327" y="2426855"/>
            <a:ext cx="7671522" cy="42325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009823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074" y="-138545"/>
            <a:ext cx="7378113" cy="41501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1514764" y="4214844"/>
            <a:ext cx="1034472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 smtClean="0"/>
              <a:t>Група</a:t>
            </a:r>
            <a:r>
              <a:rPr lang="ru-RU" dirty="0" smtClean="0"/>
              <a:t> </a:t>
            </a:r>
            <a:r>
              <a:rPr lang="ru-RU" dirty="0"/>
              <a:t>Е </a:t>
            </a:r>
            <a:r>
              <a:rPr lang="ru-RU" dirty="0" err="1"/>
              <a:t>передбачає</a:t>
            </a:r>
            <a:r>
              <a:rPr lang="ru-RU" dirty="0"/>
              <a:t> </a:t>
            </a:r>
            <a:r>
              <a:rPr lang="ru-RU" dirty="0" err="1"/>
              <a:t>ситуацію</a:t>
            </a:r>
            <a:r>
              <a:rPr lang="ru-RU" dirty="0"/>
              <a:t>, коли </a:t>
            </a:r>
            <a:r>
              <a:rPr lang="ru-RU" dirty="0" err="1"/>
              <a:t>покупець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і </a:t>
            </a:r>
            <a:r>
              <a:rPr lang="ru-RU" dirty="0" err="1"/>
              <a:t>витрати</a:t>
            </a:r>
            <a:r>
              <a:rPr lang="ru-RU" dirty="0"/>
              <a:t>, </a:t>
            </a:r>
            <a:r>
              <a:rPr lang="ru-RU" dirty="0" err="1"/>
              <a:t>пов’язані</a:t>
            </a:r>
            <a:r>
              <a:rPr lang="ru-RU" dirty="0"/>
              <a:t> з </a:t>
            </a:r>
            <a:r>
              <a:rPr lang="ru-RU" dirty="0" err="1"/>
              <a:t>доставкою</a:t>
            </a:r>
            <a:r>
              <a:rPr lang="ru-RU" dirty="0"/>
              <a:t> товару </a:t>
            </a:r>
            <a:r>
              <a:rPr lang="ru-RU" dirty="0" err="1"/>
              <a:t>від</a:t>
            </a:r>
            <a:r>
              <a:rPr lang="ru-RU" dirty="0"/>
              <a:t> складу до </a:t>
            </a:r>
            <a:r>
              <a:rPr lang="ru-RU" dirty="0" err="1"/>
              <a:t>кінцевого</a:t>
            </a:r>
            <a:r>
              <a:rPr lang="ru-RU" dirty="0"/>
              <a:t> пункту </a:t>
            </a:r>
            <a:r>
              <a:rPr lang="ru-RU" dirty="0" err="1"/>
              <a:t>споживання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Група</a:t>
            </a:r>
            <a:r>
              <a:rPr lang="ru-RU" dirty="0"/>
              <a:t> F </a:t>
            </a:r>
            <a:r>
              <a:rPr lang="ru-RU" dirty="0" err="1"/>
              <a:t>містить</a:t>
            </a:r>
            <a:r>
              <a:rPr lang="ru-RU" dirty="0"/>
              <a:t> три </a:t>
            </a:r>
            <a:r>
              <a:rPr lang="ru-RU" dirty="0" err="1"/>
              <a:t>конкретні</a:t>
            </a:r>
            <a:r>
              <a:rPr lang="ru-RU" dirty="0"/>
              <a:t> </a:t>
            </a:r>
            <a:r>
              <a:rPr lang="ru-RU" dirty="0" err="1"/>
              <a:t>умови</a:t>
            </a:r>
            <a:r>
              <a:rPr lang="ru-RU" dirty="0"/>
              <a:t> </a:t>
            </a:r>
            <a:r>
              <a:rPr lang="ru-RU" dirty="0" err="1"/>
              <a:t>передачі</a:t>
            </a:r>
            <a:r>
              <a:rPr lang="ru-RU" dirty="0"/>
              <a:t> </a:t>
            </a:r>
            <a:r>
              <a:rPr lang="ru-RU" dirty="0" err="1"/>
              <a:t>відповідальності</a:t>
            </a:r>
            <a:r>
              <a:rPr lang="ru-RU" dirty="0"/>
              <a:t> та </a:t>
            </a:r>
            <a:r>
              <a:rPr lang="ru-RU" dirty="0" err="1"/>
              <a:t>ризиків</a:t>
            </a:r>
            <a:r>
              <a:rPr lang="ru-RU" dirty="0"/>
              <a:t> – у момент </a:t>
            </a:r>
            <a:r>
              <a:rPr lang="ru-RU" dirty="0" err="1"/>
              <a:t>передачі</a:t>
            </a:r>
            <a:r>
              <a:rPr lang="ru-RU" dirty="0"/>
              <a:t> товару у </a:t>
            </a:r>
            <a:r>
              <a:rPr lang="ru-RU" dirty="0" err="1"/>
              <a:t>визначеному</a:t>
            </a:r>
            <a:r>
              <a:rPr lang="ru-RU" dirty="0"/>
              <a:t> </a:t>
            </a:r>
            <a:r>
              <a:rPr lang="ru-RU" dirty="0" err="1"/>
              <a:t>місці</a:t>
            </a:r>
            <a:r>
              <a:rPr lang="ru-RU" dirty="0"/>
              <a:t>; у </a:t>
            </a:r>
            <a:r>
              <a:rPr lang="ru-RU" dirty="0" err="1"/>
              <a:t>визначеному</a:t>
            </a:r>
            <a:r>
              <a:rPr lang="ru-RU" dirty="0"/>
              <a:t> порту; </a:t>
            </a:r>
            <a:r>
              <a:rPr lang="ru-RU" dirty="0" err="1"/>
              <a:t>після</a:t>
            </a:r>
            <a:r>
              <a:rPr lang="ru-RU" dirty="0"/>
              <a:t> </a:t>
            </a:r>
            <a:r>
              <a:rPr lang="ru-RU" dirty="0" err="1"/>
              <a:t>переміщення</a:t>
            </a:r>
            <a:r>
              <a:rPr lang="ru-RU" dirty="0"/>
              <a:t> товару через борт судна.</a:t>
            </a:r>
          </a:p>
          <a:p>
            <a:pPr algn="just"/>
            <a:r>
              <a:rPr lang="ru-RU" dirty="0" err="1"/>
              <a:t>Група</a:t>
            </a:r>
            <a:r>
              <a:rPr lang="ru-RU" dirty="0"/>
              <a:t> С </a:t>
            </a:r>
            <a:r>
              <a:rPr lang="ru-RU" dirty="0" err="1"/>
              <a:t>охоплює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, коли </a:t>
            </a:r>
            <a:r>
              <a:rPr lang="ru-RU" dirty="0" err="1"/>
              <a:t>експортер</a:t>
            </a:r>
            <a:r>
              <a:rPr lang="ru-RU" dirty="0"/>
              <a:t> (</a:t>
            </a:r>
            <a:r>
              <a:rPr lang="ru-RU" dirty="0" err="1"/>
              <a:t>продавець</a:t>
            </a:r>
            <a:r>
              <a:rPr lang="ru-RU" dirty="0"/>
              <a:t>) </a:t>
            </a:r>
            <a:r>
              <a:rPr lang="ru-RU" dirty="0" err="1"/>
              <a:t>укладає</a:t>
            </a:r>
            <a:r>
              <a:rPr lang="ru-RU" dirty="0"/>
              <a:t> з </a:t>
            </a:r>
            <a:r>
              <a:rPr lang="ru-RU" dirty="0" err="1"/>
              <a:t>покупцем</a:t>
            </a:r>
            <a:r>
              <a:rPr lang="ru-RU" dirty="0"/>
              <a:t> </a:t>
            </a:r>
            <a:r>
              <a:rPr lang="ru-RU" dirty="0" err="1"/>
              <a:t>договір</a:t>
            </a:r>
            <a:r>
              <a:rPr lang="ru-RU" dirty="0"/>
              <a:t> на </a:t>
            </a:r>
            <a:r>
              <a:rPr lang="ru-RU" dirty="0" err="1"/>
              <a:t>транспортування</a:t>
            </a:r>
            <a:r>
              <a:rPr lang="ru-RU" dirty="0"/>
              <a:t>, але не </a:t>
            </a:r>
            <a:r>
              <a:rPr lang="ru-RU" dirty="0" err="1"/>
              <a:t>бере</a:t>
            </a:r>
            <a:r>
              <a:rPr lang="ru-RU" dirty="0"/>
              <a:t> на себе </a:t>
            </a:r>
            <a:r>
              <a:rPr lang="ru-RU" dirty="0" err="1"/>
              <a:t>жодного</a:t>
            </a:r>
            <a:r>
              <a:rPr lang="ru-RU" dirty="0"/>
              <a:t> </a:t>
            </a:r>
            <a:r>
              <a:rPr lang="ru-RU" dirty="0" err="1"/>
              <a:t>ризику</a:t>
            </a:r>
            <a:r>
              <a:rPr lang="ru-RU" dirty="0"/>
              <a:t>.</a:t>
            </a:r>
          </a:p>
          <a:p>
            <a:pPr algn="just"/>
            <a:r>
              <a:rPr lang="ru-RU" dirty="0" err="1"/>
              <a:t>Група</a:t>
            </a:r>
            <a:r>
              <a:rPr lang="ru-RU" dirty="0"/>
              <a:t> D </a:t>
            </a:r>
            <a:r>
              <a:rPr lang="ru-RU" dirty="0" err="1"/>
              <a:t>означає</a:t>
            </a:r>
            <a:r>
              <a:rPr lang="ru-RU" dirty="0"/>
              <a:t>, </a:t>
            </a:r>
            <a:r>
              <a:rPr lang="ru-RU" dirty="0" err="1"/>
              <a:t>що</a:t>
            </a:r>
            <a:r>
              <a:rPr lang="ru-RU" dirty="0"/>
              <a:t> </a:t>
            </a:r>
            <a:r>
              <a:rPr lang="ru-RU" dirty="0" err="1"/>
              <a:t>всі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несе</a:t>
            </a:r>
            <a:r>
              <a:rPr lang="ru-RU" dirty="0"/>
              <a:t> </a:t>
            </a:r>
            <a:r>
              <a:rPr lang="ru-RU" dirty="0" err="1"/>
              <a:t>продавець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498187" y="2213747"/>
            <a:ext cx="424872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err="1"/>
              <a:t>Усі</a:t>
            </a:r>
            <a:r>
              <a:rPr lang="ru-RU" dirty="0"/>
              <a:t> </a:t>
            </a:r>
            <a:r>
              <a:rPr lang="ru-RU" dirty="0" err="1"/>
              <a:t>транспортні</a:t>
            </a:r>
            <a:r>
              <a:rPr lang="ru-RU" dirty="0"/>
              <a:t> </a:t>
            </a:r>
            <a:r>
              <a:rPr lang="ru-RU" dirty="0" err="1"/>
              <a:t>ризики</a:t>
            </a:r>
            <a:r>
              <a:rPr lang="ru-RU" dirty="0"/>
              <a:t> </a:t>
            </a:r>
            <a:r>
              <a:rPr lang="ru-RU" dirty="0" err="1"/>
              <a:t>можна</a:t>
            </a:r>
            <a:r>
              <a:rPr lang="ru-RU" dirty="0"/>
              <a:t> </a:t>
            </a:r>
            <a:r>
              <a:rPr lang="ru-RU" dirty="0" err="1"/>
              <a:t>поділити</a:t>
            </a:r>
            <a:r>
              <a:rPr lang="ru-RU" dirty="0"/>
              <a:t>, за “ІНКОТЕРМС 2010”, на </a:t>
            </a:r>
            <a:r>
              <a:rPr lang="ru-RU" dirty="0" err="1"/>
              <a:t>чотири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414481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68946" y="92363"/>
            <a:ext cx="87376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/>
              <a:t>Не </a:t>
            </a:r>
            <a:r>
              <a:rPr lang="ru-RU" sz="2000" dirty="0" err="1"/>
              <a:t>можна</a:t>
            </a:r>
            <a:r>
              <a:rPr lang="ru-RU" sz="2000" dirty="0"/>
              <a:t> </a:t>
            </a:r>
            <a:r>
              <a:rPr lang="ru-RU" sz="2000" dirty="0" err="1"/>
              <a:t>забувати</a:t>
            </a:r>
            <a:r>
              <a:rPr lang="ru-RU" sz="2000" dirty="0"/>
              <a:t> про </a:t>
            </a:r>
            <a:r>
              <a:rPr lang="ru-RU" sz="2000" dirty="0" err="1" smtClean="0"/>
              <a:t>ризик</a:t>
            </a:r>
            <a:r>
              <a:rPr lang="ru-RU" sz="2000" dirty="0" smtClean="0"/>
              <a:t> </a:t>
            </a:r>
            <a:r>
              <a:rPr lang="ru-RU" sz="2000" dirty="0" err="1"/>
              <a:t>вибору</a:t>
            </a:r>
            <a:r>
              <a:rPr lang="ru-RU" sz="2000" dirty="0"/>
              <a:t> і </a:t>
            </a:r>
            <a:r>
              <a:rPr lang="ru-RU" sz="2000" dirty="0" err="1"/>
              <a:t>надійності</a:t>
            </a:r>
            <a:r>
              <a:rPr lang="ru-RU" sz="2000" dirty="0"/>
              <a:t> партнера. </a:t>
            </a:r>
            <a:r>
              <a:rPr lang="ru-RU" sz="2000" dirty="0" err="1"/>
              <a:t>Щоб</a:t>
            </a:r>
            <a:r>
              <a:rPr lang="ru-RU" sz="2000" dirty="0"/>
              <a:t> </a:t>
            </a:r>
            <a:r>
              <a:rPr lang="ru-RU" sz="2000" dirty="0" err="1"/>
              <a:t>оцінити</a:t>
            </a:r>
            <a:r>
              <a:rPr lang="ru-RU" sz="2000" dirty="0"/>
              <a:t> партнера, є 2 шляхи:</a:t>
            </a:r>
          </a:p>
          <a:p>
            <a:pPr algn="just"/>
            <a:r>
              <a:rPr lang="ru-RU" sz="2000" dirty="0" err="1"/>
              <a:t>Оцінити</a:t>
            </a:r>
            <a:r>
              <a:rPr lang="ru-RU" sz="2000" dirty="0"/>
              <a:t> </a:t>
            </a:r>
            <a:r>
              <a:rPr lang="ru-RU" sz="2000" dirty="0" err="1"/>
              <a:t>самостійно</a:t>
            </a:r>
            <a:r>
              <a:rPr lang="ru-RU" sz="2000" dirty="0"/>
              <a:t> </a:t>
            </a:r>
            <a:r>
              <a:rPr lang="ru-RU" sz="2000" dirty="0" err="1"/>
              <a:t>або</a:t>
            </a:r>
            <a:r>
              <a:rPr lang="ru-RU" sz="2000" dirty="0"/>
              <a:t> </a:t>
            </a:r>
            <a:r>
              <a:rPr lang="ru-RU" sz="2000" dirty="0" err="1"/>
              <a:t>скористатися</a:t>
            </a:r>
            <a:r>
              <a:rPr lang="ru-RU" sz="2000" dirty="0"/>
              <a:t> </a:t>
            </a:r>
            <a:r>
              <a:rPr lang="ru-RU" sz="2000" dirty="0" err="1"/>
              <a:t>послугами</a:t>
            </a:r>
            <a:r>
              <a:rPr lang="ru-RU" sz="2000" dirty="0"/>
              <a:t> </a:t>
            </a:r>
            <a:r>
              <a:rPr lang="ru-RU" sz="2000" dirty="0" err="1"/>
              <a:t>інших</a:t>
            </a:r>
            <a:r>
              <a:rPr lang="ru-RU" sz="2000" dirty="0"/>
              <a:t> </a:t>
            </a:r>
            <a:r>
              <a:rPr lang="ru-RU" sz="2000" dirty="0" err="1"/>
              <a:t>організацій</a:t>
            </a:r>
            <a:r>
              <a:rPr lang="ru-RU" sz="2000" dirty="0"/>
              <a:t>. Усе </a:t>
            </a:r>
            <a:r>
              <a:rPr lang="ru-RU" sz="2000" dirty="0" err="1"/>
              <a:t>залежить</a:t>
            </a:r>
            <a:r>
              <a:rPr lang="ru-RU" sz="2000" dirty="0"/>
              <a:t> </a:t>
            </a:r>
            <a:r>
              <a:rPr lang="ru-RU" sz="2000" dirty="0" err="1"/>
              <a:t>від</a:t>
            </a:r>
            <a:r>
              <a:rPr lang="ru-RU" sz="2000" dirty="0"/>
              <a:t> </a:t>
            </a:r>
            <a:r>
              <a:rPr lang="ru-RU" sz="2000" dirty="0" err="1"/>
              <a:t>вашого</a:t>
            </a:r>
            <a:r>
              <a:rPr lang="ru-RU" sz="2000" dirty="0"/>
              <a:t> </a:t>
            </a:r>
            <a:r>
              <a:rPr lang="ru-RU" sz="2000" dirty="0" err="1"/>
              <a:t>бажання</a:t>
            </a:r>
            <a:r>
              <a:rPr lang="ru-RU" sz="2000" dirty="0"/>
              <a:t> та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можливостей</a:t>
            </a:r>
            <a:r>
              <a:rPr lang="ru-RU" sz="2000" dirty="0"/>
              <a:t>.</a:t>
            </a:r>
          </a:p>
          <a:p>
            <a:pPr algn="just"/>
            <a:r>
              <a:rPr lang="ru-RU" sz="2000" dirty="0"/>
              <a:t>Як правило, </a:t>
            </a:r>
            <a:r>
              <a:rPr lang="ru-RU" sz="2000" dirty="0" err="1"/>
              <a:t>цікавляться</a:t>
            </a:r>
            <a:r>
              <a:rPr lang="ru-RU" sz="2000" dirty="0"/>
              <a:t> </a:t>
            </a:r>
            <a:r>
              <a:rPr lang="ru-RU" sz="2000" dirty="0" err="1"/>
              <a:t>реальним</a:t>
            </a:r>
            <a:r>
              <a:rPr lang="ru-RU" sz="2000" dirty="0"/>
              <a:t> </a:t>
            </a:r>
            <a:r>
              <a:rPr lang="ru-RU" sz="2000" dirty="0" err="1"/>
              <a:t>фінансовим</a:t>
            </a:r>
            <a:r>
              <a:rPr lang="ru-RU" sz="2000" dirty="0"/>
              <a:t> становищем </a:t>
            </a:r>
            <a:r>
              <a:rPr lang="ru-RU" sz="2000" dirty="0" err="1"/>
              <a:t>контраґента</a:t>
            </a:r>
            <a:r>
              <a:rPr lang="ru-RU" sz="2000" dirty="0"/>
              <a:t> та реальною </a:t>
            </a:r>
            <a:r>
              <a:rPr lang="ru-RU" sz="2000" dirty="0" err="1"/>
              <a:t>історією</a:t>
            </a:r>
            <a:r>
              <a:rPr lang="ru-RU" sz="2000" dirty="0"/>
              <a:t> </a:t>
            </a:r>
            <a:r>
              <a:rPr lang="ru-RU" sz="2000" dirty="0" err="1"/>
              <a:t>функціонування</a:t>
            </a:r>
            <a:r>
              <a:rPr lang="ru-RU" sz="2000" dirty="0"/>
              <a:t> </a:t>
            </a:r>
            <a:r>
              <a:rPr lang="ru-RU" sz="2000" dirty="0" err="1"/>
              <a:t>компанії</a:t>
            </a:r>
            <a:r>
              <a:rPr lang="ru-RU" sz="2000" dirty="0"/>
              <a:t> на ринку.</a:t>
            </a:r>
          </a:p>
        </p:txBody>
      </p:sp>
      <p:pic>
        <p:nvPicPr>
          <p:cNvPr id="5122" name="Picture 2" descr="Картинки по запросу надійність парт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3830" y="2955726"/>
            <a:ext cx="8452716" cy="362058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55507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354618" y="1268075"/>
            <a:ext cx="6096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dirty="0"/>
              <a:t>До </a:t>
            </a:r>
            <a:r>
              <a:rPr lang="ru-RU" sz="2000" dirty="0" err="1"/>
              <a:t>ризиків</a:t>
            </a:r>
            <a:r>
              <a:rPr lang="ru-RU" sz="2000" dirty="0"/>
              <a:t> </a:t>
            </a:r>
            <a:r>
              <a:rPr lang="ru-RU" sz="2000" dirty="0" err="1"/>
              <a:t>реалізації</a:t>
            </a:r>
            <a:r>
              <a:rPr lang="ru-RU" sz="2000" dirty="0"/>
              <a:t> </a:t>
            </a:r>
            <a:r>
              <a:rPr lang="ru-RU" sz="2000" dirty="0" err="1"/>
              <a:t>віднесемо</a:t>
            </a:r>
            <a:r>
              <a:rPr lang="ru-RU" sz="2000" dirty="0"/>
              <a:t>: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відмови</a:t>
            </a:r>
            <a:r>
              <a:rPr lang="ru-RU" sz="2000" dirty="0"/>
              <a:t> в </a:t>
            </a:r>
            <a:r>
              <a:rPr lang="ru-RU" sz="2000" dirty="0" err="1"/>
              <a:t>реєстрації</a:t>
            </a:r>
            <a:r>
              <a:rPr lang="ru-RU" sz="2000" dirty="0"/>
              <a:t> товару в </a:t>
            </a:r>
            <a:r>
              <a:rPr lang="ru-RU" sz="2000" dirty="0" err="1"/>
              <a:t>Україні</a:t>
            </a:r>
            <a:r>
              <a:rPr lang="ru-RU" sz="2000" dirty="0"/>
              <a:t>;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втраченої</a:t>
            </a:r>
            <a:r>
              <a:rPr lang="ru-RU" sz="2000" dirty="0"/>
              <a:t> </a:t>
            </a:r>
            <a:r>
              <a:rPr lang="ru-RU" sz="2000" dirty="0" err="1"/>
              <a:t>вигоди</a:t>
            </a:r>
            <a:r>
              <a:rPr lang="ru-RU" sz="2000" dirty="0"/>
              <a:t>;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зниження</a:t>
            </a:r>
            <a:r>
              <a:rPr lang="ru-RU" sz="2000" dirty="0"/>
              <a:t> </a:t>
            </a:r>
            <a:r>
              <a:rPr lang="ru-RU" sz="2000" dirty="0" err="1"/>
              <a:t>доходності</a:t>
            </a:r>
            <a:r>
              <a:rPr lang="ru-RU" sz="2000" dirty="0"/>
              <a:t>;</a:t>
            </a:r>
          </a:p>
          <a:p>
            <a:r>
              <a:rPr lang="ru-RU" sz="2000" dirty="0"/>
              <a:t>-	</a:t>
            </a:r>
            <a:r>
              <a:rPr lang="ru-RU" sz="2000" dirty="0" err="1"/>
              <a:t>ризик</a:t>
            </a:r>
            <a:r>
              <a:rPr lang="ru-RU" sz="2000" dirty="0"/>
              <a:t> </a:t>
            </a:r>
            <a:r>
              <a:rPr lang="ru-RU" sz="2000" dirty="0" err="1"/>
              <a:t>прямих</a:t>
            </a:r>
            <a:r>
              <a:rPr lang="ru-RU" sz="2000" dirty="0"/>
              <a:t> </a:t>
            </a:r>
            <a:r>
              <a:rPr lang="ru-RU" sz="2000" dirty="0" err="1"/>
              <a:t>фінансових</a:t>
            </a:r>
            <a:r>
              <a:rPr lang="ru-RU" sz="2000" dirty="0"/>
              <a:t> </a:t>
            </a:r>
            <a:r>
              <a:rPr lang="ru-RU" sz="2000" dirty="0" err="1"/>
              <a:t>втрат</a:t>
            </a:r>
            <a:r>
              <a:rPr lang="ru-RU" sz="2000" dirty="0"/>
              <a:t> та </a:t>
            </a:r>
            <a:r>
              <a:rPr lang="ru-RU" sz="2000" dirty="0" err="1"/>
              <a:t>ін</a:t>
            </a:r>
            <a:r>
              <a:rPr lang="ru-RU" sz="2000" dirty="0"/>
              <a:t>.</a:t>
            </a:r>
          </a:p>
          <a:p>
            <a:r>
              <a:rPr lang="ru-RU" sz="2000" dirty="0" err="1"/>
              <a:t>Аналіз</a:t>
            </a:r>
            <a:r>
              <a:rPr lang="ru-RU" sz="2000" dirty="0"/>
              <a:t> </a:t>
            </a:r>
            <a:r>
              <a:rPr lang="ru-RU" sz="2000" dirty="0" err="1"/>
              <a:t>даного</a:t>
            </a:r>
            <a:r>
              <a:rPr lang="ru-RU" sz="2000" dirty="0"/>
              <a:t> виду </a:t>
            </a:r>
            <a:r>
              <a:rPr lang="ru-RU" sz="2000" dirty="0" err="1"/>
              <a:t>ризиків</a:t>
            </a:r>
            <a:r>
              <a:rPr lang="ru-RU" sz="2000" dirty="0"/>
              <a:t> складне </a:t>
            </a:r>
            <a:r>
              <a:rPr lang="ru-RU" sz="2000" dirty="0" err="1"/>
              <a:t>завдання</a:t>
            </a:r>
            <a:r>
              <a:rPr lang="ru-RU" sz="2000" dirty="0"/>
              <a:t>, </a:t>
            </a:r>
            <a:r>
              <a:rPr lang="ru-RU" sz="2000" dirty="0" err="1"/>
              <a:t>його</a:t>
            </a:r>
            <a:r>
              <a:rPr lang="ru-RU" sz="2000" dirty="0"/>
              <a:t> </a:t>
            </a:r>
            <a:r>
              <a:rPr lang="ru-RU" sz="2000" dirty="0" err="1"/>
              <a:t>здійснюють</a:t>
            </a:r>
            <a:r>
              <a:rPr lang="ru-RU" sz="2000" dirty="0"/>
              <a:t> у </a:t>
            </a:r>
            <a:r>
              <a:rPr lang="ru-RU" sz="2000" dirty="0" err="1"/>
              <a:t>комплексі</a:t>
            </a:r>
            <a:r>
              <a:rPr lang="ru-RU" sz="2000" dirty="0"/>
              <a:t> з </a:t>
            </a:r>
            <a:r>
              <a:rPr lang="ru-RU" sz="2000" dirty="0" err="1"/>
              <a:t>оцінкою</a:t>
            </a:r>
            <a:r>
              <a:rPr lang="ru-RU" sz="2000" dirty="0"/>
              <a:t> </a:t>
            </a:r>
            <a:r>
              <a:rPr lang="ru-RU" sz="2000" dirty="0" err="1"/>
              <a:t>маркетингової</a:t>
            </a:r>
            <a:r>
              <a:rPr lang="ru-RU" sz="2000" dirty="0"/>
              <a:t> </a:t>
            </a:r>
            <a:r>
              <a:rPr lang="ru-RU" sz="2000" dirty="0" err="1"/>
              <a:t>ситуації</a:t>
            </a:r>
            <a:r>
              <a:rPr lang="ru-RU" sz="2000" dirty="0"/>
              <a:t> й </a:t>
            </a:r>
            <a:r>
              <a:rPr lang="ru-RU" sz="2000" dirty="0" err="1"/>
              <a:t>аналізом</a:t>
            </a:r>
            <a:r>
              <a:rPr lang="ru-RU" sz="2000" dirty="0"/>
              <a:t> </a:t>
            </a:r>
            <a:r>
              <a:rPr lang="ru-RU" sz="2000" dirty="0" err="1"/>
              <a:t>маркетингових</a:t>
            </a:r>
            <a:r>
              <a:rPr lang="ru-RU" sz="2000" dirty="0"/>
              <a:t> </a:t>
            </a:r>
            <a:r>
              <a:rPr lang="ru-RU" sz="2000" dirty="0" err="1"/>
              <a:t>ризиків</a:t>
            </a:r>
            <a:r>
              <a:rPr lang="ru-RU" sz="2000" dirty="0"/>
              <a:t>.</a:t>
            </a:r>
          </a:p>
        </p:txBody>
      </p:sp>
      <p:pic>
        <p:nvPicPr>
          <p:cNvPr id="6146" name="Picture 2" descr="Картинки по запросу надійність партнер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5830" y="729673"/>
            <a:ext cx="4072762" cy="570186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33509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68799" y="2586181"/>
            <a:ext cx="7204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Дякую за увагу!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6240509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97054" y="2543117"/>
            <a:ext cx="6488546" cy="4314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69181" y="341744"/>
            <a:ext cx="6101801" cy="3953164"/>
          </a:xfrm>
        </p:spPr>
        <p:txBody>
          <a:bodyPr>
            <a:normAutofit/>
          </a:bodyPr>
          <a:lstStyle/>
          <a:p>
            <a:r>
              <a:rPr lang="ru-RU" sz="2400" dirty="0" err="1"/>
              <a:t>Ризики</a:t>
            </a:r>
            <a:r>
              <a:rPr lang="ru-RU" sz="2400" dirty="0"/>
              <a:t> ЗЕД – </a:t>
            </a:r>
            <a:r>
              <a:rPr lang="ru-RU" sz="2400" dirty="0" err="1"/>
              <a:t>це</a:t>
            </a:r>
            <a:r>
              <a:rPr lang="ru-RU" sz="2400" dirty="0"/>
              <a:t> </a:t>
            </a:r>
            <a:r>
              <a:rPr lang="ru-RU" sz="2400" dirty="0" err="1"/>
              <a:t>особлива</a:t>
            </a:r>
            <a:r>
              <a:rPr lang="ru-RU" sz="2400" dirty="0"/>
              <a:t> </a:t>
            </a:r>
            <a:r>
              <a:rPr lang="ru-RU" sz="2400" dirty="0" err="1"/>
              <a:t>категорія</a:t>
            </a:r>
            <a:r>
              <a:rPr lang="ru-RU" sz="2400" dirty="0"/>
              <a:t> </a:t>
            </a:r>
            <a:r>
              <a:rPr lang="ru-RU" sz="2400" dirty="0" err="1"/>
              <a:t>ризиків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трапляються</a:t>
            </a:r>
            <a:r>
              <a:rPr lang="ru-RU" sz="2400" dirty="0"/>
              <a:t> </a:t>
            </a:r>
            <a:r>
              <a:rPr lang="ru-RU" sz="2400" dirty="0" err="1"/>
              <a:t>лише</a:t>
            </a:r>
            <a:r>
              <a:rPr lang="ru-RU" sz="2400" dirty="0"/>
              <a:t> </a:t>
            </a:r>
            <a:r>
              <a:rPr lang="ru-RU" sz="2400" dirty="0" err="1"/>
              <a:t>тоді</a:t>
            </a:r>
            <a:r>
              <a:rPr lang="ru-RU" sz="2400" dirty="0"/>
              <a:t>, коли </a:t>
            </a:r>
            <a:r>
              <a:rPr lang="ru-RU" sz="2400" dirty="0" err="1"/>
              <a:t>підприємство</a:t>
            </a:r>
            <a:r>
              <a:rPr lang="ru-RU" sz="2400" dirty="0"/>
              <a:t> </a:t>
            </a:r>
            <a:r>
              <a:rPr lang="ru-RU" sz="2400" dirty="0" err="1"/>
              <a:t>здійснює</a:t>
            </a:r>
            <a:r>
              <a:rPr lang="ru-RU" sz="2400" dirty="0"/>
              <a:t> </a:t>
            </a:r>
            <a:r>
              <a:rPr lang="ru-RU" sz="2400" dirty="0" err="1"/>
              <a:t>зовнішньоекономічні</a:t>
            </a:r>
            <a:r>
              <a:rPr lang="ru-RU" sz="2400" dirty="0"/>
              <a:t> </a:t>
            </a:r>
            <a:r>
              <a:rPr lang="ru-RU" sz="2400" dirty="0" err="1"/>
              <a:t>операції</a:t>
            </a:r>
            <a:r>
              <a:rPr lang="ru-RU" sz="2400" dirty="0"/>
              <a:t>. </a:t>
            </a:r>
            <a:r>
              <a:rPr lang="ru-RU" sz="2400" dirty="0" err="1"/>
              <a:t>Ризики</a:t>
            </a:r>
            <a:r>
              <a:rPr lang="ru-RU" sz="2400" dirty="0"/>
              <a:t> ЗЕД є </a:t>
            </a:r>
            <a:r>
              <a:rPr lang="ru-RU" sz="2400" dirty="0" err="1"/>
              <a:t>специфічними</a:t>
            </a:r>
            <a:r>
              <a:rPr lang="ru-RU" sz="2400" dirty="0"/>
              <a:t>, тому в </a:t>
            </a:r>
            <a:r>
              <a:rPr lang="ru-RU" sz="2400" dirty="0" err="1"/>
              <a:t>світовій</a:t>
            </a:r>
            <a:r>
              <a:rPr lang="ru-RU" sz="2400" dirty="0"/>
              <a:t> </a:t>
            </a:r>
            <a:r>
              <a:rPr lang="ru-RU" sz="2400" dirty="0" err="1"/>
              <a:t>практиці</a:t>
            </a:r>
            <a:r>
              <a:rPr lang="ru-RU" sz="2400" dirty="0"/>
              <a:t> </a:t>
            </a:r>
            <a:r>
              <a:rPr lang="ru-RU" sz="2400" dirty="0" err="1"/>
              <a:t>деякі</a:t>
            </a:r>
            <a:r>
              <a:rPr lang="ru-RU" sz="2400" dirty="0"/>
              <a:t> </a:t>
            </a:r>
            <a:r>
              <a:rPr lang="ru-RU" sz="2400" dirty="0" err="1"/>
              <a:t>види</a:t>
            </a:r>
            <a:r>
              <a:rPr lang="ru-RU" sz="2400" dirty="0"/>
              <a:t> таких </a:t>
            </a:r>
            <a:r>
              <a:rPr lang="ru-RU" sz="2400" dirty="0" err="1"/>
              <a:t>ризиків</a:t>
            </a:r>
            <a:r>
              <a:rPr lang="ru-RU" sz="2400" dirty="0"/>
              <a:t> </a:t>
            </a:r>
            <a:r>
              <a:rPr lang="ru-RU" sz="2400" dirty="0" err="1"/>
              <a:t>страхують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814005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Картинки по запросу риз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4148" y="-90632"/>
            <a:ext cx="7407852" cy="48704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12443" y="190788"/>
            <a:ext cx="8143930" cy="329457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err="1"/>
              <a:t>Виділяють</a:t>
            </a:r>
            <a:r>
              <a:rPr lang="ru-RU" sz="2400" dirty="0"/>
              <a:t> </a:t>
            </a:r>
            <a:r>
              <a:rPr lang="ru-RU" sz="2400" dirty="0" err="1"/>
              <a:t>наступних</a:t>
            </a:r>
            <a:r>
              <a:rPr lang="ru-RU" sz="2400" dirty="0"/>
              <a:t> 8 </a:t>
            </a:r>
            <a:r>
              <a:rPr lang="ru-RU" sz="2400" dirty="0" err="1"/>
              <a:t>видів</a:t>
            </a:r>
            <a:r>
              <a:rPr lang="ru-RU" sz="2400" dirty="0"/>
              <a:t> </a:t>
            </a:r>
            <a:r>
              <a:rPr lang="ru-RU" sz="2400" dirty="0" err="1"/>
              <a:t>ризиків</a:t>
            </a:r>
            <a:r>
              <a:rPr lang="ru-RU" sz="2400" dirty="0"/>
              <a:t> </a:t>
            </a:r>
            <a:r>
              <a:rPr lang="ru-RU" sz="2400" dirty="0" err="1" smtClean="0"/>
              <a:t>зовнішньоекономічної</a:t>
            </a:r>
            <a:r>
              <a:rPr lang="ru-RU" sz="2400" dirty="0" smtClean="0"/>
              <a:t> </a:t>
            </a:r>
            <a:r>
              <a:rPr lang="ru-RU" sz="2400" dirty="0" err="1"/>
              <a:t>діяльності</a:t>
            </a:r>
            <a:r>
              <a:rPr lang="ru-RU" sz="2400" dirty="0"/>
              <a:t>:</a:t>
            </a:r>
            <a:endParaRPr lang="en-US" sz="2400" dirty="0"/>
          </a:p>
          <a:p>
            <a:pPr lvl="0"/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країни</a:t>
            </a:r>
            <a:r>
              <a:rPr lang="ru-RU" sz="2400" dirty="0"/>
              <a:t>;</a:t>
            </a:r>
            <a:endParaRPr lang="en-US" sz="2400" dirty="0"/>
          </a:p>
          <a:p>
            <a:pPr lvl="0"/>
            <a:r>
              <a:rPr lang="ru-RU" sz="2400" dirty="0" err="1"/>
              <a:t>митний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;</a:t>
            </a:r>
            <a:endParaRPr lang="en-US" sz="2400" dirty="0"/>
          </a:p>
          <a:p>
            <a:pPr lvl="0"/>
            <a:r>
              <a:rPr lang="ru-RU" sz="2400" dirty="0" err="1"/>
              <a:t>валютний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;</a:t>
            </a:r>
            <a:endParaRPr lang="en-US" sz="2400" dirty="0"/>
          </a:p>
          <a:p>
            <a:pPr lvl="0"/>
            <a:r>
              <a:rPr lang="ru-RU" sz="2400" dirty="0" err="1"/>
              <a:t>ризики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маркетингу;</a:t>
            </a:r>
            <a:endParaRPr lang="en-US" sz="2400" dirty="0"/>
          </a:p>
          <a:p>
            <a:pPr lvl="0"/>
            <a:r>
              <a:rPr lang="ru-RU" sz="2400" dirty="0" err="1"/>
              <a:t>ризики</a:t>
            </a:r>
            <a:r>
              <a:rPr lang="ru-RU" sz="2400" dirty="0"/>
              <a:t> </a:t>
            </a:r>
            <a:r>
              <a:rPr lang="ru-RU" sz="2400" dirty="0" err="1"/>
              <a:t>міжнародних</a:t>
            </a:r>
            <a:r>
              <a:rPr lang="ru-RU" sz="2400" dirty="0"/>
              <a:t> </a:t>
            </a:r>
            <a:r>
              <a:rPr lang="ru-RU" sz="2400" dirty="0" err="1"/>
              <a:t>перевезень</a:t>
            </a:r>
            <a:r>
              <a:rPr lang="ru-RU" sz="2400" dirty="0"/>
              <a:t> (</a:t>
            </a:r>
            <a:r>
              <a:rPr lang="ru-RU" sz="2400" dirty="0" err="1"/>
              <a:t>транспортний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);</a:t>
            </a:r>
            <a:endParaRPr lang="en-US" sz="2400" dirty="0"/>
          </a:p>
          <a:p>
            <a:pPr lvl="0"/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контракту;</a:t>
            </a:r>
            <a:endParaRPr lang="en-US" sz="2400" dirty="0"/>
          </a:p>
          <a:p>
            <a:pPr lvl="0"/>
            <a:r>
              <a:rPr lang="ru-RU" sz="2400" dirty="0" err="1"/>
              <a:t>ризики</a:t>
            </a:r>
            <a:r>
              <a:rPr lang="ru-RU" sz="2400" dirty="0"/>
              <a:t>, </a:t>
            </a:r>
            <a:r>
              <a:rPr lang="ru-RU" sz="2400" dirty="0" err="1"/>
              <a:t>пов’язанні</a:t>
            </a:r>
            <a:r>
              <a:rPr lang="ru-RU" sz="2400" dirty="0"/>
              <a:t> з </a:t>
            </a:r>
            <a:r>
              <a:rPr lang="ru-RU" sz="2400" dirty="0" err="1"/>
              <a:t>іноземним</a:t>
            </a:r>
            <a:r>
              <a:rPr lang="ru-RU" sz="2400" dirty="0"/>
              <a:t> </a:t>
            </a:r>
            <a:r>
              <a:rPr lang="ru-RU" sz="2400" dirty="0" err="1"/>
              <a:t>контраґентом</a:t>
            </a:r>
            <a:r>
              <a:rPr lang="ru-RU" sz="2400" dirty="0"/>
              <a:t>;</a:t>
            </a:r>
            <a:endParaRPr lang="en-US" sz="2400" dirty="0"/>
          </a:p>
          <a:p>
            <a:pPr lvl="0"/>
            <a:r>
              <a:rPr lang="ru-RU" sz="2400" dirty="0" err="1"/>
              <a:t>ризики</a:t>
            </a:r>
            <a:r>
              <a:rPr lang="ru-RU" sz="2400" dirty="0"/>
              <a:t> </a:t>
            </a:r>
            <a:r>
              <a:rPr lang="ru-RU" sz="2400" dirty="0" err="1"/>
              <a:t>міжнародного</a:t>
            </a:r>
            <a:r>
              <a:rPr lang="ru-RU" sz="2400" dirty="0"/>
              <a:t> конкурентного </a:t>
            </a:r>
            <a:r>
              <a:rPr lang="ru-RU" sz="2400" dirty="0" err="1"/>
              <a:t>середовища</a:t>
            </a:r>
            <a:r>
              <a:rPr lang="ru-RU" sz="2400" dirty="0" smtClean="0"/>
              <a:t>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64833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1477819" y="0"/>
            <a:ext cx="10714182" cy="32945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400" dirty="0" smtClean="0"/>
              <a:t>Ризик </a:t>
            </a:r>
            <a:r>
              <a:rPr lang="uk-UA" sz="2400" dirty="0"/>
              <a:t>країни чи суверенний ризик характеризує залежність діяльності контраґентів від</a:t>
            </a:r>
            <a:r>
              <a:rPr lang="ru-RU" sz="2400" dirty="0"/>
              <a:t> </a:t>
            </a:r>
            <a:r>
              <a:rPr lang="uk-UA" sz="2400" dirty="0"/>
              <a:t>соціально-економічної та політичної ситуації в їхніх країнах. Сюди відносять, </a:t>
            </a:r>
            <a:r>
              <a:rPr lang="ru-RU" sz="2400" dirty="0" err="1"/>
              <a:t>наприклад</a:t>
            </a:r>
            <a:r>
              <a:rPr lang="ru-RU" sz="2400" dirty="0"/>
              <a:t>, </a:t>
            </a:r>
            <a:r>
              <a:rPr lang="ru-RU" sz="2400" dirty="0" err="1"/>
              <a:t>неочікуване</a:t>
            </a:r>
            <a:r>
              <a:rPr lang="ru-RU" sz="2400" dirty="0"/>
              <a:t> для </a:t>
            </a:r>
            <a:r>
              <a:rPr lang="ru-RU" sz="2400" dirty="0" err="1"/>
              <a:t>іноземних</a:t>
            </a:r>
            <a:r>
              <a:rPr lang="ru-RU" sz="2400" dirty="0"/>
              <a:t> </a:t>
            </a:r>
            <a:r>
              <a:rPr lang="ru-RU" sz="2400" dirty="0" err="1"/>
              <a:t>контраґентів</a:t>
            </a:r>
            <a:r>
              <a:rPr lang="ru-RU" sz="2400" dirty="0"/>
              <a:t> </a:t>
            </a:r>
            <a:r>
              <a:rPr lang="ru-RU" sz="2400" dirty="0" err="1"/>
              <a:t>введення</a:t>
            </a:r>
            <a:r>
              <a:rPr lang="ru-RU" sz="2400" dirty="0"/>
              <a:t> заборони на </a:t>
            </a:r>
            <a:r>
              <a:rPr lang="ru-RU" sz="2400" dirty="0" err="1"/>
              <a:t>конвертацію</a:t>
            </a:r>
            <a:r>
              <a:rPr lang="ru-RU" sz="2400" dirty="0"/>
              <a:t> </a:t>
            </a:r>
            <a:r>
              <a:rPr lang="ru-RU" sz="2400" dirty="0" err="1"/>
              <a:t>валюти</a:t>
            </a:r>
            <a:r>
              <a:rPr lang="uk-UA" sz="2400" dirty="0"/>
              <a:t> (макроекономічні), або </a:t>
            </a:r>
            <a:r>
              <a:rPr lang="ru-RU" sz="2400" dirty="0" err="1"/>
              <a:t>зміни</a:t>
            </a:r>
            <a:r>
              <a:rPr lang="ru-RU" sz="2400" dirty="0"/>
              <a:t> </a:t>
            </a:r>
            <a:r>
              <a:rPr lang="ru-RU" sz="2400" dirty="0" err="1"/>
              <a:t>законодавства</a:t>
            </a:r>
            <a:r>
              <a:rPr lang="ru-RU" sz="2400" dirty="0"/>
              <a:t> в </a:t>
            </a:r>
            <a:r>
              <a:rPr lang="ru-RU" sz="2400" dirty="0" err="1"/>
              <a:t>державі</a:t>
            </a:r>
            <a:r>
              <a:rPr lang="ru-RU" sz="2400" dirty="0"/>
              <a:t> одного з </a:t>
            </a:r>
            <a:r>
              <a:rPr lang="ru-RU" sz="2400" dirty="0" err="1"/>
              <a:t>контраґентів</a:t>
            </a:r>
            <a:r>
              <a:rPr lang="ru-RU" sz="2400" dirty="0"/>
              <a:t>, </a:t>
            </a:r>
            <a:r>
              <a:rPr lang="ru-RU" sz="2400" dirty="0" err="1"/>
              <a:t>що</a:t>
            </a:r>
            <a:r>
              <a:rPr lang="ru-RU" sz="2400" dirty="0"/>
              <a:t> </a:t>
            </a:r>
            <a:r>
              <a:rPr lang="ru-RU" sz="2400" dirty="0" err="1"/>
              <a:t>може</a:t>
            </a:r>
            <a:r>
              <a:rPr lang="ru-RU" sz="2400" dirty="0"/>
              <a:t> </a:t>
            </a:r>
            <a:r>
              <a:rPr lang="ru-RU" sz="2400" dirty="0" err="1"/>
              <a:t>спричинити</a:t>
            </a:r>
            <a:r>
              <a:rPr lang="ru-RU" sz="2400" dirty="0"/>
              <a:t> </a:t>
            </a:r>
            <a:r>
              <a:rPr lang="ru-RU" sz="2400" dirty="0" err="1"/>
              <a:t>збитки</a:t>
            </a:r>
            <a:r>
              <a:rPr lang="ru-RU" sz="2400" dirty="0"/>
              <a:t> </a:t>
            </a:r>
            <a:r>
              <a:rPr lang="ru-RU" sz="2400" dirty="0" err="1"/>
              <a:t>іншому</a:t>
            </a:r>
            <a:r>
              <a:rPr lang="uk-UA" sz="2400" dirty="0"/>
              <a:t> (</a:t>
            </a:r>
            <a:r>
              <a:rPr lang="uk-UA" sz="2400" dirty="0" err="1"/>
              <a:t>макрополітичні</a:t>
            </a:r>
            <a:r>
              <a:rPr lang="uk-UA" sz="2400" dirty="0" smtClean="0"/>
              <a:t>).</a:t>
            </a:r>
            <a:endParaRPr lang="en-US" sz="2400" dirty="0"/>
          </a:p>
        </p:txBody>
      </p:sp>
      <p:pic>
        <p:nvPicPr>
          <p:cNvPr id="2052" name="Picture 4" descr="Картинки по запросу ризики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558" y="2272005"/>
            <a:ext cx="6374533" cy="45859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401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83686" y="4729018"/>
            <a:ext cx="11108314" cy="3777622"/>
          </a:xfrm>
        </p:spPr>
        <p:txBody>
          <a:bodyPr/>
          <a:lstStyle/>
          <a:p>
            <a:r>
              <a:rPr lang="ru-RU" sz="2400" dirty="0" err="1"/>
              <a:t>Митний</a:t>
            </a:r>
            <a:r>
              <a:rPr lang="ru-RU" sz="2400" dirty="0"/>
              <a:t> </a:t>
            </a:r>
            <a:r>
              <a:rPr lang="ru-RU" sz="2400" dirty="0" err="1"/>
              <a:t>ризик</a:t>
            </a:r>
            <a:r>
              <a:rPr lang="ru-RU" sz="2400" dirty="0"/>
              <a:t> </a:t>
            </a:r>
            <a:r>
              <a:rPr lang="ru-RU" sz="2400" dirty="0" err="1"/>
              <a:t>пов’язаний</a:t>
            </a:r>
            <a:r>
              <a:rPr lang="ru-RU" sz="2400" dirty="0"/>
              <a:t> </a:t>
            </a:r>
            <a:r>
              <a:rPr lang="ru-RU" sz="2400" dirty="0" err="1"/>
              <a:t>із</a:t>
            </a:r>
            <a:r>
              <a:rPr lang="ru-RU" sz="2400" dirty="0"/>
              <a:t> </a:t>
            </a:r>
            <a:r>
              <a:rPr lang="ru-RU" sz="2400" dirty="0" err="1"/>
              <a:t>виникненням</a:t>
            </a:r>
            <a:r>
              <a:rPr lang="ru-RU" sz="2400" dirty="0"/>
              <a:t> проблем при </a:t>
            </a:r>
            <a:r>
              <a:rPr lang="ru-RU" sz="2400" dirty="0" err="1"/>
              <a:t>процедурі</a:t>
            </a:r>
            <a:r>
              <a:rPr lang="ru-RU" sz="2400" dirty="0"/>
              <a:t> </a:t>
            </a:r>
            <a:r>
              <a:rPr lang="ru-RU" sz="2400" dirty="0" err="1"/>
              <a:t>митного</a:t>
            </a:r>
            <a:r>
              <a:rPr lang="ru-RU" sz="2400" dirty="0"/>
              <a:t> </a:t>
            </a:r>
            <a:r>
              <a:rPr lang="ru-RU" sz="2400" dirty="0" err="1"/>
              <a:t>оформлення</a:t>
            </a:r>
            <a:r>
              <a:rPr lang="ru-RU" sz="2400" dirty="0"/>
              <a:t>. В межах </a:t>
            </a:r>
            <a:r>
              <a:rPr lang="ru-RU" sz="2400" dirty="0" err="1"/>
              <a:t>даного</a:t>
            </a:r>
            <a:r>
              <a:rPr lang="ru-RU" sz="2400" dirty="0"/>
              <a:t> </a:t>
            </a:r>
            <a:r>
              <a:rPr lang="ru-RU" sz="2400" dirty="0" err="1"/>
              <a:t>ризику</a:t>
            </a:r>
            <a:r>
              <a:rPr lang="ru-RU" sz="2400" dirty="0"/>
              <a:t> </a:t>
            </a:r>
            <a:r>
              <a:rPr lang="ru-RU" sz="2400" dirty="0" err="1"/>
              <a:t>можливі</a:t>
            </a:r>
            <a:r>
              <a:rPr lang="ru-RU" sz="2400" dirty="0"/>
              <a:t> </a:t>
            </a:r>
            <a:r>
              <a:rPr lang="ru-RU" sz="2400" dirty="0" err="1"/>
              <a:t>труднощі</a:t>
            </a:r>
            <a:r>
              <a:rPr lang="ru-RU" sz="2400" dirty="0"/>
              <a:t> з </a:t>
            </a:r>
            <a:r>
              <a:rPr lang="ru-RU" sz="2400" dirty="0" err="1"/>
              <a:t>вчасним</a:t>
            </a:r>
            <a:r>
              <a:rPr lang="ru-RU" sz="2400" dirty="0"/>
              <a:t> та </a:t>
            </a:r>
            <a:r>
              <a:rPr lang="ru-RU" sz="2400" dirty="0" err="1"/>
              <a:t>повним</a:t>
            </a:r>
            <a:r>
              <a:rPr lang="ru-RU" sz="2400" dirty="0"/>
              <a:t> </a:t>
            </a:r>
            <a:r>
              <a:rPr lang="ru-RU" sz="2400" dirty="0" err="1"/>
              <a:t>поданням</a:t>
            </a:r>
            <a:r>
              <a:rPr lang="ru-RU" sz="2400" dirty="0"/>
              <a:t> правильно </a:t>
            </a:r>
            <a:r>
              <a:rPr lang="ru-RU" sz="2400" dirty="0" err="1"/>
              <a:t>заповнених</a:t>
            </a:r>
            <a:r>
              <a:rPr lang="ru-RU" sz="2400" dirty="0"/>
              <a:t> </a:t>
            </a:r>
            <a:r>
              <a:rPr lang="ru-RU" sz="2400" dirty="0" err="1"/>
              <a:t>документів</a:t>
            </a:r>
            <a:r>
              <a:rPr lang="ru-RU" sz="2400" dirty="0"/>
              <a:t> </a:t>
            </a:r>
            <a:r>
              <a:rPr lang="ru-RU" sz="2400" dirty="0" err="1"/>
              <a:t>митному</a:t>
            </a:r>
            <a:r>
              <a:rPr lang="ru-RU" sz="2400" dirty="0"/>
              <a:t> </a:t>
            </a:r>
            <a:r>
              <a:rPr lang="ru-RU" sz="2400" dirty="0" err="1"/>
              <a:t>брокерові</a:t>
            </a:r>
            <a:r>
              <a:rPr lang="ru-RU" sz="2400" dirty="0"/>
              <a:t>, з </a:t>
            </a:r>
            <a:r>
              <a:rPr lang="ru-RU" sz="2400" dirty="0" err="1"/>
              <a:t>отриманням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ru-RU" sz="2400" dirty="0"/>
              <a:t> на </a:t>
            </a:r>
            <a:r>
              <a:rPr lang="ru-RU" sz="2400" dirty="0" err="1"/>
              <a:t>вивезення</a:t>
            </a:r>
            <a:r>
              <a:rPr lang="ru-RU" sz="2400" dirty="0"/>
              <a:t> товару за кордон, а </a:t>
            </a:r>
            <a:r>
              <a:rPr lang="ru-RU" sz="2400" dirty="0" err="1"/>
              <a:t>також</a:t>
            </a:r>
            <a:r>
              <a:rPr lang="ru-RU" sz="2400" dirty="0"/>
              <a:t> </a:t>
            </a:r>
            <a:r>
              <a:rPr lang="ru-RU" sz="2400" dirty="0" err="1"/>
              <a:t>труднощі</a:t>
            </a:r>
            <a:r>
              <a:rPr lang="ru-RU" sz="2400" dirty="0"/>
              <a:t> </a:t>
            </a:r>
            <a:r>
              <a:rPr lang="ru-RU" sz="2400" dirty="0" err="1"/>
              <a:t>після</a:t>
            </a:r>
            <a:r>
              <a:rPr lang="ru-RU" sz="2400" dirty="0"/>
              <a:t> </a:t>
            </a:r>
            <a:r>
              <a:rPr lang="ru-RU" sz="2400" dirty="0" err="1"/>
              <a:t>отримання</a:t>
            </a:r>
            <a:r>
              <a:rPr lang="ru-RU" sz="2400" dirty="0"/>
              <a:t> </a:t>
            </a:r>
            <a:r>
              <a:rPr lang="ru-RU" sz="2400" dirty="0" err="1"/>
              <a:t>цього</a:t>
            </a:r>
            <a:r>
              <a:rPr lang="ru-RU" sz="2400" dirty="0"/>
              <a:t> </a:t>
            </a:r>
            <a:r>
              <a:rPr lang="ru-RU" sz="2400" dirty="0" err="1"/>
              <a:t>дозволу</a:t>
            </a:r>
            <a:r>
              <a:rPr lang="uk-UA" sz="2400" dirty="0"/>
              <a:t>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074" name="Picture 2" descr="Картинки по запросу митниця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030" y="175490"/>
            <a:ext cx="7988661" cy="4368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41369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76848" y="665018"/>
            <a:ext cx="4615152" cy="5486349"/>
          </a:xfrm>
        </p:spPr>
        <p:txBody>
          <a:bodyPr>
            <a:normAutofit/>
          </a:bodyPr>
          <a:lstStyle/>
          <a:p>
            <a:r>
              <a:rPr lang="uk-UA" sz="2400" dirty="0"/>
              <a:t>Валютний ризик пов’язаний із істотними змінами валютних курсів між датою укладення контракту і датою здійснення імпортером платежу за контрактом, а також із можливим зростанням інфляції, що призводить до зниження курсу національної валюти стосовно валюти контракту</a:t>
            </a:r>
            <a:r>
              <a:rPr lang="uk-UA" sz="2400" dirty="0" smtClean="0"/>
              <a:t>.</a:t>
            </a:r>
            <a:endParaRPr lang="en-US" sz="2400" dirty="0"/>
          </a:p>
        </p:txBody>
      </p:sp>
      <p:pic>
        <p:nvPicPr>
          <p:cNvPr id="4098" name="Picture 2" descr="Картинки по запросу валю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121" y="1232486"/>
            <a:ext cx="6845588" cy="502009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3703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17225" y="1348800"/>
            <a:ext cx="4154775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/>
              <a:t>Ризики</a:t>
            </a:r>
            <a:r>
              <a:rPr lang="ru-RU" sz="2200" dirty="0"/>
              <a:t> </a:t>
            </a:r>
            <a:r>
              <a:rPr lang="ru-RU" sz="2200" dirty="0" err="1"/>
              <a:t>міжнародного</a:t>
            </a:r>
            <a:r>
              <a:rPr lang="ru-RU" sz="2200" dirty="0"/>
              <a:t> маркетингу </a:t>
            </a:r>
            <a:r>
              <a:rPr lang="ru-RU" sz="2200" dirty="0" err="1"/>
              <a:t>виникають</a:t>
            </a:r>
            <a:r>
              <a:rPr lang="ru-RU" sz="2200" dirty="0"/>
              <a:t> </a:t>
            </a:r>
            <a:r>
              <a:rPr lang="ru-RU" sz="2200" dirty="0" err="1"/>
              <a:t>унаслідок</a:t>
            </a:r>
            <a:r>
              <a:rPr lang="ru-RU" sz="2200" dirty="0"/>
              <a:t> </a:t>
            </a:r>
            <a:r>
              <a:rPr lang="ru-RU" sz="2200" dirty="0" err="1"/>
              <a:t>неефективної</a:t>
            </a:r>
            <a:r>
              <a:rPr lang="ru-RU" sz="2200" dirty="0"/>
              <a:t> </a:t>
            </a:r>
            <a:r>
              <a:rPr lang="ru-RU" sz="2200" dirty="0" err="1"/>
              <a:t>діяльності</a:t>
            </a:r>
            <a:r>
              <a:rPr lang="ru-RU" sz="2200" dirty="0"/>
              <a:t> </a:t>
            </a:r>
            <a:r>
              <a:rPr lang="ru-RU" sz="2200" dirty="0" err="1"/>
              <a:t>спеціаліста</a:t>
            </a:r>
            <a:r>
              <a:rPr lang="ru-RU" sz="2200" dirty="0"/>
              <a:t> з маркетингу </a:t>
            </a:r>
            <a:r>
              <a:rPr lang="ru-RU" sz="2200" dirty="0" err="1"/>
              <a:t>суб’єкта</a:t>
            </a:r>
            <a:r>
              <a:rPr lang="ru-RU" sz="2200" dirty="0"/>
              <a:t> ЗЕД. </a:t>
            </a:r>
            <a:r>
              <a:rPr lang="ru-RU" sz="2200" dirty="0" smtClean="0"/>
              <a:t>До </a:t>
            </a:r>
            <a:r>
              <a:rPr lang="ru-RU" sz="2200" dirty="0"/>
              <a:t>них </a:t>
            </a:r>
            <a:r>
              <a:rPr lang="ru-RU" sz="2200" dirty="0" err="1"/>
              <a:t>ризиків</a:t>
            </a:r>
            <a:r>
              <a:rPr lang="ru-RU" sz="2200" dirty="0"/>
              <a:t> </a:t>
            </a:r>
            <a:r>
              <a:rPr lang="ru-RU" sz="2200" dirty="0" err="1"/>
              <a:t>відносять</a:t>
            </a:r>
            <a:r>
              <a:rPr lang="ru-RU" sz="2200" dirty="0"/>
              <a:t>: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помилковий</a:t>
            </a:r>
            <a:r>
              <a:rPr lang="ru-RU" sz="2200" dirty="0"/>
              <a:t> </a:t>
            </a:r>
            <a:r>
              <a:rPr lang="ru-RU" sz="2200" dirty="0" err="1"/>
              <a:t>вибір</a:t>
            </a:r>
            <a:r>
              <a:rPr lang="ru-RU" sz="2200" dirty="0"/>
              <a:t> </a:t>
            </a:r>
            <a:r>
              <a:rPr lang="ru-RU" sz="2200" dirty="0" err="1"/>
              <a:t>цільового</a:t>
            </a:r>
            <a:r>
              <a:rPr lang="ru-RU" sz="2200" dirty="0"/>
              <a:t> </a:t>
            </a:r>
            <a:r>
              <a:rPr lang="ru-RU" sz="2200" dirty="0" err="1"/>
              <a:t>сеґмента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розроблення</a:t>
            </a:r>
            <a:r>
              <a:rPr lang="ru-RU" sz="2200" dirty="0"/>
              <a:t> </a:t>
            </a:r>
            <a:r>
              <a:rPr lang="ru-RU" sz="2200" dirty="0" err="1"/>
              <a:t>неефективних</a:t>
            </a:r>
            <a:r>
              <a:rPr lang="ru-RU" sz="2200" dirty="0"/>
              <a:t> </a:t>
            </a:r>
            <a:r>
              <a:rPr lang="ru-RU" sz="2200" dirty="0" err="1"/>
              <a:t>заходів</a:t>
            </a:r>
            <a:r>
              <a:rPr lang="ru-RU" sz="2200" dirty="0"/>
              <a:t> для </a:t>
            </a:r>
            <a:r>
              <a:rPr lang="ru-RU" sz="2200" dirty="0" err="1"/>
              <a:t>просування</a:t>
            </a:r>
            <a:r>
              <a:rPr lang="ru-RU" sz="2200" dirty="0"/>
              <a:t> </a:t>
            </a:r>
            <a:r>
              <a:rPr lang="ru-RU" sz="2200" dirty="0" err="1"/>
              <a:t>продукції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r>
              <a:rPr lang="ru-RU" sz="2200" dirty="0"/>
              <a:t> на </a:t>
            </a:r>
            <a:r>
              <a:rPr lang="ru-RU" sz="2200" dirty="0" err="1"/>
              <a:t>світовий</a:t>
            </a:r>
            <a:r>
              <a:rPr lang="ru-RU" sz="2200" dirty="0"/>
              <a:t> </a:t>
            </a:r>
            <a:r>
              <a:rPr lang="ru-RU" sz="2200" dirty="0" err="1"/>
              <a:t>ринок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помилковий</a:t>
            </a:r>
            <a:r>
              <a:rPr lang="ru-RU" sz="2200" dirty="0"/>
              <a:t> </a:t>
            </a:r>
            <a:r>
              <a:rPr lang="ru-RU" sz="2200" dirty="0" err="1"/>
              <a:t>розрахунок</a:t>
            </a:r>
            <a:r>
              <a:rPr lang="ru-RU" sz="2200" dirty="0"/>
              <a:t> </a:t>
            </a:r>
            <a:r>
              <a:rPr lang="ru-RU" sz="2200" dirty="0" err="1"/>
              <a:t>цін</a:t>
            </a:r>
            <a:r>
              <a:rPr lang="ru-RU" sz="2200" dirty="0"/>
              <a:t> на </a:t>
            </a:r>
            <a:r>
              <a:rPr lang="ru-RU" sz="2200" dirty="0" err="1"/>
              <a:t>продукцію</a:t>
            </a:r>
            <a:r>
              <a:rPr lang="ru-RU" sz="2200" dirty="0"/>
              <a:t> </a:t>
            </a:r>
            <a:r>
              <a:rPr lang="ru-RU" sz="2200" dirty="0" err="1"/>
              <a:t>підприємства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r>
              <a:rPr lang="ru-RU" sz="2200" dirty="0"/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911" y="1006764"/>
            <a:ext cx="6859427" cy="44796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123284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79418" y="169038"/>
            <a:ext cx="10086108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/>
              <a:t>Ризики</a:t>
            </a:r>
            <a:r>
              <a:rPr lang="ru-RU" sz="2200" dirty="0"/>
              <a:t> </a:t>
            </a:r>
            <a:r>
              <a:rPr lang="ru-RU" sz="2200" dirty="0" err="1"/>
              <a:t>міжнародного</a:t>
            </a:r>
            <a:r>
              <a:rPr lang="ru-RU" sz="2200" dirty="0"/>
              <a:t> контракту </a:t>
            </a:r>
            <a:r>
              <a:rPr lang="ru-RU" sz="2200" dirty="0" err="1"/>
              <a:t>пов’язані</a:t>
            </a:r>
            <a:r>
              <a:rPr lang="ru-RU" sz="2200" dirty="0"/>
              <a:t> </a:t>
            </a:r>
            <a:r>
              <a:rPr lang="ru-RU" sz="2200" dirty="0" err="1"/>
              <a:t>зі</a:t>
            </a:r>
            <a:r>
              <a:rPr lang="ru-RU" sz="2200" dirty="0"/>
              <a:t> </a:t>
            </a:r>
            <a:r>
              <a:rPr lang="ru-RU" sz="2200" dirty="0" err="1"/>
              <a:t>збитками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неналежного</a:t>
            </a:r>
            <a:r>
              <a:rPr lang="ru-RU" sz="2200" dirty="0"/>
              <a:t> </a:t>
            </a:r>
            <a:r>
              <a:rPr lang="ru-RU" sz="2200" dirty="0" err="1"/>
              <a:t>укладання</a:t>
            </a:r>
            <a:r>
              <a:rPr lang="ru-RU" sz="2200" dirty="0"/>
              <a:t> контракту, </a:t>
            </a:r>
            <a:r>
              <a:rPr lang="ru-RU" sz="2200" dirty="0" err="1"/>
              <a:t>наявністю</a:t>
            </a:r>
            <a:r>
              <a:rPr lang="ru-RU" sz="2200" dirty="0"/>
              <a:t> у </a:t>
            </a:r>
            <a:r>
              <a:rPr lang="ru-RU" sz="2200" dirty="0" err="1"/>
              <a:t>ньому</a:t>
            </a:r>
            <a:r>
              <a:rPr lang="ru-RU" sz="2200" dirty="0"/>
              <a:t> </a:t>
            </a:r>
            <a:r>
              <a:rPr lang="ru-RU" sz="2200" dirty="0" err="1"/>
              <a:t>помилкових</a:t>
            </a:r>
            <a:r>
              <a:rPr lang="ru-RU" sz="2200" dirty="0"/>
              <a:t> </a:t>
            </a:r>
            <a:r>
              <a:rPr lang="ru-RU" sz="2200" dirty="0" err="1"/>
              <a:t>чи</a:t>
            </a:r>
            <a:r>
              <a:rPr lang="ru-RU" sz="2200" dirty="0"/>
              <a:t> </a:t>
            </a:r>
            <a:r>
              <a:rPr lang="ru-RU" sz="2200" dirty="0" err="1"/>
              <a:t>невигідних</a:t>
            </a:r>
            <a:r>
              <a:rPr lang="ru-RU" sz="2200" dirty="0"/>
              <a:t> </a:t>
            </a:r>
            <a:r>
              <a:rPr lang="ru-RU" sz="2200" dirty="0" err="1"/>
              <a:t>пунктів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r>
              <a:rPr lang="ru-RU" sz="2200" dirty="0"/>
              <a:t>. </a:t>
            </a:r>
            <a:r>
              <a:rPr lang="ru-RU" sz="2200" dirty="0" err="1"/>
              <a:t>Сюди</a:t>
            </a:r>
            <a:r>
              <a:rPr lang="ru-RU" sz="2200" dirty="0"/>
              <a:t> </a:t>
            </a:r>
            <a:r>
              <a:rPr lang="ru-RU" sz="2200" dirty="0" err="1"/>
              <a:t>відносять</a:t>
            </a:r>
            <a:r>
              <a:rPr lang="ru-RU" sz="2200" dirty="0"/>
              <a:t>: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втрати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невідповідності</a:t>
            </a:r>
            <a:r>
              <a:rPr lang="ru-RU" sz="2200" dirty="0"/>
              <a:t> </a:t>
            </a:r>
            <a:r>
              <a:rPr lang="ru-RU" sz="2200" dirty="0" err="1"/>
              <a:t>кількості</a:t>
            </a:r>
            <a:r>
              <a:rPr lang="ru-RU" sz="2200" dirty="0"/>
              <a:t> та </a:t>
            </a:r>
            <a:r>
              <a:rPr lang="ru-RU" sz="2200" dirty="0" err="1"/>
              <a:t>якості</a:t>
            </a:r>
            <a:r>
              <a:rPr lang="ru-RU" sz="2200" dirty="0"/>
              <a:t> товару </a:t>
            </a:r>
            <a:r>
              <a:rPr lang="ru-RU" sz="2200" dirty="0" err="1"/>
              <a:t>умовам</a:t>
            </a:r>
            <a:r>
              <a:rPr lang="ru-RU" sz="2200" dirty="0"/>
              <a:t> контракту;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втрати</a:t>
            </a:r>
            <a:r>
              <a:rPr lang="ru-RU" sz="2200" dirty="0"/>
              <a:t> </a:t>
            </a:r>
            <a:r>
              <a:rPr lang="ru-RU" sz="2200" dirty="0" err="1"/>
              <a:t>внаслідок</a:t>
            </a:r>
            <a:r>
              <a:rPr lang="ru-RU" sz="2200" dirty="0"/>
              <a:t> </a:t>
            </a:r>
            <a:r>
              <a:rPr lang="ru-RU" sz="2200" dirty="0" err="1"/>
              <a:t>порушення</a:t>
            </a:r>
            <a:r>
              <a:rPr lang="ru-RU" sz="2200" dirty="0"/>
              <a:t> </a:t>
            </a:r>
            <a:r>
              <a:rPr lang="ru-RU" sz="2200" dirty="0" err="1"/>
              <a:t>термінів</a:t>
            </a:r>
            <a:r>
              <a:rPr lang="ru-RU" sz="2200" dirty="0"/>
              <a:t> поставки товару;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неправильні</a:t>
            </a:r>
            <a:r>
              <a:rPr lang="ru-RU" sz="2200" dirty="0"/>
              <a:t> </a:t>
            </a:r>
            <a:r>
              <a:rPr lang="ru-RU" sz="2200" dirty="0" err="1"/>
              <a:t>умови</a:t>
            </a:r>
            <a:r>
              <a:rPr lang="ru-RU" sz="2200" dirty="0"/>
              <a:t> </a:t>
            </a:r>
            <a:r>
              <a:rPr lang="ru-RU" sz="2200" dirty="0" err="1"/>
              <a:t>упакування</a:t>
            </a:r>
            <a:r>
              <a:rPr lang="ru-RU" sz="2200" dirty="0"/>
              <a:t> і </a:t>
            </a:r>
            <a:r>
              <a:rPr lang="ru-RU" sz="2200" dirty="0" err="1"/>
              <a:t>маркування</a:t>
            </a:r>
            <a:r>
              <a:rPr lang="ru-RU" sz="2200" dirty="0"/>
              <a:t> товару </a:t>
            </a:r>
            <a:r>
              <a:rPr lang="ru-RU" sz="2200" dirty="0" err="1"/>
              <a:t>тощо</a:t>
            </a:r>
            <a:r>
              <a:rPr lang="ru-RU" sz="2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97237" y="2746864"/>
            <a:ext cx="6068290" cy="4203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4745073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02325" y="4605033"/>
            <a:ext cx="7453747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200" dirty="0" err="1"/>
              <a:t>Ризики</a:t>
            </a:r>
            <a:r>
              <a:rPr lang="ru-RU" sz="2200" dirty="0"/>
              <a:t> </a:t>
            </a:r>
            <a:r>
              <a:rPr lang="ru-RU" sz="2200" dirty="0" err="1"/>
              <a:t>пов’язані</a:t>
            </a:r>
            <a:r>
              <a:rPr lang="ru-RU" sz="2200" dirty="0"/>
              <a:t> з </a:t>
            </a:r>
            <a:r>
              <a:rPr lang="ru-RU" sz="2200" dirty="0" err="1"/>
              <a:t>іноземним</a:t>
            </a:r>
            <a:r>
              <a:rPr lang="ru-RU" sz="2200" dirty="0"/>
              <a:t> </a:t>
            </a:r>
            <a:r>
              <a:rPr lang="ru-RU" sz="2200" dirty="0" err="1"/>
              <a:t>контраґентом</a:t>
            </a:r>
            <a:r>
              <a:rPr lang="ru-RU" sz="2200" dirty="0"/>
              <a:t>, до </a:t>
            </a:r>
            <a:r>
              <a:rPr lang="ru-RU" sz="2200" dirty="0" err="1"/>
              <a:t>яких</a:t>
            </a:r>
            <a:r>
              <a:rPr lang="ru-RU" sz="2200" dirty="0"/>
              <a:t> </a:t>
            </a:r>
            <a:r>
              <a:rPr lang="ru-RU" sz="2200" dirty="0" err="1"/>
              <a:t>відносять</a:t>
            </a:r>
            <a:r>
              <a:rPr lang="ru-RU" sz="2200" dirty="0"/>
              <a:t>: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зіткнення</a:t>
            </a:r>
            <a:r>
              <a:rPr lang="ru-RU" sz="2200" dirty="0"/>
              <a:t> з </a:t>
            </a:r>
            <a:r>
              <a:rPr lang="ru-RU" sz="2200" dirty="0" err="1"/>
              <a:t>одноденною</a:t>
            </a:r>
            <a:r>
              <a:rPr lang="ru-RU" sz="2200" dirty="0"/>
              <a:t> </a:t>
            </a:r>
            <a:r>
              <a:rPr lang="ru-RU" sz="2200" dirty="0" err="1"/>
              <a:t>фірмою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зіткнення</a:t>
            </a:r>
            <a:r>
              <a:rPr lang="ru-RU" sz="2200" dirty="0"/>
              <a:t> з </a:t>
            </a:r>
            <a:r>
              <a:rPr lang="ru-RU" sz="2200" dirty="0" err="1"/>
              <a:t>шахрайськими</a:t>
            </a:r>
            <a:r>
              <a:rPr lang="ru-RU" sz="2200" dirty="0"/>
              <a:t> </a:t>
            </a:r>
            <a:r>
              <a:rPr lang="ru-RU" sz="2200" dirty="0" err="1"/>
              <a:t>організаціями</a:t>
            </a:r>
            <a:r>
              <a:rPr lang="ru-RU" sz="2200" dirty="0"/>
              <a:t>;</a:t>
            </a:r>
          </a:p>
          <a:p>
            <a:pPr algn="just"/>
            <a:r>
              <a:rPr lang="ru-RU" sz="2200" dirty="0"/>
              <a:t>-	</a:t>
            </a:r>
            <a:r>
              <a:rPr lang="ru-RU" sz="2200" dirty="0" err="1"/>
              <a:t>виникнення</a:t>
            </a:r>
            <a:r>
              <a:rPr lang="ru-RU" sz="2200" dirty="0"/>
              <a:t> проблем та </a:t>
            </a:r>
            <a:r>
              <a:rPr lang="ru-RU" sz="2200" dirty="0" err="1"/>
              <a:t>збитків</a:t>
            </a:r>
            <a:r>
              <a:rPr lang="ru-RU" sz="2200" dirty="0"/>
              <a:t> у </a:t>
            </a:r>
            <a:r>
              <a:rPr lang="ru-RU" sz="2200" dirty="0" err="1"/>
              <a:t>зв’язку</a:t>
            </a:r>
            <a:r>
              <a:rPr lang="ru-RU" sz="2200" dirty="0"/>
              <a:t> з </a:t>
            </a:r>
            <a:r>
              <a:rPr lang="ru-RU" sz="2200" dirty="0" err="1"/>
              <a:t>недобросовісністю</a:t>
            </a:r>
            <a:r>
              <a:rPr lang="ru-RU" sz="2200" dirty="0"/>
              <a:t> </a:t>
            </a:r>
            <a:r>
              <a:rPr lang="ru-RU" sz="2200" dirty="0" err="1"/>
              <a:t>іноземного</a:t>
            </a:r>
            <a:r>
              <a:rPr lang="ru-RU" sz="2200" dirty="0"/>
              <a:t> </a:t>
            </a:r>
            <a:r>
              <a:rPr lang="ru-RU" sz="2200" dirty="0" err="1"/>
              <a:t>контраґента</a:t>
            </a:r>
            <a:r>
              <a:rPr lang="ru-RU" sz="2200" dirty="0"/>
              <a:t> </a:t>
            </a:r>
            <a:r>
              <a:rPr lang="ru-RU" sz="2200" dirty="0" err="1"/>
              <a:t>тощо</a:t>
            </a:r>
            <a:r>
              <a:rPr lang="ru-RU" sz="2200" dirty="0"/>
              <a:t>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0562" y="480291"/>
            <a:ext cx="6465455" cy="38792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8388858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139</TotalTime>
  <Words>816</Words>
  <Application>Microsoft Office PowerPoint</Application>
  <PresentationFormat>Широкоэкранный</PresentationFormat>
  <Paragraphs>59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1" baseType="lpstr">
      <vt:lpstr>Arial</vt:lpstr>
      <vt:lpstr>Century Gothic</vt:lpstr>
      <vt:lpstr>Wingdings 3</vt:lpstr>
      <vt:lpstr>Легкий дым</vt:lpstr>
      <vt:lpstr>Тема 5.Ризики зовнішньоекономічної діяльності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diakov.net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5.Ризики зовнішньоекономічної діяльності</dc:title>
  <dc:creator>Acer</dc:creator>
  <cp:lastModifiedBy>Пользователь Windows</cp:lastModifiedBy>
  <cp:revision>12</cp:revision>
  <dcterms:created xsi:type="dcterms:W3CDTF">2019-09-30T19:26:28Z</dcterms:created>
  <dcterms:modified xsi:type="dcterms:W3CDTF">2020-04-17T05:40:48Z</dcterms:modified>
</cp:coreProperties>
</file>