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handoutMasterIdLst>
    <p:handoutMasterId r:id="rId47"/>
  </p:handoutMasterIdLst>
  <p:sldIdLst>
    <p:sldId id="256" r:id="rId2"/>
    <p:sldId id="257" r:id="rId3"/>
    <p:sldId id="271" r:id="rId4"/>
    <p:sldId id="330" r:id="rId5"/>
    <p:sldId id="331" r:id="rId6"/>
    <p:sldId id="336" r:id="rId7"/>
    <p:sldId id="333" r:id="rId8"/>
    <p:sldId id="332" r:id="rId9"/>
    <p:sldId id="313" r:id="rId10"/>
    <p:sldId id="314" r:id="rId11"/>
    <p:sldId id="334" r:id="rId12"/>
    <p:sldId id="337" r:id="rId13"/>
    <p:sldId id="338" r:id="rId14"/>
    <p:sldId id="290" r:id="rId15"/>
    <p:sldId id="315" r:id="rId16"/>
    <p:sldId id="339" r:id="rId17"/>
    <p:sldId id="340" r:id="rId18"/>
    <p:sldId id="316" r:id="rId19"/>
    <p:sldId id="317" r:id="rId20"/>
    <p:sldId id="318" r:id="rId21"/>
    <p:sldId id="342" r:id="rId22"/>
    <p:sldId id="341" r:id="rId23"/>
    <p:sldId id="343" r:id="rId24"/>
    <p:sldId id="344" r:id="rId25"/>
    <p:sldId id="329" r:id="rId26"/>
    <p:sldId id="291" r:id="rId27"/>
    <p:sldId id="345" r:id="rId28"/>
    <p:sldId id="292" r:id="rId29"/>
    <p:sldId id="293" r:id="rId30"/>
    <p:sldId id="310" r:id="rId31"/>
    <p:sldId id="295" r:id="rId32"/>
    <p:sldId id="319" r:id="rId33"/>
    <p:sldId id="320" r:id="rId34"/>
    <p:sldId id="321" r:id="rId35"/>
    <p:sldId id="296" r:id="rId36"/>
    <p:sldId id="335" r:id="rId37"/>
    <p:sldId id="322" r:id="rId38"/>
    <p:sldId id="328" r:id="rId39"/>
    <p:sldId id="273" r:id="rId40"/>
    <p:sldId id="323" r:id="rId41"/>
    <p:sldId id="324" r:id="rId42"/>
    <p:sldId id="298" r:id="rId43"/>
    <p:sldId id="325" r:id="rId44"/>
    <p:sldId id="326" r:id="rId45"/>
    <p:sldId id="327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16" autoAdjust="0"/>
  </p:normalViewPr>
  <p:slideViewPr>
    <p:cSldViewPr>
      <p:cViewPr varScale="1">
        <p:scale>
          <a:sx n="79" d="100"/>
          <a:sy n="79" d="100"/>
        </p:scale>
        <p:origin x="1656" y="84"/>
      </p:cViewPr>
      <p:guideLst>
        <p:guide orient="horz" pos="2160"/>
        <p:guide pos="2880"/>
        <p:guide orient="horz" pos="2260"/>
        <p:guide pos="2980"/>
      </p:guideLst>
    </p:cSldViewPr>
  </p:slideViewPr>
  <p:outlineViewPr>
    <p:cViewPr>
      <p:scale>
        <a:sx n="33" d="100"/>
        <a:sy n="33" d="100"/>
      </p:scale>
      <p:origin x="12" y="3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5305-6878-42A7-96F8-479D23B560F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2C050-51DC-4205-90F0-F3BCDC48510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2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007096"/>
            <a:ext cx="6400800" cy="2286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ПРАВОВИЙ РЕЖИМ ЗЕМЕЛЬ житлової та громадської забудови та інших земель в межах населених пунктів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188640"/>
            <a:ext cx="6400800" cy="150971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Тема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67" y="188640"/>
            <a:ext cx="17002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81265"/>
            <a:ext cx="31940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Поняття «населений пункт»  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560840" cy="5760640"/>
          </a:xfrm>
        </p:spPr>
        <p:txBody>
          <a:bodyPr>
            <a:normAutofit fontScale="77500" lnSpcReduction="20000"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Проект Закону про засади </a:t>
            </a:r>
            <a:r>
              <a:rPr lang="ru-RU" sz="2400" b="1" dirty="0" err="1">
                <a:solidFill>
                  <a:srgbClr val="C00000"/>
                </a:solidFill>
              </a:rPr>
              <a:t>адміністративно-територіального</a:t>
            </a:r>
            <a:r>
              <a:rPr lang="ru-RU" sz="2400" b="1" dirty="0">
                <a:solidFill>
                  <a:srgbClr val="C00000"/>
                </a:solidFill>
              </a:rPr>
              <a:t> устрою </a:t>
            </a:r>
            <a:r>
              <a:rPr lang="ru-RU" sz="2400" b="1" dirty="0" err="1" smtClean="0">
                <a:solidFill>
                  <a:srgbClr val="C00000"/>
                </a:solidFill>
              </a:rPr>
              <a:t>України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smtClean="0">
                <a:solidFill>
                  <a:srgbClr val="C00000"/>
                </a:solidFill>
              </a:rPr>
              <a:t>(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попередній</a:t>
            </a:r>
            <a:r>
              <a:rPr lang="ru-RU" sz="2400" b="1" u="sng" dirty="0" smtClean="0">
                <a:solidFill>
                  <a:srgbClr val="C00000"/>
                </a:solidFill>
              </a:rPr>
              <a:t>)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 smtClean="0"/>
              <a:t>За </a:t>
            </a:r>
            <a:r>
              <a:rPr lang="uk-UA" sz="2400" b="1" dirty="0"/>
              <a:t>містобудівними та соціально-економічними характеристиками населені пункти поділяються на такі </a:t>
            </a:r>
            <a:r>
              <a:rPr lang="uk-UA" sz="2400" b="1" dirty="0">
                <a:solidFill>
                  <a:srgbClr val="C00000"/>
                </a:solidFill>
              </a:rPr>
              <a:t>категорії:</a:t>
            </a:r>
            <a:r>
              <a:rPr lang="uk-UA" sz="2400" b="1" dirty="0"/>
              <a:t> міста, селища, села.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Місто</a:t>
            </a:r>
            <a:r>
              <a:rPr lang="uk-UA" sz="2400" b="1" dirty="0" smtClean="0"/>
              <a:t> </a:t>
            </a:r>
            <a:r>
              <a:rPr lang="uk-UA" sz="2400" b="1" dirty="0"/>
              <a:t>— населений пункт з переважно компактною забудовою, сталим складом населення, на території якого розташовані промислові і переробні підприємства, </a:t>
            </a:r>
            <a:r>
              <a:rPr lang="uk-UA" sz="2400" b="1" dirty="0" err="1"/>
              <a:t>підприємства</a:t>
            </a:r>
            <a:r>
              <a:rPr lang="uk-UA" sz="2400" b="1" dirty="0"/>
              <a:t> комунального господарства, житловий фонд, який має розвинуту соціальну, комунальну і транспортну інфраструктуру.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Селище</a:t>
            </a:r>
            <a:r>
              <a:rPr lang="uk-UA" sz="2400" b="1" dirty="0" smtClean="0"/>
              <a:t> </a:t>
            </a:r>
            <a:r>
              <a:rPr lang="uk-UA" sz="2400" b="1" dirty="0"/>
              <a:t>— населений пункт з переважно садибною забудовою, сталим складом населення, утворення та розвиток якого пов’язані з розташуванням на його території підприємств, залізничних вузлів, гідротехнічних та інших споруд і об’єктів, який має соціальну і комунальну інфраструктуру.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Село</a:t>
            </a:r>
            <a:r>
              <a:rPr lang="uk-UA" sz="2400" b="1" dirty="0" smtClean="0"/>
              <a:t> </a:t>
            </a:r>
            <a:r>
              <a:rPr lang="uk-UA" sz="2400" b="1" dirty="0"/>
              <a:t>— населений пункт із садибною забудовою, сталим складом населення, яке переважно зайняте у сільському, лісовому чи рибному господарстві, народних промислах, первинній переробці сільськогосподарської, лісової чи рибної продукції, наявності у жителів індивідуального господарства, присадибної ділянки.</a:t>
            </a:r>
          </a:p>
          <a:p>
            <a:r>
              <a:rPr lang="uk-UA" sz="2400" b="1" dirty="0" smtClean="0"/>
              <a:t>Міста </a:t>
            </a:r>
            <a:r>
              <a:rPr lang="uk-UA" sz="2400" b="1" dirty="0"/>
              <a:t>належать до міських, а селища та села — до сільських населених пунктів.</a:t>
            </a:r>
            <a:endParaRPr lang="uk-UA" sz="2400" b="1" dirty="0" smtClean="0">
              <a:solidFill>
                <a:srgbClr val="C00000"/>
              </a:solidFill>
            </a:endParaRPr>
          </a:p>
          <a:p>
            <a:pPr marL="82296" indent="0">
              <a:spcAft>
                <a:spcPts val="600"/>
              </a:spcAft>
              <a:buNone/>
            </a:pP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5219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Поняття «населений пункт»  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560840" cy="5760640"/>
          </a:xfrm>
        </p:spPr>
        <p:txBody>
          <a:bodyPr>
            <a:normAutofit fontScale="62500" lnSpcReduction="20000"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Проект Закону про засади </a:t>
            </a:r>
            <a:r>
              <a:rPr lang="ru-RU" sz="2400" b="1" dirty="0" err="1">
                <a:solidFill>
                  <a:srgbClr val="C00000"/>
                </a:solidFill>
              </a:rPr>
              <a:t>адміністративно-територіального</a:t>
            </a:r>
            <a:r>
              <a:rPr lang="ru-RU" sz="2400" b="1" dirty="0">
                <a:solidFill>
                  <a:srgbClr val="C00000"/>
                </a:solidFill>
              </a:rPr>
              <a:t> устрою </a:t>
            </a:r>
            <a:r>
              <a:rPr lang="ru-RU" sz="2400" b="1" dirty="0" err="1" smtClean="0">
                <a:solidFill>
                  <a:srgbClr val="C00000"/>
                </a:solidFill>
              </a:rPr>
              <a:t>України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 smtClean="0"/>
              <a:t>Стаття </a:t>
            </a:r>
            <a:r>
              <a:rPr lang="uk-UA" sz="2400" b="1" dirty="0"/>
              <a:t>10. Місто, селище, село</a:t>
            </a:r>
          </a:p>
          <a:p>
            <a:pPr marL="82296" indent="0">
              <a:spcAft>
                <a:spcPts val="600"/>
              </a:spcAft>
              <a:buNone/>
            </a:pPr>
            <a:endParaRPr lang="uk-UA" sz="2400" b="1" dirty="0" smtClean="0"/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 smtClean="0"/>
              <a:t>1</a:t>
            </a:r>
            <a:r>
              <a:rPr lang="uk-UA" sz="2400" b="1" dirty="0"/>
              <a:t>. Міста, селища та села є основою для утворення громад.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2. За містобудівними та соціально-економічними характеристиками місто, селище, село є категоріями населених пунктів. 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3. Місто є населеним пунктом з переважно компактною забудовою, загальною чисельністю населення не менше ніж 20 тисяч жителів, на території якого розташовані промислові і переробні підприємства, підприємства комунального господарства, житловий фонд, та який має розвинуту соціальну, комунальну і транспортну інфраструктуру.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Селище є населеним пунктом, загальною чисельністю населення не менше ніж 5 тисяч жителів, утворення та розвиток якого пов’язані з розташуванням на його території підприємств, залізничних вузлів, гідротехнічних, інших споруд і об’єктів, та який має соціальну, комунальну і транспортну інфраструктуру.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Село є населеним пунктом, загальною чисельністю населення менше 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5 тисяч жителів, який має соціальну, комунальну і транспортну інфраструктуру.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4. Міста належать до міських, а селища та села — до сільських населених пунктів.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/>
              <a:t>5. Поселення може бути віднесено до однієї із категорій населених пунктів у порядку, встановленому цим Законом.</a:t>
            </a:r>
          </a:p>
          <a:p>
            <a:pPr marL="82296" indent="0">
              <a:spcAft>
                <a:spcPts val="600"/>
              </a:spcAft>
              <a:buNone/>
            </a:pP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21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Проект Закону про порядок вирішення питань адміністративно-територіального устрою України</a:t>
            </a:r>
            <a:r>
              <a:rPr lang="uk-UA" sz="2400" dirty="0" smtClean="0">
                <a:solidFill>
                  <a:srgbClr val="C00000"/>
                </a:solidFill>
              </a:rPr>
              <a:t/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(реєстраційний № 4664 від 28.01.2021)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484784"/>
            <a:ext cx="7746064" cy="476361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uk-UA" dirty="0" smtClean="0">
                <a:solidFill>
                  <a:srgbClr val="002060"/>
                </a:solidFill>
              </a:rPr>
              <a:t>Законопроект 4664  покликаний урегулювати: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поняття адміністративно-територіального устрою України, адміністративно-територіальної одиниці, населеного пункту;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встановлення засад, на яких будується адміністративно-територіальний устрій;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визначення органів, до повноважень яких належить розгляд і вирішення питань адміністративно-територіального устрою;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визначення порядку утворення та ліквідації адміністративно-територіальних одиниць, встановлення і зміни їх меж;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віднесення населених пунктів до категорії сіл, селищ, міст;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найменування і перейменування адміністративно-територіальних одиниць;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uk-UA" dirty="0" smtClean="0"/>
              <a:t>визначення адміністративних центрів та затвердження територій територіальних громад.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934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74888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7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776864" cy="5761186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14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uk-UA" b="1" dirty="0" smtClean="0">
                <a:solidFill>
                  <a:srgbClr val="C00000"/>
                </a:solidFill>
              </a:rPr>
              <a:t>Сталий розвиток </a:t>
            </a:r>
            <a:r>
              <a:rPr lang="uk-UA" b="1" dirty="0">
                <a:solidFill>
                  <a:srgbClr val="C00000"/>
                </a:solidFill>
              </a:rPr>
              <a:t>населених </a:t>
            </a:r>
            <a:r>
              <a:rPr lang="uk-UA" b="1" dirty="0" smtClean="0">
                <a:solidFill>
                  <a:srgbClr val="C00000"/>
                </a:solidFill>
              </a:rPr>
              <a:t>пунктів – </a:t>
            </a:r>
            <a:r>
              <a:rPr lang="uk-UA" b="1" dirty="0" smtClean="0">
                <a:solidFill>
                  <a:srgbClr val="00B050"/>
                </a:solidFill>
              </a:rPr>
              <a:t>соціально</a:t>
            </a:r>
            <a:r>
              <a:rPr lang="uk-UA" b="1" dirty="0">
                <a:solidFill>
                  <a:srgbClr val="00B050"/>
                </a:solidFill>
              </a:rPr>
              <a:t>, економічно і екологічно збалансований розвиток міських і сільських поселень</a:t>
            </a:r>
            <a:r>
              <a:rPr lang="uk-UA" b="1" dirty="0"/>
              <a:t>, спрямований на створення їх економічного потенціалу, повноцінного життєвого середовища для сучасного та наступних поколінь на основі раціонального використання ресурсів (природних, трудових, виробничих, науково-технічних, інтелектуальних тощо), технологічного переоснащення і реструктуризації підприємств, удосконалення соціальної, виробничої, транспортної, комунікаційно-інформаційної, інженерної, екологічної інфраструктури, поліпшення умов проживання, відпочинку та оздоровлення, збереження та збагачення біологічного різноманіття та культурної спадщини.</a:t>
            </a:r>
          </a:p>
          <a:p>
            <a:pPr marL="82296" indent="0">
              <a:spcAft>
                <a:spcPts val="1800"/>
              </a:spcAft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64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776864" cy="619268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uk-UA" sz="4200" b="1" dirty="0" smtClean="0">
                <a:solidFill>
                  <a:srgbClr val="C00000"/>
                </a:solidFill>
              </a:rPr>
              <a:t>Концепція </a:t>
            </a:r>
            <a:r>
              <a:rPr lang="uk-UA" sz="4200" b="1" dirty="0">
                <a:solidFill>
                  <a:srgbClr val="C00000"/>
                </a:solidFill>
              </a:rPr>
              <a:t>сталого розвитку населених пунктів </a:t>
            </a:r>
            <a:endParaRPr lang="uk-UA" sz="4200" b="1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uk-UA" sz="4200" b="1" dirty="0" smtClean="0"/>
              <a:t>(</a:t>
            </a:r>
            <a:r>
              <a:rPr lang="uk-UA" sz="4200" b="1" dirty="0"/>
              <a:t>Постанова Верховної Ради України від 24 грудня 1999 р. № </a:t>
            </a:r>
            <a:r>
              <a:rPr lang="uk-UA" sz="4200" b="1" dirty="0" smtClean="0"/>
              <a:t>1359-XIV)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r>
              <a:rPr lang="uk-UA" sz="3800" b="1" dirty="0" smtClean="0">
                <a:solidFill>
                  <a:srgbClr val="C00000"/>
                </a:solidFill>
              </a:rPr>
              <a:t>Основні </a:t>
            </a:r>
            <a:r>
              <a:rPr lang="uk-UA" sz="3800" b="1" dirty="0">
                <a:solidFill>
                  <a:srgbClr val="C00000"/>
                </a:solidFill>
              </a:rPr>
              <a:t>напрями державної політики </a:t>
            </a:r>
            <a:r>
              <a:rPr lang="uk-UA" sz="3800" b="1" dirty="0"/>
              <a:t>щодо забезпечення </a:t>
            </a:r>
            <a:r>
              <a:rPr lang="uk-UA" sz="3800" b="1" dirty="0" smtClean="0"/>
              <a:t>сталого розвитку населених пунктів: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забезпечення </a:t>
            </a:r>
            <a:r>
              <a:rPr lang="uk-UA" b="1" dirty="0"/>
              <a:t>раціонального використання природних ресурсів;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поліпшення соціальних умов життя населення;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забезпечення населення житлом;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удосконалення виробничої інфраструктури;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розвиток транспортної інфраструктури;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розвиток інженерної інфраструктури;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формування повноцінного життєвого середовища у населених пунктах;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поліпшення санітарно-гігієнічних умов;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захист від несприятливих природних явищ;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запобігання виникненню техногенних аварій.</a:t>
            </a:r>
          </a:p>
          <a:p>
            <a:pPr marL="82296" indent="0">
              <a:spcAft>
                <a:spcPts val="1800"/>
              </a:spcAft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65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4664"/>
            <a:ext cx="7704856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368152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700" b="1" dirty="0" smtClean="0"/>
              <a:t>Указ Президента України від </a:t>
            </a:r>
            <a:r>
              <a:rPr lang="ru-RU" sz="2700" b="1" dirty="0" smtClean="0"/>
              <a:t>30 </a:t>
            </a:r>
            <a:r>
              <a:rPr lang="ru-RU" sz="2700" b="1" dirty="0" err="1"/>
              <a:t>вересня</a:t>
            </a:r>
            <a:r>
              <a:rPr lang="ru-RU" sz="2700" b="1" dirty="0"/>
              <a:t> 2019 </a:t>
            </a:r>
            <a:r>
              <a:rPr lang="ru-RU" sz="2700" b="1" dirty="0" smtClean="0"/>
              <a:t>р. № 722</a:t>
            </a:r>
            <a:r>
              <a:rPr lang="uk-UA" sz="2700" dirty="0"/>
              <a:t/>
            </a:r>
            <a:br>
              <a:rPr lang="uk-UA" sz="2700" dirty="0"/>
            </a:br>
            <a:r>
              <a:rPr lang="uk-UA" sz="2700" b="1" dirty="0" smtClean="0">
                <a:solidFill>
                  <a:srgbClr val="C00000"/>
                </a:solidFill>
              </a:rPr>
              <a:t>«</a:t>
            </a:r>
            <a:r>
              <a:rPr lang="ru-RU" sz="2700" b="1" dirty="0">
                <a:solidFill>
                  <a:srgbClr val="C00000"/>
                </a:solidFill>
              </a:rPr>
              <a:t>Про </a:t>
            </a:r>
            <a:r>
              <a:rPr lang="ru-RU" sz="2700" b="1" dirty="0" err="1">
                <a:solidFill>
                  <a:srgbClr val="C00000"/>
                </a:solidFill>
              </a:rPr>
              <a:t>Цілі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сталого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розвитку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err="1">
                <a:solidFill>
                  <a:srgbClr val="C00000"/>
                </a:solidFill>
              </a:rPr>
              <a:t>України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на </a:t>
            </a:r>
            <a:r>
              <a:rPr lang="ru-RU" sz="2700" b="1" dirty="0" err="1">
                <a:solidFill>
                  <a:srgbClr val="C00000"/>
                </a:solidFill>
              </a:rPr>
              <a:t>період</a:t>
            </a:r>
            <a:r>
              <a:rPr lang="ru-RU" sz="2700" b="1" dirty="0">
                <a:solidFill>
                  <a:srgbClr val="C00000"/>
                </a:solidFill>
              </a:rPr>
              <a:t> до 2030 </a:t>
            </a:r>
            <a:r>
              <a:rPr lang="ru-RU" sz="2700" b="1" dirty="0" smtClean="0">
                <a:solidFill>
                  <a:srgbClr val="C00000"/>
                </a:solidFill>
              </a:rPr>
              <a:t>року»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556792"/>
            <a:ext cx="7458032" cy="5301208"/>
          </a:xfrm>
        </p:spPr>
        <p:txBody>
          <a:bodyPr>
            <a:normAutofit fontScale="55000" lnSpcReduction="20000"/>
          </a:bodyPr>
          <a:lstStyle/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2</a:t>
            </a:r>
            <a:r>
              <a:rPr lang="uk-UA" b="1" dirty="0"/>
              <a:t>) подолання голоду, досягнення продовольчої безпеки, поліпшення харчування і сприяння сталому розвитку сільського господарства;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3</a:t>
            </a:r>
            <a:r>
              <a:rPr lang="uk-UA" b="1" dirty="0"/>
              <a:t>) забезпечення здорового способу життя та сприяння благополуччю для всіх у будь-якому віці;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6</a:t>
            </a:r>
            <a:r>
              <a:rPr lang="uk-UA" b="1" dirty="0"/>
              <a:t>) забезпечення доступності та сталого управління водними ресурсами та санітарією;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9</a:t>
            </a:r>
            <a:r>
              <a:rPr lang="uk-UA" b="1" dirty="0"/>
              <a:t>) створення стійкої інфраструктури, сприяння всеохоплюючій і сталій індустріалізації та інноваціям;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>
                <a:solidFill>
                  <a:srgbClr val="00B050"/>
                </a:solidFill>
              </a:rPr>
              <a:t>11</a:t>
            </a:r>
            <a:r>
              <a:rPr lang="uk-UA" b="1" dirty="0">
                <a:solidFill>
                  <a:srgbClr val="00B050"/>
                </a:solidFill>
              </a:rPr>
              <a:t>) забезпечення відкритості, безпеки, життєстійкості й екологічної стійкості міст, інших населених пунктів;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13</a:t>
            </a:r>
            <a:r>
              <a:rPr lang="uk-UA" b="1" dirty="0"/>
              <a:t>) вжиття невідкладних заходів щодо боротьби зі зміною клімату та її наслідками;</a:t>
            </a:r>
          </a:p>
          <a:p>
            <a:pPr marL="82296" indent="0">
              <a:spcBef>
                <a:spcPts val="1200"/>
              </a:spcBef>
              <a:buNone/>
            </a:pPr>
            <a:r>
              <a:rPr lang="uk-UA" b="1" dirty="0" smtClean="0"/>
              <a:t>15</a:t>
            </a:r>
            <a:r>
              <a:rPr lang="uk-UA" b="1" dirty="0"/>
              <a:t>) захист та відновлення екосистем суші та сприяння їх раціональному використанню, раціональне лісокористування, боротьба з </a:t>
            </a:r>
            <a:r>
              <a:rPr lang="uk-UA" b="1" dirty="0" err="1"/>
              <a:t>опустелюванням</a:t>
            </a:r>
            <a:r>
              <a:rPr lang="uk-UA" b="1" dirty="0"/>
              <a:t>, припинення і повернення назад (розвертання) процесу деградації земель та зупинка процесу втрати </a:t>
            </a:r>
            <a:r>
              <a:rPr lang="uk-UA" b="1" dirty="0" err="1" smtClean="0"/>
              <a:t>біорізноманіття</a:t>
            </a:r>
            <a:r>
              <a:rPr lang="uk-UA" b="1" dirty="0" smtClean="0"/>
              <a:t>…</a:t>
            </a:r>
            <a:endParaRPr lang="uk-UA" b="1" dirty="0"/>
          </a:p>
          <a:p>
            <a:pPr marL="8229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382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776864" cy="619268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800" dirty="0"/>
              <a:t>Попри відсутність у </a:t>
            </a:r>
            <a:r>
              <a:rPr lang="uk-UA" sz="2800" dirty="0" err="1" smtClean="0"/>
              <a:t>ЗК</a:t>
            </a:r>
            <a:r>
              <a:rPr lang="uk-UA" sz="2800" dirty="0" smtClean="0"/>
              <a:t> України як </a:t>
            </a:r>
            <a:r>
              <a:rPr lang="uk-UA" sz="2800" dirty="0"/>
              <a:t>самостійної категорії земель населених пунктів (</a:t>
            </a:r>
            <a:r>
              <a:rPr lang="uk-UA" sz="2800" dirty="0" err="1"/>
              <a:t>ЗНП</a:t>
            </a:r>
            <a:r>
              <a:rPr lang="uk-UA" sz="2800" dirty="0"/>
              <a:t>) це </a:t>
            </a:r>
            <a:r>
              <a:rPr lang="uk-UA" sz="2800" b="1" dirty="0"/>
              <a:t>поняття зберігає свою значущість</a:t>
            </a:r>
            <a:r>
              <a:rPr lang="uk-UA" sz="2800" dirty="0"/>
              <a:t> як в теорії, так і у практиці правового регулювання земельних відносин. </a:t>
            </a:r>
            <a:endParaRPr lang="uk-UA" sz="2800" dirty="0" smtClean="0"/>
          </a:p>
          <a:p>
            <a:pPr marL="82296" indent="0" algn="just">
              <a:buNone/>
            </a:pPr>
            <a:endParaRPr lang="uk-UA" sz="2800" b="1" dirty="0"/>
          </a:p>
          <a:p>
            <a:pPr marL="82296" indent="0" algn="just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Землі населених пунктів </a:t>
            </a:r>
            <a:r>
              <a:rPr lang="uk-UA" sz="2800" b="1" dirty="0" smtClean="0"/>
              <a:t>– всі </a:t>
            </a:r>
            <a:r>
              <a:rPr lang="uk-UA" sz="2800" b="1" dirty="0"/>
              <a:t>землі, що знаходяться в межах населених </a:t>
            </a:r>
            <a:r>
              <a:rPr lang="uk-UA" sz="2800" b="1" dirty="0" smtClean="0"/>
              <a:t>пунктів, хоч і належать до різних категорій земель.</a:t>
            </a:r>
            <a:endParaRPr lang="uk-UA" sz="2800" b="1" dirty="0"/>
          </a:p>
          <a:p>
            <a:pPr marL="82296" indent="0">
              <a:spcAft>
                <a:spcPts val="1800"/>
              </a:spcAft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67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776864" cy="6192688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C00000"/>
                </a:solidFill>
              </a:rPr>
              <a:t>Основне цільове призначення </a:t>
            </a:r>
            <a:r>
              <a:rPr lang="uk-UA" sz="2600" b="1" dirty="0" err="1" smtClean="0">
                <a:solidFill>
                  <a:srgbClr val="C00000"/>
                </a:solidFill>
              </a:rPr>
              <a:t>ЗНП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r>
              <a:rPr lang="uk-UA" sz="2600" b="1" dirty="0" smtClean="0"/>
              <a:t>– слугувати територіальним (просторовим) базисом для розміщення промислових, транспортно-інфраструктурних, житлових, соціально-культурних, рекреаційних тощо об’єктів.</a:t>
            </a:r>
          </a:p>
          <a:p>
            <a:endParaRPr lang="uk-UA" sz="2600" b="1" dirty="0" smtClean="0"/>
          </a:p>
          <a:p>
            <a:r>
              <a:rPr lang="uk-UA" sz="2600" b="1" dirty="0" smtClean="0">
                <a:solidFill>
                  <a:srgbClr val="C00000"/>
                </a:solidFill>
              </a:rPr>
              <a:t>Цінність </a:t>
            </a:r>
            <a:r>
              <a:rPr lang="uk-UA" sz="2600" b="1" dirty="0" err="1" smtClean="0">
                <a:solidFill>
                  <a:srgbClr val="C00000"/>
                </a:solidFill>
              </a:rPr>
              <a:t>ЗНП</a:t>
            </a:r>
            <a:r>
              <a:rPr lang="uk-UA" sz="2600" b="1" dirty="0" smtClean="0">
                <a:solidFill>
                  <a:srgbClr val="C00000"/>
                </a:solidFill>
              </a:rPr>
              <a:t> </a:t>
            </a:r>
            <a:r>
              <a:rPr lang="uk-UA" sz="2600" b="1" dirty="0" smtClean="0"/>
              <a:t>визначається не родючістю ґрунтів, а місцезнаходженням, рельєфом, забезпеченням комунікаціями тощо.</a:t>
            </a:r>
          </a:p>
          <a:p>
            <a:endParaRPr lang="uk-UA" sz="2600" b="1" dirty="0" smtClean="0"/>
          </a:p>
          <a:p>
            <a:pPr marL="82296" indent="0">
              <a:spcAft>
                <a:spcPts val="1800"/>
              </a:spcAft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52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питання теми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836712"/>
            <a:ext cx="7811762" cy="5877272"/>
          </a:xfrm>
        </p:spPr>
        <p:txBody>
          <a:bodyPr>
            <a:normAutofit lnSpcReduction="10000"/>
          </a:bodyPr>
          <a:lstStyle/>
          <a:p>
            <a:pPr marL="596646" lvl="0" indent="-514350">
              <a:buClr>
                <a:srgbClr val="FF0000"/>
              </a:buClr>
              <a:buFont typeface="+mj-lt"/>
              <a:buAutoNum type="arabicPeriod"/>
            </a:pPr>
            <a:r>
              <a:rPr lang="uk-UA" b="1" dirty="0"/>
              <a:t>Поняття, цільове призначення і склад земель у межах населених </a:t>
            </a:r>
            <a:r>
              <a:rPr lang="uk-UA" b="1" dirty="0" smtClean="0"/>
              <a:t>пунктів.</a:t>
            </a:r>
          </a:p>
          <a:p>
            <a:pPr marL="596646" lvl="0" indent="-514350">
              <a:buClr>
                <a:srgbClr val="FF0000"/>
              </a:buClr>
              <a:buFont typeface="+mj-lt"/>
              <a:buAutoNum type="arabicPeriod"/>
            </a:pPr>
            <a:r>
              <a:rPr lang="uk-UA" b="1" dirty="0" smtClean="0"/>
              <a:t>Поняття і склад земель </a:t>
            </a:r>
            <a:r>
              <a:rPr lang="uk-UA" b="1" dirty="0"/>
              <a:t>житлової та громадської забудови.</a:t>
            </a:r>
            <a:endParaRPr lang="uk-UA" dirty="0"/>
          </a:p>
          <a:p>
            <a:pPr marL="596646" lvl="0" indent="-514350">
              <a:buClr>
                <a:srgbClr val="FF0000"/>
              </a:buClr>
              <a:buFont typeface="+mj-lt"/>
              <a:buAutoNum type="arabicPeriod"/>
            </a:pPr>
            <a:r>
              <a:rPr lang="uk-UA" b="1" dirty="0"/>
              <a:t>Особливості правового режиму земель житлової та громадської забудови.</a:t>
            </a:r>
            <a:endParaRPr lang="uk-UA" dirty="0"/>
          </a:p>
          <a:p>
            <a:pPr marL="596646" indent="-514350">
              <a:buClr>
                <a:srgbClr val="FF0000"/>
              </a:buClr>
              <a:buFont typeface="+mj-lt"/>
              <a:buAutoNum type="arabicPeriod"/>
            </a:pPr>
            <a:r>
              <a:rPr lang="uk-UA" b="1" dirty="0" smtClean="0"/>
              <a:t>Поняття </a:t>
            </a:r>
            <a:r>
              <a:rPr lang="uk-UA" b="1" dirty="0"/>
              <a:t>та зміст містобудівної </a:t>
            </a:r>
            <a:r>
              <a:rPr lang="uk-UA" b="1" dirty="0" smtClean="0"/>
              <a:t>діяльності та містобудівної </a:t>
            </a:r>
            <a:r>
              <a:rPr lang="uk-UA" b="1" dirty="0"/>
              <a:t>документації. </a:t>
            </a:r>
            <a:r>
              <a:rPr lang="uk-UA" b="1" dirty="0" smtClean="0"/>
              <a:t>Містобудівний </a:t>
            </a:r>
            <a:r>
              <a:rPr lang="uk-UA" b="1" dirty="0"/>
              <a:t>кадастр. </a:t>
            </a:r>
            <a:endParaRPr lang="uk-UA" b="1" dirty="0" smtClean="0"/>
          </a:p>
          <a:p>
            <a:pPr marL="596646" indent="-514350">
              <a:buClr>
                <a:srgbClr val="FF0000"/>
              </a:buClr>
              <a:buFont typeface="+mj-lt"/>
              <a:buAutoNum type="arabicPeriod"/>
            </a:pPr>
            <a:r>
              <a:rPr lang="uk-UA" b="1" dirty="0" smtClean="0"/>
              <a:t>Правові </a:t>
            </a:r>
            <a:r>
              <a:rPr lang="uk-UA" b="1" dirty="0"/>
              <a:t>форми використання земель житлової та громадської забудови.</a:t>
            </a:r>
            <a:endParaRPr lang="uk-UA" dirty="0"/>
          </a:p>
          <a:p>
            <a:pPr marL="596646" lvl="0" indent="-514350">
              <a:buClr>
                <a:srgbClr val="FF0000"/>
              </a:buClr>
              <a:buFont typeface="+mj-lt"/>
              <a:buAutoNum type="arabicPeriod"/>
            </a:pPr>
            <a:endParaRPr lang="uk-UA" dirty="0"/>
          </a:p>
          <a:p>
            <a:pPr marL="82296" lvl="0" indent="0">
              <a:buNone/>
            </a:pPr>
            <a:endParaRPr lang="ru-RU" sz="3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100" b="1" dirty="0" smtClean="0">
                <a:solidFill>
                  <a:schemeClr val="accent3">
                    <a:lumMod val="75000"/>
                  </a:schemeClr>
                </a:solidFill>
              </a:rPr>
              <a:t>Класифікація </a:t>
            </a:r>
            <a:r>
              <a:rPr lang="uk-UA" sz="3100" b="1" dirty="0">
                <a:solidFill>
                  <a:schemeClr val="accent3">
                    <a:lumMod val="75000"/>
                  </a:schemeClr>
                </a:solidFill>
              </a:rPr>
              <a:t>земель населених </a:t>
            </a:r>
            <a:r>
              <a:rPr lang="uk-UA" sz="3100" b="1" dirty="0" smtClean="0">
                <a:solidFill>
                  <a:schemeClr val="accent3">
                    <a:lumMod val="75000"/>
                  </a:schemeClr>
                </a:solidFill>
              </a:rPr>
              <a:t>пунктів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AutoNum type="arabicParenR"/>
            </a:pPr>
            <a:r>
              <a:rPr lang="uk-UA" sz="2600" b="1" dirty="0" smtClean="0">
                <a:solidFill>
                  <a:srgbClr val="FF0000"/>
                </a:solidFill>
              </a:rPr>
              <a:t>За видами населених пунктів: </a:t>
            </a:r>
            <a:r>
              <a:rPr lang="uk-UA" sz="2600" b="1" dirty="0" smtClean="0"/>
              <a:t>землі міст; землі селищ міського типу; землі сільських поселень.</a:t>
            </a:r>
          </a:p>
          <a:p>
            <a:pPr marL="596646" indent="-514350">
              <a:buAutoNum type="arabicParenR"/>
            </a:pPr>
            <a:r>
              <a:rPr lang="uk-UA" sz="2600" b="1" dirty="0" smtClean="0">
                <a:solidFill>
                  <a:srgbClr val="FF0000"/>
                </a:solidFill>
              </a:rPr>
              <a:t>За функціональним призначенням: </a:t>
            </a:r>
            <a:r>
              <a:rPr lang="uk-UA" sz="2600" b="1" dirty="0" smtClean="0"/>
              <a:t>землі </a:t>
            </a:r>
            <a:r>
              <a:rPr lang="uk-UA" sz="2600" b="1" dirty="0" err="1" smtClean="0"/>
              <a:t>сельбищної</a:t>
            </a:r>
            <a:r>
              <a:rPr lang="uk-UA" sz="2600" b="1" dirty="0" smtClean="0"/>
              <a:t> зони, землі виробничої зони, землі </a:t>
            </a:r>
            <a:r>
              <a:rPr lang="uk-UA" sz="2600" b="1" dirty="0" err="1" smtClean="0"/>
              <a:t>ландшафтно</a:t>
            </a:r>
            <a:r>
              <a:rPr lang="uk-UA" sz="2600" b="1" dirty="0" smtClean="0"/>
              <a:t>-рекреаційної </a:t>
            </a:r>
            <a:r>
              <a:rPr lang="uk-UA" sz="2600" b="1" dirty="0" smtClean="0"/>
              <a:t>зони та ін.</a:t>
            </a:r>
            <a:endParaRPr lang="uk-UA" sz="2600" b="1" dirty="0" smtClean="0">
              <a:solidFill>
                <a:srgbClr val="FF0000"/>
              </a:solidFill>
            </a:endParaRPr>
          </a:p>
          <a:p>
            <a:pPr marL="596646" indent="-514350">
              <a:buAutoNum type="arabicParenR"/>
            </a:pPr>
            <a:r>
              <a:rPr lang="uk-UA" sz="2600" b="1" dirty="0" smtClean="0">
                <a:solidFill>
                  <a:srgbClr val="FF0000"/>
                </a:solidFill>
              </a:rPr>
              <a:t>За категоріями: </a:t>
            </a:r>
            <a:r>
              <a:rPr lang="uk-UA" sz="2600" b="1" dirty="0" smtClean="0"/>
              <a:t>землі житлової та громадської забудови, землі промисловості, землі транспорту, землі рекреаційного призначення та ін.</a:t>
            </a:r>
            <a:r>
              <a:rPr lang="uk-UA" sz="2600" b="1" dirty="0" smtClean="0">
                <a:solidFill>
                  <a:srgbClr val="FF0000"/>
                </a:solidFill>
              </a:rPr>
              <a:t> </a:t>
            </a:r>
          </a:p>
          <a:p>
            <a:pPr marL="596646" indent="-514350">
              <a:buAutoNum type="arabicParenR"/>
            </a:pPr>
            <a:endParaRPr lang="uk-UA" sz="2600" b="1" dirty="0" smtClean="0"/>
          </a:p>
          <a:p>
            <a:pPr marL="82296" indent="0">
              <a:spcAft>
                <a:spcPts val="1800"/>
              </a:spcAft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31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4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2314"/>
            <a:ext cx="7360865" cy="65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16632"/>
            <a:ext cx="7678613" cy="61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404664"/>
            <a:ext cx="7425060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52080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Закон України</a:t>
            </a:r>
            <a:endParaRPr lang="ru-RU" sz="2400" b="1" dirty="0"/>
          </a:p>
          <a:p>
            <a:r>
              <a:rPr lang="ru-RU" sz="2400" b="1" dirty="0" smtClean="0">
                <a:solidFill>
                  <a:srgbClr val="FF0000"/>
                </a:solidFill>
              </a:rPr>
              <a:t>«Про </a:t>
            </a:r>
            <a:r>
              <a:rPr lang="ru-RU" sz="2400" b="1" dirty="0">
                <a:solidFill>
                  <a:srgbClr val="FF0000"/>
                </a:solidFill>
              </a:rPr>
              <a:t>статус </a:t>
            </a:r>
            <a:r>
              <a:rPr lang="ru-RU" sz="2400" b="1" dirty="0" err="1">
                <a:solidFill>
                  <a:srgbClr val="FF0000"/>
                </a:solidFill>
              </a:rPr>
              <a:t>гірських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населених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пунктів</a:t>
            </a:r>
            <a:r>
              <a:rPr lang="ru-RU" sz="2400" b="1" dirty="0">
                <a:solidFill>
                  <a:srgbClr val="FF0000"/>
                </a:solidFill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</a:rPr>
              <a:t>Україні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400" b="1" dirty="0" err="1" smtClean="0"/>
              <a:t>від</a:t>
            </a:r>
            <a:r>
              <a:rPr lang="ru-RU" sz="2400" b="1" dirty="0" smtClean="0"/>
              <a:t> 15 лютого 1995 р. 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uk-UA" sz="2400" b="1" dirty="0"/>
              <a:t>До </a:t>
            </a:r>
            <a:r>
              <a:rPr lang="uk-UA" sz="2400" b="1" dirty="0" smtClean="0">
                <a:solidFill>
                  <a:srgbClr val="00B050"/>
                </a:solidFill>
              </a:rPr>
              <a:t>гірських населених пунктів </a:t>
            </a:r>
            <a:r>
              <a:rPr lang="uk-UA" sz="2400" b="1" dirty="0" smtClean="0"/>
              <a:t>належать </a:t>
            </a:r>
            <a:r>
              <a:rPr lang="uk-UA" sz="2400" b="1" dirty="0"/>
              <a:t>міста, </a:t>
            </a:r>
            <a:r>
              <a:rPr lang="uk-UA" sz="2400" b="1" dirty="0" smtClean="0"/>
              <a:t>селища </a:t>
            </a:r>
            <a:r>
              <a:rPr lang="uk-UA" sz="2400" b="1" dirty="0"/>
              <a:t>міського </a:t>
            </a:r>
            <a:r>
              <a:rPr lang="uk-UA" sz="2400" b="1" dirty="0" smtClean="0"/>
              <a:t>типу</a:t>
            </a:r>
            <a:r>
              <a:rPr lang="uk-UA" sz="2400" b="1" dirty="0"/>
              <a:t>, селища, сільські населені пункти, які розташовані у гірській 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місцевості</a:t>
            </a:r>
            <a:r>
              <a:rPr lang="uk-UA" sz="2400" b="1" dirty="0"/>
              <a:t>, мають недостатньо розвинуті сферу застосування праці </a:t>
            </a:r>
            <a:r>
              <a:rPr lang="uk-UA" sz="2400" b="1" dirty="0" smtClean="0"/>
              <a:t>та </a:t>
            </a:r>
            <a:r>
              <a:rPr lang="uk-UA" sz="2400" b="1" dirty="0"/>
              <a:t>систему соціально-побутового обслуговування, обмежену </a:t>
            </a:r>
            <a:r>
              <a:rPr lang="uk-UA" sz="2400" b="1" dirty="0" smtClean="0"/>
              <a:t>транспортну </a:t>
            </a:r>
            <a:r>
              <a:rPr lang="uk-UA" sz="2400" b="1" dirty="0"/>
              <a:t>доступність.</a:t>
            </a:r>
            <a:endParaRPr lang="ru-RU" sz="2400" b="1" dirty="0"/>
          </a:p>
          <a:p>
            <a:endParaRPr lang="ru-RU" sz="2400" b="1" dirty="0" smtClean="0"/>
          </a:p>
          <a:p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34605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404664"/>
            <a:ext cx="7776864" cy="576118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/>
              <a:t>01 </a:t>
            </a:r>
            <a:r>
              <a:rPr lang="ru-RU" b="1" dirty="0" err="1"/>
              <a:t>жовтня</a:t>
            </a:r>
            <a:r>
              <a:rPr lang="ru-RU" b="1" dirty="0"/>
              <a:t> 2019 року </a:t>
            </a:r>
            <a:r>
              <a:rPr lang="ru-RU" b="1" dirty="0" smtClean="0"/>
              <a:t>набрали </a:t>
            </a:r>
            <a:r>
              <a:rPr lang="ru-RU" b="1" dirty="0" err="1"/>
              <a:t>чинності</a:t>
            </a:r>
            <a:r>
              <a:rPr lang="ru-RU" b="1" dirty="0"/>
              <a:t> </a:t>
            </a:r>
            <a:endParaRPr lang="ru-RU" b="1" dirty="0" smtClean="0"/>
          </a:p>
          <a:p>
            <a:pPr marL="82296" indent="0">
              <a:buNone/>
            </a:pPr>
            <a:endParaRPr lang="ru-RU" b="1" dirty="0" smtClean="0"/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ДБН </a:t>
            </a:r>
            <a:r>
              <a:rPr lang="ru-RU" b="1" dirty="0">
                <a:solidFill>
                  <a:srgbClr val="C00000"/>
                </a:solidFill>
              </a:rPr>
              <a:t>Б.2.2-12:2019 </a:t>
            </a:r>
            <a:r>
              <a:rPr lang="ru-RU" b="1" dirty="0" err="1">
                <a:solidFill>
                  <a:srgbClr val="C00000"/>
                </a:solidFill>
              </a:rPr>
              <a:t>Планування</a:t>
            </a:r>
            <a:r>
              <a:rPr lang="ru-RU" b="1" dirty="0">
                <a:solidFill>
                  <a:srgbClr val="C00000"/>
                </a:solidFill>
              </a:rPr>
              <a:t> та </a:t>
            </a:r>
            <a:r>
              <a:rPr lang="ru-RU" b="1" dirty="0" err="1">
                <a:solidFill>
                  <a:srgbClr val="C00000"/>
                </a:solidFill>
              </a:rPr>
              <a:t>забудова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територій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Державні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будівельні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норми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r>
              <a:rPr lang="ru-RU" b="1" dirty="0" smtClean="0"/>
              <a:t>, </a:t>
            </a:r>
          </a:p>
          <a:p>
            <a:pPr marL="82296" indent="0">
              <a:buNone/>
            </a:pPr>
            <a:endParaRPr lang="ru-RU" b="1" dirty="0"/>
          </a:p>
          <a:p>
            <a:pPr marL="82296" indent="0">
              <a:buNone/>
            </a:pP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затверджено</a:t>
            </a:r>
            <a:r>
              <a:rPr lang="ru-RU" b="1" dirty="0"/>
              <a:t> Наказом </a:t>
            </a:r>
            <a:r>
              <a:rPr lang="ru-RU" b="1" dirty="0" err="1"/>
              <a:t>Мінрегіону</a:t>
            </a:r>
            <a:r>
              <a:rPr lang="ru-RU" b="1" dirty="0"/>
              <a:t> №104 </a:t>
            </a:r>
            <a:r>
              <a:rPr lang="ru-RU" b="1" dirty="0" err="1"/>
              <a:t>від</a:t>
            </a:r>
            <a:r>
              <a:rPr lang="ru-RU" b="1" dirty="0"/>
              <a:t> 26 </a:t>
            </a:r>
            <a:r>
              <a:rPr lang="ru-RU" b="1" dirty="0" err="1"/>
              <a:t>квітня</a:t>
            </a:r>
            <a:r>
              <a:rPr lang="ru-RU" b="1" dirty="0"/>
              <a:t> 2019 року. </a:t>
            </a:r>
          </a:p>
        </p:txBody>
      </p:sp>
    </p:spTree>
    <p:extLst>
      <p:ext uri="{BB962C8B-B14F-4D97-AF65-F5344CB8AC3E}">
        <p14:creationId xmlns:p14="http://schemas.microsoft.com/office/powerpoint/2010/main" val="1612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332656"/>
            <a:ext cx="8028384" cy="60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72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43608" y="692150"/>
            <a:ext cx="7920880" cy="576118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b="1" dirty="0">
                <a:solidFill>
                  <a:srgbClr val="C00000"/>
                </a:solidFill>
              </a:rPr>
              <a:t>Землі житлової та громадської забудови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– </a:t>
            </a:r>
            <a:r>
              <a:rPr lang="uk-UA" b="1" dirty="0"/>
              <a:t>це земельні ділянки </a:t>
            </a:r>
            <a:r>
              <a:rPr lang="uk-UA" b="1" strike="sngStrike" dirty="0"/>
              <a:t>в межах населених пунктів</a:t>
            </a:r>
            <a:r>
              <a:rPr lang="uk-UA" b="1" dirty="0"/>
              <a:t>, які використовуються для розміщення житлової забудови, громадських будівель і споруд, інших об’єктів загального користування </a:t>
            </a:r>
            <a:endParaRPr lang="uk-UA" b="1" dirty="0" smtClean="0"/>
          </a:p>
          <a:p>
            <a:pPr marL="82296" indent="0" algn="r">
              <a:buNone/>
            </a:pPr>
            <a:endParaRPr lang="uk-UA" b="1" dirty="0" smtClean="0"/>
          </a:p>
          <a:p>
            <a:pPr marL="82296" indent="0" algn="r">
              <a:buNone/>
            </a:pPr>
            <a:r>
              <a:rPr lang="uk-UA" b="1" dirty="0" smtClean="0"/>
              <a:t>(</a:t>
            </a:r>
            <a:r>
              <a:rPr lang="uk-UA" b="1" dirty="0"/>
              <a:t>ст. 38 </a:t>
            </a:r>
            <a:r>
              <a:rPr lang="uk-UA" b="1" dirty="0" err="1" smtClean="0"/>
              <a:t>ЗК</a:t>
            </a:r>
            <a:r>
              <a:rPr lang="uk-UA" b="1" dirty="0" smtClean="0"/>
              <a:t> України).  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61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864096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Склад земель житлової та громадської забудови</a:t>
            </a:r>
            <a:endParaRPr lang="ru-RU" sz="2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920880" cy="5481736"/>
          </a:xfrm>
        </p:spPr>
        <p:txBody>
          <a:bodyPr>
            <a:normAutofit fontScale="47500" lnSpcReduction="20000"/>
          </a:bodyPr>
          <a:lstStyle/>
          <a:p>
            <a:pPr marL="534988" lvl="0" indent="-45402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4200" b="1" dirty="0" smtClean="0">
                <a:solidFill>
                  <a:srgbClr val="C00000"/>
                </a:solidFill>
              </a:rPr>
              <a:t>Землі </a:t>
            </a:r>
            <a:r>
              <a:rPr lang="uk-UA" sz="4200" b="1" dirty="0">
                <a:solidFill>
                  <a:srgbClr val="C00000"/>
                </a:solidFill>
              </a:rPr>
              <a:t>житлової забудови </a:t>
            </a:r>
            <a:r>
              <a:rPr lang="uk-UA" sz="4200" b="1" dirty="0"/>
              <a:t>включають земельні ділянки, в межах якої розміщено житловий фонд (будинки садибного типу та багатоквартирні будинки </a:t>
            </a:r>
            <a:r>
              <a:rPr lang="uk-UA" sz="4200" b="1" dirty="0" err="1"/>
              <a:t>несадибного</a:t>
            </a:r>
            <a:r>
              <a:rPr lang="uk-UA" sz="4200" b="1" dirty="0"/>
              <a:t> типу). </a:t>
            </a:r>
            <a:r>
              <a:rPr lang="uk-UA" sz="4200" b="1" dirty="0" smtClean="0"/>
              <a:t>Землі </a:t>
            </a:r>
            <a:r>
              <a:rPr lang="uk-UA" sz="4200" b="1" dirty="0"/>
              <a:t>житлової забудови складаються з окремих житлових кварталів, які об’єднуються у житлові райони та житлові масиви.</a:t>
            </a:r>
          </a:p>
          <a:p>
            <a:pPr marL="534988" lvl="0" indent="-45402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4200" b="1" dirty="0" smtClean="0">
                <a:solidFill>
                  <a:srgbClr val="C00000"/>
                </a:solidFill>
              </a:rPr>
              <a:t>Землі </a:t>
            </a:r>
            <a:r>
              <a:rPr lang="uk-UA" sz="4200" b="1" dirty="0">
                <a:solidFill>
                  <a:srgbClr val="C00000"/>
                </a:solidFill>
              </a:rPr>
              <a:t>громадської забудови </a:t>
            </a:r>
            <a:r>
              <a:rPr lang="uk-UA" sz="4200" b="1" dirty="0"/>
              <a:t>– це земельні ділянки, на яких розміщено об’єкти соціально-побутової інфраструктури (дитсадки, школи, заклади охорони здоров’я, побутового, торговельного обслуговування тощо).</a:t>
            </a:r>
          </a:p>
          <a:p>
            <a:pPr marL="534988" lvl="0" indent="-45402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4200" b="1" dirty="0" smtClean="0">
                <a:solidFill>
                  <a:srgbClr val="C00000"/>
                </a:solidFill>
              </a:rPr>
              <a:t>Землі </a:t>
            </a:r>
            <a:r>
              <a:rPr lang="uk-UA" sz="4200" b="1" dirty="0">
                <a:solidFill>
                  <a:srgbClr val="C00000"/>
                </a:solidFill>
              </a:rPr>
              <a:t>для розміщення об’єктів загального користування</a:t>
            </a:r>
            <a:r>
              <a:rPr lang="uk-UA" sz="4200" b="1" dirty="0"/>
              <a:t> – майдани, вулиці, проїзди, шляхи, </a:t>
            </a:r>
            <a:r>
              <a:rPr lang="uk-UA" sz="4200" b="1" dirty="0" smtClean="0"/>
              <a:t>пасовища, сінокоси, набережні</a:t>
            </a:r>
            <a:r>
              <a:rPr lang="uk-UA" sz="4200" b="1" dirty="0"/>
              <a:t>, парки, міські ліси, сквери, бульвари, кладовища, місця знешкодження та утилізації  відходів тощо.</a:t>
            </a:r>
          </a:p>
          <a:p>
            <a:pPr marL="534988" lvl="0" indent="-454025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4200" b="1" dirty="0" smtClean="0"/>
              <a:t>До </a:t>
            </a:r>
            <a:r>
              <a:rPr lang="uk-UA" sz="4200" b="1" dirty="0"/>
              <a:t>земель </a:t>
            </a:r>
            <a:r>
              <a:rPr lang="uk-UA" sz="4200" b="1" dirty="0" smtClean="0"/>
              <a:t>цієї категорії </a:t>
            </a:r>
            <a:r>
              <a:rPr lang="uk-UA" sz="4200" b="1" dirty="0"/>
              <a:t>включається не лише вже забудовані земельні ділянки, але й ті, що </a:t>
            </a:r>
            <a:r>
              <a:rPr lang="uk-UA" sz="4200" b="1" dirty="0">
                <a:solidFill>
                  <a:srgbClr val="C00000"/>
                </a:solidFill>
              </a:rPr>
              <a:t>підлягають забудові</a:t>
            </a:r>
            <a:r>
              <a:rPr lang="uk-UA" sz="4200" b="1" dirty="0"/>
              <a:t> згідно з містобудівною документацією.</a:t>
            </a:r>
          </a:p>
          <a:p>
            <a:pPr marL="82296" indent="0">
              <a:lnSpc>
                <a:spcPts val="3500"/>
              </a:lnSpc>
              <a:spcAft>
                <a:spcPts val="1800"/>
              </a:spcAft>
              <a:buNone/>
            </a:pP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27312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Поняття «населений пункт»  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560840" cy="5760640"/>
          </a:xfrm>
        </p:spPr>
        <p:txBody>
          <a:bodyPr>
            <a:normAutofit fontScale="92500" lnSpcReduction="10000"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uk-UA" sz="2200" b="1" dirty="0" smtClean="0"/>
              <a:t>ПОЛОЖЕННЯ </a:t>
            </a:r>
            <a:br>
              <a:rPr lang="uk-UA" sz="2200" b="1" dirty="0" smtClean="0"/>
            </a:br>
            <a:r>
              <a:rPr lang="uk-UA" sz="2200" b="1" dirty="0" smtClean="0"/>
              <a:t>про порядок вирішення питань адміністративно-територіального устрою Української </a:t>
            </a:r>
            <a:r>
              <a:rPr lang="uk-UA" sz="2200" b="1" dirty="0" err="1" smtClean="0"/>
              <a:t>РСР</a:t>
            </a:r>
            <a:endParaRPr lang="uk-UA" sz="2200" b="1" dirty="0" smtClean="0"/>
          </a:p>
          <a:p>
            <a:pPr marL="82296" indent="0"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(</a:t>
            </a:r>
            <a:r>
              <a:rPr lang="uk-UA" sz="2200" dirty="0" smtClean="0">
                <a:solidFill>
                  <a:srgbClr val="C00000"/>
                </a:solidFill>
              </a:rPr>
              <a:t>Указ </a:t>
            </a:r>
            <a:r>
              <a:rPr lang="uk-UA" sz="2200" dirty="0">
                <a:solidFill>
                  <a:srgbClr val="C00000"/>
                </a:solidFill>
              </a:rPr>
              <a:t>Президії Верховної Ради </a:t>
            </a:r>
            <a:r>
              <a:rPr lang="uk-UA" sz="2200" dirty="0" smtClean="0">
                <a:solidFill>
                  <a:srgbClr val="C00000"/>
                </a:solidFill>
              </a:rPr>
              <a:t>Української РСР                                      </a:t>
            </a:r>
            <a:r>
              <a:rPr lang="uk-UA" sz="2200" dirty="0">
                <a:solidFill>
                  <a:srgbClr val="C00000"/>
                </a:solidFill>
              </a:rPr>
              <a:t>від 12 березня 1981 року </a:t>
            </a:r>
            <a:r>
              <a:rPr lang="uk-UA" sz="2200" dirty="0" smtClean="0">
                <a:solidFill>
                  <a:srgbClr val="C00000"/>
                </a:solidFill>
              </a:rPr>
              <a:t>№ 1654-X) </a:t>
            </a:r>
            <a:r>
              <a:rPr lang="uk-UA" sz="2200" dirty="0">
                <a:solidFill>
                  <a:srgbClr val="C00000"/>
                </a:solidFill>
              </a:rPr>
              <a:t/>
            </a:r>
            <a:br>
              <a:rPr lang="uk-UA" sz="2200" dirty="0">
                <a:solidFill>
                  <a:srgbClr val="C00000"/>
                </a:solidFill>
              </a:rPr>
            </a:br>
            <a:endParaRPr lang="uk-UA" sz="2200" dirty="0" smtClean="0">
              <a:solidFill>
                <a:srgbClr val="C00000"/>
              </a:solidFill>
            </a:endParaRPr>
          </a:p>
          <a:p>
            <a:pPr marL="82296" indent="0">
              <a:spcAft>
                <a:spcPts val="1800"/>
              </a:spcAft>
              <a:buNone/>
            </a:pPr>
            <a:r>
              <a:rPr lang="uk-UA" sz="2400" dirty="0" smtClean="0"/>
              <a:t>Адміністративно-територіальними </a:t>
            </a:r>
            <a:r>
              <a:rPr lang="uk-UA" sz="2400" dirty="0"/>
              <a:t>одиницями Української РСР є: </a:t>
            </a:r>
            <a:r>
              <a:rPr lang="uk-UA" sz="2400" dirty="0" smtClean="0"/>
              <a:t>область</a:t>
            </a:r>
            <a:r>
              <a:rPr lang="uk-UA" sz="2400" dirty="0"/>
              <a:t>, район, місто, район у місті, селище міського типу, </a:t>
            </a:r>
            <a:r>
              <a:rPr lang="uk-UA" sz="2400" dirty="0" smtClean="0"/>
              <a:t>сільрада</a:t>
            </a:r>
            <a:r>
              <a:rPr lang="uk-UA" sz="2400" dirty="0"/>
              <a:t>, село і селище. </a:t>
            </a:r>
            <a:endParaRPr lang="uk-UA" sz="2400" dirty="0" smtClean="0"/>
          </a:p>
          <a:p>
            <a:pPr marL="82296" indent="0">
              <a:spcAft>
                <a:spcPts val="1800"/>
              </a:spcAft>
              <a:buNone/>
            </a:pPr>
            <a:r>
              <a:rPr lang="uk-UA" sz="2400" b="1" dirty="0" smtClean="0"/>
              <a:t>Населені </a:t>
            </a:r>
            <a:r>
              <a:rPr lang="uk-UA" sz="2400" b="1" dirty="0"/>
              <a:t>пункти</a:t>
            </a:r>
            <a:r>
              <a:rPr lang="uk-UA" sz="2400" dirty="0"/>
              <a:t>, які є на території Української РСР, </a:t>
            </a:r>
            <a:br>
              <a:rPr lang="uk-UA" sz="2400" dirty="0"/>
            </a:br>
            <a:r>
              <a:rPr lang="uk-UA" sz="2400" b="1" dirty="0"/>
              <a:t>поділяються на міські і сільські</a:t>
            </a:r>
            <a:r>
              <a:rPr lang="uk-UA" sz="2400" dirty="0"/>
              <a:t>. </a:t>
            </a:r>
            <a:endParaRPr lang="uk-UA" sz="2400" dirty="0" smtClean="0"/>
          </a:p>
          <a:p>
            <a:pPr marL="82296" indent="0">
              <a:spcAft>
                <a:spcPts val="1800"/>
              </a:spcAft>
              <a:buNone/>
            </a:pPr>
            <a:r>
              <a:rPr lang="uk-UA" sz="2400" dirty="0" smtClean="0"/>
              <a:t>До </a:t>
            </a:r>
            <a:r>
              <a:rPr lang="uk-UA" sz="2400" b="1" dirty="0"/>
              <a:t>міських</a:t>
            </a:r>
            <a:r>
              <a:rPr lang="uk-UA" sz="2400" dirty="0"/>
              <a:t> населених пунктів належать міста </a:t>
            </a:r>
            <a:br>
              <a:rPr lang="uk-UA" sz="2400" dirty="0"/>
            </a:br>
            <a:r>
              <a:rPr lang="uk-UA" sz="2400" dirty="0"/>
              <a:t>республіканського, обласного, районного підпорядкування і селища </a:t>
            </a:r>
            <a:r>
              <a:rPr lang="uk-UA" sz="2400" dirty="0" smtClean="0"/>
              <a:t>міського </a:t>
            </a:r>
            <a:r>
              <a:rPr lang="uk-UA" sz="2400" dirty="0"/>
              <a:t>типу, до </a:t>
            </a:r>
            <a:r>
              <a:rPr lang="uk-UA" sz="2400" b="1" dirty="0"/>
              <a:t>сільських</a:t>
            </a:r>
            <a:r>
              <a:rPr lang="uk-UA" sz="2400" dirty="0"/>
              <a:t> - села і селища незалежно від їх </a:t>
            </a:r>
            <a:r>
              <a:rPr lang="uk-UA" sz="2400" dirty="0" smtClean="0"/>
              <a:t>адміністративної </a:t>
            </a:r>
            <a:r>
              <a:rPr lang="uk-UA" sz="2400" dirty="0"/>
              <a:t>підпорядкованості. </a:t>
            </a: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332656"/>
            <a:ext cx="777686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</a:rPr>
              <a:t>Правовий режим земель житлової та громадської забудови </a:t>
            </a:r>
            <a:r>
              <a:rPr lang="uk-UA" sz="2400" b="1" dirty="0"/>
              <a:t>– це встановлені законодавством умови та порядок, які визначають</a:t>
            </a:r>
            <a:r>
              <a:rPr lang="uk-UA" sz="2400" b="1" dirty="0" smtClean="0"/>
              <a:t>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/>
              <a:t>структуру </a:t>
            </a:r>
            <a:r>
              <a:rPr lang="uk-UA" sz="2400" b="1" dirty="0"/>
              <a:t>та конкретне цільове призначення земель цієї </a:t>
            </a:r>
            <a:r>
              <a:rPr lang="uk-UA" sz="2400" b="1" dirty="0" smtClean="0"/>
              <a:t>категорії;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/>
              <a:t>приналежність </a:t>
            </a:r>
            <a:r>
              <a:rPr lang="uk-UA" sz="2400" b="1" dirty="0"/>
              <a:t>цих земель певним </a:t>
            </a:r>
            <a:r>
              <a:rPr lang="uk-UA" sz="2400" b="1" dirty="0" smtClean="0"/>
              <a:t>суб’єктам;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/>
              <a:t>обсяг </a:t>
            </a:r>
            <a:r>
              <a:rPr lang="uk-UA" sz="2400" b="1" dirty="0"/>
              <a:t>прав та обов’язків цих суб’єктів щодо належних їм земельних ділянок, обмеження та обтяження їх </a:t>
            </a:r>
            <a:r>
              <a:rPr lang="uk-UA" sz="2400" b="1" dirty="0" smtClean="0"/>
              <a:t>прав;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/>
              <a:t>особливості </a:t>
            </a:r>
            <a:r>
              <a:rPr lang="uk-UA" sz="2400" b="1" dirty="0"/>
              <a:t>публічного управління цими </a:t>
            </a:r>
            <a:r>
              <a:rPr lang="uk-UA" sz="2400" b="1" dirty="0" smtClean="0"/>
              <a:t>землями;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/>
              <a:t>компетенцію </a:t>
            </a:r>
            <a:r>
              <a:rPr lang="uk-UA" sz="2400" b="1" dirty="0"/>
              <a:t>органів місцевого самоврядування та органів виконавчої влади щодо управління та розпорядження землями цієї категорії.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570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315416"/>
            <a:ext cx="7818072" cy="151216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Особливості правового режиму ЗЖГЗ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856" y="836712"/>
            <a:ext cx="7848872" cy="5481736"/>
          </a:xfrm>
        </p:spPr>
        <p:txBody>
          <a:bodyPr>
            <a:noAutofit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підпорядкованість конкретного цільового призначення цих земель загальному цільовому призначенню усіх земель в межах населених пунктів;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зумовленість прав та обов’язків землевласників та землекористувачів не лише земельним, але й містобудівним законодавством і, відповідно, містобудівною документацією;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наявність обмежень та обтяжень прав суб’єктів на земельні ділянки цієї категорії, зумовлених містобудівними вимогами;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розширена компетенція органів місцевого самоврядування щодо цих земель;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обов’язкова наявність у складі цієї категорії земель права комунальної власності;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серед функцій </a:t>
            </a:r>
            <a:r>
              <a:rPr lang="uk-UA" sz="1800" b="1" dirty="0" smtClean="0"/>
              <a:t>публічного </a:t>
            </a:r>
            <a:r>
              <a:rPr lang="uk-UA" sz="1800" b="1" dirty="0"/>
              <a:t>управління землями цієї категорії домінують функції планування та забудови територій, а також зонування територій;</a:t>
            </a:r>
            <a:endParaRPr lang="en-US" sz="1800" b="1" dirty="0"/>
          </a:p>
          <a:p>
            <a:pPr marL="596646" lvl="0" indent="-514350">
              <a:buFont typeface="+mj-lt"/>
              <a:buAutoNum type="arabicPeriod"/>
            </a:pPr>
            <a:r>
              <a:rPr lang="uk-UA" sz="1800" b="1" dirty="0"/>
              <a:t>взаємопов’язаність прав на земельні ділянками з правами на забудову та ведення будівельних робіт.    </a:t>
            </a:r>
            <a:r>
              <a:rPr lang="uk-UA" sz="1800" b="1" dirty="0" smtClean="0"/>
              <a:t>  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233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259632" y="332656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solidFill>
                  <a:srgbClr val="FF0000"/>
                </a:solidFill>
              </a:rPr>
              <a:t>Стаття </a:t>
            </a:r>
            <a:r>
              <a:rPr lang="uk-UA" sz="2600" b="1" dirty="0" smtClean="0">
                <a:solidFill>
                  <a:srgbClr val="FF0000"/>
                </a:solidFill>
              </a:rPr>
              <a:t>39 ЗК України.</a:t>
            </a:r>
            <a:r>
              <a:rPr lang="uk-UA" sz="2600" dirty="0">
                <a:solidFill>
                  <a:srgbClr val="FF0000"/>
                </a:solidFill>
              </a:rPr>
              <a:t> </a:t>
            </a:r>
            <a:endParaRPr lang="uk-UA" sz="2600" dirty="0" smtClean="0">
              <a:solidFill>
                <a:srgbClr val="FF0000"/>
              </a:solidFill>
            </a:endParaRPr>
          </a:p>
          <a:p>
            <a:pPr algn="just"/>
            <a:r>
              <a:rPr lang="uk-UA" sz="2600" dirty="0" smtClean="0">
                <a:solidFill>
                  <a:srgbClr val="FF0000"/>
                </a:solidFill>
              </a:rPr>
              <a:t>Використання </a:t>
            </a:r>
            <a:r>
              <a:rPr lang="uk-UA" sz="2600" dirty="0">
                <a:solidFill>
                  <a:srgbClr val="FF0000"/>
                </a:solidFill>
              </a:rPr>
              <a:t>земель житлової та громадської забудови</a:t>
            </a:r>
          </a:p>
          <a:p>
            <a:pPr algn="just"/>
            <a:endParaRPr lang="uk-UA" sz="2600" dirty="0" smtClean="0">
              <a:solidFill>
                <a:srgbClr val="000000"/>
              </a:solidFill>
            </a:endParaRPr>
          </a:p>
          <a:p>
            <a:pPr algn="just"/>
            <a:r>
              <a:rPr lang="uk-UA" sz="2600" dirty="0" smtClean="0">
                <a:solidFill>
                  <a:srgbClr val="000000"/>
                </a:solidFill>
              </a:rPr>
              <a:t>Використання </a:t>
            </a:r>
            <a:r>
              <a:rPr lang="uk-UA" sz="2600" dirty="0">
                <a:solidFill>
                  <a:srgbClr val="000000"/>
                </a:solidFill>
              </a:rPr>
              <a:t>земель житлової та громадської забудови здійснюється відповідно до </a:t>
            </a:r>
            <a:r>
              <a:rPr lang="uk-UA" sz="2600" dirty="0">
                <a:solidFill>
                  <a:srgbClr val="00B050"/>
                </a:solidFill>
              </a:rPr>
              <a:t>генерального плану населеного пункту</a:t>
            </a:r>
            <a:r>
              <a:rPr lang="uk-UA" sz="2600" dirty="0">
                <a:solidFill>
                  <a:srgbClr val="000000"/>
                </a:solidFill>
              </a:rPr>
              <a:t>, іншої містобудівної документації, </a:t>
            </a:r>
            <a:r>
              <a:rPr lang="uk-UA" sz="2600" dirty="0">
                <a:solidFill>
                  <a:srgbClr val="00B050"/>
                </a:solidFill>
              </a:rPr>
              <a:t>плану земельно-господарського устрою</a:t>
            </a:r>
            <a:r>
              <a:rPr lang="uk-UA" sz="2600" dirty="0">
                <a:solidFill>
                  <a:srgbClr val="000000"/>
                </a:solidFill>
              </a:rPr>
              <a:t> з дотриманням </a:t>
            </a:r>
            <a:r>
              <a:rPr lang="uk-UA" sz="2600" dirty="0">
                <a:solidFill>
                  <a:srgbClr val="00B050"/>
                </a:solidFill>
              </a:rPr>
              <a:t>будівельних </a:t>
            </a:r>
            <a:r>
              <a:rPr lang="uk-UA" sz="2600" dirty="0" smtClean="0">
                <a:solidFill>
                  <a:srgbClr val="00B050"/>
                </a:solidFill>
              </a:rPr>
              <a:t>норм</a:t>
            </a:r>
            <a:r>
              <a:rPr lang="uk-UA" sz="2600" dirty="0" smtClean="0">
                <a:solidFill>
                  <a:srgbClr val="000000"/>
                </a:solidFill>
              </a:rPr>
              <a:t>.</a:t>
            </a:r>
            <a:endParaRPr lang="uk-UA" sz="26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737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259632" y="332656"/>
            <a:ext cx="76328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solidFill>
                  <a:srgbClr val="FF0000"/>
                </a:solidFill>
              </a:rPr>
              <a:t>Містобудування (містобудівна діяльність) – </a:t>
            </a:r>
            <a:endParaRPr lang="uk-UA" sz="2600" b="1" dirty="0">
              <a:solidFill>
                <a:srgbClr val="FF0000"/>
              </a:solidFill>
            </a:endParaRPr>
          </a:p>
          <a:p>
            <a:pPr algn="just"/>
            <a:r>
              <a:rPr lang="uk-UA" sz="2400" dirty="0"/>
              <a:t>це </a:t>
            </a:r>
            <a:r>
              <a:rPr lang="uk-UA" sz="2400" dirty="0">
                <a:solidFill>
                  <a:srgbClr val="00B050"/>
                </a:solidFill>
              </a:rPr>
              <a:t>цілеспрямована </a:t>
            </a:r>
            <a:r>
              <a:rPr lang="uk-UA" sz="2400" dirty="0" smtClean="0">
                <a:solidFill>
                  <a:srgbClr val="00B050"/>
                </a:solidFill>
              </a:rPr>
              <a:t>діяльність  </a:t>
            </a:r>
            <a:r>
              <a:rPr lang="uk-UA" sz="2400" dirty="0"/>
              <a:t>державних  органів,  органів місцевого самоврядування, </a:t>
            </a:r>
            <a:r>
              <a:rPr lang="uk-UA" sz="2400" dirty="0" smtClean="0"/>
              <a:t>підприємств</a:t>
            </a:r>
            <a:r>
              <a:rPr lang="uk-UA" sz="2400" dirty="0"/>
              <a:t>, установ, організацій, громадян, об'єднань </a:t>
            </a:r>
            <a:r>
              <a:rPr lang="uk-UA" sz="2400" dirty="0" smtClean="0"/>
              <a:t>громадян </a:t>
            </a:r>
            <a:r>
              <a:rPr lang="uk-UA" sz="2400" dirty="0" smtClean="0">
                <a:solidFill>
                  <a:srgbClr val="00B050"/>
                </a:solidFill>
              </a:rPr>
              <a:t>по створенню  та  підтриманню  повноцінного життєвого середовища</a:t>
            </a:r>
            <a:r>
              <a:rPr lang="uk-UA" sz="2400" dirty="0" smtClean="0"/>
              <a:t>, яка включає  </a:t>
            </a:r>
            <a:r>
              <a:rPr lang="uk-UA" sz="2400" dirty="0">
                <a:solidFill>
                  <a:srgbClr val="C00000"/>
                </a:solidFill>
              </a:rPr>
              <a:t>прогнозування</a:t>
            </a:r>
            <a:r>
              <a:rPr lang="uk-UA" sz="2400" dirty="0"/>
              <a:t>  розвитку  населених  пунктів  і територій, </a:t>
            </a:r>
            <a:r>
              <a:rPr lang="uk-UA" sz="2400" dirty="0" smtClean="0">
                <a:solidFill>
                  <a:srgbClr val="C00000"/>
                </a:solidFill>
              </a:rPr>
              <a:t>планування</a:t>
            </a:r>
            <a:r>
              <a:rPr lang="uk-UA" sz="2400" dirty="0"/>
              <a:t>, </a:t>
            </a:r>
            <a:r>
              <a:rPr lang="uk-UA" sz="2400" dirty="0">
                <a:solidFill>
                  <a:srgbClr val="C00000"/>
                </a:solidFill>
              </a:rPr>
              <a:t>забудову та інше використання</a:t>
            </a:r>
            <a:r>
              <a:rPr lang="uk-UA" sz="2400" dirty="0"/>
              <a:t> територій, проектування, </a:t>
            </a:r>
            <a:r>
              <a:rPr lang="uk-UA" sz="2400" dirty="0" smtClean="0">
                <a:solidFill>
                  <a:srgbClr val="C00000"/>
                </a:solidFill>
              </a:rPr>
              <a:t>будівництво</a:t>
            </a:r>
            <a:r>
              <a:rPr lang="uk-UA" sz="2400" dirty="0" smtClean="0"/>
              <a:t>  </a:t>
            </a:r>
            <a:r>
              <a:rPr lang="uk-UA" sz="2400" dirty="0"/>
              <a:t>об'єктів  містобудування, спорудження інших об'єктів, </a:t>
            </a:r>
            <a:r>
              <a:rPr lang="uk-UA" sz="2400" dirty="0" smtClean="0">
                <a:solidFill>
                  <a:srgbClr val="C00000"/>
                </a:solidFill>
              </a:rPr>
              <a:t>реконструкцію</a:t>
            </a:r>
            <a:r>
              <a:rPr lang="uk-UA" sz="2400" dirty="0" smtClean="0"/>
              <a:t>   </a:t>
            </a:r>
            <a:r>
              <a:rPr lang="uk-UA" sz="2400" dirty="0"/>
              <a:t>історичних   населених   пунктів   при  збереженні </a:t>
            </a:r>
            <a:r>
              <a:rPr lang="uk-UA" sz="2400" dirty="0" smtClean="0"/>
              <a:t> традиційного  </a:t>
            </a:r>
            <a:r>
              <a:rPr lang="uk-UA" sz="2400" dirty="0"/>
              <a:t>характеру  середовища,  </a:t>
            </a:r>
            <a:r>
              <a:rPr lang="uk-UA" sz="2400" dirty="0">
                <a:solidFill>
                  <a:srgbClr val="C00000"/>
                </a:solidFill>
              </a:rPr>
              <a:t>реставрацію  та </a:t>
            </a:r>
            <a:r>
              <a:rPr lang="uk-UA" sz="2400" dirty="0" smtClean="0">
                <a:solidFill>
                  <a:srgbClr val="C00000"/>
                </a:solidFill>
              </a:rPr>
              <a:t>реабілітацію </a:t>
            </a:r>
            <a:r>
              <a:rPr lang="uk-UA" sz="2400" dirty="0" smtClean="0"/>
              <a:t>об'єктів </a:t>
            </a:r>
            <a:r>
              <a:rPr lang="uk-UA" sz="2400" dirty="0"/>
              <a:t>культурної спадщини, </a:t>
            </a:r>
            <a:r>
              <a:rPr lang="uk-UA" sz="2400" dirty="0">
                <a:solidFill>
                  <a:srgbClr val="C00000"/>
                </a:solidFill>
              </a:rPr>
              <a:t>створення</a:t>
            </a:r>
            <a:r>
              <a:rPr lang="uk-UA" sz="2400" dirty="0"/>
              <a:t> інженерної та транспортної </a:t>
            </a:r>
            <a:r>
              <a:rPr lang="uk-UA" sz="2400" dirty="0" smtClean="0"/>
              <a:t>інфраструктури.</a:t>
            </a:r>
          </a:p>
          <a:p>
            <a:pPr algn="r"/>
            <a:r>
              <a:rPr lang="uk-UA" sz="2400" dirty="0" smtClean="0">
                <a:solidFill>
                  <a:srgbClr val="002060"/>
                </a:solidFill>
              </a:rPr>
              <a:t>(ст. 1 Закону України </a:t>
            </a:r>
          </a:p>
          <a:p>
            <a:pPr algn="r"/>
            <a:r>
              <a:rPr lang="uk-UA" sz="2400" dirty="0" smtClean="0">
                <a:solidFill>
                  <a:srgbClr val="002060"/>
                </a:solidFill>
              </a:rPr>
              <a:t>«Про основи містобудування»)</a:t>
            </a:r>
            <a:endParaRPr lang="uk-UA" sz="2400" dirty="0">
              <a:solidFill>
                <a:srgbClr val="002060"/>
              </a:solidFill>
            </a:endParaRPr>
          </a:p>
          <a:p>
            <a:pPr algn="just"/>
            <a:r>
              <a:rPr lang="uk-UA" sz="2200" dirty="0" smtClean="0">
                <a:solidFill>
                  <a:srgbClr val="002060"/>
                </a:solidFill>
              </a:rPr>
              <a:t> </a:t>
            </a:r>
            <a:endParaRPr lang="uk-UA" sz="2200" i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6147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</a:rPr>
              <a:t>Головні напрями містобудівної діяльності</a:t>
            </a:r>
            <a:endParaRPr lang="uk-UA" sz="26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836712"/>
            <a:ext cx="7818072" cy="5904656"/>
          </a:xfrm>
        </p:spPr>
        <p:txBody>
          <a:bodyPr>
            <a:normAutofit fontScale="62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b="1" dirty="0" smtClean="0"/>
              <a:t>планування</a:t>
            </a:r>
            <a:r>
              <a:rPr lang="uk-UA" b="1" dirty="0"/>
              <a:t>, забудова та інше використання територій;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розробка і реалізація містобудівної документації та інвестиційних програм розвитку населених пунктів і територій;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визначення територій, вибір, вилучення (викуп) і надання земель для містобудівних потреб;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здійснення архітектурної діяльності;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розміщення будівництва житлово-цивільних, виробничих та інших об'єктів, формування містобудівних ансамблів і ландшафтних комплексів, зон відпочинку та оздоровлення населення;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створення соціальної, інженерної і транспортної </a:t>
            </a:r>
            <a:r>
              <a:rPr lang="uk-UA" b="1" dirty="0" err="1"/>
              <a:t>інфраструктур</a:t>
            </a:r>
            <a:r>
              <a:rPr lang="uk-UA" b="1" dirty="0"/>
              <a:t> територій та населених пунктів;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створення та ведення містобудівних кадастрів населених пунктів;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захист життєвого та природного середовища від шкідливого впливу техногенних і соціально-побутових факторів, небезпечних природних явищ;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збереження пам'яток культурної спадщини;</a:t>
            </a:r>
            <a:endParaRPr lang="en-US" b="1" dirty="0"/>
          </a:p>
          <a:p>
            <a:pPr marL="596646" lvl="0" indent="-514350">
              <a:buFont typeface="+mj-lt"/>
              <a:buAutoNum type="arabicPeriod"/>
            </a:pPr>
            <a:r>
              <a:rPr lang="uk-UA" b="1" dirty="0"/>
              <a:t>розвиток національних і культурних традицій в архітектурі і </a:t>
            </a:r>
            <a:r>
              <a:rPr lang="uk-UA" b="1" dirty="0" smtClean="0"/>
              <a:t>містобудуванні.</a:t>
            </a:r>
            <a:endParaRPr lang="en-US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8957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818072" cy="11521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Законодавчі засади містобудівної діяльності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818072" cy="6165304"/>
          </a:xfrm>
        </p:spPr>
        <p:txBody>
          <a:bodyPr>
            <a:normAutofit fontScale="32500" lnSpcReduction="20000"/>
          </a:bodyPr>
          <a:lstStyle/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 16 листопада 1992 р. «Про основи містобудування».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20 травня 1999 р. «Про архітектурну діяльність».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17 лютого 2011 р. «Про регулювання містобудівної діяльності</a:t>
            </a:r>
            <a:r>
              <a:rPr lang="uk-UA" sz="6800" dirty="0" smtClean="0"/>
              <a:t>». 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 7 лютого 2002 р. «Про Генеральну схему планування території України».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6 вересня 2005 р. «Про благоустрій населених пунктів».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5 листопада 2009 р. «Про будівельні норми».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22 грудня 2006 р. «Про комплексну реконструкцію кварталів (мікрорайонів) застарілого житлового фонду».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24 лютого 1994 р. «Про забезпечення санітарного та епідемічного благополуччя населення».    </a:t>
            </a:r>
            <a:endParaRPr lang="en-US" sz="6800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23 травня 2017 р. «Про оцінку впливу на довкілля».</a:t>
            </a:r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6800" dirty="0" smtClean="0"/>
              <a:t>Закон України від 22 травня 2003 р.  «Про землеустрій».</a:t>
            </a:r>
            <a:endParaRPr lang="en-US" sz="6800" dirty="0" smtClean="0"/>
          </a:p>
          <a:p>
            <a:pPr marL="402336" lvl="1" indent="0">
              <a:buClr>
                <a:srgbClr val="C00000"/>
              </a:buClr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23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619672" y="836712"/>
            <a:ext cx="7200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ЗАКОН УКРАЇНИ</a:t>
            </a:r>
          </a:p>
          <a:p>
            <a:endParaRPr lang="uk-UA" sz="2600" dirty="0" smtClean="0"/>
          </a:p>
          <a:p>
            <a:r>
              <a:rPr lang="ru-RU" sz="2600" b="1" dirty="0" err="1" smtClean="0"/>
              <a:t>від</a:t>
            </a:r>
            <a:r>
              <a:rPr lang="ru-RU" sz="2600" b="1" dirty="0" smtClean="0"/>
              <a:t> 17 </a:t>
            </a:r>
            <a:r>
              <a:rPr lang="ru-RU" sz="2600" b="1" dirty="0" err="1"/>
              <a:t>червня</a:t>
            </a:r>
            <a:r>
              <a:rPr lang="ru-RU" sz="2600" b="1" dirty="0"/>
              <a:t> 2020 </a:t>
            </a:r>
            <a:r>
              <a:rPr lang="ru-RU" sz="2600" b="1" dirty="0" smtClean="0"/>
              <a:t>р. № </a:t>
            </a:r>
            <a:r>
              <a:rPr lang="ru-RU" sz="2600" b="1" dirty="0"/>
              <a:t>711-IX</a:t>
            </a:r>
            <a:endParaRPr lang="uk-UA" sz="2600" dirty="0" smtClean="0"/>
          </a:p>
          <a:p>
            <a:endParaRPr lang="uk-UA" sz="2600" dirty="0"/>
          </a:p>
          <a:p>
            <a:endParaRPr lang="ru-RU" sz="2600" dirty="0"/>
          </a:p>
          <a:p>
            <a:r>
              <a:rPr lang="ru-RU" sz="2600" b="1" dirty="0" smtClean="0">
                <a:solidFill>
                  <a:srgbClr val="C00000"/>
                </a:solidFill>
              </a:rPr>
              <a:t>«Про </a:t>
            </a:r>
            <a:r>
              <a:rPr lang="ru-RU" sz="2600" b="1" dirty="0" err="1">
                <a:solidFill>
                  <a:srgbClr val="C00000"/>
                </a:solidFill>
              </a:rPr>
              <a:t>внесення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змін</a:t>
            </a:r>
            <a:r>
              <a:rPr lang="ru-RU" sz="2600" b="1" dirty="0">
                <a:solidFill>
                  <a:srgbClr val="C00000"/>
                </a:solidFill>
              </a:rPr>
              <a:t> до </a:t>
            </a:r>
            <a:r>
              <a:rPr lang="ru-RU" sz="2600" b="1" dirty="0" err="1">
                <a:solidFill>
                  <a:srgbClr val="C00000"/>
                </a:solidFill>
              </a:rPr>
              <a:t>деяких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законодавчих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актів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України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щодо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планування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використання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земель»</a:t>
            </a:r>
          </a:p>
          <a:p>
            <a:endParaRPr lang="uk-UA" sz="2600" dirty="0"/>
          </a:p>
          <a:p>
            <a:endParaRPr lang="uk-UA" sz="2600" dirty="0" smtClean="0"/>
          </a:p>
          <a:p>
            <a:r>
              <a:rPr lang="uk-UA" sz="2600" dirty="0" smtClean="0"/>
              <a:t>Набув </a:t>
            </a:r>
            <a:r>
              <a:rPr lang="uk-UA" sz="2600" dirty="0" smtClean="0"/>
              <a:t>чинності 24 липня 2021 р.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1218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818072" cy="11521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Підзаконні НПА у сфері містобудівної діяльності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818072" cy="5976664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dirty="0" smtClean="0"/>
              <a:t>Постанова Кабінету Міністрів України від 22 лютого 2008 р. № 79 «Про затвердження Порядку складення плану земельно-господарського устрою території населеного пункту».</a:t>
            </a:r>
            <a:endParaRPr lang="en-US" sz="2400" dirty="0" smtClean="0"/>
          </a:p>
          <a:p>
            <a:pPr marL="596646" lvl="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dirty="0" smtClean="0"/>
              <a:t>Постанова Кабінету Міністрів України від 23 травня 2011 р. № 553 «Про затвердження Порядку здійснення державного архітектурно-будівельного контролю». </a:t>
            </a:r>
          </a:p>
          <a:p>
            <a:pPr marL="596646" lvl="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dirty="0" smtClean="0"/>
              <a:t>Постанова Кабінету Міністрів України від 1</a:t>
            </a:r>
            <a:r>
              <a:rPr lang="ru-RU" sz="2400" dirty="0" smtClean="0"/>
              <a:t>3 </a:t>
            </a:r>
            <a:r>
              <a:rPr lang="ru-RU" sz="2400" dirty="0" err="1"/>
              <a:t>березня</a:t>
            </a:r>
            <a:r>
              <a:rPr lang="ru-RU" sz="2400" dirty="0"/>
              <a:t> 2020 р. № </a:t>
            </a:r>
            <a:r>
              <a:rPr lang="ru-RU" sz="2400" dirty="0" smtClean="0"/>
              <a:t>219 «Про </a:t>
            </a:r>
            <a:r>
              <a:rPr lang="ru-RU" sz="2400" dirty="0" err="1"/>
              <a:t>оптимізацію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державного </a:t>
            </a:r>
            <a:r>
              <a:rPr lang="ru-RU" sz="2400" dirty="0" err="1"/>
              <a:t>архітектурно-будівельного</a:t>
            </a:r>
            <a:r>
              <a:rPr lang="ru-RU" sz="2400" dirty="0"/>
              <a:t> контролю та </a:t>
            </a:r>
            <a:r>
              <a:rPr lang="ru-RU" sz="2400" dirty="0" err="1" smtClean="0"/>
              <a:t>нагляду</a:t>
            </a:r>
            <a:r>
              <a:rPr lang="ru-RU" sz="2400" dirty="0" smtClean="0"/>
              <a:t>».</a:t>
            </a:r>
          </a:p>
          <a:p>
            <a:pPr marL="596646" lvl="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/>
              <a:t>Наказ </a:t>
            </a:r>
            <a:r>
              <a:rPr lang="ru-RU" sz="2400" dirty="0" err="1" smtClean="0"/>
              <a:t>Мінрегіону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05.07.2011  № 103 (у </a:t>
            </a:r>
            <a:r>
              <a:rPr lang="ru-RU" sz="2400" dirty="0" err="1" smtClean="0"/>
              <a:t>редакції</a:t>
            </a:r>
            <a:r>
              <a:rPr lang="ru-RU" sz="2400" dirty="0" smtClean="0"/>
              <a:t> наказу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25.02.2013 № 66) «Про </a:t>
            </a:r>
            <a:r>
              <a:rPr lang="ru-RU" sz="2400" dirty="0" err="1" smtClean="0"/>
              <a:t>затвердження</a:t>
            </a:r>
            <a:r>
              <a:rPr lang="ru-RU" sz="2400" dirty="0" smtClean="0"/>
              <a:t> Порядку </a:t>
            </a:r>
            <a:r>
              <a:rPr lang="ru-RU" sz="2400" dirty="0" err="1" smtClean="0"/>
              <a:t>видачі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будівельного</a:t>
            </a:r>
            <a:r>
              <a:rPr lang="ru-RU" sz="2400" dirty="0" smtClean="0"/>
              <a:t> паспорта </a:t>
            </a:r>
            <a:r>
              <a:rPr lang="ru-RU" sz="2400" dirty="0" err="1" smtClean="0"/>
              <a:t>забудови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земельної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ділянки</a:t>
            </a:r>
            <a:r>
              <a:rPr lang="ru-RU" sz="2400" dirty="0" smtClean="0"/>
              <a:t>».</a:t>
            </a:r>
          </a:p>
          <a:p>
            <a:pPr marL="596646" lvl="0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400" dirty="0" smtClean="0"/>
              <a:t>ДБН Б.2.2-12:2019 «</a:t>
            </a:r>
            <a:r>
              <a:rPr lang="ru-RU" sz="2400" dirty="0" err="1" smtClean="0"/>
              <a:t>Планування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забудова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територій</a:t>
            </a:r>
            <a:r>
              <a:rPr lang="ru-RU" sz="2400" dirty="0" smtClean="0"/>
              <a:t>».</a:t>
            </a:r>
          </a:p>
          <a:p>
            <a:pPr marL="596646" indent="-514350">
              <a:spcAft>
                <a:spcPts val="12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dirty="0" smtClean="0"/>
              <a:t>Державні </a:t>
            </a:r>
            <a:r>
              <a:rPr lang="uk-UA" sz="2400" dirty="0"/>
              <a:t>санітарні правила планування і забудови населених пунктів (затверджені наказом Міністерства охорони здоров’я України від 19 червня 1996 р. № 173).</a:t>
            </a:r>
            <a:endParaRPr lang="en-US" sz="2400" dirty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endParaRPr lang="ru-RU" dirty="0" smtClean="0"/>
          </a:p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95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818072" cy="115212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Містобудівний кадастр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704856" cy="5976664"/>
          </a:xfrm>
        </p:spPr>
        <p:txBody>
          <a:bodyPr>
            <a:normAutofit fontScale="85000" lnSpcReduction="10000"/>
          </a:bodyPr>
          <a:lstStyle/>
          <a:p>
            <a:pPr marL="596646" lvl="0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400" b="1" dirty="0"/>
              <a:t>Закон України від 17 лютого 2011 р. «Про регулювання містобудівної діяльності</a:t>
            </a:r>
            <a:r>
              <a:rPr lang="uk-UA" sz="2400" b="1" dirty="0" smtClean="0"/>
              <a:t>» (ст. 22); </a:t>
            </a:r>
            <a:endParaRPr lang="en-US" sz="2400" b="1" dirty="0"/>
          </a:p>
          <a:p>
            <a:pPr marL="596646" lvl="0" indent="-51435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uk-UA" sz="2400" b="1" dirty="0" smtClean="0"/>
              <a:t>Постанова Кабінету Міністрів України від 25 травня 2011 р. № 559 «Про містобудівний кадастр»:</a:t>
            </a:r>
          </a:p>
          <a:p>
            <a:pPr marL="901700" lvl="0" indent="0" defTabSz="622300"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  <a:buChar char="⁻"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Положення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містобудівний</a:t>
            </a:r>
            <a:r>
              <a:rPr lang="ru-RU" sz="2400" b="1" dirty="0"/>
              <a:t> кадастр; </a:t>
            </a:r>
          </a:p>
          <a:p>
            <a:pPr marL="901700" lvl="0" indent="0" defTabSz="622300">
              <a:spcAft>
                <a:spcPts val="600"/>
              </a:spcAft>
              <a:buClr>
                <a:srgbClr val="C00000"/>
              </a:buClr>
              <a:buFont typeface="Corbel" panose="020B0503020204020204" pitchFamily="34" charset="0"/>
              <a:buChar char="⁻"/>
            </a:pPr>
            <a:r>
              <a:rPr lang="ru-RU" sz="2400" b="1" dirty="0" smtClean="0"/>
              <a:t>  </a:t>
            </a:r>
            <a:r>
              <a:rPr lang="ru-RU" sz="2400" b="1" dirty="0" err="1" smtClean="0"/>
              <a:t>Типове</a:t>
            </a:r>
            <a:r>
              <a:rPr lang="ru-RU" sz="2400" b="1" dirty="0" smtClean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про Службу </a:t>
            </a:r>
            <a:r>
              <a:rPr lang="ru-RU" sz="2400" b="1" dirty="0" err="1"/>
              <a:t>містобудівного</a:t>
            </a:r>
            <a:r>
              <a:rPr lang="ru-RU" sz="2400" b="1" dirty="0"/>
              <a:t> кадастру. </a:t>
            </a:r>
            <a:endParaRPr lang="ru-RU" sz="2400" b="1" dirty="0" smtClean="0"/>
          </a:p>
          <a:p>
            <a:pPr marL="901700" lvl="0" indent="0" defTabSz="622300">
              <a:spcAft>
                <a:spcPts val="600"/>
              </a:spcAft>
              <a:buClr>
                <a:srgbClr val="C00000"/>
              </a:buClr>
              <a:buNone/>
            </a:pPr>
            <a:endParaRPr lang="ru-RU" dirty="0" smtClean="0"/>
          </a:p>
          <a:p>
            <a:pPr marL="85725" lvl="0" indent="536575" algn="just" defTabSz="622300">
              <a:lnSpc>
                <a:spcPct val="120000"/>
              </a:lnSpc>
              <a:buClr>
                <a:srgbClr val="C00000"/>
              </a:buClr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Містобудівний</a:t>
            </a:r>
            <a:r>
              <a:rPr lang="ru-RU" sz="2400" b="1" dirty="0" smtClean="0">
                <a:solidFill>
                  <a:srgbClr val="C00000"/>
                </a:solidFill>
              </a:rPr>
              <a:t> кадастр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державна</a:t>
            </a:r>
            <a:r>
              <a:rPr lang="ru-RU" sz="2400" b="1" dirty="0" smtClean="0"/>
              <a:t>  система  </a:t>
            </a:r>
            <a:r>
              <a:rPr lang="ru-RU" sz="2400" b="1" dirty="0" err="1" smtClean="0"/>
              <a:t>зберігання</a:t>
            </a:r>
            <a:r>
              <a:rPr lang="ru-RU" sz="2400" b="1" dirty="0" smtClean="0"/>
              <a:t>  та </a:t>
            </a:r>
            <a:r>
              <a:rPr lang="ru-RU" sz="2400" b="1" dirty="0" err="1" smtClean="0"/>
              <a:t>використання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геопросторових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даних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 smtClean="0"/>
              <a:t>територію</a:t>
            </a:r>
            <a:r>
              <a:rPr lang="ru-RU" sz="2400" b="1" dirty="0"/>
              <a:t>, </a:t>
            </a:r>
            <a:r>
              <a:rPr lang="ru-RU" sz="2400" b="1" dirty="0" err="1" smtClean="0"/>
              <a:t>адміністративно-територіальні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одиниці</a:t>
            </a:r>
            <a:r>
              <a:rPr lang="ru-RU" sz="2400" b="1" dirty="0"/>
              <a:t>,   </a:t>
            </a:r>
            <a:r>
              <a:rPr lang="ru-RU" sz="2400" b="1" dirty="0" err="1" smtClean="0"/>
              <a:t>екологічні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інженерно-геологічні</a:t>
            </a:r>
            <a:r>
              <a:rPr lang="ru-RU" sz="2400" b="1" dirty="0" smtClean="0"/>
              <a:t>  </a:t>
            </a:r>
            <a:r>
              <a:rPr lang="ru-RU" sz="2400" b="1" dirty="0" err="1"/>
              <a:t>умови</a:t>
            </a:r>
            <a:r>
              <a:rPr lang="ru-RU" sz="2400" b="1" dirty="0"/>
              <a:t>,  </a:t>
            </a:r>
            <a:r>
              <a:rPr lang="ru-RU" sz="2400" b="1" dirty="0" err="1"/>
              <a:t>інформаційних</a:t>
            </a:r>
            <a:r>
              <a:rPr lang="ru-RU" sz="2400" b="1" dirty="0"/>
              <a:t>  </a:t>
            </a:r>
            <a:r>
              <a:rPr lang="ru-RU" sz="2400" b="1" dirty="0" err="1"/>
              <a:t>ресурсів</a:t>
            </a:r>
            <a:r>
              <a:rPr lang="ru-RU" sz="2400" b="1" dirty="0"/>
              <a:t>  </a:t>
            </a:r>
            <a:r>
              <a:rPr lang="ru-RU" sz="2400" b="1" dirty="0" err="1"/>
              <a:t>будівельних</a:t>
            </a:r>
            <a:r>
              <a:rPr lang="ru-RU" sz="2400" b="1" dirty="0"/>
              <a:t> </a:t>
            </a:r>
            <a:r>
              <a:rPr lang="ru-RU" sz="2400" b="1" dirty="0" smtClean="0"/>
              <a:t>норм</a:t>
            </a:r>
            <a:r>
              <a:rPr lang="ru-RU" sz="2400" b="1" dirty="0"/>
              <a:t>,  </a:t>
            </a:r>
            <a:r>
              <a:rPr lang="ru-RU" sz="2400" b="1" dirty="0" err="1"/>
              <a:t>державних</a:t>
            </a:r>
            <a:r>
              <a:rPr lang="ru-RU" sz="2400" b="1" dirty="0"/>
              <a:t> </a:t>
            </a:r>
            <a:r>
              <a:rPr lang="ru-RU" sz="2400" b="1" dirty="0" err="1"/>
              <a:t>стандартів</a:t>
            </a:r>
            <a:r>
              <a:rPr lang="ru-RU" sz="2400" b="1" dirty="0"/>
              <a:t> і правил для </a:t>
            </a:r>
            <a:r>
              <a:rPr lang="ru-RU" sz="2400" b="1" dirty="0" err="1"/>
              <a:t>задоволення</a:t>
            </a:r>
            <a:r>
              <a:rPr lang="ru-RU" sz="2400" b="1" dirty="0"/>
              <a:t> </a:t>
            </a:r>
            <a:r>
              <a:rPr lang="ru-RU" sz="2400" b="1" dirty="0" err="1"/>
              <a:t>інформаційних</a:t>
            </a:r>
            <a:r>
              <a:rPr lang="ru-RU" sz="2400" b="1" dirty="0"/>
              <a:t> </a:t>
            </a:r>
            <a:r>
              <a:rPr lang="ru-RU" sz="2400" b="1" dirty="0" smtClean="0"/>
              <a:t>потреб </a:t>
            </a:r>
            <a:r>
              <a:rPr lang="ru-RU" sz="2400" b="1" dirty="0"/>
              <a:t>у </a:t>
            </a:r>
            <a:r>
              <a:rPr lang="ru-RU" sz="2400" b="1" dirty="0" err="1"/>
              <a:t>плануванні</a:t>
            </a:r>
            <a:r>
              <a:rPr lang="ru-RU" sz="2400" b="1" dirty="0"/>
              <a:t> </a:t>
            </a:r>
            <a:r>
              <a:rPr lang="ru-RU" sz="2400" b="1" dirty="0" err="1"/>
              <a:t>територій</a:t>
            </a:r>
            <a:r>
              <a:rPr lang="ru-RU" sz="2400" b="1" dirty="0"/>
              <a:t> та </a:t>
            </a:r>
            <a:r>
              <a:rPr lang="ru-RU" sz="2400" b="1" dirty="0" err="1"/>
              <a:t>будівництві</a:t>
            </a:r>
            <a:r>
              <a:rPr lang="ru-RU" sz="2400" b="1" dirty="0"/>
              <a:t>,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</a:t>
            </a:r>
            <a:r>
              <a:rPr lang="ru-RU" sz="2400" b="1" dirty="0" err="1"/>
              <a:t>галузевої</a:t>
            </a:r>
            <a:r>
              <a:rPr lang="ru-RU" sz="2400" b="1" dirty="0"/>
              <a:t> </a:t>
            </a:r>
            <a:r>
              <a:rPr lang="ru-RU" sz="2400" b="1" dirty="0" err="1" smtClean="0"/>
              <a:t>складової</a:t>
            </a:r>
            <a:r>
              <a:rPr lang="ru-RU" sz="2400" b="1" dirty="0" smtClean="0"/>
              <a:t> </a:t>
            </a:r>
            <a:r>
              <a:rPr lang="ru-RU" sz="2400" b="1" dirty="0" err="1"/>
              <a:t>державних</a:t>
            </a:r>
            <a:r>
              <a:rPr lang="ru-RU" sz="2400" b="1" dirty="0"/>
              <a:t> </a:t>
            </a:r>
            <a:r>
              <a:rPr lang="ru-RU" sz="2400" b="1" dirty="0" err="1"/>
              <a:t>геоінформаційних</a:t>
            </a:r>
            <a:r>
              <a:rPr lang="ru-RU" sz="2400" b="1" dirty="0"/>
              <a:t> </a:t>
            </a:r>
            <a:r>
              <a:rPr lang="ru-RU" sz="2400" b="1" dirty="0" err="1" smtClean="0"/>
              <a:t>ресурсів</a:t>
            </a:r>
            <a:r>
              <a:rPr lang="ru-RU" sz="2400" b="1" dirty="0" smtClean="0"/>
              <a:t>.</a:t>
            </a:r>
          </a:p>
          <a:p>
            <a:pPr marL="85725" lvl="0" indent="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956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Правові форми використання </a:t>
            </a:r>
            <a:r>
              <a:rPr lang="uk-UA" sz="3200" b="1" dirty="0" smtClean="0">
                <a:solidFill>
                  <a:srgbClr val="C00000"/>
                </a:solidFill>
              </a:rPr>
              <a:t>ЗЖГЗ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rmAutofit/>
          </a:bodyPr>
          <a:lstStyle/>
          <a:p>
            <a:pPr marL="596646" indent="-51435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на </a:t>
            </a:r>
            <a:r>
              <a:rPr lang="ru-RU" b="1" dirty="0" err="1"/>
              <a:t>підставі</a:t>
            </a:r>
            <a:r>
              <a:rPr lang="ru-RU" b="1" dirty="0"/>
              <a:t> права </a:t>
            </a:r>
            <a:r>
              <a:rPr lang="ru-RU" b="1" dirty="0" err="1"/>
              <a:t>власності</a:t>
            </a:r>
            <a:r>
              <a:rPr lang="ru-RU" b="1" dirty="0"/>
              <a:t>;</a:t>
            </a:r>
          </a:p>
          <a:p>
            <a:pPr marL="596646" indent="-51435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на </a:t>
            </a:r>
            <a:r>
              <a:rPr lang="ru-RU" b="1" dirty="0" err="1"/>
              <a:t>праві</a:t>
            </a:r>
            <a:r>
              <a:rPr lang="ru-RU" b="1" dirty="0"/>
              <a:t> </a:t>
            </a:r>
            <a:r>
              <a:rPr lang="ru-RU" b="1" dirty="0" err="1"/>
              <a:t>постійного</a:t>
            </a:r>
            <a:r>
              <a:rPr lang="ru-RU" b="1" dirty="0"/>
              <a:t> </a:t>
            </a:r>
            <a:r>
              <a:rPr lang="ru-RU" b="1" dirty="0" err="1"/>
              <a:t>користування</a:t>
            </a:r>
            <a:r>
              <a:rPr lang="ru-RU" b="1" dirty="0"/>
              <a:t>;</a:t>
            </a:r>
          </a:p>
          <a:p>
            <a:pPr marL="596646" indent="-51435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на </a:t>
            </a:r>
            <a:r>
              <a:rPr lang="ru-RU" b="1" dirty="0" err="1"/>
              <a:t>підставі</a:t>
            </a:r>
            <a:r>
              <a:rPr lang="ru-RU" b="1" dirty="0"/>
              <a:t> договору </a:t>
            </a:r>
            <a:r>
              <a:rPr lang="ru-RU" b="1" dirty="0" err="1"/>
              <a:t>оренди</a:t>
            </a:r>
            <a:r>
              <a:rPr lang="ru-RU" b="1" dirty="0"/>
              <a:t> (</a:t>
            </a:r>
            <a:r>
              <a:rPr lang="ru-RU" b="1" dirty="0" err="1"/>
              <a:t>суборенди</a:t>
            </a:r>
            <a:r>
              <a:rPr lang="ru-RU" b="1" dirty="0"/>
              <a:t>);</a:t>
            </a:r>
          </a:p>
          <a:p>
            <a:pPr marL="596646" indent="-514350">
              <a:spcAft>
                <a:spcPts val="18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/>
              <a:t>на </a:t>
            </a:r>
            <a:r>
              <a:rPr lang="ru-RU" b="1" dirty="0" err="1"/>
              <a:t>підставі</a:t>
            </a:r>
            <a:r>
              <a:rPr lang="ru-RU" b="1" dirty="0"/>
              <a:t> </a:t>
            </a:r>
            <a:r>
              <a:rPr lang="ru-RU" b="1" dirty="0" smtClean="0"/>
              <a:t>права </a:t>
            </a:r>
            <a:r>
              <a:rPr lang="ru-RU" b="1" dirty="0" err="1" smtClean="0"/>
              <a:t>суперфіцію</a:t>
            </a:r>
            <a:r>
              <a:rPr lang="ru-RU" b="1" dirty="0" smtClean="0"/>
              <a:t>.</a:t>
            </a:r>
            <a:endParaRPr lang="ru-RU" b="1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</a:rPr>
              <a:t>Конституція України </a:t>
            </a:r>
            <a:br>
              <a:rPr lang="uk-UA" sz="2600" b="1" dirty="0" smtClean="0">
                <a:solidFill>
                  <a:srgbClr val="C00000"/>
                </a:solidFill>
              </a:rPr>
            </a:br>
            <a:r>
              <a:rPr lang="uk-UA" sz="2600" b="1" dirty="0" smtClean="0">
                <a:solidFill>
                  <a:srgbClr val="C00000"/>
                </a:solidFill>
              </a:rPr>
              <a:t>про адміністративно-правовий устрій держави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600" b="1" dirty="0" smtClean="0"/>
              <a:t>Розділ IX. Територіальний устрій України.</a:t>
            </a:r>
          </a:p>
          <a:p>
            <a:pPr marL="82296" indent="0">
              <a:buNone/>
            </a:pPr>
            <a:endParaRPr lang="uk-UA" sz="2600" b="1" dirty="0" smtClean="0"/>
          </a:p>
          <a:p>
            <a:pPr marL="82296" indent="0">
              <a:buNone/>
            </a:pPr>
            <a:r>
              <a:rPr lang="uk-UA" sz="2600" b="1" dirty="0" smtClean="0"/>
              <a:t>Стаття 133. </a:t>
            </a:r>
          </a:p>
          <a:p>
            <a:pPr marL="82296" indent="0">
              <a:buNone/>
            </a:pPr>
            <a:r>
              <a:rPr lang="uk-UA" sz="2600" dirty="0" smtClean="0"/>
              <a:t>Систему адміністративно-територіального устрою України складають: Автономна Республіка Крим, області, райони, міста, райони в містах, селища і села.</a:t>
            </a:r>
          </a:p>
          <a:p>
            <a:pPr marL="82296" indent="0">
              <a:buNone/>
            </a:pPr>
            <a:endParaRPr lang="uk-UA" sz="2600" dirty="0" smtClean="0"/>
          </a:p>
          <a:p>
            <a:pPr marL="82296" indent="0">
              <a:buNone/>
            </a:pPr>
            <a:r>
              <a:rPr lang="uk-UA" sz="2400" dirty="0" smtClean="0"/>
              <a:t>(Офіційне тлумачення частини першої статті 133 див.   в Рішенні Конституційного Суду № 11-рп/2001               від 13.07.2001).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28654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7384"/>
            <a:ext cx="7498080" cy="11430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4F271C">
                    <a:satMod val="130000"/>
                  </a:srgbClr>
                </a:solidFill>
              </a:rPr>
              <a:t>Використання ЗЖГЗ на праві власності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4800600"/>
          </a:xfrm>
        </p:spPr>
        <p:txBody>
          <a:bodyPr>
            <a:normAutofit fontScale="92500"/>
          </a:bodyPr>
          <a:lstStyle/>
          <a:p>
            <a:pPr lvl="0"/>
            <a:r>
              <a:rPr lang="uk-UA" b="1" dirty="0">
                <a:solidFill>
                  <a:srgbClr val="C00000"/>
                </a:solidFill>
              </a:rPr>
              <a:t>на праві приватної власності громадянами </a:t>
            </a:r>
            <a:r>
              <a:rPr lang="uk-UA" b="1" dirty="0" smtClean="0">
                <a:solidFill>
                  <a:srgbClr val="C00000"/>
                </a:solidFill>
              </a:rPr>
              <a:t>України: </a:t>
            </a:r>
            <a:endParaRPr lang="en-US" sz="1800" b="1" dirty="0">
              <a:solidFill>
                <a:srgbClr val="C00000"/>
              </a:solidFill>
            </a:endParaRPr>
          </a:p>
          <a:p>
            <a:pPr lvl="1"/>
            <a:r>
              <a:rPr lang="uk-UA" dirty="0"/>
              <a:t>для будівництва та обслуговування жилого будинку та господарських </a:t>
            </a:r>
            <a:r>
              <a:rPr lang="uk-UA" dirty="0" smtClean="0"/>
              <a:t>будівель;</a:t>
            </a:r>
            <a:endParaRPr lang="en-US" sz="1600" dirty="0"/>
          </a:p>
          <a:p>
            <a:pPr lvl="1"/>
            <a:r>
              <a:rPr lang="uk-UA" dirty="0"/>
              <a:t>для індивідуального дачного будівництва;</a:t>
            </a:r>
            <a:endParaRPr lang="en-US" sz="1600" dirty="0"/>
          </a:p>
          <a:p>
            <a:pPr lvl="1"/>
            <a:r>
              <a:rPr lang="uk-UA" dirty="0"/>
              <a:t>для гаражного </a:t>
            </a:r>
            <a:r>
              <a:rPr lang="uk-UA" dirty="0" smtClean="0"/>
              <a:t>будівництва.</a:t>
            </a:r>
            <a:endParaRPr lang="en-US" sz="1600" dirty="0"/>
          </a:p>
          <a:p>
            <a:pPr lvl="0"/>
            <a:r>
              <a:rPr lang="uk-UA" b="1" dirty="0">
                <a:solidFill>
                  <a:srgbClr val="C00000"/>
                </a:solidFill>
              </a:rPr>
              <a:t>на праві приватної власності житлово-будівельними (житловими) та </a:t>
            </a:r>
            <a:r>
              <a:rPr lang="uk-UA" b="1" dirty="0" err="1">
                <a:solidFill>
                  <a:srgbClr val="C00000"/>
                </a:solidFill>
              </a:rPr>
              <a:t>гаражно</a:t>
            </a:r>
            <a:r>
              <a:rPr lang="uk-UA" b="1" dirty="0">
                <a:solidFill>
                  <a:srgbClr val="C00000"/>
                </a:solidFill>
              </a:rPr>
              <a:t>-будівельними </a:t>
            </a:r>
            <a:r>
              <a:rPr lang="uk-UA" b="1" dirty="0" smtClean="0">
                <a:solidFill>
                  <a:srgbClr val="C00000"/>
                </a:solidFill>
              </a:rPr>
              <a:t>кооперативами. </a:t>
            </a:r>
            <a:endParaRPr lang="en-US" sz="1800" b="1" dirty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87624" y="256580"/>
            <a:ext cx="770485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b="1" dirty="0">
                <a:solidFill>
                  <a:srgbClr val="FF0000"/>
                </a:solidFill>
              </a:rPr>
              <a:t>Стаття </a:t>
            </a:r>
            <a:r>
              <a:rPr lang="uk-UA" sz="2200" b="1" dirty="0" smtClean="0">
                <a:solidFill>
                  <a:srgbClr val="FF0000"/>
                </a:solidFill>
              </a:rPr>
              <a:t>121 ЗК України.</a:t>
            </a:r>
            <a:r>
              <a:rPr lang="uk-UA" sz="2200" dirty="0">
                <a:solidFill>
                  <a:srgbClr val="FF0000"/>
                </a:solidFill>
              </a:rPr>
              <a:t> </a:t>
            </a:r>
            <a:endParaRPr lang="uk-UA" sz="2200" dirty="0" smtClean="0">
              <a:solidFill>
                <a:srgbClr val="FF0000"/>
              </a:solidFill>
            </a:endParaRPr>
          </a:p>
          <a:p>
            <a:pPr algn="just"/>
            <a:r>
              <a:rPr lang="uk-UA" sz="2200" b="1" dirty="0" smtClean="0">
                <a:solidFill>
                  <a:srgbClr val="C00000"/>
                </a:solidFill>
              </a:rPr>
              <a:t>Норми </a:t>
            </a:r>
            <a:r>
              <a:rPr lang="uk-UA" sz="2200" b="1" dirty="0">
                <a:solidFill>
                  <a:srgbClr val="C00000"/>
                </a:solidFill>
              </a:rPr>
              <a:t>безоплатної передачі земельних ділянок </a:t>
            </a:r>
            <a:r>
              <a:rPr lang="uk-UA" sz="2200" b="1" dirty="0" smtClean="0">
                <a:solidFill>
                  <a:srgbClr val="C00000"/>
                </a:solidFill>
              </a:rPr>
              <a:t>громадянам</a:t>
            </a:r>
          </a:p>
          <a:p>
            <a:pPr algn="just"/>
            <a:endParaRPr lang="uk-UA" sz="2200" dirty="0">
              <a:solidFill>
                <a:srgbClr val="C00000"/>
              </a:solidFill>
            </a:endParaRPr>
          </a:p>
          <a:p>
            <a:pPr algn="just"/>
            <a:r>
              <a:rPr lang="uk-UA" sz="2200" dirty="0">
                <a:solidFill>
                  <a:srgbClr val="000000"/>
                </a:solidFill>
              </a:rPr>
              <a:t>1. Громадяни України мають право на безоплатну передачу їм земельних ділянок із земель державної або комунальної власності в таких розмірах</a:t>
            </a:r>
            <a:r>
              <a:rPr lang="uk-UA" sz="2200" dirty="0" smtClean="0">
                <a:solidFill>
                  <a:srgbClr val="000000"/>
                </a:solidFill>
              </a:rPr>
              <a:t>: …</a:t>
            </a:r>
            <a:endParaRPr lang="uk-UA" sz="2200" dirty="0">
              <a:solidFill>
                <a:srgbClr val="000000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200" dirty="0" smtClean="0">
                <a:solidFill>
                  <a:srgbClr val="000000"/>
                </a:solidFill>
              </a:rPr>
              <a:t>г</a:t>
            </a:r>
            <a:r>
              <a:rPr lang="uk-UA" sz="2200" dirty="0">
                <a:solidFill>
                  <a:srgbClr val="000000"/>
                </a:solidFill>
              </a:rPr>
              <a:t>) </a:t>
            </a:r>
            <a:r>
              <a:rPr lang="uk-UA" sz="2200" dirty="0">
                <a:solidFill>
                  <a:srgbClr val="00B050"/>
                </a:solidFill>
              </a:rPr>
              <a:t>для будівництва і обслуговування жилого будинку, господарських будівель і споруд (присадибна ділянка) </a:t>
            </a:r>
            <a:r>
              <a:rPr lang="uk-UA" sz="2200" dirty="0">
                <a:solidFill>
                  <a:srgbClr val="000000"/>
                </a:solidFill>
              </a:rPr>
              <a:t>у селах - не більше 0,25 гектара, в селищах - не більше 0,15 гектара, в містах - не більше 0,10 гектара;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200" dirty="0">
                <a:solidFill>
                  <a:srgbClr val="000000"/>
                </a:solidFill>
              </a:rPr>
              <a:t>ґ) </a:t>
            </a:r>
            <a:r>
              <a:rPr lang="uk-UA" sz="2200" dirty="0">
                <a:solidFill>
                  <a:srgbClr val="00B050"/>
                </a:solidFill>
              </a:rPr>
              <a:t>для індивідуального дачного будівництва </a:t>
            </a:r>
            <a:r>
              <a:rPr lang="uk-UA" sz="2200" dirty="0">
                <a:solidFill>
                  <a:srgbClr val="000000"/>
                </a:solidFill>
              </a:rPr>
              <a:t>- не більше 0,10 гектара;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uk-UA" sz="2200" dirty="0">
                <a:solidFill>
                  <a:srgbClr val="000000"/>
                </a:solidFill>
              </a:rPr>
              <a:t>д) </a:t>
            </a:r>
            <a:r>
              <a:rPr lang="uk-UA" sz="2200" dirty="0">
                <a:solidFill>
                  <a:srgbClr val="00B050"/>
                </a:solidFill>
              </a:rPr>
              <a:t>для будівництва індивідуальних гаражів </a:t>
            </a:r>
            <a:r>
              <a:rPr lang="uk-UA" sz="2200" dirty="0">
                <a:solidFill>
                  <a:srgbClr val="000000"/>
                </a:solidFill>
              </a:rPr>
              <a:t>- не більше 0,01 гектара.</a:t>
            </a:r>
            <a:endParaRPr lang="uk-UA" sz="22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46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2728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87624" y="272837"/>
            <a:ext cx="77048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Житлово-будівельний кооператив </a:t>
            </a:r>
            <a:r>
              <a:rPr lang="uk-UA" sz="2400" dirty="0">
                <a:ea typeface="Times New Roman" panose="02020603050405020304" pitchFamily="18" charset="0"/>
              </a:rPr>
              <a:t>– це вид споживчого кооперативу, що </a:t>
            </a:r>
            <a:r>
              <a:rPr lang="uk-UA" sz="2400" dirty="0" err="1">
                <a:ea typeface="Times New Roman" panose="02020603050405020304" pitchFamily="18" charset="0"/>
              </a:rPr>
              <a:t>організується</a:t>
            </a:r>
            <a:r>
              <a:rPr lang="uk-UA" sz="2400" dirty="0">
                <a:ea typeface="Times New Roman" panose="02020603050405020304" pitchFamily="18" charset="0"/>
              </a:rPr>
              <a:t> з метою забезпечення житлом членів кооперативу і членів їх сімей шляхом будівництва багатоквартирного жилого будинку (будинків), а у випадках, передбачених законодавством, - одно- і двоквартирних жилих будинків садибного типу або багатоквартирного блокованого жилого будинку (будинків) з надвірними будівлями за власні кошти кооперативу з допомогою банківського кредиту, а також для наступної експлуатації та управління цим будинком (будинками) 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400" b="1" dirty="0" smtClean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b="1" dirty="0">
                <a:ea typeface="Times New Roman" panose="02020603050405020304" pitchFamily="18" charset="0"/>
              </a:rPr>
              <a:t>Закон України від 10 липня 2003 р. </a:t>
            </a:r>
            <a:r>
              <a:rPr lang="uk-UA" sz="2400" b="1" dirty="0" smtClean="0">
                <a:ea typeface="Times New Roman" panose="02020603050405020304" pitchFamily="18" charset="0"/>
              </a:rPr>
              <a:t>«Про кооперацію»;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b="1" dirty="0" smtClean="0">
                <a:ea typeface="Times New Roman" panose="02020603050405020304" pitchFamily="18" charset="0"/>
              </a:rPr>
              <a:t>Постанова </a:t>
            </a:r>
            <a:r>
              <a:rPr lang="uk-UA" sz="2400" b="1" dirty="0">
                <a:ea typeface="Times New Roman" panose="02020603050405020304" pitchFamily="18" charset="0"/>
              </a:rPr>
              <a:t>Ради Міністрів УРСР від 30 квітня 1985 р. № 186 </a:t>
            </a:r>
            <a:r>
              <a:rPr lang="uk-UA" sz="2400" b="1" dirty="0" smtClean="0">
                <a:ea typeface="Times New Roman" panose="02020603050405020304" pitchFamily="18" charset="0"/>
              </a:rPr>
              <a:t>«Про </a:t>
            </a:r>
            <a:r>
              <a:rPr lang="uk-UA" sz="2400" b="1" dirty="0">
                <a:ea typeface="Times New Roman" panose="02020603050405020304" pitchFamily="18" charset="0"/>
              </a:rPr>
              <a:t>затвердження Примірного статуту житлово-будівельного </a:t>
            </a:r>
            <a:r>
              <a:rPr lang="uk-UA" sz="2400" b="1" dirty="0" smtClean="0">
                <a:ea typeface="Times New Roman" panose="02020603050405020304" pitchFamily="18" charset="0"/>
              </a:rPr>
              <a:t>кооперативу»</a:t>
            </a:r>
            <a:r>
              <a:rPr lang="uk-UA" sz="2400" dirty="0" smtClean="0">
                <a:ea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36593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2728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87624" y="272837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Житлово-будівельний кооператив </a:t>
            </a:r>
            <a:r>
              <a:rPr lang="uk-UA" sz="2400" dirty="0" smtClean="0">
                <a:ea typeface="Times New Roman" panose="02020603050405020304" pitchFamily="18" charset="0"/>
              </a:rPr>
              <a:t>– юридична  </a:t>
            </a:r>
            <a:r>
              <a:rPr lang="uk-UA" sz="2400" dirty="0">
                <a:ea typeface="Times New Roman" panose="02020603050405020304" pitchFamily="18" charset="0"/>
              </a:rPr>
              <a:t>особа,  утворена </a:t>
            </a:r>
            <a:r>
              <a:rPr lang="uk-UA" sz="2400" dirty="0" smtClean="0">
                <a:ea typeface="Times New Roman" panose="02020603050405020304" pitchFamily="18" charset="0"/>
              </a:rPr>
              <a:t>фізичними </a:t>
            </a:r>
            <a:r>
              <a:rPr lang="uk-UA" sz="2400" dirty="0">
                <a:ea typeface="Times New Roman" panose="02020603050405020304" pitchFamily="18" charset="0"/>
              </a:rPr>
              <a:t>та/або юридичними </a:t>
            </a:r>
            <a:r>
              <a:rPr lang="uk-UA" sz="2400" dirty="0" smtClean="0">
                <a:ea typeface="Times New Roman" panose="02020603050405020304" pitchFamily="18" charset="0"/>
              </a:rPr>
              <a:t>особами, які добровільно об'єдналися на основі  </a:t>
            </a:r>
            <a:r>
              <a:rPr lang="uk-UA" sz="2400" dirty="0">
                <a:ea typeface="Times New Roman" panose="02020603050405020304" pitchFamily="18" charset="0"/>
              </a:rPr>
              <a:t>об'єднання  їх  майнових  пайових внесків для участі в </a:t>
            </a:r>
            <a:r>
              <a:rPr lang="uk-UA" sz="2400" dirty="0" smtClean="0">
                <a:ea typeface="Times New Roman" panose="02020603050405020304" pitchFamily="18" charset="0"/>
              </a:rPr>
              <a:t> будівництві </a:t>
            </a:r>
            <a:r>
              <a:rPr lang="uk-UA" sz="2400" dirty="0">
                <a:ea typeface="Times New Roman" panose="02020603050405020304" pitchFamily="18" charset="0"/>
              </a:rPr>
              <a:t>або  реконструкції   житлового  будинку  (будинків)  і </a:t>
            </a:r>
            <a:r>
              <a:rPr lang="uk-UA" sz="2400" dirty="0" smtClean="0">
                <a:ea typeface="Times New Roman" panose="02020603050405020304" pitchFamily="18" charset="0"/>
              </a:rPr>
              <a:t>наступної </a:t>
            </a:r>
            <a:r>
              <a:rPr lang="uk-UA" sz="2400" dirty="0">
                <a:ea typeface="Times New Roman" panose="02020603050405020304" pitchFamily="18" charset="0"/>
              </a:rPr>
              <a:t>його (їх) експлуатації. 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2400" b="1" dirty="0" smtClean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b="1" dirty="0">
              <a:ea typeface="Times New Roman" panose="02020603050405020304" pitchFamily="18" charset="0"/>
            </a:endParaRPr>
          </a:p>
          <a:p>
            <a:pPr indent="457200" algn="r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                            ПРАВИЛА </a:t>
            </a:r>
          </a:p>
          <a:p>
            <a:pPr indent="457200" algn="r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      </a:t>
            </a:r>
            <a:r>
              <a:rPr lang="ru-RU" sz="2400" b="1" dirty="0" err="1">
                <a:ea typeface="Times New Roman" panose="02020603050405020304" pitchFamily="18" charset="0"/>
              </a:rPr>
              <a:t>утримання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a typeface="Times New Roman" panose="02020603050405020304" pitchFamily="18" charset="0"/>
              </a:rPr>
              <a:t>жилих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ea typeface="Times New Roman" panose="02020603050405020304" pitchFamily="18" charset="0"/>
              </a:rPr>
              <a:t>будинків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endParaRPr lang="ru-RU" sz="2400" b="1" dirty="0" smtClean="0">
              <a:ea typeface="Times New Roman" panose="02020603050405020304" pitchFamily="18" charset="0"/>
            </a:endParaRPr>
          </a:p>
          <a:p>
            <a:pPr indent="457200" algn="r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</a:rPr>
              <a:t>та </a:t>
            </a:r>
            <a:r>
              <a:rPr lang="ru-RU" sz="2400" b="1" dirty="0" err="1" smtClean="0">
                <a:ea typeface="Times New Roman" panose="02020603050405020304" pitchFamily="18" charset="0"/>
              </a:rPr>
              <a:t>прибудинкових</a:t>
            </a:r>
            <a:r>
              <a:rPr lang="ru-RU" sz="2400" b="1" dirty="0" smtClean="0"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a typeface="Times New Roman" panose="02020603050405020304" pitchFamily="18" charset="0"/>
              </a:rPr>
              <a:t>територій</a:t>
            </a:r>
            <a:endParaRPr lang="ru-RU" sz="2400" b="1" dirty="0" smtClean="0">
              <a:ea typeface="Times New Roman" panose="02020603050405020304" pitchFamily="18" charset="0"/>
            </a:endParaRPr>
          </a:p>
          <a:p>
            <a:pPr indent="457200" algn="r">
              <a:spcAft>
                <a:spcPts val="0"/>
              </a:spcAft>
            </a:pPr>
            <a:endParaRPr lang="ru-RU" sz="2400" b="1" dirty="0" smtClean="0">
              <a:ea typeface="Times New Roman" panose="02020603050405020304" pitchFamily="18" charset="0"/>
            </a:endParaRPr>
          </a:p>
          <a:p>
            <a:pPr indent="457200" algn="r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</a:rPr>
              <a:t>ЗАТВЕРДЖЕНО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indent="457200" algn="r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                                     </a:t>
            </a:r>
            <a:r>
              <a:rPr lang="ru-RU" sz="2400" b="1" dirty="0" smtClean="0">
                <a:ea typeface="Times New Roman" panose="02020603050405020304" pitchFamily="18" charset="0"/>
              </a:rPr>
              <a:t>наказом </a:t>
            </a:r>
            <a:r>
              <a:rPr lang="ru-RU" sz="2400" b="1" dirty="0" err="1">
                <a:ea typeface="Times New Roman" panose="02020603050405020304" pitchFamily="18" charset="0"/>
              </a:rPr>
              <a:t>Держжитлокомунгоспу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</a:p>
          <a:p>
            <a:pPr indent="457200" algn="r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                                     </a:t>
            </a:r>
            <a:r>
              <a:rPr lang="ru-RU" sz="2400" b="1" dirty="0" err="1" smtClean="0">
                <a:ea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a typeface="Times New Roman" panose="02020603050405020304" pitchFamily="18" charset="0"/>
              </a:rPr>
              <a:t>від</a:t>
            </a:r>
            <a:r>
              <a:rPr lang="ru-RU" sz="2400" b="1" dirty="0" smtClean="0">
                <a:ea typeface="Times New Roman" panose="02020603050405020304" pitchFamily="18" charset="0"/>
              </a:rPr>
              <a:t>  17.05.2005  </a:t>
            </a:r>
            <a:r>
              <a:rPr lang="ru-RU" sz="2400" b="1" dirty="0">
                <a:ea typeface="Times New Roman" panose="02020603050405020304" pitchFamily="18" charset="0"/>
              </a:rPr>
              <a:t>N 76  </a:t>
            </a:r>
          </a:p>
          <a:p>
            <a:pPr indent="457200" algn="just"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</a:t>
            </a:r>
            <a:endParaRPr lang="uk-UA" sz="2400" b="1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72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2728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87624" y="670044"/>
            <a:ext cx="77048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600" b="1" dirty="0"/>
              <a:t>Закон України від 29 листопада 2001 р. </a:t>
            </a:r>
            <a:r>
              <a:rPr lang="uk-UA" sz="2600" b="1" dirty="0" smtClean="0">
                <a:solidFill>
                  <a:srgbClr val="C00000"/>
                </a:solidFill>
              </a:rPr>
              <a:t>«Про </a:t>
            </a:r>
            <a:r>
              <a:rPr lang="uk-UA" sz="2600" b="1" dirty="0">
                <a:solidFill>
                  <a:srgbClr val="C00000"/>
                </a:solidFill>
              </a:rPr>
              <a:t>об’єднання співвласників багатоквартирного </a:t>
            </a:r>
            <a:r>
              <a:rPr lang="uk-UA" sz="2600" b="1" dirty="0" smtClean="0">
                <a:solidFill>
                  <a:srgbClr val="C00000"/>
                </a:solidFill>
              </a:rPr>
              <a:t>будинку».</a:t>
            </a:r>
          </a:p>
          <a:p>
            <a:pPr lvl="0"/>
            <a:endParaRPr lang="uk-UA" sz="2600" b="1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600" b="1" dirty="0" smtClean="0"/>
              <a:t>Закон України від 14 травня 2015 р. </a:t>
            </a:r>
            <a:r>
              <a:rPr lang="uk-UA" sz="2600" b="1" dirty="0" smtClean="0">
                <a:solidFill>
                  <a:srgbClr val="C00000"/>
                </a:solidFill>
              </a:rPr>
              <a:t>«</a:t>
            </a:r>
            <a:r>
              <a:rPr lang="ru-RU" sz="2600" b="1" dirty="0" smtClean="0">
                <a:solidFill>
                  <a:srgbClr val="C00000"/>
                </a:solidFill>
              </a:rPr>
              <a:t>Про </a:t>
            </a:r>
            <a:r>
              <a:rPr lang="ru-RU" sz="2600" b="1" dirty="0" err="1" smtClean="0">
                <a:solidFill>
                  <a:srgbClr val="C00000"/>
                </a:solidFill>
              </a:rPr>
              <a:t>особливості</a:t>
            </a: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>
                <a:solidFill>
                  <a:srgbClr val="C00000"/>
                </a:solidFill>
              </a:rPr>
              <a:t>здійснення</a:t>
            </a:r>
            <a:r>
              <a:rPr lang="ru-RU" sz="2600" b="1" dirty="0">
                <a:solidFill>
                  <a:srgbClr val="C00000"/>
                </a:solidFill>
              </a:rPr>
              <a:t> права </a:t>
            </a:r>
            <a:r>
              <a:rPr lang="ru-RU" sz="2600" b="1" dirty="0" err="1">
                <a:solidFill>
                  <a:srgbClr val="C00000"/>
                </a:solidFill>
              </a:rPr>
              <a:t>власності</a:t>
            </a:r>
            <a:r>
              <a:rPr lang="ru-RU" sz="2600" b="1" dirty="0">
                <a:solidFill>
                  <a:srgbClr val="C00000"/>
                </a:solidFill>
              </a:rPr>
              <a:t> у </a:t>
            </a:r>
            <a:r>
              <a:rPr lang="ru-RU" sz="2600" b="1" dirty="0" err="1">
                <a:solidFill>
                  <a:srgbClr val="C00000"/>
                </a:solidFill>
              </a:rPr>
              <a:t>багатоквартирному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будинку</a:t>
            </a:r>
            <a:r>
              <a:rPr lang="ru-RU" sz="2600" b="1" dirty="0" smtClean="0">
                <a:solidFill>
                  <a:srgbClr val="C00000"/>
                </a:solidFill>
              </a:rPr>
              <a:t>».</a:t>
            </a:r>
            <a:endParaRPr lang="uk-UA" sz="2600" b="1" dirty="0">
              <a:solidFill>
                <a:srgbClr val="C00000"/>
              </a:solidFill>
            </a:endParaRPr>
          </a:p>
          <a:p>
            <a:pPr lvl="0"/>
            <a:endParaRPr lang="uk-UA" sz="2400" b="1" dirty="0" smtClean="0"/>
          </a:p>
          <a:p>
            <a:pPr lvl="0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95244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272837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/>
          </a:p>
          <a:p>
            <a:endParaRPr lang="uk-UA" sz="240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187624" y="188640"/>
            <a:ext cx="770485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200" b="1" dirty="0" smtClean="0">
                <a:solidFill>
                  <a:srgbClr val="C00000"/>
                </a:solidFill>
              </a:rPr>
              <a:t>Житловий </a:t>
            </a:r>
            <a:r>
              <a:rPr lang="uk-UA" sz="2200" b="1" dirty="0">
                <a:solidFill>
                  <a:srgbClr val="C00000"/>
                </a:solidFill>
              </a:rPr>
              <a:t>комплекс  </a:t>
            </a:r>
            <a:r>
              <a:rPr lang="uk-UA" sz="2200" b="1" dirty="0"/>
              <a:t>-  єдиний  комплекс  нерухомого майна,  що утворений земельною ділянкою в установлених межах,  розміщеним  на ній  жилим  багатоквартирним  будинком  або його частиною разом із спорудами та інженерними мережами, які утворюють цілісний майновий </a:t>
            </a:r>
            <a:r>
              <a:rPr lang="uk-UA" sz="2200" b="1" dirty="0" smtClean="0"/>
              <a:t>комплекс.</a:t>
            </a:r>
            <a:endParaRPr lang="en-US" sz="2200" b="1" dirty="0"/>
          </a:p>
          <a:p>
            <a:pPr>
              <a:spcBef>
                <a:spcPts val="600"/>
              </a:spcBef>
            </a:pPr>
            <a:r>
              <a:rPr lang="uk-UA" sz="2200" b="1" dirty="0"/>
              <a:t> </a:t>
            </a:r>
            <a:endParaRPr lang="en-US" sz="2200" b="1" dirty="0"/>
          </a:p>
          <a:p>
            <a:pPr>
              <a:spcBef>
                <a:spcPts val="600"/>
              </a:spcBef>
            </a:pPr>
            <a:r>
              <a:rPr lang="uk-UA" sz="2200" b="1" dirty="0">
                <a:solidFill>
                  <a:srgbClr val="C00000"/>
                </a:solidFill>
              </a:rPr>
              <a:t>О</a:t>
            </a:r>
            <a:r>
              <a:rPr lang="uk-UA" sz="2200" b="1" dirty="0" smtClean="0">
                <a:solidFill>
                  <a:srgbClr val="C00000"/>
                </a:solidFill>
              </a:rPr>
              <a:t>б'єднання </a:t>
            </a:r>
            <a:r>
              <a:rPr lang="uk-UA" sz="2200" b="1" dirty="0">
                <a:solidFill>
                  <a:srgbClr val="C00000"/>
                </a:solidFill>
              </a:rPr>
              <a:t>співвласників  багатоквартирного  будинку </a:t>
            </a:r>
            <a:r>
              <a:rPr lang="uk-UA" sz="2200" b="1" dirty="0" smtClean="0">
                <a:solidFill>
                  <a:srgbClr val="C00000"/>
                </a:solidFill>
              </a:rPr>
              <a:t>(ОСББ)</a:t>
            </a:r>
            <a:r>
              <a:rPr lang="uk-UA" sz="2200" b="1" dirty="0" smtClean="0"/>
              <a:t> </a:t>
            </a:r>
            <a:r>
              <a:rPr lang="uk-UA" sz="2200" b="1" dirty="0"/>
              <a:t>- юридична особа,  створена  власниками  для  сприяння використанню  їхнього  власного  майна та управління,  утримання і використання неподільного та загального </a:t>
            </a:r>
            <a:r>
              <a:rPr lang="uk-UA" sz="2200" b="1" dirty="0" smtClean="0"/>
              <a:t>майна.</a:t>
            </a:r>
            <a:endParaRPr lang="en-US" sz="2200" b="1" dirty="0"/>
          </a:p>
          <a:p>
            <a:pPr>
              <a:spcBef>
                <a:spcPts val="600"/>
              </a:spcBef>
            </a:pPr>
            <a:r>
              <a:rPr lang="uk-UA" sz="2200" b="1" dirty="0"/>
              <a:t> </a:t>
            </a:r>
            <a:endParaRPr lang="en-US" sz="2200" b="1" dirty="0" smtClean="0"/>
          </a:p>
          <a:p>
            <a:pPr>
              <a:spcBef>
                <a:spcPts val="600"/>
              </a:spcBef>
            </a:pPr>
            <a:r>
              <a:rPr lang="uk-UA" sz="2200" b="1" dirty="0" smtClean="0">
                <a:solidFill>
                  <a:srgbClr val="C00000"/>
                </a:solidFill>
              </a:rPr>
              <a:t>Прибудинкова територія </a:t>
            </a:r>
            <a:r>
              <a:rPr lang="uk-UA" sz="2200" b="1" dirty="0" smtClean="0"/>
              <a:t>- територія навколо  багатоквартирного будинку,  визначена  актом  на  право  власності  чи  користування земельною    ділянкою    і    призначена    для     обслуговування багатоквартирного будинку.</a:t>
            </a:r>
            <a:endParaRPr lang="en-US" sz="2200" b="1" dirty="0" smtClean="0"/>
          </a:p>
          <a:p>
            <a:pPr lvl="0"/>
            <a:endParaRPr lang="uk-UA" sz="2400" b="1" dirty="0" smtClean="0"/>
          </a:p>
          <a:p>
            <a:pPr lvl="0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07715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effectLst/>
              </a:rPr>
              <a:t>Законодавство про адміністративно-правовий </a:t>
            </a:r>
            <a:r>
              <a:rPr lang="uk-UA" sz="2400" b="1" dirty="0" smtClean="0">
                <a:solidFill>
                  <a:srgbClr val="C00000"/>
                </a:solidFill>
                <a:effectLst/>
              </a:rPr>
              <a:t>устрій </a:t>
            </a:r>
            <a:r>
              <a:rPr lang="uk-UA" sz="2400" b="1" dirty="0" smtClean="0">
                <a:solidFill>
                  <a:srgbClr val="C00000"/>
                </a:solidFill>
                <a:effectLst/>
              </a:rPr>
              <a:t>України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980728"/>
            <a:ext cx="8034096" cy="5267672"/>
          </a:xfrm>
        </p:spPr>
        <p:txBody>
          <a:bodyPr>
            <a:noAutofit/>
          </a:bodyPr>
          <a:lstStyle/>
          <a:p>
            <a:pPr marL="539496" indent="-457200" algn="just">
              <a:buAutoNum type="arabicPeriod"/>
            </a:pPr>
            <a:r>
              <a:rPr lang="uk-UA" sz="2000" dirty="0" smtClean="0"/>
              <a:t>Закон України від </a:t>
            </a:r>
            <a:r>
              <a:rPr lang="uk-UA" sz="2000" dirty="0" smtClean="0"/>
              <a:t>21 травня 1997 р. № 280/97-ВР «Про місцеве самоврядування в Україні».</a:t>
            </a:r>
            <a:endParaRPr lang="uk-UA" sz="2000" dirty="0" smtClean="0"/>
          </a:p>
          <a:p>
            <a:pPr marL="539496" indent="-457200" algn="just">
              <a:buAutoNum type="arabicPeriod"/>
            </a:pPr>
            <a:r>
              <a:rPr lang="uk-UA" sz="2000" dirty="0" smtClean="0"/>
              <a:t>Розпорядження Кабінету Міністрів України </a:t>
            </a:r>
            <a:r>
              <a:rPr lang="uk-UA" sz="2000" dirty="0" smtClean="0"/>
              <a:t>від </a:t>
            </a:r>
            <a:r>
              <a:rPr lang="uk-UA" sz="2000" dirty="0"/>
              <a:t>1 квітня 2014 р. № </a:t>
            </a:r>
            <a:r>
              <a:rPr lang="uk-UA" sz="2000" dirty="0" smtClean="0"/>
              <a:t>333-р «Про </a:t>
            </a:r>
            <a:r>
              <a:rPr lang="uk-UA" sz="2000" dirty="0"/>
              <a:t>схвалення Концепції реформування місцевого самоврядування та територіальної організації влади в </a:t>
            </a:r>
            <a:r>
              <a:rPr lang="uk-UA" sz="2000" dirty="0" smtClean="0"/>
              <a:t>Україні».</a:t>
            </a:r>
            <a:endParaRPr lang="uk-UA" sz="2000" dirty="0"/>
          </a:p>
          <a:p>
            <a:pPr marL="539496" indent="-457200" algn="just">
              <a:buAutoNum type="arabicPeriod"/>
            </a:pPr>
            <a:r>
              <a:rPr lang="uk-UA" sz="2000" dirty="0" smtClean="0"/>
              <a:t>Закон України від 5 лютого 2015 р. № 157-VIII «Про добровільне об’єднання територіальних громад».</a:t>
            </a:r>
            <a:endParaRPr lang="uk-UA" sz="2000" dirty="0" smtClean="0"/>
          </a:p>
          <a:p>
            <a:pPr marL="539496" indent="-457200" algn="just">
              <a:buAutoNum type="arabicPeriod"/>
            </a:pPr>
            <a:r>
              <a:rPr lang="uk-UA" sz="2000" dirty="0" smtClean="0"/>
              <a:t>Закон України від 16 квітня 2020 р. № 562-IX «Про внесення змін до деяких законів України щодо визначення територій та адміністративних центрів територіальних громад».</a:t>
            </a:r>
          </a:p>
          <a:p>
            <a:pPr marL="539496" indent="-457200" algn="just">
              <a:buAutoNum type="arabicPeriod"/>
            </a:pPr>
            <a:r>
              <a:rPr lang="uk-UA" sz="2000" dirty="0" smtClean="0"/>
              <a:t>Закон України від </a:t>
            </a:r>
            <a:r>
              <a:rPr lang="ru-RU" sz="2000" dirty="0" smtClean="0"/>
              <a:t>17 </a:t>
            </a:r>
            <a:r>
              <a:rPr lang="ru-RU" sz="2000" dirty="0"/>
              <a:t>листопада 2020 </a:t>
            </a:r>
            <a:r>
              <a:rPr lang="ru-RU" sz="2000" dirty="0" smtClean="0"/>
              <a:t>р. № 1009-IX «</a:t>
            </a:r>
            <a:r>
              <a:rPr lang="uk-UA" sz="2000" dirty="0" smtClean="0"/>
              <a:t>Про </a:t>
            </a:r>
            <a:r>
              <a:rPr lang="uk-UA" sz="2000" dirty="0"/>
              <a:t>внесення змін до деяких законів України щодо впорядкування окремих питань організації та діяльності органів місцевого самоврядування і районних державних </a:t>
            </a:r>
            <a:r>
              <a:rPr lang="uk-UA" sz="2000" dirty="0" smtClean="0"/>
              <a:t>адміністрацій».</a:t>
            </a:r>
            <a:endParaRPr lang="uk-UA" sz="2000" dirty="0"/>
          </a:p>
          <a:p>
            <a:pPr marL="539496" indent="-457200" algn="just">
              <a:buFont typeface="Wingdings 2"/>
              <a:buAutoNum type="arabicPeriod"/>
            </a:pPr>
            <a:r>
              <a:rPr lang="uk-UA" sz="2000" dirty="0"/>
              <a:t>Постанова Верховної Ради України від 17 липня 2020 р. № 807-IX «Про утворення та ліквідацію районів</a:t>
            </a:r>
            <a:r>
              <a:rPr lang="uk-UA" sz="2000" dirty="0" smtClean="0"/>
              <a:t>».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5390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/>
              </a:rPr>
              <a:t>Законодавство про адміністративно-правовий устрій Запорізької області</a:t>
            </a:r>
            <a:endParaRPr lang="ru-RU" sz="28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87624" y="1464568"/>
            <a:ext cx="7560840" cy="5060776"/>
          </a:xfrm>
        </p:spPr>
        <p:txBody>
          <a:bodyPr>
            <a:normAutofit/>
          </a:bodyPr>
          <a:lstStyle/>
          <a:p>
            <a:pPr marL="539496" indent="-457200" algn="just">
              <a:buFont typeface="Wingdings 2"/>
              <a:buAutoNum type="arabicPeriod"/>
            </a:pPr>
            <a:r>
              <a:rPr lang="uk-UA" sz="2200" dirty="0"/>
              <a:t>Постанова Верховної Ради України від 17 липня 2020 р. № 807-IX «Про утворення та ліквідацію районів».</a:t>
            </a:r>
          </a:p>
          <a:p>
            <a:pPr marL="539496" indent="-457200" algn="just">
              <a:buAutoNum type="arabicPeriod"/>
            </a:pPr>
            <a:r>
              <a:rPr lang="uk-UA" sz="2200" dirty="0" smtClean="0"/>
              <a:t>Розпорядження Кабінету Міністрів України від 12 червня 2020 р. № 713-р «Про визначення адміністративних центрів та затвердження територій територіальних громад Запорізької області».</a:t>
            </a:r>
          </a:p>
        </p:txBody>
      </p:sp>
    </p:spTree>
    <p:extLst>
      <p:ext uri="{BB962C8B-B14F-4D97-AF65-F5344CB8AC3E}">
        <p14:creationId xmlns:p14="http://schemas.microsoft.com/office/powerpoint/2010/main" val="219718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259632" y="260648"/>
            <a:ext cx="770485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Постанова </a:t>
            </a:r>
            <a:r>
              <a:rPr lang="ru-RU" sz="2200" b="1" dirty="0" err="1">
                <a:solidFill>
                  <a:srgbClr val="C00000"/>
                </a:solidFill>
              </a:rPr>
              <a:t>Верховної</a:t>
            </a:r>
            <a:r>
              <a:rPr lang="ru-RU" sz="2200" b="1" dirty="0">
                <a:solidFill>
                  <a:srgbClr val="C00000"/>
                </a:solidFill>
              </a:rPr>
              <a:t> Ради </a:t>
            </a:r>
            <a:r>
              <a:rPr lang="ru-RU" sz="2200" b="1" dirty="0" err="1">
                <a:solidFill>
                  <a:srgbClr val="C00000"/>
                </a:solidFill>
              </a:rPr>
              <a:t>України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від</a:t>
            </a:r>
            <a:r>
              <a:rPr lang="ru-RU" sz="2200" b="1" dirty="0">
                <a:solidFill>
                  <a:srgbClr val="C00000"/>
                </a:solidFill>
              </a:rPr>
              <a:t> 17 </a:t>
            </a:r>
            <a:r>
              <a:rPr lang="ru-RU" sz="2200" b="1" dirty="0" err="1">
                <a:solidFill>
                  <a:srgbClr val="C00000"/>
                </a:solidFill>
              </a:rPr>
              <a:t>липня</a:t>
            </a:r>
            <a:r>
              <a:rPr lang="ru-RU" sz="2200" b="1" dirty="0">
                <a:solidFill>
                  <a:srgbClr val="C00000"/>
                </a:solidFill>
              </a:rPr>
              <a:t> 2020 р. </a:t>
            </a:r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  <a:r>
              <a:rPr lang="ru-RU" sz="2200" b="1" dirty="0" smtClean="0">
                <a:solidFill>
                  <a:srgbClr val="C00000"/>
                </a:solidFill>
              </a:rPr>
              <a:t>№ </a:t>
            </a:r>
            <a:r>
              <a:rPr lang="ru-RU" sz="2200" b="1" dirty="0">
                <a:solidFill>
                  <a:srgbClr val="C00000"/>
                </a:solidFill>
              </a:rPr>
              <a:t>807-IX </a:t>
            </a:r>
            <a:r>
              <a:rPr lang="ru-RU" sz="2200" b="1" dirty="0" smtClean="0">
                <a:solidFill>
                  <a:srgbClr val="C00000"/>
                </a:solidFill>
              </a:rPr>
              <a:t>«</a:t>
            </a:r>
            <a:r>
              <a:rPr lang="ru-RU" sz="2200" b="1" dirty="0">
                <a:solidFill>
                  <a:srgbClr val="C00000"/>
                </a:solidFill>
              </a:rPr>
              <a:t>Про </a:t>
            </a:r>
            <a:r>
              <a:rPr lang="ru-RU" sz="2200" b="1" dirty="0" err="1">
                <a:solidFill>
                  <a:srgbClr val="C00000"/>
                </a:solidFill>
              </a:rPr>
              <a:t>утворення</a:t>
            </a:r>
            <a:r>
              <a:rPr lang="ru-RU" sz="2200" b="1" dirty="0">
                <a:solidFill>
                  <a:srgbClr val="C00000"/>
                </a:solidFill>
              </a:rPr>
              <a:t> та </a:t>
            </a:r>
            <a:r>
              <a:rPr lang="ru-RU" sz="2200" b="1" dirty="0" err="1">
                <a:solidFill>
                  <a:srgbClr val="C00000"/>
                </a:solidFill>
              </a:rPr>
              <a:t>ліквідацію</a:t>
            </a:r>
            <a:r>
              <a:rPr lang="ru-RU" sz="2200" b="1" dirty="0">
                <a:solidFill>
                  <a:srgbClr val="C00000"/>
                </a:solidFill>
              </a:rPr>
              <a:t> </a:t>
            </a:r>
            <a:r>
              <a:rPr lang="ru-RU" sz="2200" b="1" dirty="0" err="1">
                <a:solidFill>
                  <a:srgbClr val="C00000"/>
                </a:solidFill>
              </a:rPr>
              <a:t>районів</a:t>
            </a:r>
            <a:r>
              <a:rPr lang="ru-RU" sz="2200" b="1" dirty="0" smtClean="0">
                <a:solidFill>
                  <a:srgbClr val="C00000"/>
                </a:solidFill>
              </a:rPr>
              <a:t>»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endParaRPr lang="en-US" sz="2600" dirty="0"/>
          </a:p>
          <a:p>
            <a:r>
              <a:rPr lang="ru-RU" sz="2000" dirty="0"/>
              <a:t>8) у </a:t>
            </a:r>
            <a:r>
              <a:rPr lang="ru-RU" sz="2000" dirty="0" err="1"/>
              <a:t>Запорізькій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:</a:t>
            </a: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Бердянський</a:t>
            </a:r>
            <a:r>
              <a:rPr lang="ru-RU" sz="2000" dirty="0"/>
              <a:t> район (з </a:t>
            </a:r>
            <a:r>
              <a:rPr lang="ru-RU" sz="2000" dirty="0" err="1"/>
              <a:t>адміністративним</a:t>
            </a:r>
            <a:r>
              <a:rPr lang="ru-RU" sz="2000" dirty="0"/>
              <a:t> центром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Бердянськ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Василівський</a:t>
            </a:r>
            <a:r>
              <a:rPr lang="ru-RU" sz="2000" dirty="0"/>
              <a:t> район (з </a:t>
            </a:r>
            <a:r>
              <a:rPr lang="ru-RU" sz="2000" dirty="0" err="1"/>
              <a:t>адміністративним</a:t>
            </a:r>
            <a:r>
              <a:rPr lang="ru-RU" sz="2000" dirty="0"/>
              <a:t> центром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Василівка</a:t>
            </a:r>
            <a:r>
              <a:rPr lang="ru-RU" sz="2000" dirty="0"/>
              <a:t>)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/>
              <a:t>Запорізький</a:t>
            </a:r>
            <a:r>
              <a:rPr lang="ru-RU" sz="2000" dirty="0" smtClean="0"/>
              <a:t> </a:t>
            </a:r>
            <a:r>
              <a:rPr lang="ru-RU" sz="2000" dirty="0"/>
              <a:t>район (з </a:t>
            </a:r>
            <a:r>
              <a:rPr lang="ru-RU" sz="2000" dirty="0" err="1"/>
              <a:t>адміністративним</a:t>
            </a:r>
            <a:r>
              <a:rPr lang="ru-RU" sz="2000" dirty="0"/>
              <a:t> центром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Запоріжжя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Мелітопольський</a:t>
            </a:r>
            <a:r>
              <a:rPr lang="ru-RU" sz="2000" dirty="0"/>
              <a:t> район (з </a:t>
            </a:r>
            <a:r>
              <a:rPr lang="ru-RU" sz="2000" dirty="0" err="1"/>
              <a:t>адміністративним</a:t>
            </a:r>
            <a:r>
              <a:rPr lang="ru-RU" sz="2000" dirty="0"/>
              <a:t> центром у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Мелітополь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/>
              <a:t>Пологівський</a:t>
            </a:r>
            <a:r>
              <a:rPr lang="ru-RU" sz="2000" dirty="0"/>
              <a:t> район (з </a:t>
            </a:r>
            <a:r>
              <a:rPr lang="ru-RU" sz="2000" dirty="0" err="1"/>
              <a:t>адміністративним</a:t>
            </a:r>
            <a:r>
              <a:rPr lang="ru-RU" sz="2000" dirty="0"/>
              <a:t> центром у </a:t>
            </a:r>
            <a:r>
              <a:rPr lang="ru-RU" sz="2000" dirty="0" err="1"/>
              <a:t>місті</a:t>
            </a:r>
            <a:r>
              <a:rPr lang="ru-RU" sz="2000" dirty="0"/>
              <a:t> Пологи</a:t>
            </a:r>
            <a:r>
              <a:rPr lang="ru-RU" sz="2000" dirty="0" smtClean="0"/>
              <a:t>)</a:t>
            </a:r>
            <a:endParaRPr lang="en-US" sz="2000" dirty="0"/>
          </a:p>
          <a:p>
            <a:endParaRPr lang="en-US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8502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06" y="332656"/>
            <a:ext cx="6114286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Поняття «населений пункт» 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7560840" cy="5760640"/>
          </a:xfrm>
        </p:spPr>
        <p:txBody>
          <a:bodyPr>
            <a:normAutofit/>
          </a:bodyPr>
          <a:lstStyle/>
          <a:p>
            <a:pPr marL="82296"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Проект Закону про засади </a:t>
            </a:r>
            <a:r>
              <a:rPr lang="ru-RU" sz="2400" b="1" dirty="0" err="1">
                <a:solidFill>
                  <a:srgbClr val="002060"/>
                </a:solidFill>
              </a:rPr>
              <a:t>адміністративно-територіального</a:t>
            </a:r>
            <a:r>
              <a:rPr lang="ru-RU" sz="2400" b="1" dirty="0">
                <a:solidFill>
                  <a:srgbClr val="002060"/>
                </a:solidFill>
              </a:rPr>
              <a:t> устрою </a:t>
            </a:r>
            <a:r>
              <a:rPr lang="ru-RU" sz="2400" b="1" dirty="0" err="1" smtClean="0">
                <a:solidFill>
                  <a:srgbClr val="002060"/>
                </a:solidFill>
              </a:rPr>
              <a:t>України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82296" indent="0">
              <a:spcAft>
                <a:spcPts val="600"/>
              </a:spcAft>
              <a:buNone/>
            </a:pPr>
            <a:r>
              <a:rPr lang="uk-UA" sz="2400" dirty="0" smtClean="0"/>
              <a:t>(</a:t>
            </a:r>
            <a:r>
              <a:rPr lang="uk-UA" sz="2400" dirty="0" err="1" smtClean="0"/>
              <a:t>реєстрац</a:t>
            </a:r>
            <a:r>
              <a:rPr lang="uk-UA" sz="2400" dirty="0" smtClean="0"/>
              <a:t>. № 2804 </a:t>
            </a:r>
            <a:r>
              <a:rPr lang="uk-UA" sz="2400" dirty="0"/>
              <a:t>від </a:t>
            </a:r>
            <a:r>
              <a:rPr lang="uk-UA" sz="2400" dirty="0" smtClean="0"/>
              <a:t>24.01.2020</a:t>
            </a:r>
            <a:r>
              <a:rPr lang="uk-UA" sz="2400" dirty="0" smtClean="0"/>
              <a:t>)</a:t>
            </a:r>
          </a:p>
          <a:p>
            <a:pPr marL="82296" indent="0">
              <a:spcAft>
                <a:spcPts val="600"/>
              </a:spcAft>
              <a:buNone/>
            </a:pPr>
            <a:r>
              <a:rPr lang="uk-UA" sz="2400" b="1" dirty="0" err="1" smtClean="0"/>
              <a:t>Проєкт</a:t>
            </a:r>
            <a:r>
              <a:rPr lang="uk-UA" sz="2400" b="1" dirty="0" smtClean="0"/>
              <a:t> відкликано 04.03.2020.</a:t>
            </a:r>
            <a:endParaRPr lang="ru-RU" sz="2400" b="1" dirty="0"/>
          </a:p>
          <a:p>
            <a:pPr marL="82296" indent="0">
              <a:spcAft>
                <a:spcPts val="600"/>
              </a:spcAft>
              <a:buNone/>
            </a:pPr>
            <a:endParaRPr lang="uk-UA" sz="2400" b="1" dirty="0" smtClean="0">
              <a:solidFill>
                <a:srgbClr val="C00000"/>
              </a:solidFill>
            </a:endParaRPr>
          </a:p>
          <a:p>
            <a:pPr marL="82296" indent="0" algn="just">
              <a:spcAft>
                <a:spcPts val="600"/>
              </a:spcAft>
              <a:buNone/>
            </a:pPr>
            <a:r>
              <a:rPr lang="uk-UA" sz="2400" b="1" dirty="0" smtClean="0">
                <a:solidFill>
                  <a:srgbClr val="C00000"/>
                </a:solidFill>
              </a:rPr>
              <a:t>Населений </a:t>
            </a:r>
            <a:r>
              <a:rPr lang="uk-UA" sz="2400" b="1" dirty="0">
                <a:solidFill>
                  <a:srgbClr val="C00000"/>
                </a:solidFill>
              </a:rPr>
              <a:t>пункт </a:t>
            </a:r>
            <a:r>
              <a:rPr lang="uk-UA" sz="2400" b="1" dirty="0"/>
              <a:t>— компактно заселене місце проживання людей, що утворилося внаслідок історичних традицій, господарської та іншої діяльності, має сталий склад населення, власне найменування, відокремлену територію та зареєстровано в порядку, передбаченому цим Законом</a:t>
            </a:r>
            <a:r>
              <a:rPr lang="uk-UA" sz="2400" dirty="0"/>
              <a:t>.</a:t>
            </a:r>
          </a:p>
          <a:p>
            <a:pPr marL="82296" indent="0">
              <a:spcAft>
                <a:spcPts val="600"/>
              </a:spcAft>
              <a:buNone/>
            </a:pP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036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3666</TotalTime>
  <Words>2591</Words>
  <Application>Microsoft Office PowerPoint</Application>
  <PresentationFormat>Екран (4:3)</PresentationFormat>
  <Paragraphs>242</Paragraphs>
  <Slides>45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53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ПРАВОВИЙ РЕЖИМ ЗЕМЕЛЬ житлової та громадської забудови та інших земель в межах населених пунктів</vt:lpstr>
      <vt:lpstr>Основні питання теми</vt:lpstr>
      <vt:lpstr>Поняття «населений пункт»   </vt:lpstr>
      <vt:lpstr>Конституція України  про адміністративно-правовий устрій держави</vt:lpstr>
      <vt:lpstr>Законодавство про адміністративно-правовий устрій України</vt:lpstr>
      <vt:lpstr>Законодавство про адміністративно-правовий устрій Запорізької області</vt:lpstr>
      <vt:lpstr>Презентація PowerPoint</vt:lpstr>
      <vt:lpstr>Презентація PowerPoint</vt:lpstr>
      <vt:lpstr>Поняття «населений пункт»   </vt:lpstr>
      <vt:lpstr>Поняття «населений пункт»   </vt:lpstr>
      <vt:lpstr>Поняття «населений пункт»   </vt:lpstr>
      <vt:lpstr>Проект Закону про порядок вирішення питань адміністративно-територіального устрою України (реєстраційний № 4664 від 28.01.2021)</vt:lpstr>
      <vt:lpstr>Презентація PowerPoint</vt:lpstr>
      <vt:lpstr>Презентація PowerPoint</vt:lpstr>
      <vt:lpstr>Презентація PowerPoint</vt:lpstr>
      <vt:lpstr>Презентація PowerPoint</vt:lpstr>
      <vt:lpstr>   Указ Президента України від 30 вересня 2019 р. № 722 «Про Цілі сталого розвитку України  на період до 2030 року»  </vt:lpstr>
      <vt:lpstr>Презентація PowerPoint</vt:lpstr>
      <vt:lpstr>Презентація PowerPoint</vt:lpstr>
      <vt:lpstr>Класифікація земель населених пунктів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Склад земель житлової та громадської забудови</vt:lpstr>
      <vt:lpstr>Презентація PowerPoint</vt:lpstr>
      <vt:lpstr>Особливості правового режиму ЗЖГЗ</vt:lpstr>
      <vt:lpstr>Презентація PowerPoint</vt:lpstr>
      <vt:lpstr>Презентація PowerPoint</vt:lpstr>
      <vt:lpstr>Головні напрями містобудівної діяльності</vt:lpstr>
      <vt:lpstr>Законодавчі засади містобудівної діяльності</vt:lpstr>
      <vt:lpstr>Презентація PowerPoint</vt:lpstr>
      <vt:lpstr>Підзаконні НПА у сфері містобудівної діяльності</vt:lpstr>
      <vt:lpstr>Містобудівний кадастр</vt:lpstr>
      <vt:lpstr>Правові форми використання ЗЖГЗ </vt:lpstr>
      <vt:lpstr>Використання ЗЖГЗ на праві власності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1PR</cp:lastModifiedBy>
  <cp:revision>365</cp:revision>
  <cp:lastPrinted>2017-03-09T09:08:30Z</cp:lastPrinted>
  <dcterms:created xsi:type="dcterms:W3CDTF">2010-09-03T10:03:27Z</dcterms:created>
  <dcterms:modified xsi:type="dcterms:W3CDTF">2022-11-13T19:43:11Z</dcterms:modified>
</cp:coreProperties>
</file>