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handoutMasterIdLst>
    <p:handoutMasterId r:id="rId52"/>
  </p:handoutMasterIdLst>
  <p:sldIdLst>
    <p:sldId id="256" r:id="rId2"/>
    <p:sldId id="257" r:id="rId3"/>
    <p:sldId id="271" r:id="rId4"/>
    <p:sldId id="273" r:id="rId5"/>
    <p:sldId id="290" r:id="rId6"/>
    <p:sldId id="291" r:id="rId7"/>
    <p:sldId id="292" r:id="rId8"/>
    <p:sldId id="293" r:id="rId9"/>
    <p:sldId id="308" r:id="rId10"/>
    <p:sldId id="317" r:id="rId11"/>
    <p:sldId id="318" r:id="rId12"/>
    <p:sldId id="319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16" r:id="rId23"/>
    <p:sldId id="309" r:id="rId24"/>
    <p:sldId id="310" r:id="rId25"/>
    <p:sldId id="311" r:id="rId26"/>
    <p:sldId id="314" r:id="rId27"/>
    <p:sldId id="306" r:id="rId28"/>
    <p:sldId id="295" r:id="rId29"/>
    <p:sldId id="307" r:id="rId30"/>
    <p:sldId id="315" r:id="rId31"/>
    <p:sldId id="320" r:id="rId32"/>
    <p:sldId id="296" r:id="rId33"/>
    <p:sldId id="297" r:id="rId34"/>
    <p:sldId id="321" r:id="rId35"/>
    <p:sldId id="322" r:id="rId36"/>
    <p:sldId id="298" r:id="rId37"/>
    <p:sldId id="299" r:id="rId38"/>
    <p:sldId id="300" r:id="rId39"/>
    <p:sldId id="332" r:id="rId40"/>
    <p:sldId id="333" r:id="rId41"/>
    <p:sldId id="334" r:id="rId42"/>
    <p:sldId id="335" r:id="rId43"/>
    <p:sldId id="336" r:id="rId44"/>
    <p:sldId id="301" r:id="rId45"/>
    <p:sldId id="304" r:id="rId46"/>
    <p:sldId id="303" r:id="rId47"/>
    <p:sldId id="313" r:id="rId48"/>
    <p:sldId id="312" r:id="rId49"/>
    <p:sldId id="302" r:id="rId50"/>
    <p:sldId id="305" r:id="rId5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09" autoAdjust="0"/>
  </p:normalViewPr>
  <p:slideViewPr>
    <p:cSldViewPr>
      <p:cViewPr varScale="1">
        <p:scale>
          <a:sx n="106" d="100"/>
          <a:sy n="106" d="100"/>
        </p:scale>
        <p:origin x="168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33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85305-6878-42A7-96F8-479D23B560F1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82C050-51DC-4205-90F0-F3BCDC48510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226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26EA-1033-43AD-B9C8-975B9C51E371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26EA-1033-43AD-B9C8-975B9C51E371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40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1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26EA-1033-43AD-B9C8-975B9C51E371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26EA-1033-43AD-B9C8-975B9C51E371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1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26EA-1033-43AD-B9C8-975B9C51E371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26EA-1033-43AD-B9C8-975B9C51E371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26EA-1033-43AD-B9C8-975B9C51E371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26EA-1033-43AD-B9C8-975B9C51E371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26EA-1033-43AD-B9C8-975B9C51E371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26EA-1033-43AD-B9C8-975B9C51E371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26EA-1033-43AD-B9C8-975B9C51E371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4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2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6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8" y="21103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2" y="1055078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4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00726EA-1033-43AD-B9C8-975B9C51E371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6E552DB-3BFB-4DB8-BCA7-BD5160928C6A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060848"/>
            <a:ext cx="6400800" cy="1584176"/>
          </a:xfrm>
        </p:spPr>
        <p:txBody>
          <a:bodyPr>
            <a:noAutofit/>
          </a:bodyPr>
          <a:lstStyle/>
          <a:p>
            <a:r>
              <a:rPr lang="uk-UA" sz="3000" dirty="0" smtClean="0"/>
              <a:t>ПРАВОВИЙ РЕЖИМ ЗЕМЕЛЬ ПРОМИСЛОВОСТІ, ТРАНСПОРТУ, електронних комунікацій, ЕНЕРГЕТИКИ, ОБОРОНИ ТА ІНШОГО ПРИЗНАЧЕННЯ</a:t>
            </a:r>
            <a:endParaRPr lang="uk-UA" sz="3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2578392" y="188640"/>
            <a:ext cx="6400800" cy="1509712"/>
          </a:xfrm>
        </p:spPr>
        <p:txBody>
          <a:bodyPr>
            <a:normAutofit/>
          </a:bodyPr>
          <a:lstStyle/>
          <a:p>
            <a:r>
              <a:rPr lang="uk-UA" sz="3200" b="1" dirty="0" smtClean="0"/>
              <a:t>Тема 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275" y="116632"/>
            <a:ext cx="1700213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953273"/>
            <a:ext cx="319405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7"/>
            <a:ext cx="7498080" cy="634083"/>
          </a:xfrm>
        </p:spPr>
        <p:txBody>
          <a:bodyPr>
            <a:normAutofit/>
          </a:bodyPr>
          <a:lstStyle/>
          <a:p>
            <a:r>
              <a:rPr lang="uk-UA" sz="2600" b="1" dirty="0" smtClean="0">
                <a:solidFill>
                  <a:srgbClr val="C00000"/>
                </a:solidFill>
              </a:rPr>
              <a:t>Гірничий закон України</a:t>
            </a:r>
            <a:endParaRPr lang="ru-RU" sz="2600" b="1" dirty="0">
              <a:solidFill>
                <a:srgbClr val="C00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435608" y="908720"/>
            <a:ext cx="7498080" cy="533968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uk-UA" sz="2000" b="1" dirty="0">
                <a:solidFill>
                  <a:srgbClr val="00B050"/>
                </a:solidFill>
              </a:rPr>
              <a:t>Стаття 12. Розташування гірничих підприємств</a:t>
            </a:r>
          </a:p>
          <a:p>
            <a:pPr marL="82296" indent="0" algn="just">
              <a:buNone/>
            </a:pPr>
            <a:endParaRPr lang="uk-UA" sz="2000" dirty="0" smtClean="0"/>
          </a:p>
          <a:p>
            <a:pPr marL="82296" indent="0" algn="just">
              <a:buNone/>
            </a:pPr>
            <a:r>
              <a:rPr lang="uk-UA" sz="2000" dirty="0" smtClean="0"/>
              <a:t>Місця </a:t>
            </a:r>
            <a:r>
              <a:rPr lang="uk-UA" sz="2000" dirty="0"/>
              <a:t>розташування гірничих підприємств визначаються до початку проектних робіт цих підприємств.</a:t>
            </a:r>
          </a:p>
          <a:p>
            <a:pPr marL="82296" indent="0" algn="just">
              <a:buNone/>
            </a:pPr>
            <a:endParaRPr lang="uk-UA" sz="2000" dirty="0"/>
          </a:p>
          <a:p>
            <a:pPr marL="82296" indent="0" algn="just">
              <a:buNone/>
            </a:pPr>
            <a:r>
              <a:rPr lang="uk-UA" sz="2000" dirty="0" smtClean="0"/>
              <a:t>Відведення </a:t>
            </a:r>
            <a:r>
              <a:rPr lang="uk-UA" sz="2000" dirty="0"/>
              <a:t>землі під розташування гірничого підприємства проводиться в порядку, встановленому Земельним кодексом України, а надання гірничого відводу - Кодексом України про надра.</a:t>
            </a:r>
          </a:p>
        </p:txBody>
      </p:sp>
    </p:spTree>
    <p:extLst>
      <p:ext uri="{BB962C8B-B14F-4D97-AF65-F5344CB8AC3E}">
        <p14:creationId xmlns:p14="http://schemas.microsoft.com/office/powerpoint/2010/main" val="4126265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7"/>
            <a:ext cx="7498080" cy="634083"/>
          </a:xfrm>
        </p:spPr>
        <p:txBody>
          <a:bodyPr>
            <a:normAutofit/>
          </a:bodyPr>
          <a:lstStyle/>
          <a:p>
            <a:r>
              <a:rPr lang="uk-UA" sz="2600" b="1" dirty="0" smtClean="0">
                <a:solidFill>
                  <a:srgbClr val="C00000"/>
                </a:solidFill>
              </a:rPr>
              <a:t>Гірничий закон України</a:t>
            </a:r>
            <a:endParaRPr lang="ru-RU" sz="2600" b="1" dirty="0">
              <a:solidFill>
                <a:srgbClr val="C00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87624" y="908720"/>
            <a:ext cx="7746064" cy="5949280"/>
          </a:xfrm>
        </p:spPr>
        <p:txBody>
          <a:bodyPr>
            <a:normAutofit fontScale="85000" lnSpcReduction="20000"/>
          </a:bodyPr>
          <a:lstStyle/>
          <a:p>
            <a:pPr marL="82296" indent="0" algn="just">
              <a:buNone/>
            </a:pPr>
            <a:r>
              <a:rPr lang="uk-UA" sz="2600" b="1" dirty="0" smtClean="0">
                <a:solidFill>
                  <a:srgbClr val="00B050"/>
                </a:solidFill>
              </a:rPr>
              <a:t>Стаття </a:t>
            </a:r>
            <a:r>
              <a:rPr lang="uk-UA" sz="2600" b="1" dirty="0">
                <a:solidFill>
                  <a:srgbClr val="00B050"/>
                </a:solidFill>
              </a:rPr>
              <a:t>18. Основні вимоги до проведення гірничих </a:t>
            </a:r>
            <a:r>
              <a:rPr lang="uk-UA" sz="2600" b="1" dirty="0" smtClean="0">
                <a:solidFill>
                  <a:srgbClr val="00B050"/>
                </a:solidFill>
              </a:rPr>
              <a:t>робіт</a:t>
            </a:r>
          </a:p>
          <a:p>
            <a:pPr marL="539496" indent="-457200" algn="just">
              <a:buFont typeface="+mj-lt"/>
              <a:buAutoNum type="arabicPeriod"/>
            </a:pPr>
            <a:r>
              <a:rPr lang="uk-UA" sz="2300" dirty="0" smtClean="0"/>
              <a:t>застосування </a:t>
            </a:r>
            <a:r>
              <a:rPr lang="uk-UA" sz="2300" dirty="0"/>
              <a:t>прогресивних, безпечних і нешкідливих способів підготовки та розробки родовищ корисних копалин;</a:t>
            </a:r>
          </a:p>
          <a:p>
            <a:pPr marL="539496" indent="-457200" algn="just">
              <a:buFont typeface="+mj-lt"/>
              <a:buAutoNum type="arabicPeriod"/>
            </a:pPr>
            <a:r>
              <a:rPr lang="uk-UA" sz="2300" dirty="0" smtClean="0"/>
              <a:t>постійне </a:t>
            </a:r>
            <a:r>
              <a:rPr lang="uk-UA" sz="2300" dirty="0"/>
              <a:t>підтримання діючих гірничих виробок, видобутку та транспортування корисних копалин у стані, визначеному правилами технічної експлуатації та правилами безпеки;</a:t>
            </a:r>
          </a:p>
          <a:p>
            <a:pPr marL="539496" indent="-457200" algn="just">
              <a:buFont typeface="+mj-lt"/>
              <a:buAutoNum type="arabicPeriod"/>
            </a:pPr>
            <a:r>
              <a:rPr lang="uk-UA" sz="2300" dirty="0" smtClean="0"/>
              <a:t>створення </a:t>
            </a:r>
            <a:r>
              <a:rPr lang="uk-UA" sz="2300" dirty="0"/>
              <a:t>системи заходів щодо безпечної діяльності під час проведення гірничих робіт;</a:t>
            </a:r>
          </a:p>
          <a:p>
            <a:pPr marL="539496" indent="-457200" algn="just">
              <a:buFont typeface="+mj-lt"/>
              <a:buAutoNum type="arabicPeriod"/>
            </a:pPr>
            <a:r>
              <a:rPr lang="uk-UA" sz="2300" dirty="0" smtClean="0"/>
              <a:t>раціональне </a:t>
            </a:r>
            <a:r>
              <a:rPr lang="uk-UA" sz="2300" dirty="0"/>
              <a:t>видобування, використання корисних копалин і охорона надр;</a:t>
            </a:r>
          </a:p>
          <a:p>
            <a:pPr marL="539496" indent="-457200" algn="just">
              <a:buFont typeface="+mj-lt"/>
              <a:buAutoNum type="arabicPeriod"/>
            </a:pPr>
            <a:r>
              <a:rPr lang="uk-UA" sz="2300" dirty="0" smtClean="0"/>
              <a:t>дотримання </a:t>
            </a:r>
            <a:r>
              <a:rPr lang="uk-UA" sz="2300" dirty="0"/>
              <a:t>гранично допустимих нормативів викидів і скидів забруднюючих речовин у довкілля;</a:t>
            </a:r>
          </a:p>
          <a:p>
            <a:pPr marL="539496" indent="-457200" algn="just">
              <a:buFont typeface="+mj-lt"/>
              <a:buAutoNum type="arabicPeriod"/>
            </a:pPr>
            <a:r>
              <a:rPr lang="uk-UA" sz="2300" dirty="0" smtClean="0"/>
              <a:t>забезпечення </a:t>
            </a:r>
            <a:r>
              <a:rPr lang="uk-UA" sz="2300" dirty="0"/>
              <a:t>радіаційної та екологічної безпеки під час проведення гірничих робіт;</a:t>
            </a:r>
          </a:p>
          <a:p>
            <a:pPr marL="539496" indent="-457200" algn="just">
              <a:buFont typeface="+mj-lt"/>
              <a:buAutoNum type="arabicPeriod"/>
            </a:pPr>
            <a:r>
              <a:rPr lang="uk-UA" sz="2300" dirty="0" smtClean="0"/>
              <a:t>забезпечення </a:t>
            </a:r>
            <a:r>
              <a:rPr lang="uk-UA" sz="2300" dirty="0"/>
              <a:t>максимально можливої виїмки корисних копалин при сучасних технологіях;</a:t>
            </a:r>
          </a:p>
          <a:p>
            <a:pPr marL="539496" indent="-457200" algn="just">
              <a:buFont typeface="+mj-lt"/>
              <a:buAutoNum type="arabicPeriod"/>
            </a:pPr>
            <a:r>
              <a:rPr lang="uk-UA" sz="2300" b="1" dirty="0" smtClean="0"/>
              <a:t>приведення </a:t>
            </a:r>
            <a:r>
              <a:rPr lang="uk-UA" sz="2300" b="1" dirty="0"/>
              <a:t>земельних ділянок, що вивільняються гірничими підприємствами після їх ліквідації або консервації, у стан, придатний для використання за призначенням відповідно до Земельного кодексу України.</a:t>
            </a:r>
          </a:p>
        </p:txBody>
      </p:sp>
    </p:spTree>
    <p:extLst>
      <p:ext uri="{BB962C8B-B14F-4D97-AF65-F5344CB8AC3E}">
        <p14:creationId xmlns:p14="http://schemas.microsoft.com/office/powerpoint/2010/main" val="3041700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16633"/>
            <a:ext cx="7498080" cy="576064"/>
          </a:xfrm>
        </p:spPr>
        <p:txBody>
          <a:bodyPr>
            <a:normAutofit/>
          </a:bodyPr>
          <a:lstStyle/>
          <a:p>
            <a:r>
              <a:rPr lang="uk-UA" sz="2600" b="1" dirty="0" smtClean="0">
                <a:solidFill>
                  <a:srgbClr val="C00000"/>
                </a:solidFill>
              </a:rPr>
              <a:t>Гірничий закон України</a:t>
            </a:r>
            <a:endParaRPr lang="ru-RU" sz="2600" b="1" dirty="0">
              <a:solidFill>
                <a:srgbClr val="C00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87624" y="692697"/>
            <a:ext cx="7746064" cy="6165303"/>
          </a:xfrm>
        </p:spPr>
        <p:txBody>
          <a:bodyPr>
            <a:normAutofit fontScale="55000" lnSpcReduction="20000"/>
          </a:bodyPr>
          <a:lstStyle/>
          <a:p>
            <a:pPr marL="82296" indent="0" algn="just">
              <a:buNone/>
            </a:pPr>
            <a:r>
              <a:rPr lang="uk-UA" b="1" dirty="0" smtClean="0">
                <a:solidFill>
                  <a:srgbClr val="00B050"/>
                </a:solidFill>
              </a:rPr>
              <a:t>Стаття </a:t>
            </a:r>
            <a:r>
              <a:rPr lang="uk-UA" b="1" dirty="0">
                <a:solidFill>
                  <a:srgbClr val="00B050"/>
                </a:solidFill>
              </a:rPr>
              <a:t>34. Основні екологічні вимоги у сфері проведення гірничих робіт</a:t>
            </a:r>
          </a:p>
          <a:p>
            <a:pPr marL="271463" indent="-271463" algn="just">
              <a:buFont typeface="+mj-lt"/>
              <a:buAutoNum type="arabicPeriod"/>
            </a:pPr>
            <a:r>
              <a:rPr lang="uk-UA" sz="3300" dirty="0" smtClean="0"/>
              <a:t>розташування </a:t>
            </a:r>
            <a:r>
              <a:rPr lang="uk-UA" sz="3300" dirty="0"/>
              <a:t>виробничих підрозділів гірничого підприємства, складів корисних копалин і відвалів порід з урахуванням можливості проведення профілактичних заходів щодо запобігання їх самозайманню;</a:t>
            </a:r>
          </a:p>
          <a:p>
            <a:pPr marL="271463" indent="-271463" algn="just">
              <a:buFont typeface="+mj-lt"/>
              <a:buAutoNum type="arabicPeriod"/>
            </a:pPr>
            <a:r>
              <a:rPr lang="uk-UA" sz="3300" dirty="0" smtClean="0"/>
              <a:t>застосування </a:t>
            </a:r>
            <a:r>
              <a:rPr lang="uk-UA" sz="3300" dirty="0"/>
              <a:t>екологічно безпечних гірничих технологій;</a:t>
            </a:r>
          </a:p>
          <a:p>
            <a:pPr marL="271463" indent="-271463" algn="just">
              <a:buFont typeface="+mj-lt"/>
              <a:buAutoNum type="arabicPeriod"/>
            </a:pPr>
            <a:r>
              <a:rPr lang="uk-UA" sz="3300" dirty="0" smtClean="0"/>
              <a:t>впровадження </a:t>
            </a:r>
            <a:r>
              <a:rPr lang="uk-UA" sz="3300" dirty="0"/>
              <a:t>передових технологій проведення гірничих робіт та очищення стічних вод і відпрацьованого повітря;</a:t>
            </a:r>
          </a:p>
          <a:p>
            <a:pPr marL="271463" indent="-271463" algn="just">
              <a:buFont typeface="+mj-lt"/>
              <a:buAutoNum type="arabicPeriod"/>
            </a:pPr>
            <a:r>
              <a:rPr lang="uk-UA" sz="3300" dirty="0" smtClean="0"/>
              <a:t>раціональне </a:t>
            </a:r>
            <a:r>
              <a:rPr lang="uk-UA" sz="3300" dirty="0"/>
              <a:t>використання мінеральних відходів порідних відвалів (сховищ) для повторної переробки на основі широкого застосування новітніх технологій;</a:t>
            </a:r>
          </a:p>
          <a:p>
            <a:pPr marL="271463" indent="-271463" algn="just">
              <a:buFont typeface="+mj-lt"/>
              <a:buAutoNum type="arabicPeriod"/>
            </a:pPr>
            <a:r>
              <a:rPr lang="uk-UA" sz="3300" dirty="0" smtClean="0"/>
              <a:t>організація </a:t>
            </a:r>
            <a:r>
              <a:rPr lang="uk-UA" sz="3300" dirty="0"/>
              <a:t>санітарно-захисної зони між гірничим підприємством і жилими будівлями відповідно до законодавства;</a:t>
            </a:r>
          </a:p>
          <a:p>
            <a:pPr marL="271463" indent="-271463" algn="just">
              <a:buFont typeface="+mj-lt"/>
              <a:buAutoNum type="arabicPeriod"/>
            </a:pPr>
            <a:r>
              <a:rPr lang="uk-UA" sz="3300" dirty="0" smtClean="0"/>
              <a:t>запобігання </a:t>
            </a:r>
            <a:r>
              <a:rPr lang="uk-UA" sz="3300" dirty="0"/>
              <a:t>осіданню, підтопленню, заболочуванню, засоленню, </a:t>
            </a:r>
            <a:r>
              <a:rPr lang="uk-UA" sz="3300" dirty="0" err="1"/>
              <a:t>висушенню</a:t>
            </a:r>
            <a:r>
              <a:rPr lang="uk-UA" sz="3300" dirty="0"/>
              <a:t> та забрудненню відходами виробництва поверхні землі;</a:t>
            </a:r>
          </a:p>
          <a:p>
            <a:pPr marL="271463" indent="-271463" algn="just">
              <a:buFont typeface="+mj-lt"/>
              <a:buAutoNum type="arabicPeriod"/>
            </a:pPr>
            <a:r>
              <a:rPr lang="uk-UA" sz="3300" dirty="0" smtClean="0"/>
              <a:t>запобігання </a:t>
            </a:r>
            <a:r>
              <a:rPr lang="uk-UA" sz="3300" dirty="0"/>
              <a:t>несприятливому впливу водовідведення з гірничих виробок на рівень </a:t>
            </a:r>
            <a:r>
              <a:rPr lang="uk-UA" sz="3300" dirty="0" smtClean="0"/>
              <a:t>ґрунтових </a:t>
            </a:r>
            <a:r>
              <a:rPr lang="uk-UA" sz="3300" dirty="0"/>
              <a:t>вод і поверхневі водні об'єкти;</a:t>
            </a:r>
          </a:p>
          <a:p>
            <a:pPr marL="271463" indent="-271463" algn="just">
              <a:buFont typeface="+mj-lt"/>
              <a:buAutoNum type="arabicPeriod"/>
            </a:pPr>
            <a:r>
              <a:rPr lang="uk-UA" sz="3300" dirty="0" smtClean="0"/>
              <a:t>зниження </a:t>
            </a:r>
            <a:r>
              <a:rPr lang="uk-UA" sz="3300" dirty="0"/>
              <a:t>рівня викидів, скидів речовин, що забруднюють довкілля у процесі гірничого виробництва, та вжиття заходів щодо запобігання аварійним ситуаціям, пов'язаним із залповими та раптовими викидами і скидами;</a:t>
            </a:r>
          </a:p>
          <a:p>
            <a:pPr marL="271463" indent="-271463" algn="just">
              <a:buFont typeface="+mj-lt"/>
              <a:buAutoNum type="arabicPeriod"/>
            </a:pPr>
            <a:r>
              <a:rPr lang="uk-UA" sz="3300" dirty="0" smtClean="0"/>
              <a:t>своєчасне </a:t>
            </a:r>
            <a:r>
              <a:rPr lang="uk-UA" sz="3300" dirty="0"/>
              <a:t>проведення рекультивації земель;</a:t>
            </a:r>
          </a:p>
          <a:p>
            <a:pPr marL="271463" indent="-271463" algn="just">
              <a:buFont typeface="+mj-lt"/>
              <a:buAutoNum type="arabicPeriod"/>
            </a:pPr>
            <a:r>
              <a:rPr lang="uk-UA" sz="3300" dirty="0" smtClean="0"/>
              <a:t>додержання </a:t>
            </a:r>
            <a:r>
              <a:rPr lang="uk-UA" sz="3300" dirty="0"/>
              <a:t>інших вимог, передбачених законодавством про охорону навколишнього природного середовища.</a:t>
            </a:r>
            <a:endParaRPr lang="uk-UA" sz="3300" dirty="0" smtClean="0"/>
          </a:p>
        </p:txBody>
      </p:sp>
    </p:spTree>
    <p:extLst>
      <p:ext uri="{BB962C8B-B14F-4D97-AF65-F5344CB8AC3E}">
        <p14:creationId xmlns:p14="http://schemas.microsoft.com/office/powerpoint/2010/main" val="1843247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7"/>
            <a:ext cx="7498080" cy="634083"/>
          </a:xfrm>
        </p:spPr>
        <p:txBody>
          <a:bodyPr>
            <a:normAutofit/>
          </a:bodyPr>
          <a:lstStyle/>
          <a:p>
            <a:r>
              <a:rPr lang="uk-UA" sz="2600" b="1" dirty="0" smtClean="0">
                <a:solidFill>
                  <a:srgbClr val="C00000"/>
                </a:solidFill>
              </a:rPr>
              <a:t>Кодекс України про надра</a:t>
            </a:r>
            <a:endParaRPr lang="ru-RU" sz="2600" b="1" dirty="0">
              <a:solidFill>
                <a:srgbClr val="C00000"/>
              </a:solidFill>
            </a:endParaRPr>
          </a:p>
        </p:txBody>
      </p:sp>
      <p:pic>
        <p:nvPicPr>
          <p:cNvPr id="6" name="Місце для вмісту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1412776"/>
            <a:ext cx="7731521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305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7"/>
            <a:ext cx="7498080" cy="634083"/>
          </a:xfrm>
        </p:spPr>
        <p:txBody>
          <a:bodyPr>
            <a:normAutofit/>
          </a:bodyPr>
          <a:lstStyle/>
          <a:p>
            <a:r>
              <a:rPr lang="uk-UA" sz="2600" b="1" dirty="0" smtClean="0">
                <a:solidFill>
                  <a:srgbClr val="C00000"/>
                </a:solidFill>
              </a:rPr>
              <a:t>Кодекс України про надра</a:t>
            </a:r>
            <a:endParaRPr lang="ru-RU" sz="2600" b="1" dirty="0">
              <a:solidFill>
                <a:srgbClr val="C00000"/>
              </a:solidFill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664" y="1052736"/>
            <a:ext cx="5832648" cy="5040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844824"/>
            <a:ext cx="7219950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777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7"/>
            <a:ext cx="7498080" cy="634083"/>
          </a:xfrm>
        </p:spPr>
        <p:txBody>
          <a:bodyPr>
            <a:normAutofit/>
          </a:bodyPr>
          <a:lstStyle/>
          <a:p>
            <a:r>
              <a:rPr lang="uk-UA" sz="2600" b="1" dirty="0" smtClean="0">
                <a:solidFill>
                  <a:srgbClr val="C00000"/>
                </a:solidFill>
              </a:rPr>
              <a:t>Кодекс України про надра</a:t>
            </a:r>
            <a:endParaRPr lang="ru-RU" sz="2600" b="1" dirty="0">
              <a:solidFill>
                <a:srgbClr val="C00000"/>
              </a:solidFill>
            </a:endParaRPr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1412776"/>
            <a:ext cx="7621413" cy="343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893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7"/>
            <a:ext cx="7498080" cy="634083"/>
          </a:xfrm>
        </p:spPr>
        <p:txBody>
          <a:bodyPr>
            <a:normAutofit/>
          </a:bodyPr>
          <a:lstStyle/>
          <a:p>
            <a:r>
              <a:rPr lang="uk-UA" sz="2600" b="1" dirty="0" smtClean="0">
                <a:solidFill>
                  <a:srgbClr val="C00000"/>
                </a:solidFill>
              </a:rPr>
              <a:t>Кодекс України про надра</a:t>
            </a:r>
            <a:endParaRPr lang="ru-RU" sz="2600" b="1" dirty="0">
              <a:solidFill>
                <a:srgbClr val="C00000"/>
              </a:solidFill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1052736"/>
            <a:ext cx="741682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022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7"/>
            <a:ext cx="7498080" cy="634083"/>
          </a:xfrm>
        </p:spPr>
        <p:txBody>
          <a:bodyPr>
            <a:normAutofit/>
          </a:bodyPr>
          <a:lstStyle/>
          <a:p>
            <a:r>
              <a:rPr lang="uk-UA" sz="2600" b="1" dirty="0" smtClean="0">
                <a:solidFill>
                  <a:srgbClr val="C00000"/>
                </a:solidFill>
              </a:rPr>
              <a:t>Кодекс України про надра</a:t>
            </a:r>
            <a:endParaRPr lang="ru-RU" sz="2600" b="1" dirty="0">
              <a:solidFill>
                <a:srgbClr val="C00000"/>
              </a:solidFill>
            </a:endParaRPr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7600" y="980728"/>
            <a:ext cx="755287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097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7"/>
            <a:ext cx="7498080" cy="634083"/>
          </a:xfrm>
        </p:spPr>
        <p:txBody>
          <a:bodyPr>
            <a:normAutofit/>
          </a:bodyPr>
          <a:lstStyle/>
          <a:p>
            <a:r>
              <a:rPr lang="uk-UA" sz="2600" b="1" dirty="0" smtClean="0">
                <a:solidFill>
                  <a:srgbClr val="C00000"/>
                </a:solidFill>
              </a:rPr>
              <a:t>Кодекс України про надра</a:t>
            </a:r>
            <a:endParaRPr lang="ru-RU" sz="2600" b="1" dirty="0">
              <a:solidFill>
                <a:srgbClr val="C00000"/>
              </a:solidFill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640" y="908720"/>
            <a:ext cx="7488832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4412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7"/>
            <a:ext cx="7498080" cy="634083"/>
          </a:xfrm>
        </p:spPr>
        <p:txBody>
          <a:bodyPr>
            <a:normAutofit/>
          </a:bodyPr>
          <a:lstStyle/>
          <a:p>
            <a:r>
              <a:rPr lang="uk-UA" sz="2600" b="1" dirty="0" smtClean="0">
                <a:solidFill>
                  <a:srgbClr val="C00000"/>
                </a:solidFill>
              </a:rPr>
              <a:t>Кодекс України про надра</a:t>
            </a:r>
            <a:endParaRPr lang="ru-RU" sz="2600" b="1" dirty="0">
              <a:solidFill>
                <a:srgbClr val="C00000"/>
              </a:solidFill>
            </a:endParaRPr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1628800"/>
            <a:ext cx="7560840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605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5608" y="44624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 питання теми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43608" y="980728"/>
            <a:ext cx="7811762" cy="5877272"/>
          </a:xfrm>
        </p:spPr>
        <p:txBody>
          <a:bodyPr>
            <a:normAutofit fontScale="77500" lnSpcReduction="20000"/>
          </a:bodyPr>
          <a:lstStyle/>
          <a:p>
            <a:pPr marL="825246" lvl="0" indent="-742950">
              <a:buFont typeface="+mj-lt"/>
              <a:buAutoNum type="arabicPeriod"/>
            </a:pPr>
            <a:r>
              <a:rPr lang="uk-UA" sz="3600" b="1" dirty="0"/>
              <a:t>Поняття, елементи і принципи правового режиму земель промисловості, транспорту, </a:t>
            </a:r>
            <a:r>
              <a:rPr lang="uk-UA" sz="3600" b="1" dirty="0" smtClean="0"/>
              <a:t>електронних комунікацій, </a:t>
            </a:r>
            <a:r>
              <a:rPr lang="uk-UA" sz="3600" b="1" dirty="0"/>
              <a:t>енергетики, оборони та іншого призначення.</a:t>
            </a:r>
          </a:p>
          <a:p>
            <a:pPr marL="825246" lvl="0" indent="-742950">
              <a:buFont typeface="+mj-lt"/>
              <a:buAutoNum type="arabicPeriod"/>
            </a:pPr>
            <a:r>
              <a:rPr lang="uk-UA" sz="3600" b="1" dirty="0"/>
              <a:t>Особливості правового режиму земель промисловості та енергетики.</a:t>
            </a:r>
          </a:p>
          <a:p>
            <a:pPr marL="825246" lvl="0" indent="-742950">
              <a:buFont typeface="+mj-lt"/>
              <a:buAutoNum type="arabicPeriod"/>
            </a:pPr>
            <a:r>
              <a:rPr lang="uk-UA" sz="3600" b="1" dirty="0"/>
              <a:t>Особливості правового режиму земель транспорту.</a:t>
            </a:r>
          </a:p>
          <a:p>
            <a:pPr marL="825246" lvl="0" indent="-742950">
              <a:buFont typeface="+mj-lt"/>
              <a:buAutoNum type="arabicPeriod"/>
            </a:pPr>
            <a:r>
              <a:rPr lang="uk-UA" sz="3600" b="1" dirty="0"/>
              <a:t>Особливості правового режиму </a:t>
            </a:r>
            <a:r>
              <a:rPr lang="uk-UA" sz="3600" b="1" dirty="0" smtClean="0"/>
              <a:t>земель електронних комунікацій.</a:t>
            </a:r>
            <a:endParaRPr lang="uk-UA" sz="3600" b="1" dirty="0"/>
          </a:p>
          <a:p>
            <a:pPr marL="825246" lvl="0" indent="-742950">
              <a:buFont typeface="+mj-lt"/>
              <a:buAutoNum type="arabicPeriod"/>
            </a:pPr>
            <a:r>
              <a:rPr lang="uk-UA" sz="3600" b="1" dirty="0"/>
              <a:t>Особливості правового режиму земель енергетики.</a:t>
            </a:r>
          </a:p>
          <a:p>
            <a:pPr marL="825246" lvl="0" indent="-742950">
              <a:buFont typeface="+mj-lt"/>
              <a:buAutoNum type="arabicPeriod"/>
            </a:pPr>
            <a:r>
              <a:rPr lang="uk-UA" sz="3600" b="1" dirty="0"/>
              <a:t>Особливості правового режиму земель оборони.</a:t>
            </a:r>
          </a:p>
          <a:p>
            <a:pPr marL="82296" lvl="0" indent="0">
              <a:buNone/>
            </a:pPr>
            <a:endParaRPr lang="ru-RU" sz="3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7"/>
            <a:ext cx="7498080" cy="634083"/>
          </a:xfrm>
        </p:spPr>
        <p:txBody>
          <a:bodyPr>
            <a:normAutofit/>
          </a:bodyPr>
          <a:lstStyle/>
          <a:p>
            <a:r>
              <a:rPr lang="uk-UA" sz="2600" b="1" dirty="0" smtClean="0">
                <a:solidFill>
                  <a:srgbClr val="C00000"/>
                </a:solidFill>
              </a:rPr>
              <a:t>Кодекс України про надра</a:t>
            </a:r>
            <a:endParaRPr lang="ru-RU" sz="2600" b="1" dirty="0">
              <a:solidFill>
                <a:srgbClr val="C00000"/>
              </a:solidFill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5608" y="908720"/>
            <a:ext cx="7168840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697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620689"/>
            <a:ext cx="7200799" cy="37655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4997549"/>
            <a:ext cx="3684612" cy="95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3623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7"/>
            <a:ext cx="7498080" cy="634083"/>
          </a:xfrm>
        </p:spPr>
        <p:txBody>
          <a:bodyPr>
            <a:normAutofit/>
          </a:bodyPr>
          <a:lstStyle/>
          <a:p>
            <a:r>
              <a:rPr lang="uk-UA" sz="2600" b="1" dirty="0" smtClean="0">
                <a:solidFill>
                  <a:srgbClr val="C00000"/>
                </a:solidFill>
              </a:rPr>
              <a:t>Закон України «Про концесію»</a:t>
            </a:r>
            <a:endParaRPr lang="ru-RU" sz="2600" b="1" dirty="0">
              <a:solidFill>
                <a:srgbClr val="C00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82296" indent="0" algn="just">
              <a:lnSpc>
                <a:spcPct val="140000"/>
              </a:lnSpc>
              <a:buNone/>
            </a:pPr>
            <a:r>
              <a:rPr lang="ru-RU" b="1" dirty="0" err="1" smtClean="0"/>
              <a:t>Концесія</a:t>
            </a:r>
            <a:r>
              <a:rPr lang="ru-RU" dirty="0" smtClean="0"/>
              <a:t> – форма </a:t>
            </a:r>
            <a:r>
              <a:rPr lang="ru-RU" dirty="0" err="1"/>
              <a:t>здійснення</a:t>
            </a:r>
            <a:r>
              <a:rPr lang="ru-RU" dirty="0"/>
              <a:t> державно-приватного партнерства,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концесієдавцем</a:t>
            </a:r>
            <a:r>
              <a:rPr lang="ru-RU" dirty="0"/>
              <a:t> </a:t>
            </a:r>
            <a:r>
              <a:rPr lang="ru-RU" dirty="0" err="1"/>
              <a:t>концесіонеру</a:t>
            </a:r>
            <a:r>
              <a:rPr lang="ru-RU" dirty="0"/>
              <a:t> права на </a:t>
            </a:r>
            <a:r>
              <a:rPr lang="ru-RU" dirty="0" err="1"/>
              <a:t>створення</a:t>
            </a:r>
            <a:r>
              <a:rPr lang="ru-RU" dirty="0"/>
              <a:t> та/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будівництво</a:t>
            </a:r>
            <a:r>
              <a:rPr lang="ru-RU" dirty="0"/>
              <a:t> (</a:t>
            </a:r>
            <a:r>
              <a:rPr lang="ru-RU" dirty="0" err="1"/>
              <a:t>нове</a:t>
            </a:r>
            <a:r>
              <a:rPr lang="ru-RU" dirty="0"/>
              <a:t> </a:t>
            </a:r>
            <a:r>
              <a:rPr lang="ru-RU" dirty="0" err="1"/>
              <a:t>будівництво</a:t>
            </a:r>
            <a:r>
              <a:rPr lang="ru-RU" dirty="0"/>
              <a:t>, </a:t>
            </a:r>
            <a:r>
              <a:rPr lang="ru-RU" dirty="0" err="1"/>
              <a:t>реконструкцію</a:t>
            </a:r>
            <a:r>
              <a:rPr lang="ru-RU" dirty="0"/>
              <a:t>, </a:t>
            </a:r>
            <a:r>
              <a:rPr lang="ru-RU" dirty="0" err="1"/>
              <a:t>реставрацію</a:t>
            </a:r>
            <a:r>
              <a:rPr lang="ru-RU" dirty="0"/>
              <a:t>, </a:t>
            </a:r>
            <a:r>
              <a:rPr lang="ru-RU" dirty="0" err="1"/>
              <a:t>капітальний</a:t>
            </a:r>
            <a:r>
              <a:rPr lang="ru-RU" dirty="0"/>
              <a:t> ремонт та </a:t>
            </a:r>
            <a:r>
              <a:rPr lang="ru-RU" dirty="0" err="1"/>
              <a:t>технічне</a:t>
            </a:r>
            <a:r>
              <a:rPr lang="ru-RU" dirty="0"/>
              <a:t> </a:t>
            </a:r>
            <a:r>
              <a:rPr lang="ru-RU" dirty="0" err="1"/>
              <a:t>переоснащення</a:t>
            </a:r>
            <a:r>
              <a:rPr lang="ru-RU" dirty="0"/>
              <a:t>), та/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(</a:t>
            </a:r>
            <a:r>
              <a:rPr lang="ru-RU" dirty="0" err="1"/>
              <a:t>користування</a:t>
            </a:r>
            <a:r>
              <a:rPr lang="ru-RU" dirty="0"/>
              <a:t>, </a:t>
            </a:r>
            <a:r>
              <a:rPr lang="ru-RU" dirty="0" err="1"/>
              <a:t>експлуатацію</a:t>
            </a:r>
            <a:r>
              <a:rPr lang="ru-RU" dirty="0"/>
              <a:t>, </a:t>
            </a:r>
            <a:r>
              <a:rPr lang="ru-RU" dirty="0" err="1"/>
              <a:t>технічне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) </a:t>
            </a:r>
            <a:r>
              <a:rPr lang="ru-RU" dirty="0" err="1"/>
              <a:t>об’єктом</a:t>
            </a:r>
            <a:r>
              <a:rPr lang="ru-RU" dirty="0"/>
              <a:t> </a:t>
            </a:r>
            <a:r>
              <a:rPr lang="ru-RU" dirty="0" err="1"/>
              <a:t>концесії</a:t>
            </a:r>
            <a:r>
              <a:rPr lang="ru-RU" dirty="0"/>
              <a:t>, та/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суспільно</a:t>
            </a:r>
            <a:r>
              <a:rPr lang="ru-RU" dirty="0"/>
              <a:t> </a:t>
            </a:r>
            <a:r>
              <a:rPr lang="ru-RU" dirty="0" err="1"/>
              <a:t>значущих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у порядку та на </a:t>
            </a:r>
            <a:r>
              <a:rPr lang="ru-RU" dirty="0" err="1"/>
              <a:t>умовах</a:t>
            </a:r>
            <a:r>
              <a:rPr lang="ru-RU" dirty="0"/>
              <a:t>, </a:t>
            </a:r>
            <a:r>
              <a:rPr lang="ru-RU" dirty="0" err="1"/>
              <a:t>визначених</a:t>
            </a:r>
            <a:r>
              <a:rPr lang="ru-RU" dirty="0"/>
              <a:t> </a:t>
            </a:r>
            <a:r>
              <a:rPr lang="ru-RU" dirty="0" err="1"/>
              <a:t>концесійним</a:t>
            </a:r>
            <a:r>
              <a:rPr lang="ru-RU" dirty="0"/>
              <a:t> договором,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передбачає</a:t>
            </a:r>
            <a:r>
              <a:rPr lang="ru-RU" dirty="0"/>
              <a:t> передачу </a:t>
            </a:r>
            <a:r>
              <a:rPr lang="ru-RU" dirty="0" err="1"/>
              <a:t>концесіонеру</a:t>
            </a:r>
            <a:r>
              <a:rPr lang="ru-RU" dirty="0"/>
              <a:t> </a:t>
            </a:r>
            <a:r>
              <a:rPr lang="ru-RU" dirty="0" err="1"/>
              <a:t>переважної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операційного</a:t>
            </a:r>
            <a:r>
              <a:rPr lang="ru-RU" dirty="0"/>
              <a:t> </a:t>
            </a:r>
            <a:r>
              <a:rPr lang="ru-RU" dirty="0" err="1"/>
              <a:t>ризику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охоплює</a:t>
            </a:r>
            <a:r>
              <a:rPr lang="ru-RU" dirty="0"/>
              <a:t> </a:t>
            </a:r>
            <a:r>
              <a:rPr lang="ru-RU" dirty="0" err="1"/>
              <a:t>ризик</a:t>
            </a:r>
            <a:r>
              <a:rPr lang="ru-RU" dirty="0"/>
              <a:t> </a:t>
            </a:r>
            <a:r>
              <a:rPr lang="ru-RU" dirty="0" err="1"/>
              <a:t>попиту</a:t>
            </a:r>
            <a:r>
              <a:rPr lang="ru-RU" dirty="0"/>
              <a:t> та/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ризик</a:t>
            </a:r>
            <a:r>
              <a:rPr lang="ru-RU" dirty="0"/>
              <a:t> </a:t>
            </a:r>
            <a:r>
              <a:rPr lang="ru-RU" dirty="0" err="1" smtClean="0"/>
              <a:t>пропозиції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51937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7"/>
            <a:ext cx="7498080" cy="634083"/>
          </a:xfrm>
        </p:spPr>
        <p:txBody>
          <a:bodyPr>
            <a:normAutofit/>
          </a:bodyPr>
          <a:lstStyle/>
          <a:p>
            <a:r>
              <a:rPr lang="uk-UA" sz="2600" b="1" dirty="0" smtClean="0">
                <a:solidFill>
                  <a:srgbClr val="C00000"/>
                </a:solidFill>
              </a:rPr>
              <a:t>Закон України «Про концесію»</a:t>
            </a:r>
            <a:endParaRPr lang="ru-RU" sz="2600" b="1" dirty="0">
              <a:solidFill>
                <a:srgbClr val="C00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82296" indent="0" algn="just">
              <a:lnSpc>
                <a:spcPct val="140000"/>
              </a:lnSpc>
              <a:buNone/>
            </a:pPr>
            <a:r>
              <a:rPr lang="ru-RU" b="1" dirty="0" err="1"/>
              <a:t>Стаття</a:t>
            </a:r>
            <a:r>
              <a:rPr lang="ru-RU" b="1" dirty="0"/>
              <a:t> 3. Строк </a:t>
            </a:r>
            <a:r>
              <a:rPr lang="ru-RU" b="1" dirty="0" err="1"/>
              <a:t>концесії</a:t>
            </a:r>
            <a:endParaRPr lang="ru-RU" b="1" dirty="0"/>
          </a:p>
          <a:p>
            <a:pPr marL="82296" indent="0" algn="just">
              <a:lnSpc>
                <a:spcPct val="140000"/>
              </a:lnSpc>
              <a:buNone/>
            </a:pPr>
            <a:r>
              <a:rPr lang="ru-RU" dirty="0" err="1" smtClean="0"/>
              <a:t>Концесійний</a:t>
            </a:r>
            <a:r>
              <a:rPr lang="ru-RU" dirty="0" smtClean="0"/>
              <a:t> </a:t>
            </a:r>
            <a:r>
              <a:rPr lang="ru-RU" dirty="0" err="1"/>
              <a:t>договір</a:t>
            </a:r>
            <a:r>
              <a:rPr lang="ru-RU" dirty="0"/>
              <a:t> </a:t>
            </a:r>
            <a:r>
              <a:rPr lang="ru-RU" dirty="0" err="1"/>
              <a:t>укладається</a:t>
            </a:r>
            <a:r>
              <a:rPr lang="ru-RU" dirty="0"/>
              <a:t> на </a:t>
            </a:r>
            <a:r>
              <a:rPr lang="ru-RU" dirty="0" err="1"/>
              <a:t>визначений</a:t>
            </a:r>
            <a:r>
              <a:rPr lang="ru-RU" dirty="0"/>
              <a:t> договором строк,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становити</a:t>
            </a:r>
            <a:r>
              <a:rPr lang="ru-RU" dirty="0"/>
              <a:t> </a:t>
            </a:r>
            <a:r>
              <a:rPr lang="ru-RU" dirty="0">
                <a:solidFill>
                  <a:srgbClr val="C00000"/>
                </a:solidFill>
              </a:rPr>
              <a:t>не </a:t>
            </a:r>
            <a:r>
              <a:rPr lang="ru-RU" dirty="0" err="1">
                <a:solidFill>
                  <a:srgbClr val="C00000"/>
                </a:solidFill>
              </a:rPr>
              <a:t>менше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п’яти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років</a:t>
            </a:r>
            <a:r>
              <a:rPr lang="ru-RU" dirty="0">
                <a:solidFill>
                  <a:srgbClr val="C00000"/>
                </a:solidFill>
              </a:rPr>
              <a:t> та не </a:t>
            </a:r>
            <a:r>
              <a:rPr lang="ru-RU" dirty="0" err="1">
                <a:solidFill>
                  <a:srgbClr val="C00000"/>
                </a:solidFill>
              </a:rPr>
              <a:t>більше</a:t>
            </a:r>
            <a:r>
              <a:rPr lang="ru-RU" dirty="0">
                <a:solidFill>
                  <a:srgbClr val="C00000"/>
                </a:solidFill>
              </a:rPr>
              <a:t> 50 </a:t>
            </a:r>
            <a:r>
              <a:rPr lang="ru-RU" dirty="0" err="1">
                <a:solidFill>
                  <a:srgbClr val="C00000"/>
                </a:solidFill>
              </a:rPr>
              <a:t>років</a:t>
            </a:r>
            <a:r>
              <a:rPr lang="ru-RU" dirty="0"/>
              <a:t>, </a:t>
            </a:r>
            <a:r>
              <a:rPr lang="ru-RU" dirty="0" err="1"/>
              <a:t>крім</a:t>
            </a:r>
            <a:r>
              <a:rPr lang="ru-RU" dirty="0"/>
              <a:t> строку </a:t>
            </a:r>
            <a:r>
              <a:rPr lang="ru-RU" dirty="0" err="1"/>
              <a:t>концесійного</a:t>
            </a:r>
            <a:r>
              <a:rPr lang="ru-RU" dirty="0"/>
              <a:t> договору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будівництва</a:t>
            </a:r>
            <a:r>
              <a:rPr lang="ru-RU" dirty="0"/>
              <a:t> та </a:t>
            </a:r>
            <a:r>
              <a:rPr lang="ru-RU" dirty="0" err="1"/>
              <a:t>подальшої</a:t>
            </a:r>
            <a:r>
              <a:rPr lang="ru-RU" dirty="0"/>
              <a:t> </a:t>
            </a:r>
            <a:r>
              <a:rPr lang="ru-RU" dirty="0" err="1"/>
              <a:t>експлуатації</a:t>
            </a:r>
            <a:r>
              <a:rPr lang="ru-RU" dirty="0"/>
              <a:t> </a:t>
            </a:r>
            <a:r>
              <a:rPr lang="ru-RU" dirty="0" err="1"/>
              <a:t>автомобільних</a:t>
            </a:r>
            <a:r>
              <a:rPr lang="ru-RU" dirty="0"/>
              <a:t> </a:t>
            </a:r>
            <a:r>
              <a:rPr lang="ru-RU" dirty="0" err="1"/>
              <a:t>доріг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становити</a:t>
            </a:r>
            <a:r>
              <a:rPr lang="ru-RU" dirty="0"/>
              <a:t> </a:t>
            </a:r>
            <a:r>
              <a:rPr lang="ru-RU" dirty="0">
                <a:solidFill>
                  <a:srgbClr val="C00000"/>
                </a:solidFill>
              </a:rPr>
              <a:t>не </a:t>
            </a:r>
            <a:r>
              <a:rPr lang="ru-RU" dirty="0" err="1">
                <a:solidFill>
                  <a:srgbClr val="C00000"/>
                </a:solidFill>
              </a:rPr>
              <a:t>менше</a:t>
            </a:r>
            <a:r>
              <a:rPr lang="ru-RU" dirty="0">
                <a:solidFill>
                  <a:srgbClr val="C00000"/>
                </a:solidFill>
              </a:rPr>
              <a:t> 10 </a:t>
            </a:r>
            <a:r>
              <a:rPr lang="ru-RU" dirty="0" err="1">
                <a:solidFill>
                  <a:srgbClr val="C00000"/>
                </a:solidFill>
              </a:rPr>
              <a:t>років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71850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4624"/>
            <a:ext cx="7498080" cy="634083"/>
          </a:xfrm>
        </p:spPr>
        <p:txBody>
          <a:bodyPr>
            <a:normAutofit/>
          </a:bodyPr>
          <a:lstStyle/>
          <a:p>
            <a:r>
              <a:rPr lang="uk-UA" sz="2600" b="1" dirty="0" smtClean="0">
                <a:solidFill>
                  <a:srgbClr val="C00000"/>
                </a:solidFill>
              </a:rPr>
              <a:t>Закон України «Про концесію»</a:t>
            </a:r>
            <a:endParaRPr lang="ru-RU" sz="2600" b="1" dirty="0">
              <a:solidFill>
                <a:srgbClr val="C00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43608" y="620688"/>
            <a:ext cx="7920880" cy="5832648"/>
          </a:xfrm>
        </p:spPr>
        <p:txBody>
          <a:bodyPr>
            <a:normAutofit fontScale="25000" lnSpcReduction="20000"/>
          </a:bodyPr>
          <a:lstStyle/>
          <a:p>
            <a:pPr marL="82296" indent="0" algn="just">
              <a:lnSpc>
                <a:spcPct val="140000"/>
              </a:lnSpc>
              <a:spcBef>
                <a:spcPts val="0"/>
              </a:spcBef>
              <a:buNone/>
            </a:pPr>
            <a:r>
              <a:rPr lang="ru-RU" sz="6200" b="1" dirty="0" err="1"/>
              <a:t>Стаття</a:t>
            </a:r>
            <a:r>
              <a:rPr lang="ru-RU" sz="6200" b="1" dirty="0"/>
              <a:t> 26. </a:t>
            </a:r>
            <a:r>
              <a:rPr lang="ru-RU" sz="6200" b="1" dirty="0" err="1"/>
              <a:t>Істотні</a:t>
            </a:r>
            <a:r>
              <a:rPr lang="ru-RU" sz="6200" b="1" dirty="0"/>
              <a:t> </a:t>
            </a:r>
            <a:r>
              <a:rPr lang="ru-RU" sz="6200" b="1" dirty="0" err="1"/>
              <a:t>умови</a:t>
            </a:r>
            <a:r>
              <a:rPr lang="ru-RU" sz="6200" b="1" dirty="0"/>
              <a:t> </a:t>
            </a:r>
            <a:r>
              <a:rPr lang="ru-RU" sz="6200" b="1" dirty="0" err="1"/>
              <a:t>концесійного</a:t>
            </a:r>
            <a:r>
              <a:rPr lang="ru-RU" sz="6200" b="1" dirty="0"/>
              <a:t> договору</a:t>
            </a:r>
          </a:p>
          <a:p>
            <a:pPr algn="just">
              <a:lnSpc>
                <a:spcPct val="140000"/>
              </a:lnSpc>
              <a:spcBef>
                <a:spcPts val="0"/>
              </a:spcBef>
            </a:pPr>
            <a:r>
              <a:rPr lang="ru-RU" sz="7200" dirty="0" err="1" smtClean="0"/>
              <a:t>сторони</a:t>
            </a:r>
            <a:r>
              <a:rPr lang="ru-RU" sz="7200" dirty="0" smtClean="0"/>
              <a:t> </a:t>
            </a:r>
            <a:r>
              <a:rPr lang="ru-RU" sz="7200" dirty="0" err="1"/>
              <a:t>концесійного</a:t>
            </a:r>
            <a:r>
              <a:rPr lang="ru-RU" sz="7200" dirty="0"/>
              <a:t> договору;</a:t>
            </a:r>
          </a:p>
          <a:p>
            <a:pPr algn="just">
              <a:lnSpc>
                <a:spcPct val="140000"/>
              </a:lnSpc>
              <a:spcBef>
                <a:spcPts val="0"/>
              </a:spcBef>
            </a:pPr>
            <a:r>
              <a:rPr lang="ru-RU" sz="7200" dirty="0" err="1" smtClean="0"/>
              <a:t>об’єкт</a:t>
            </a:r>
            <a:r>
              <a:rPr lang="ru-RU" sz="7200" dirty="0" smtClean="0"/>
              <a:t> </a:t>
            </a:r>
            <a:r>
              <a:rPr lang="ru-RU" sz="7200" dirty="0" err="1"/>
              <a:t>концесії</a:t>
            </a:r>
            <a:r>
              <a:rPr lang="ru-RU" sz="7200" dirty="0"/>
              <a:t> (склад майна та/</a:t>
            </a:r>
            <a:r>
              <a:rPr lang="ru-RU" sz="7200" dirty="0" err="1"/>
              <a:t>або</a:t>
            </a:r>
            <a:r>
              <a:rPr lang="ru-RU" sz="7200" dirty="0"/>
              <a:t> </a:t>
            </a:r>
            <a:r>
              <a:rPr lang="ru-RU" sz="7200" dirty="0" err="1"/>
              <a:t>технічні</a:t>
            </a:r>
            <a:r>
              <a:rPr lang="ru-RU" sz="7200" dirty="0"/>
              <a:t> і </a:t>
            </a:r>
            <a:r>
              <a:rPr lang="ru-RU" sz="7200" dirty="0" err="1"/>
              <a:t>фінансові</a:t>
            </a:r>
            <a:r>
              <a:rPr lang="ru-RU" sz="7200" dirty="0"/>
              <a:t> </a:t>
            </a:r>
            <a:r>
              <a:rPr lang="ru-RU" sz="7200" dirty="0" err="1"/>
              <a:t>умови</a:t>
            </a:r>
            <a:r>
              <a:rPr lang="ru-RU" sz="7200" dirty="0"/>
              <a:t> </a:t>
            </a:r>
            <a:r>
              <a:rPr lang="ru-RU" sz="7200" dirty="0" err="1"/>
              <a:t>створення</a:t>
            </a:r>
            <a:r>
              <a:rPr lang="ru-RU" sz="7200" dirty="0"/>
              <a:t>, </a:t>
            </a:r>
            <a:r>
              <a:rPr lang="ru-RU" sz="7200" dirty="0" err="1"/>
              <a:t>будівництва</a:t>
            </a:r>
            <a:r>
              <a:rPr lang="ru-RU" sz="7200" dirty="0"/>
              <a:t> </a:t>
            </a:r>
            <a:r>
              <a:rPr lang="ru-RU" sz="7200" dirty="0" err="1"/>
              <a:t>об’єкта</a:t>
            </a:r>
            <a:r>
              <a:rPr lang="ru-RU" sz="7200" dirty="0"/>
              <a:t> </a:t>
            </a:r>
            <a:r>
              <a:rPr lang="ru-RU" sz="7200" dirty="0" err="1"/>
              <a:t>концесії</a:t>
            </a:r>
            <a:r>
              <a:rPr lang="ru-RU" sz="7200" dirty="0"/>
              <a:t> та </a:t>
            </a:r>
            <a:r>
              <a:rPr lang="ru-RU" sz="7200" dirty="0" err="1"/>
              <a:t>період</a:t>
            </a:r>
            <a:r>
              <a:rPr lang="ru-RU" sz="7200" dirty="0"/>
              <a:t> </a:t>
            </a:r>
            <a:r>
              <a:rPr lang="ru-RU" sz="7200" dirty="0" err="1"/>
              <a:t>його</a:t>
            </a:r>
            <a:r>
              <a:rPr lang="ru-RU" sz="7200" dirty="0"/>
              <a:t> </a:t>
            </a:r>
            <a:r>
              <a:rPr lang="ru-RU" sz="7200" dirty="0" err="1"/>
              <a:t>експлуатації</a:t>
            </a:r>
            <a:r>
              <a:rPr lang="ru-RU" sz="7200" dirty="0"/>
              <a:t>);</a:t>
            </a:r>
          </a:p>
          <a:p>
            <a:pPr algn="just">
              <a:lnSpc>
                <a:spcPct val="140000"/>
              </a:lnSpc>
              <a:spcBef>
                <a:spcPts val="0"/>
              </a:spcBef>
            </a:pPr>
            <a:r>
              <a:rPr lang="ru-RU" sz="7200" dirty="0" smtClean="0"/>
              <a:t>порядок </a:t>
            </a:r>
            <a:r>
              <a:rPr lang="ru-RU" sz="7200" dirty="0"/>
              <a:t>та </a:t>
            </a:r>
            <a:r>
              <a:rPr lang="ru-RU" sz="7200" dirty="0" err="1"/>
              <a:t>умови</a:t>
            </a:r>
            <a:r>
              <a:rPr lang="ru-RU" sz="7200" dirty="0"/>
              <a:t> </a:t>
            </a:r>
            <a:r>
              <a:rPr lang="ru-RU" sz="7200" dirty="0" err="1"/>
              <a:t>набрання</a:t>
            </a:r>
            <a:r>
              <a:rPr lang="ru-RU" sz="7200" dirty="0"/>
              <a:t> </a:t>
            </a:r>
            <a:r>
              <a:rPr lang="ru-RU" sz="7200" dirty="0" err="1"/>
              <a:t>чинності</a:t>
            </a:r>
            <a:r>
              <a:rPr lang="ru-RU" sz="7200" dirty="0"/>
              <a:t> </a:t>
            </a:r>
            <a:r>
              <a:rPr lang="ru-RU" sz="7200" dirty="0" err="1"/>
              <a:t>концесійним</a:t>
            </a:r>
            <a:r>
              <a:rPr lang="ru-RU" sz="7200" dirty="0"/>
              <a:t> договором </a:t>
            </a:r>
            <a:r>
              <a:rPr lang="ru-RU" sz="7200" dirty="0" err="1"/>
              <a:t>чи</a:t>
            </a:r>
            <a:r>
              <a:rPr lang="ru-RU" sz="7200" dirty="0"/>
              <a:t> </a:t>
            </a:r>
            <a:r>
              <a:rPr lang="ru-RU" sz="7200" dirty="0" err="1"/>
              <a:t>окремими</a:t>
            </a:r>
            <a:r>
              <a:rPr lang="ru-RU" sz="7200" dirty="0"/>
              <a:t> </a:t>
            </a:r>
            <a:r>
              <a:rPr lang="ru-RU" sz="7200" dirty="0" err="1"/>
              <a:t>його</a:t>
            </a:r>
            <a:r>
              <a:rPr lang="ru-RU" sz="7200" dirty="0"/>
              <a:t> </a:t>
            </a:r>
            <a:r>
              <a:rPr lang="ru-RU" sz="7200" dirty="0" err="1"/>
              <a:t>положеннями</a:t>
            </a:r>
            <a:r>
              <a:rPr lang="ru-RU" sz="7200" dirty="0"/>
              <a:t>;</a:t>
            </a:r>
          </a:p>
          <a:p>
            <a:pPr algn="just">
              <a:lnSpc>
                <a:spcPct val="140000"/>
              </a:lnSpc>
              <a:spcBef>
                <a:spcPts val="0"/>
              </a:spcBef>
            </a:pPr>
            <a:r>
              <a:rPr lang="ru-RU" sz="7200" dirty="0" smtClean="0"/>
              <a:t>предмет </a:t>
            </a:r>
            <a:r>
              <a:rPr lang="ru-RU" sz="7200" dirty="0" err="1"/>
              <a:t>концесійного</a:t>
            </a:r>
            <a:r>
              <a:rPr lang="ru-RU" sz="7200" dirty="0"/>
              <a:t> договору, </a:t>
            </a:r>
            <a:r>
              <a:rPr lang="ru-RU" sz="7200" dirty="0" err="1"/>
              <a:t>включаючи</a:t>
            </a:r>
            <a:r>
              <a:rPr lang="ru-RU" sz="7200" dirty="0"/>
              <a:t> вид, </a:t>
            </a:r>
            <a:r>
              <a:rPr lang="ru-RU" sz="7200" dirty="0" err="1"/>
              <a:t>обсяг</a:t>
            </a:r>
            <a:r>
              <a:rPr lang="ru-RU" sz="7200" dirty="0"/>
              <a:t> та </a:t>
            </a:r>
            <a:r>
              <a:rPr lang="ru-RU" sz="7200" dirty="0" err="1"/>
              <a:t>опис</a:t>
            </a:r>
            <a:r>
              <a:rPr lang="ru-RU" sz="7200" dirty="0"/>
              <a:t> </a:t>
            </a:r>
            <a:r>
              <a:rPr lang="ru-RU" sz="7200" dirty="0" err="1"/>
              <a:t>робіт</a:t>
            </a:r>
            <a:r>
              <a:rPr lang="ru-RU" sz="7200" dirty="0"/>
              <a:t> та/</a:t>
            </a:r>
            <a:r>
              <a:rPr lang="ru-RU" sz="7200" dirty="0" err="1"/>
              <a:t>або</a:t>
            </a:r>
            <a:r>
              <a:rPr lang="ru-RU" sz="7200" dirty="0"/>
              <a:t> </a:t>
            </a:r>
            <a:r>
              <a:rPr lang="ru-RU" sz="7200" dirty="0" err="1"/>
              <a:t>суспільно</a:t>
            </a:r>
            <a:r>
              <a:rPr lang="ru-RU" sz="7200" dirty="0"/>
              <a:t> </a:t>
            </a:r>
            <a:r>
              <a:rPr lang="ru-RU" sz="7200" dirty="0" err="1"/>
              <a:t>значущих</a:t>
            </a:r>
            <a:r>
              <a:rPr lang="ru-RU" sz="7200" dirty="0"/>
              <a:t> </a:t>
            </a:r>
            <a:r>
              <a:rPr lang="ru-RU" sz="7200" dirty="0" err="1"/>
              <a:t>послуг</a:t>
            </a:r>
            <a:r>
              <a:rPr lang="ru-RU" sz="7200" dirty="0"/>
              <a:t>, </a:t>
            </a:r>
            <a:r>
              <a:rPr lang="ru-RU" sz="7200" dirty="0" err="1"/>
              <a:t>які</a:t>
            </a:r>
            <a:r>
              <a:rPr lang="ru-RU" sz="7200" dirty="0"/>
              <a:t> </a:t>
            </a:r>
            <a:r>
              <a:rPr lang="ru-RU" sz="7200" dirty="0" err="1" smtClean="0"/>
              <a:t>здійснюються</a:t>
            </a:r>
            <a:r>
              <a:rPr lang="ru-RU" sz="7200" dirty="0" smtClean="0"/>
              <a:t>/</a:t>
            </a:r>
            <a:r>
              <a:rPr lang="ru-RU" sz="7200" dirty="0" err="1" smtClean="0"/>
              <a:t>надаються</a:t>
            </a:r>
            <a:r>
              <a:rPr lang="ru-RU" sz="7200" dirty="0" smtClean="0"/>
              <a:t>;</a:t>
            </a:r>
            <a:endParaRPr lang="ru-RU" sz="7200" dirty="0"/>
          </a:p>
          <a:p>
            <a:pPr algn="just">
              <a:lnSpc>
                <a:spcPct val="140000"/>
              </a:lnSpc>
              <a:spcBef>
                <a:spcPts val="0"/>
              </a:spcBef>
            </a:pPr>
            <a:r>
              <a:rPr lang="ru-RU" sz="7200" dirty="0" smtClean="0"/>
              <a:t>права </a:t>
            </a:r>
            <a:r>
              <a:rPr lang="ru-RU" sz="7200" dirty="0"/>
              <a:t>та </a:t>
            </a:r>
            <a:r>
              <a:rPr lang="ru-RU" sz="7200" dirty="0" err="1"/>
              <a:t>обов’язки</a:t>
            </a:r>
            <a:r>
              <a:rPr lang="ru-RU" sz="7200" dirty="0"/>
              <a:t> </a:t>
            </a:r>
            <a:r>
              <a:rPr lang="ru-RU" sz="7200" dirty="0" err="1"/>
              <a:t>сторін</a:t>
            </a:r>
            <a:r>
              <a:rPr lang="ru-RU" sz="7200" dirty="0"/>
              <a:t>, </a:t>
            </a:r>
            <a:r>
              <a:rPr lang="ru-RU" sz="7200" dirty="0" err="1"/>
              <a:t>що</a:t>
            </a:r>
            <a:r>
              <a:rPr lang="ru-RU" sz="7200" dirty="0"/>
              <a:t> </a:t>
            </a:r>
            <a:r>
              <a:rPr lang="ru-RU" sz="7200" dirty="0" err="1"/>
              <a:t>визначаються</a:t>
            </a:r>
            <a:r>
              <a:rPr lang="ru-RU" sz="7200" dirty="0"/>
              <a:t>, </a:t>
            </a:r>
            <a:r>
              <a:rPr lang="ru-RU" sz="7200" dirty="0" err="1"/>
              <a:t>зокрема</a:t>
            </a:r>
            <a:r>
              <a:rPr lang="ru-RU" sz="7200" dirty="0"/>
              <a:t>, з </a:t>
            </a:r>
            <a:r>
              <a:rPr lang="ru-RU" sz="7200" dirty="0" err="1"/>
              <a:t>урахуванням</a:t>
            </a:r>
            <a:r>
              <a:rPr lang="ru-RU" sz="7200" dirty="0"/>
              <a:t> </a:t>
            </a:r>
            <a:r>
              <a:rPr lang="ru-RU" sz="7200" dirty="0" err="1"/>
              <a:t>розподілу</a:t>
            </a:r>
            <a:r>
              <a:rPr lang="ru-RU" sz="7200" dirty="0"/>
              <a:t> </a:t>
            </a:r>
            <a:r>
              <a:rPr lang="ru-RU" sz="7200" dirty="0" err="1"/>
              <a:t>ризиків</a:t>
            </a:r>
            <a:r>
              <a:rPr lang="ru-RU" sz="7200" dirty="0"/>
              <a:t> </a:t>
            </a:r>
            <a:r>
              <a:rPr lang="ru-RU" sz="7200" dirty="0" err="1"/>
              <a:t>між</a:t>
            </a:r>
            <a:r>
              <a:rPr lang="ru-RU" sz="7200" dirty="0"/>
              <a:t> сторонами;</a:t>
            </a:r>
          </a:p>
          <a:p>
            <a:pPr algn="just">
              <a:lnSpc>
                <a:spcPct val="140000"/>
              </a:lnSpc>
              <a:spcBef>
                <a:spcPts val="0"/>
              </a:spcBef>
            </a:pPr>
            <a:r>
              <a:rPr lang="ru-RU" sz="7200" b="1" dirty="0" smtClean="0"/>
              <a:t>порядок </a:t>
            </a:r>
            <a:r>
              <a:rPr lang="ru-RU" sz="7200" b="1" dirty="0" err="1"/>
              <a:t>забезпечення</a:t>
            </a:r>
            <a:r>
              <a:rPr lang="ru-RU" sz="7200" b="1" dirty="0"/>
              <a:t> </a:t>
            </a:r>
            <a:r>
              <a:rPr lang="ru-RU" sz="7200" b="1" dirty="0" err="1"/>
              <a:t>земельними</a:t>
            </a:r>
            <a:r>
              <a:rPr lang="ru-RU" sz="7200" b="1" dirty="0"/>
              <a:t> </a:t>
            </a:r>
            <a:r>
              <a:rPr lang="ru-RU" sz="7200" b="1" dirty="0" err="1"/>
              <a:t>ділянками</a:t>
            </a:r>
            <a:r>
              <a:rPr lang="ru-RU" sz="7200" b="1" dirty="0"/>
              <a:t>, </a:t>
            </a:r>
            <a:r>
              <a:rPr lang="ru-RU" sz="7200" b="1" dirty="0" err="1"/>
              <a:t>необхідними</a:t>
            </a:r>
            <a:r>
              <a:rPr lang="ru-RU" sz="7200" b="1" dirty="0"/>
              <a:t> для </a:t>
            </a:r>
            <a:r>
              <a:rPr lang="ru-RU" sz="7200" b="1" dirty="0" err="1"/>
              <a:t>реалізації</a:t>
            </a:r>
            <a:r>
              <a:rPr lang="ru-RU" sz="7200" b="1" dirty="0"/>
              <a:t> </a:t>
            </a:r>
            <a:r>
              <a:rPr lang="ru-RU" sz="7200" b="1" dirty="0" err="1"/>
              <a:t>проектів</a:t>
            </a:r>
            <a:r>
              <a:rPr lang="ru-RU" sz="7200" b="1" dirty="0"/>
              <a:t>, </a:t>
            </a:r>
            <a:r>
              <a:rPr lang="ru-RU" sz="7200" b="1" dirty="0" err="1"/>
              <a:t>що</a:t>
            </a:r>
            <a:r>
              <a:rPr lang="ru-RU" sz="7200" b="1" dirty="0"/>
              <a:t> </a:t>
            </a:r>
            <a:r>
              <a:rPr lang="ru-RU" sz="7200" b="1" dirty="0" err="1"/>
              <a:t>здійснюються</a:t>
            </a:r>
            <a:r>
              <a:rPr lang="ru-RU" sz="7200" b="1" dirty="0"/>
              <a:t> на </a:t>
            </a:r>
            <a:r>
              <a:rPr lang="ru-RU" sz="7200" b="1" dirty="0" err="1"/>
              <a:t>умовах</a:t>
            </a:r>
            <a:r>
              <a:rPr lang="ru-RU" sz="7200" b="1" dirty="0"/>
              <a:t> </a:t>
            </a:r>
            <a:r>
              <a:rPr lang="ru-RU" sz="7200" b="1" dirty="0" err="1"/>
              <a:t>концесії</a:t>
            </a:r>
            <a:r>
              <a:rPr lang="ru-RU" sz="7200" b="1" dirty="0"/>
              <a:t>;</a:t>
            </a:r>
          </a:p>
          <a:p>
            <a:pPr algn="just">
              <a:lnSpc>
                <a:spcPct val="140000"/>
              </a:lnSpc>
              <a:spcBef>
                <a:spcPts val="0"/>
              </a:spcBef>
            </a:pPr>
            <a:r>
              <a:rPr lang="ru-RU" sz="7200" b="1" dirty="0" err="1" smtClean="0"/>
              <a:t>перелік</a:t>
            </a:r>
            <a:r>
              <a:rPr lang="ru-RU" sz="7200" b="1" dirty="0" smtClean="0"/>
              <a:t> </a:t>
            </a:r>
            <a:r>
              <a:rPr lang="ru-RU" sz="7200" b="1" dirty="0" err="1"/>
              <a:t>земельних</a:t>
            </a:r>
            <a:r>
              <a:rPr lang="ru-RU" sz="7200" b="1" dirty="0"/>
              <a:t> </a:t>
            </a:r>
            <a:r>
              <a:rPr lang="ru-RU" sz="7200" b="1" dirty="0" err="1"/>
              <a:t>ділянок</a:t>
            </a:r>
            <a:r>
              <a:rPr lang="ru-RU" sz="7200" b="1" dirty="0"/>
              <a:t>, </a:t>
            </a:r>
            <a:r>
              <a:rPr lang="ru-RU" sz="7200" b="1" dirty="0" err="1"/>
              <a:t>необхідних</a:t>
            </a:r>
            <a:r>
              <a:rPr lang="ru-RU" sz="7200" b="1" dirty="0"/>
              <a:t> для </a:t>
            </a:r>
            <a:r>
              <a:rPr lang="ru-RU" sz="7200" b="1" dirty="0" err="1"/>
              <a:t>реалізації</a:t>
            </a:r>
            <a:r>
              <a:rPr lang="ru-RU" sz="7200" b="1" dirty="0"/>
              <a:t> </a:t>
            </a:r>
            <a:r>
              <a:rPr lang="ru-RU" sz="7200" b="1" dirty="0" err="1"/>
              <a:t>проектів</a:t>
            </a:r>
            <a:r>
              <a:rPr lang="ru-RU" sz="7200" b="1" dirty="0"/>
              <a:t>, </a:t>
            </a:r>
            <a:r>
              <a:rPr lang="ru-RU" sz="7200" b="1" dirty="0" err="1"/>
              <a:t>що</a:t>
            </a:r>
            <a:r>
              <a:rPr lang="ru-RU" sz="7200" b="1" dirty="0"/>
              <a:t> </a:t>
            </a:r>
            <a:r>
              <a:rPr lang="ru-RU" sz="7200" b="1" dirty="0" err="1"/>
              <a:t>здійснюються</a:t>
            </a:r>
            <a:r>
              <a:rPr lang="ru-RU" sz="7200" b="1" dirty="0"/>
              <a:t> на </a:t>
            </a:r>
            <a:r>
              <a:rPr lang="ru-RU" sz="7200" b="1" dirty="0" err="1"/>
              <a:t>умовах</a:t>
            </a:r>
            <a:r>
              <a:rPr lang="ru-RU" sz="7200" b="1" dirty="0"/>
              <a:t> </a:t>
            </a:r>
            <a:r>
              <a:rPr lang="ru-RU" sz="7200" b="1" dirty="0" err="1"/>
              <a:t>концесії</a:t>
            </a:r>
            <a:r>
              <a:rPr lang="ru-RU" sz="7200" b="1" dirty="0"/>
              <a:t> (</a:t>
            </a:r>
            <a:r>
              <a:rPr lang="ru-RU" sz="7200" b="1" dirty="0" err="1"/>
              <a:t>із</a:t>
            </a:r>
            <a:r>
              <a:rPr lang="ru-RU" sz="7200" b="1" dirty="0"/>
              <a:t> </a:t>
            </a:r>
            <a:r>
              <a:rPr lang="ru-RU" sz="7200" b="1" dirty="0" err="1"/>
              <a:t>зазначенням</a:t>
            </a:r>
            <a:r>
              <a:rPr lang="ru-RU" sz="7200" b="1" dirty="0"/>
              <a:t> </a:t>
            </a:r>
            <a:r>
              <a:rPr lang="ru-RU" sz="7200" b="1" dirty="0" err="1"/>
              <a:t>площі</a:t>
            </a:r>
            <a:r>
              <a:rPr lang="ru-RU" sz="7200" b="1" dirty="0"/>
              <a:t> та кадастрового номера (за </a:t>
            </a:r>
            <a:r>
              <a:rPr lang="ru-RU" sz="7200" b="1" dirty="0" err="1"/>
              <a:t>наявності</a:t>
            </a:r>
            <a:r>
              <a:rPr lang="ru-RU" sz="7200" b="1" dirty="0"/>
              <a:t>);</a:t>
            </a:r>
          </a:p>
          <a:p>
            <a:pPr algn="just">
              <a:lnSpc>
                <a:spcPct val="140000"/>
              </a:lnSpc>
              <a:spcBef>
                <a:spcPts val="0"/>
              </a:spcBef>
            </a:pPr>
            <a:r>
              <a:rPr lang="ru-RU" sz="7200" dirty="0" smtClean="0"/>
              <a:t>строк </a:t>
            </a:r>
            <a:r>
              <a:rPr lang="ru-RU" sz="7200" dirty="0" err="1"/>
              <a:t>концесійного</a:t>
            </a:r>
            <a:r>
              <a:rPr lang="ru-RU" sz="7200" dirty="0"/>
              <a:t> договору;</a:t>
            </a:r>
          </a:p>
          <a:p>
            <a:pPr algn="just">
              <a:lnSpc>
                <a:spcPct val="140000"/>
              </a:lnSpc>
              <a:spcBef>
                <a:spcPts val="0"/>
              </a:spcBef>
            </a:pPr>
            <a:r>
              <a:rPr lang="ru-RU" sz="7200" dirty="0" smtClean="0"/>
              <a:t>порядок </a:t>
            </a:r>
            <a:r>
              <a:rPr lang="ru-RU" sz="7200" dirty="0" err="1"/>
              <a:t>зміни</a:t>
            </a:r>
            <a:r>
              <a:rPr lang="ru-RU" sz="7200" dirty="0"/>
              <a:t> та </a:t>
            </a:r>
            <a:r>
              <a:rPr lang="ru-RU" sz="7200" dirty="0" err="1"/>
              <a:t>припинення</a:t>
            </a:r>
            <a:r>
              <a:rPr lang="ru-RU" sz="7200" dirty="0"/>
              <a:t> </a:t>
            </a:r>
            <a:r>
              <a:rPr lang="ru-RU" sz="7200" dirty="0" err="1"/>
              <a:t>концесійного</a:t>
            </a:r>
            <a:r>
              <a:rPr lang="ru-RU" sz="7200" dirty="0"/>
              <a:t> договору;</a:t>
            </a:r>
          </a:p>
          <a:p>
            <a:pPr algn="just">
              <a:lnSpc>
                <a:spcPct val="140000"/>
              </a:lnSpc>
              <a:spcBef>
                <a:spcPts val="0"/>
              </a:spcBef>
            </a:pPr>
            <a:r>
              <a:rPr lang="ru-RU" sz="7200" dirty="0" smtClean="0"/>
              <a:t>порядок </a:t>
            </a:r>
            <a:r>
              <a:rPr lang="ru-RU" sz="7200" dirty="0" err="1"/>
              <a:t>повернення</a:t>
            </a:r>
            <a:r>
              <a:rPr lang="ru-RU" sz="7200" dirty="0"/>
              <a:t> </a:t>
            </a:r>
            <a:r>
              <a:rPr lang="ru-RU" sz="7200" dirty="0" err="1"/>
              <a:t>об’єкта</a:t>
            </a:r>
            <a:r>
              <a:rPr lang="ru-RU" sz="7200" dirty="0"/>
              <a:t> </a:t>
            </a:r>
            <a:r>
              <a:rPr lang="ru-RU" sz="7200" dirty="0" err="1" smtClean="0"/>
              <a:t>концесії</a:t>
            </a:r>
            <a:r>
              <a:rPr lang="ru-RU" sz="7200" dirty="0" smtClean="0"/>
              <a:t>.</a:t>
            </a:r>
            <a:endParaRPr lang="ru-RU" sz="7200" dirty="0"/>
          </a:p>
          <a:p>
            <a:pPr marL="82296" indent="0" algn="just">
              <a:lnSpc>
                <a:spcPct val="140000"/>
              </a:lnSpc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36579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7"/>
            <a:ext cx="7498080" cy="634083"/>
          </a:xfrm>
        </p:spPr>
        <p:txBody>
          <a:bodyPr>
            <a:normAutofit/>
          </a:bodyPr>
          <a:lstStyle/>
          <a:p>
            <a:r>
              <a:rPr lang="uk-UA" sz="2600" b="1" dirty="0" smtClean="0">
                <a:solidFill>
                  <a:srgbClr val="C00000"/>
                </a:solidFill>
              </a:rPr>
              <a:t>Закон України «Про концесію»</a:t>
            </a:r>
            <a:endParaRPr lang="ru-RU" sz="2600" b="1" dirty="0">
              <a:solidFill>
                <a:srgbClr val="C00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82296" indent="0" algn="just">
              <a:lnSpc>
                <a:spcPct val="140000"/>
              </a:lnSpc>
              <a:buNone/>
            </a:pPr>
            <a:r>
              <a:rPr lang="ru-RU" b="1" dirty="0" err="1" smtClean="0"/>
              <a:t>Стаття</a:t>
            </a:r>
            <a:r>
              <a:rPr lang="ru-RU" b="1" dirty="0" smtClean="0"/>
              <a:t> 32</a:t>
            </a:r>
            <a:r>
              <a:rPr lang="ru-RU" b="1" dirty="0"/>
              <a:t>. </a:t>
            </a:r>
            <a:r>
              <a:rPr lang="ru-RU" b="1" dirty="0" err="1"/>
              <a:t>Надання</a:t>
            </a:r>
            <a:r>
              <a:rPr lang="ru-RU" b="1" dirty="0"/>
              <a:t> </a:t>
            </a:r>
            <a:r>
              <a:rPr lang="ru-RU" b="1" dirty="0" err="1"/>
              <a:t>земельних</a:t>
            </a:r>
            <a:r>
              <a:rPr lang="ru-RU" b="1" dirty="0"/>
              <a:t> </a:t>
            </a:r>
            <a:r>
              <a:rPr lang="ru-RU" b="1" dirty="0" err="1"/>
              <a:t>ділянок</a:t>
            </a:r>
            <a:r>
              <a:rPr lang="ru-RU" b="1" dirty="0"/>
              <a:t> </a:t>
            </a:r>
            <a:r>
              <a:rPr lang="ru-RU" b="1" dirty="0" err="1"/>
              <a:t>державної</a:t>
            </a:r>
            <a:r>
              <a:rPr lang="ru-RU" b="1" dirty="0"/>
              <a:t> та </a:t>
            </a:r>
            <a:r>
              <a:rPr lang="ru-RU" b="1" dirty="0" err="1"/>
              <a:t>комунальної</a:t>
            </a:r>
            <a:r>
              <a:rPr lang="ru-RU" b="1" dirty="0"/>
              <a:t> </a:t>
            </a:r>
            <a:r>
              <a:rPr lang="ru-RU" b="1" dirty="0" err="1"/>
              <a:t>власності</a:t>
            </a:r>
            <a:r>
              <a:rPr lang="ru-RU" b="1" dirty="0"/>
              <a:t>, </a:t>
            </a:r>
            <a:r>
              <a:rPr lang="ru-RU" b="1" dirty="0" err="1"/>
              <a:t>необхідних</a:t>
            </a:r>
            <a:r>
              <a:rPr lang="ru-RU" b="1" dirty="0"/>
              <a:t> для </a:t>
            </a:r>
            <a:r>
              <a:rPr lang="ru-RU" b="1" dirty="0" err="1"/>
              <a:t>реалізації</a:t>
            </a:r>
            <a:r>
              <a:rPr lang="ru-RU" b="1" dirty="0"/>
              <a:t> </a:t>
            </a:r>
            <a:r>
              <a:rPr lang="ru-RU" b="1" dirty="0" err="1"/>
              <a:t>проектів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здійснюються</a:t>
            </a:r>
            <a:r>
              <a:rPr lang="ru-RU" b="1" dirty="0"/>
              <a:t> на </a:t>
            </a:r>
            <a:r>
              <a:rPr lang="ru-RU" b="1" dirty="0" err="1"/>
              <a:t>умовах</a:t>
            </a:r>
            <a:r>
              <a:rPr lang="ru-RU" b="1" dirty="0"/>
              <a:t> </a:t>
            </a:r>
            <a:r>
              <a:rPr lang="ru-RU" b="1" dirty="0" err="1"/>
              <a:t>концесії</a:t>
            </a:r>
            <a:endParaRPr lang="ru-RU" b="1" dirty="0"/>
          </a:p>
          <a:p>
            <a:pPr marL="82296" indent="0" algn="just">
              <a:lnSpc>
                <a:spcPct val="140000"/>
              </a:lnSpc>
              <a:buNone/>
            </a:pPr>
            <a:endParaRPr lang="ru-RU" dirty="0"/>
          </a:p>
          <a:p>
            <a:pPr marL="82296" indent="0" algn="just">
              <a:lnSpc>
                <a:spcPct val="140000"/>
              </a:lnSpc>
              <a:buNone/>
            </a:pPr>
            <a:r>
              <a:rPr lang="ru-RU" dirty="0"/>
              <a:t>1. </a:t>
            </a:r>
            <a:r>
              <a:rPr lang="ru-RU" dirty="0" err="1"/>
              <a:t>Земельна</a:t>
            </a:r>
            <a:r>
              <a:rPr lang="ru-RU" dirty="0"/>
              <a:t> </a:t>
            </a:r>
            <a:r>
              <a:rPr lang="ru-RU" dirty="0" err="1"/>
              <a:t>ділянка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комунальної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, </a:t>
            </a:r>
            <a:r>
              <a:rPr lang="ru-RU" dirty="0" err="1"/>
              <a:t>необхідна</a:t>
            </a:r>
            <a:r>
              <a:rPr lang="ru-RU" dirty="0"/>
              <a:t> для </a:t>
            </a:r>
            <a:r>
              <a:rPr lang="ru-RU" dirty="0" err="1"/>
              <a:t>реалізації</a:t>
            </a:r>
            <a:r>
              <a:rPr lang="ru-RU" dirty="0"/>
              <a:t> проекту,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на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концесії</a:t>
            </a:r>
            <a:r>
              <a:rPr lang="ru-RU" dirty="0"/>
              <a:t>, у тому </a:t>
            </a:r>
            <a:r>
              <a:rPr lang="ru-RU" dirty="0" err="1"/>
              <a:t>числі</a:t>
            </a:r>
            <a:r>
              <a:rPr lang="ru-RU" dirty="0"/>
              <a:t> та, на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розташований</a:t>
            </a:r>
            <a:r>
              <a:rPr lang="ru-RU" dirty="0"/>
              <a:t> </a:t>
            </a:r>
            <a:r>
              <a:rPr lang="ru-RU" dirty="0" err="1"/>
              <a:t>об’єкт</a:t>
            </a:r>
            <a:r>
              <a:rPr lang="ru-RU" dirty="0"/>
              <a:t> </a:t>
            </a:r>
            <a:r>
              <a:rPr lang="ru-RU" dirty="0" err="1"/>
              <a:t>концесії</a:t>
            </a:r>
            <a:r>
              <a:rPr lang="ru-RU" dirty="0"/>
              <a:t>, та/</a:t>
            </a:r>
            <a:r>
              <a:rPr lang="ru-RU" dirty="0" err="1"/>
              <a:t>або</a:t>
            </a:r>
            <a:r>
              <a:rPr lang="ru-RU" dirty="0"/>
              <a:t> яка є </a:t>
            </a:r>
            <a:r>
              <a:rPr lang="ru-RU" dirty="0" err="1"/>
              <a:t>необхідною</a:t>
            </a:r>
            <a:r>
              <a:rPr lang="ru-RU" dirty="0"/>
              <a:t> для </a:t>
            </a:r>
            <a:r>
              <a:rPr lang="ru-RU" dirty="0" err="1"/>
              <a:t>створення</a:t>
            </a:r>
            <a:r>
              <a:rPr lang="ru-RU" dirty="0"/>
              <a:t> (</a:t>
            </a:r>
            <a:r>
              <a:rPr lang="ru-RU" dirty="0" err="1"/>
              <a:t>будівництва</a:t>
            </a:r>
            <a:r>
              <a:rPr lang="ru-RU" dirty="0"/>
              <a:t>) </a:t>
            </a:r>
            <a:r>
              <a:rPr lang="ru-RU" dirty="0" err="1"/>
              <a:t>об’єкта</a:t>
            </a:r>
            <a:r>
              <a:rPr lang="ru-RU" dirty="0"/>
              <a:t> </a:t>
            </a:r>
            <a:r>
              <a:rPr lang="ru-RU" dirty="0" err="1"/>
              <a:t>концесії</a:t>
            </a:r>
            <a:r>
              <a:rPr lang="ru-RU" dirty="0"/>
              <a:t>, </a:t>
            </a:r>
            <a:r>
              <a:rPr lang="ru-RU" dirty="0" err="1"/>
              <a:t>надається</a:t>
            </a:r>
            <a:r>
              <a:rPr lang="ru-RU" dirty="0"/>
              <a:t> </a:t>
            </a:r>
            <a:r>
              <a:rPr lang="ru-RU" dirty="0" err="1"/>
              <a:t>концесіонеру</a:t>
            </a:r>
            <a:r>
              <a:rPr lang="ru-RU" dirty="0"/>
              <a:t> в </a:t>
            </a:r>
            <a:r>
              <a:rPr lang="ru-RU" dirty="0" err="1"/>
              <a:t>оренду</a:t>
            </a:r>
            <a:r>
              <a:rPr lang="ru-RU" dirty="0"/>
              <a:t> на строк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концесійного</a:t>
            </a:r>
            <a:r>
              <a:rPr lang="ru-RU" dirty="0"/>
              <a:t> договору у порядку, </a:t>
            </a:r>
            <a:r>
              <a:rPr lang="ru-RU" dirty="0" err="1"/>
              <a:t>передбаченому</a:t>
            </a:r>
            <a:r>
              <a:rPr lang="ru-RU" dirty="0"/>
              <a:t> </a:t>
            </a:r>
            <a:r>
              <a:rPr lang="ru-RU" dirty="0" err="1"/>
              <a:t>Земельним</a:t>
            </a:r>
            <a:r>
              <a:rPr lang="ru-RU" dirty="0"/>
              <a:t> кодексом </a:t>
            </a:r>
            <a:r>
              <a:rPr lang="ru-RU" dirty="0" err="1"/>
              <a:t>України</a:t>
            </a:r>
            <a:r>
              <a:rPr lang="ru-RU" dirty="0"/>
              <a:t> (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концесії</a:t>
            </a:r>
            <a:r>
              <a:rPr lang="ru-RU" dirty="0"/>
              <a:t> на </a:t>
            </a:r>
            <a:r>
              <a:rPr lang="ru-RU" dirty="0" err="1"/>
              <a:t>будівництво</a:t>
            </a:r>
            <a:r>
              <a:rPr lang="ru-RU" dirty="0"/>
              <a:t> та </a:t>
            </a:r>
            <a:r>
              <a:rPr lang="ru-RU" dirty="0" err="1"/>
              <a:t>подальшу</a:t>
            </a:r>
            <a:r>
              <a:rPr lang="ru-RU" dirty="0"/>
              <a:t> </a:t>
            </a:r>
            <a:r>
              <a:rPr lang="ru-RU" dirty="0" err="1"/>
              <a:t>експлуатацію</a:t>
            </a:r>
            <a:r>
              <a:rPr lang="ru-RU" dirty="0"/>
              <a:t> </a:t>
            </a:r>
            <a:r>
              <a:rPr lang="ru-RU" dirty="0" err="1"/>
              <a:t>автомобільних</a:t>
            </a:r>
            <a:r>
              <a:rPr lang="ru-RU" dirty="0"/>
              <a:t> </a:t>
            </a:r>
            <a:r>
              <a:rPr lang="ru-RU" dirty="0" err="1"/>
              <a:t>доріг</a:t>
            </a:r>
            <a:r>
              <a:rPr lang="ru-RU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8854810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7"/>
            <a:ext cx="7498080" cy="634083"/>
          </a:xfrm>
        </p:spPr>
        <p:txBody>
          <a:bodyPr>
            <a:normAutofit/>
          </a:bodyPr>
          <a:lstStyle/>
          <a:p>
            <a:r>
              <a:rPr lang="uk-UA" sz="2600" b="1" dirty="0" smtClean="0">
                <a:solidFill>
                  <a:srgbClr val="C00000"/>
                </a:solidFill>
              </a:rPr>
              <a:t>Закон України «Про концесію»</a:t>
            </a:r>
            <a:endParaRPr lang="ru-RU" sz="2600" b="1" dirty="0">
              <a:solidFill>
                <a:srgbClr val="C00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82296" indent="0" algn="just">
              <a:lnSpc>
                <a:spcPct val="140000"/>
              </a:lnSpc>
              <a:buNone/>
            </a:pPr>
            <a:r>
              <a:rPr lang="ru-RU" dirty="0" err="1"/>
              <a:t>Розділ</a:t>
            </a:r>
            <a:r>
              <a:rPr lang="ru-RU" dirty="0"/>
              <a:t> </a:t>
            </a:r>
            <a:r>
              <a:rPr lang="en-US" dirty="0"/>
              <a:t>IX</a:t>
            </a:r>
          </a:p>
          <a:p>
            <a:pPr marL="82296" indent="0" algn="just">
              <a:lnSpc>
                <a:spcPct val="140000"/>
              </a:lnSpc>
              <a:buNone/>
            </a:pPr>
            <a:r>
              <a:rPr lang="ru-RU" dirty="0"/>
              <a:t>ОСОБЛИВОСТІ КОНЦЕСІЇ ЩОДО БУДІВНИЦТВА ТА ЕКСПЛУАТАЦІЇ АВТОМОБІЛЬНИХ ДОРІГ</a:t>
            </a:r>
          </a:p>
          <a:p>
            <a:pPr marL="82296" indent="0" algn="just">
              <a:lnSpc>
                <a:spcPct val="140000"/>
              </a:lnSpc>
              <a:buNone/>
            </a:pPr>
            <a:endParaRPr lang="ru-RU" dirty="0"/>
          </a:p>
          <a:p>
            <a:pPr marL="82296" indent="0" algn="just">
              <a:lnSpc>
                <a:spcPct val="140000"/>
              </a:lnSpc>
              <a:buNone/>
            </a:pPr>
            <a:r>
              <a:rPr lang="ru-RU" dirty="0" err="1"/>
              <a:t>Стаття</a:t>
            </a:r>
            <a:r>
              <a:rPr lang="ru-RU" dirty="0"/>
              <a:t> 39. </a:t>
            </a:r>
            <a:r>
              <a:rPr lang="ru-RU" dirty="0" err="1"/>
              <a:t>Об’єкт</a:t>
            </a:r>
            <a:r>
              <a:rPr lang="ru-RU" dirty="0"/>
              <a:t> </a:t>
            </a:r>
            <a:r>
              <a:rPr lang="ru-RU" dirty="0" err="1"/>
              <a:t>концесії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будівництва</a:t>
            </a:r>
            <a:r>
              <a:rPr lang="ru-RU" dirty="0"/>
              <a:t> та </a:t>
            </a:r>
            <a:r>
              <a:rPr lang="ru-RU" dirty="0" err="1"/>
              <a:t>подальшої</a:t>
            </a:r>
            <a:r>
              <a:rPr lang="ru-RU" dirty="0"/>
              <a:t> </a:t>
            </a:r>
            <a:r>
              <a:rPr lang="ru-RU" dirty="0" err="1"/>
              <a:t>експлуатації</a:t>
            </a:r>
            <a:r>
              <a:rPr lang="ru-RU" dirty="0"/>
              <a:t> </a:t>
            </a:r>
            <a:r>
              <a:rPr lang="ru-RU" dirty="0" err="1"/>
              <a:t>автомобільних</a:t>
            </a:r>
            <a:r>
              <a:rPr lang="ru-RU" dirty="0"/>
              <a:t> </a:t>
            </a:r>
            <a:r>
              <a:rPr lang="ru-RU" dirty="0" err="1"/>
              <a:t>доріг</a:t>
            </a:r>
            <a:endParaRPr lang="ru-RU" dirty="0"/>
          </a:p>
          <a:p>
            <a:pPr marL="82296" indent="0" algn="just">
              <a:lnSpc>
                <a:spcPct val="140000"/>
              </a:lnSpc>
              <a:buNone/>
            </a:pPr>
            <a:endParaRPr lang="ru-RU" dirty="0"/>
          </a:p>
          <a:p>
            <a:pPr marL="82296" indent="0" algn="just">
              <a:lnSpc>
                <a:spcPct val="140000"/>
              </a:lnSpc>
              <a:buNone/>
            </a:pPr>
            <a:r>
              <a:rPr lang="ru-RU" dirty="0"/>
              <a:t>1. 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 проекту,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на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концесії</a:t>
            </a:r>
            <a:r>
              <a:rPr lang="ru-RU" dirty="0"/>
              <a:t>,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будівництва</a:t>
            </a:r>
            <a:r>
              <a:rPr lang="ru-RU" dirty="0"/>
              <a:t> та </a:t>
            </a:r>
            <a:r>
              <a:rPr lang="ru-RU" dirty="0" err="1"/>
              <a:t>подальшої</a:t>
            </a:r>
            <a:r>
              <a:rPr lang="ru-RU" dirty="0"/>
              <a:t> </a:t>
            </a:r>
            <a:r>
              <a:rPr lang="ru-RU" dirty="0" err="1"/>
              <a:t>експлуатації</a:t>
            </a:r>
            <a:r>
              <a:rPr lang="ru-RU" dirty="0"/>
              <a:t> </a:t>
            </a:r>
            <a:r>
              <a:rPr lang="ru-RU" dirty="0" err="1"/>
              <a:t>автомобільних</a:t>
            </a:r>
            <a:r>
              <a:rPr lang="ru-RU" dirty="0"/>
              <a:t> </a:t>
            </a:r>
            <a:r>
              <a:rPr lang="ru-RU" dirty="0" err="1"/>
              <a:t>доріг</a:t>
            </a:r>
            <a:r>
              <a:rPr lang="ru-RU" dirty="0"/>
              <a:t> </a:t>
            </a:r>
            <a:r>
              <a:rPr lang="ru-RU" dirty="0" err="1"/>
              <a:t>об’єктом</a:t>
            </a:r>
            <a:r>
              <a:rPr lang="ru-RU" dirty="0"/>
              <a:t> </a:t>
            </a:r>
            <a:r>
              <a:rPr lang="ru-RU" dirty="0" err="1"/>
              <a:t>концесії</a:t>
            </a:r>
            <a:r>
              <a:rPr lang="ru-RU" dirty="0"/>
              <a:t> є </a:t>
            </a:r>
            <a:r>
              <a:rPr lang="ru-RU" dirty="0" err="1"/>
              <a:t>автомобільні</a:t>
            </a:r>
            <a:r>
              <a:rPr lang="ru-RU" dirty="0"/>
              <a:t> дороги </a:t>
            </a:r>
            <a:r>
              <a:rPr lang="ru-RU" dirty="0" err="1"/>
              <a:t>загального</a:t>
            </a:r>
            <a:r>
              <a:rPr lang="ru-RU" dirty="0"/>
              <a:t> </a:t>
            </a:r>
            <a:r>
              <a:rPr lang="ru-RU" dirty="0" err="1"/>
              <a:t>користування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36125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328002"/>
            <a:ext cx="7992888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b="1" dirty="0" smtClean="0">
                <a:solidFill>
                  <a:srgbClr val="FF0000"/>
                </a:solidFill>
              </a:rPr>
              <a:t>Закон України «Про нафту і газ» </a:t>
            </a:r>
          </a:p>
          <a:p>
            <a:r>
              <a:rPr lang="uk-UA" sz="2200" b="1" dirty="0" smtClean="0"/>
              <a:t>Стаття </a:t>
            </a:r>
            <a:r>
              <a:rPr lang="uk-UA" sz="2200" b="1" dirty="0"/>
              <a:t>18. Надання земельних ділянок для потреб </a:t>
            </a:r>
            <a:r>
              <a:rPr lang="uk-UA" sz="2200" b="1" dirty="0" smtClean="0"/>
              <a:t>нафтогазової галузі </a:t>
            </a:r>
            <a:endParaRPr lang="uk-UA" sz="2200" b="1" dirty="0"/>
          </a:p>
          <a:p>
            <a:endParaRPr lang="uk-UA" dirty="0"/>
          </a:p>
          <a:p>
            <a:pPr algn="just"/>
            <a:r>
              <a:rPr lang="uk-UA" dirty="0"/>
              <a:t>     </a:t>
            </a:r>
            <a:r>
              <a:rPr lang="uk-UA" sz="2000" dirty="0" smtClean="0"/>
              <a:t>Надання земельних   ділянок   у   користування   для   потреб </a:t>
            </a:r>
          </a:p>
          <a:p>
            <a:pPr algn="just"/>
            <a:r>
              <a:rPr lang="uk-UA" sz="2000" dirty="0" smtClean="0"/>
              <a:t>нафтогазової  галузі   здійснюється   у   порядку,   встановленому </a:t>
            </a:r>
          </a:p>
          <a:p>
            <a:pPr algn="just"/>
            <a:r>
              <a:rPr lang="uk-UA" sz="2000" dirty="0" smtClean="0"/>
              <a:t>земельним законодавством України. </a:t>
            </a:r>
          </a:p>
          <a:p>
            <a:pPr algn="just"/>
            <a:endParaRPr lang="uk-UA" sz="2000" dirty="0" smtClean="0"/>
          </a:p>
          <a:p>
            <a:pPr algn="just"/>
            <a:r>
              <a:rPr lang="uk-UA" sz="2000" dirty="0" smtClean="0"/>
              <a:t>     Земельні  ділянки  усіх форм власності та категорій надаються власникам  спеціальних  дозволів  на користування нафтогазоносними надрами   для  будівництва,  розміщення  і  експлуатації  об’єктів </a:t>
            </a:r>
            <a:r>
              <a:rPr lang="uk-UA" sz="2000" dirty="0" err="1" smtClean="0"/>
              <a:t>нафтогазовидобування</a:t>
            </a:r>
            <a:r>
              <a:rPr lang="uk-UA" sz="2000" dirty="0" smtClean="0"/>
              <a:t>  та облаштування родовища </a:t>
            </a:r>
            <a:r>
              <a:rPr lang="uk-UA" sz="2000" dirty="0" smtClean="0">
                <a:solidFill>
                  <a:srgbClr val="C00000"/>
                </a:solidFill>
              </a:rPr>
              <a:t>шляхом встановлення земельних сервітутів без зміни цільового призначення цих земельних ділянок</a:t>
            </a:r>
            <a:r>
              <a:rPr lang="uk-UA" sz="2000" dirty="0" smtClean="0"/>
              <a:t>,   крім  земель  природно-заповідного  фонду,  оздоровчого призначення,   рекреаційного   призначення,   історико-культурного призначення та водного фонду.</a:t>
            </a:r>
          </a:p>
          <a:p>
            <a:pPr algn="just"/>
            <a:endParaRPr lang="uk-UA" sz="2000" dirty="0" smtClean="0"/>
          </a:p>
          <a:p>
            <a:pPr algn="just"/>
            <a:r>
              <a:rPr lang="uk-UA" sz="2000" dirty="0" smtClean="0"/>
              <a:t>     Власникам  землі  та землекористувачам відшкодовуються збитки </a:t>
            </a:r>
          </a:p>
          <a:p>
            <a:pPr algn="just"/>
            <a:r>
              <a:rPr lang="uk-UA" sz="2000" dirty="0" smtClean="0"/>
              <a:t>та втрати, завдані внаслідок користування земельними ділянками для </a:t>
            </a:r>
          </a:p>
          <a:p>
            <a:pPr algn="just"/>
            <a:r>
              <a:rPr lang="uk-UA" sz="2000" dirty="0" smtClean="0"/>
              <a:t>потреб нафтогазової галузі.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3712702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404664"/>
            <a:ext cx="806489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Закон </a:t>
            </a:r>
            <a:r>
              <a:rPr lang="ru-RU" sz="2800" dirty="0" err="1">
                <a:solidFill>
                  <a:srgbClr val="C00000"/>
                </a:solidFill>
              </a:rPr>
              <a:t>України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від</a:t>
            </a:r>
            <a:r>
              <a:rPr lang="ru-RU" sz="2800" dirty="0">
                <a:solidFill>
                  <a:srgbClr val="C00000"/>
                </a:solidFill>
              </a:rPr>
              <a:t> 21 </a:t>
            </a:r>
            <a:r>
              <a:rPr lang="ru-RU" sz="2800" dirty="0" err="1">
                <a:solidFill>
                  <a:srgbClr val="C00000"/>
                </a:solidFill>
              </a:rPr>
              <a:t>червня</a:t>
            </a:r>
            <a:r>
              <a:rPr lang="ru-RU" sz="2800" dirty="0">
                <a:solidFill>
                  <a:srgbClr val="C00000"/>
                </a:solidFill>
              </a:rPr>
              <a:t> 2012 р. </a:t>
            </a:r>
            <a:r>
              <a:rPr lang="ru-RU" sz="2800" dirty="0" smtClean="0">
                <a:solidFill>
                  <a:srgbClr val="C00000"/>
                </a:solidFill>
              </a:rPr>
              <a:t>№ </a:t>
            </a:r>
            <a:r>
              <a:rPr lang="ru-RU" sz="2800" dirty="0">
                <a:solidFill>
                  <a:srgbClr val="C00000"/>
                </a:solidFill>
              </a:rPr>
              <a:t>5018-</a:t>
            </a:r>
            <a:r>
              <a:rPr lang="en-US" sz="2800" dirty="0">
                <a:solidFill>
                  <a:srgbClr val="C00000"/>
                </a:solidFill>
              </a:rPr>
              <a:t>VI </a:t>
            </a:r>
            <a:r>
              <a:rPr lang="en-US" sz="2800" b="1" dirty="0">
                <a:solidFill>
                  <a:srgbClr val="C00000"/>
                </a:solidFill>
              </a:rPr>
              <a:t>«</a:t>
            </a:r>
            <a:r>
              <a:rPr lang="ru-RU" sz="2800" b="1" dirty="0">
                <a:solidFill>
                  <a:srgbClr val="C00000"/>
                </a:solidFill>
              </a:rPr>
              <a:t>Про </a:t>
            </a:r>
            <a:r>
              <a:rPr lang="ru-RU" sz="2800" b="1" dirty="0" err="1">
                <a:solidFill>
                  <a:srgbClr val="C00000"/>
                </a:solidFill>
              </a:rPr>
              <a:t>індустріальні</a:t>
            </a:r>
            <a:r>
              <a:rPr lang="ru-RU" sz="2800" b="1" dirty="0">
                <a:solidFill>
                  <a:srgbClr val="C00000"/>
                </a:solidFill>
              </a:rPr>
              <a:t> парки</a:t>
            </a:r>
            <a:r>
              <a:rPr lang="ru-RU" sz="2800" b="1" dirty="0" smtClean="0">
                <a:solidFill>
                  <a:srgbClr val="C00000"/>
                </a:solidFill>
              </a:rPr>
              <a:t>».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endParaRPr lang="ru-RU" sz="2800" b="1" dirty="0" smtClean="0">
              <a:solidFill>
                <a:srgbClr val="C00000"/>
              </a:solidFill>
            </a:endParaRPr>
          </a:p>
          <a:p>
            <a:pPr algn="just"/>
            <a:r>
              <a:rPr lang="uk-UA" sz="2400" b="1" u="sng" dirty="0" smtClean="0">
                <a:solidFill>
                  <a:srgbClr val="00B050"/>
                </a:solidFill>
              </a:rPr>
              <a:t>Індустріальний </a:t>
            </a:r>
            <a:r>
              <a:rPr lang="uk-UA" sz="2400" b="1" u="sng" dirty="0">
                <a:solidFill>
                  <a:srgbClr val="00B050"/>
                </a:solidFill>
              </a:rPr>
              <a:t>(промисловий) парк</a:t>
            </a:r>
            <a:r>
              <a:rPr lang="uk-UA" sz="2400" b="1" dirty="0">
                <a:solidFill>
                  <a:srgbClr val="00B050"/>
                </a:solidFill>
              </a:rPr>
              <a:t> </a:t>
            </a:r>
            <a:r>
              <a:rPr lang="uk-UA" sz="2400" dirty="0" smtClean="0"/>
              <a:t>- </a:t>
            </a:r>
            <a:r>
              <a:rPr lang="uk-UA" sz="2400" dirty="0"/>
              <a:t>визначена ініціатором створення індустріального парку відповідно до містобудівної документації облаштована відповідною інфраструктурою територія, у межах якої учасники індустріального парку можуть здійснювати господарську діяльність у сфері переробної промисловості, переробки промислових та/або побутових відходів (крім захоронення відходів), а також науково-технічну діяльність, діяльність у сфері інформації і телекомунікацій на умовах, визначених цим Законом та договором про здійснення господарської діяльності у межах індустріального парку.</a:t>
            </a:r>
            <a:endParaRPr lang="uk-UA" sz="2400" dirty="0" smtClean="0"/>
          </a:p>
          <a:p>
            <a:endParaRPr lang="uk-UA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0001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-27384"/>
            <a:ext cx="7818072" cy="778098"/>
          </a:xfrm>
        </p:spPr>
        <p:txBody>
          <a:bodyPr>
            <a:noAutofit/>
          </a:bodyPr>
          <a:lstStyle/>
          <a:p>
            <a:pPr algn="ctr"/>
            <a:r>
              <a:rPr lang="uk-UA" sz="2600" b="1" dirty="0" smtClean="0"/>
              <a:t>Норми про землі індустріальних парків </a:t>
            </a:r>
            <a:br>
              <a:rPr lang="uk-UA" sz="2600" b="1" dirty="0" smtClean="0"/>
            </a:br>
            <a:r>
              <a:rPr lang="uk-UA" sz="2600" b="1" dirty="0" smtClean="0"/>
              <a:t>у ЗК України </a:t>
            </a:r>
            <a:endParaRPr lang="ru-RU" sz="2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124744"/>
            <a:ext cx="7962088" cy="5616624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uk-UA" sz="2200" b="1" dirty="0" smtClean="0"/>
              <a:t>Стаття 66-1. Землі індустріальних парків</a:t>
            </a:r>
          </a:p>
          <a:p>
            <a:pPr marL="82296" indent="0">
              <a:buNone/>
            </a:pPr>
            <a:r>
              <a:rPr lang="uk-UA" sz="2200" dirty="0" smtClean="0"/>
              <a:t>1. Землі індустріальних парків належать до земель промисловості.</a:t>
            </a:r>
          </a:p>
          <a:p>
            <a:pPr marL="82296" indent="0">
              <a:buNone/>
            </a:pPr>
            <a:r>
              <a:rPr lang="uk-UA" sz="2200" dirty="0" smtClean="0"/>
              <a:t>2. Індустріальні парки створюються на земельних ділянках площею не менше 10 гектарів і не більше 1000 гектарів.</a:t>
            </a:r>
          </a:p>
          <a:p>
            <a:pPr marL="82296" indent="0">
              <a:buNone/>
            </a:pPr>
            <a:endParaRPr lang="uk-UA" sz="2200" dirty="0" smtClean="0"/>
          </a:p>
          <a:p>
            <a:pPr marL="82296" indent="0">
              <a:buNone/>
            </a:pPr>
            <a:r>
              <a:rPr lang="uk-UA" sz="2200" b="1" dirty="0" smtClean="0"/>
              <a:t>Стаття 93. Право оренди земельної ділянки</a:t>
            </a:r>
          </a:p>
          <a:p>
            <a:pPr marL="82296" indent="0">
              <a:buNone/>
            </a:pPr>
            <a:r>
              <a:rPr lang="uk-UA" sz="2200" b="1" dirty="0" smtClean="0"/>
              <a:t>Ч. 9. </a:t>
            </a:r>
            <a:r>
              <a:rPr lang="uk-UA" sz="2200" dirty="0" smtClean="0"/>
              <a:t>У разі створення індустріального парку на землях державної чи комунальної власності земельна ділянка надається в оренду на строк не менше 30 років.</a:t>
            </a:r>
            <a:endParaRPr lang="uk-UA" sz="2200" dirty="0"/>
          </a:p>
        </p:txBody>
      </p:sp>
    </p:spTree>
    <p:extLst>
      <p:ext uri="{BB962C8B-B14F-4D97-AF65-F5344CB8AC3E}">
        <p14:creationId xmlns:p14="http://schemas.microsoft.com/office/powerpoint/2010/main" val="298389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b="1" dirty="0" smtClean="0"/>
              <a:t>Склад цієї категорії земель 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uk-UA" sz="3000" b="1" dirty="0">
                <a:solidFill>
                  <a:srgbClr val="C00000"/>
                </a:solidFill>
              </a:rPr>
              <a:t>Землями промисловості, транспорту, </a:t>
            </a:r>
            <a:r>
              <a:rPr lang="uk-UA" sz="3000" b="1" dirty="0" smtClean="0">
                <a:solidFill>
                  <a:srgbClr val="C00000"/>
                </a:solidFill>
              </a:rPr>
              <a:t>електронних комунікацій, </a:t>
            </a:r>
            <a:r>
              <a:rPr lang="uk-UA" sz="3000" b="1" dirty="0">
                <a:solidFill>
                  <a:srgbClr val="C00000"/>
                </a:solidFill>
              </a:rPr>
              <a:t>енергетики, оборони та іншого призначення</a:t>
            </a:r>
            <a:r>
              <a:rPr lang="uk-UA" sz="3000" b="1" dirty="0"/>
              <a:t> визнаються земельні ділянки, надані в установленому порядку підприємствам, установам та організаціям для здійснення відповідної діяльності </a:t>
            </a:r>
            <a:r>
              <a:rPr lang="uk-UA" sz="3000" b="1" dirty="0" smtClean="0"/>
              <a:t>(</a:t>
            </a:r>
            <a:r>
              <a:rPr lang="uk-UA" sz="3000" b="1" dirty="0"/>
              <a:t>ст. 65 ЗК</a:t>
            </a:r>
            <a:r>
              <a:rPr lang="uk-UA" sz="3000" b="1" dirty="0" smtClean="0"/>
              <a:t>).</a:t>
            </a:r>
          </a:p>
          <a:p>
            <a:pPr marL="82296" indent="0">
              <a:buNone/>
            </a:pPr>
            <a:endParaRPr lang="uk-UA" sz="3000" dirty="0"/>
          </a:p>
          <a:p>
            <a:pPr marL="82296" indent="0">
              <a:buNone/>
            </a:pPr>
            <a:r>
              <a:rPr lang="uk-UA" sz="3000" b="1" dirty="0" smtClean="0"/>
              <a:t>Загальна площа земель </a:t>
            </a:r>
            <a:r>
              <a:rPr lang="uk-UA" sz="3000" dirty="0" smtClean="0"/>
              <a:t>– 1,84 млн. га.</a:t>
            </a:r>
            <a:endParaRPr lang="uk-UA" sz="3000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818072" cy="778098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 err="1"/>
              <a:t>Норми</a:t>
            </a:r>
            <a:r>
              <a:rPr lang="ru-RU" sz="2600" b="1" dirty="0"/>
              <a:t> про </a:t>
            </a:r>
            <a:r>
              <a:rPr lang="ru-RU" sz="2600" b="1" dirty="0" err="1"/>
              <a:t>стимулювання</a:t>
            </a:r>
            <a:r>
              <a:rPr lang="ru-RU" sz="2600" b="1" dirty="0"/>
              <a:t> </a:t>
            </a:r>
            <a:r>
              <a:rPr lang="ru-RU" sz="2600" b="1" dirty="0" err="1"/>
              <a:t>розвитку</a:t>
            </a:r>
            <a:r>
              <a:rPr lang="ru-RU" sz="2600" b="1" dirty="0"/>
              <a:t/>
            </a:r>
            <a:br>
              <a:rPr lang="ru-RU" sz="2600" b="1" dirty="0"/>
            </a:br>
            <a:r>
              <a:rPr lang="ru-RU" sz="2600" b="1" dirty="0" err="1"/>
              <a:t>індустріальних</a:t>
            </a:r>
            <a:r>
              <a:rPr lang="ru-RU" sz="2600" b="1" dirty="0"/>
              <a:t> </a:t>
            </a:r>
            <a:r>
              <a:rPr lang="ru-RU" sz="2600" b="1" dirty="0" err="1"/>
              <a:t>парків</a:t>
            </a:r>
            <a:r>
              <a:rPr lang="ru-RU" sz="2600" b="1" dirty="0"/>
              <a:t> в </a:t>
            </a:r>
            <a:r>
              <a:rPr lang="ru-RU" sz="2600" b="1" dirty="0" err="1"/>
              <a:t>Україні</a:t>
            </a:r>
            <a:r>
              <a:rPr lang="ru-RU" sz="2600" b="1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24744"/>
            <a:ext cx="7962088" cy="5616624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uk-UA" sz="2600" dirty="0"/>
              <a:t>ЗАКОН УКРАЇНИ</a:t>
            </a:r>
          </a:p>
          <a:p>
            <a:pPr marL="82296" indent="0">
              <a:buNone/>
            </a:pPr>
            <a:r>
              <a:rPr lang="uk-UA" sz="2600" b="1" dirty="0" smtClean="0">
                <a:solidFill>
                  <a:srgbClr val="FF0000"/>
                </a:solidFill>
              </a:rPr>
              <a:t>Про </a:t>
            </a:r>
            <a:r>
              <a:rPr lang="uk-UA" sz="2600" b="1" dirty="0">
                <a:solidFill>
                  <a:srgbClr val="FF0000"/>
                </a:solidFill>
              </a:rPr>
              <a:t>внесення змін до Закону України "Про індустріальні парки" та деяких інших законодавчих актів України щодо залучення інвестицій у промисловий сектор економіки шляхом стимулювання створення індустріальних </a:t>
            </a:r>
            <a:r>
              <a:rPr lang="uk-UA" sz="2600" b="1" dirty="0" smtClean="0">
                <a:solidFill>
                  <a:srgbClr val="FF0000"/>
                </a:solidFill>
              </a:rPr>
              <a:t>парків</a:t>
            </a:r>
          </a:p>
          <a:p>
            <a:pPr marL="82296" indent="0">
              <a:buNone/>
            </a:pPr>
            <a:endParaRPr lang="uk-UA" sz="2600" b="1" dirty="0">
              <a:solidFill>
                <a:srgbClr val="FF0000"/>
              </a:solidFill>
            </a:endParaRPr>
          </a:p>
          <a:p>
            <a:pPr marL="82296" indent="0">
              <a:buNone/>
            </a:pPr>
            <a:r>
              <a:rPr lang="ru-RU" sz="2600" b="1" dirty="0">
                <a:solidFill>
                  <a:srgbClr val="0070C0"/>
                </a:solidFill>
              </a:rPr>
              <a:t>7 </a:t>
            </a:r>
            <a:r>
              <a:rPr lang="ru-RU" sz="2600" b="1" dirty="0" err="1">
                <a:solidFill>
                  <a:srgbClr val="0070C0"/>
                </a:solidFill>
              </a:rPr>
              <a:t>вересня</a:t>
            </a:r>
            <a:r>
              <a:rPr lang="ru-RU" sz="2600" b="1" dirty="0">
                <a:solidFill>
                  <a:srgbClr val="0070C0"/>
                </a:solidFill>
              </a:rPr>
              <a:t> 2021 року</a:t>
            </a:r>
          </a:p>
          <a:p>
            <a:pPr marL="82296" indent="0">
              <a:buNone/>
            </a:pPr>
            <a:r>
              <a:rPr lang="ru-RU" sz="2600" b="1" dirty="0">
                <a:solidFill>
                  <a:srgbClr val="0070C0"/>
                </a:solidFill>
              </a:rPr>
              <a:t>№ 1710-IX</a:t>
            </a:r>
            <a:endParaRPr lang="uk-UA" sz="2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20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818072" cy="778098"/>
          </a:xfrm>
        </p:spPr>
        <p:txBody>
          <a:bodyPr>
            <a:noAutofit/>
          </a:bodyPr>
          <a:lstStyle/>
          <a:p>
            <a:pPr algn="ctr"/>
            <a:r>
              <a:rPr lang="uk-UA" sz="2600" b="1" dirty="0" smtClean="0"/>
              <a:t>Норми про стимулювання розвитку</a:t>
            </a:r>
            <a:br>
              <a:rPr lang="uk-UA" sz="2600" b="1" dirty="0" smtClean="0"/>
            </a:br>
            <a:r>
              <a:rPr lang="uk-UA" sz="2600" b="1" dirty="0" smtClean="0"/>
              <a:t>індустріальних парків в Україні </a:t>
            </a:r>
            <a:endParaRPr lang="ru-RU" sz="2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124744"/>
            <a:ext cx="7962088" cy="5616624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uk-UA" sz="2600" dirty="0" smtClean="0"/>
              <a:t>ЗАКОН УКРАЇНИ</a:t>
            </a:r>
          </a:p>
          <a:p>
            <a:pPr marL="82296" indent="0">
              <a:buNone/>
            </a:pPr>
            <a:r>
              <a:rPr lang="uk-UA" sz="2600" b="1" dirty="0" smtClean="0">
                <a:solidFill>
                  <a:srgbClr val="FF0000"/>
                </a:solidFill>
              </a:rPr>
              <a:t>Про внесення змін до Податкового кодексу України щодо створення сприятливих умов для діяльності індустріальних парків в Україні</a:t>
            </a:r>
          </a:p>
          <a:p>
            <a:pPr marL="82296" indent="0">
              <a:buNone/>
            </a:pPr>
            <a:endParaRPr lang="uk-UA" sz="2600" b="1" dirty="0" smtClean="0">
              <a:solidFill>
                <a:srgbClr val="FF0000"/>
              </a:solidFill>
            </a:endParaRPr>
          </a:p>
          <a:p>
            <a:pPr marL="82296" indent="0">
              <a:buNone/>
            </a:pPr>
            <a:r>
              <a:rPr lang="uk-UA" sz="2600" dirty="0" smtClean="0"/>
              <a:t>(зокрема, пільги щодо плати за земельні ділянки у межах ІП)</a:t>
            </a:r>
          </a:p>
          <a:p>
            <a:pPr marL="82296" indent="0">
              <a:buNone/>
            </a:pPr>
            <a:endParaRPr lang="uk-UA" sz="2600" b="1" dirty="0" smtClean="0">
              <a:solidFill>
                <a:srgbClr val="FF0000"/>
              </a:solidFill>
            </a:endParaRPr>
          </a:p>
          <a:p>
            <a:pPr marL="82296" indent="0">
              <a:buNone/>
            </a:pPr>
            <a:r>
              <a:rPr lang="uk-UA" sz="2600" b="1" dirty="0" smtClean="0">
                <a:solidFill>
                  <a:srgbClr val="0070C0"/>
                </a:solidFill>
              </a:rPr>
              <a:t>21 червня 2022 року</a:t>
            </a:r>
          </a:p>
          <a:p>
            <a:pPr marL="82296" indent="0">
              <a:buNone/>
            </a:pPr>
            <a:r>
              <a:rPr lang="uk-UA" sz="2600" b="1" dirty="0" smtClean="0">
                <a:solidFill>
                  <a:srgbClr val="0070C0"/>
                </a:solidFill>
              </a:rPr>
              <a:t>№ 2330-IX</a:t>
            </a:r>
            <a:endParaRPr lang="uk-UA" sz="2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93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4408" y="620688"/>
            <a:ext cx="7962088" cy="5832648"/>
          </a:xfrm>
        </p:spPr>
        <p:txBody>
          <a:bodyPr>
            <a:normAutofit fontScale="85000" lnSpcReduction="20000"/>
          </a:bodyPr>
          <a:lstStyle/>
          <a:p>
            <a:pPr marL="82296" indent="0" algn="just">
              <a:spcAft>
                <a:spcPts val="600"/>
              </a:spcAft>
              <a:buNone/>
            </a:pPr>
            <a:r>
              <a:rPr lang="ru-RU" b="1" dirty="0" smtClean="0"/>
              <a:t>	</a:t>
            </a:r>
            <a:r>
              <a:rPr lang="ru-RU" sz="2800" b="1" dirty="0" smtClean="0">
                <a:solidFill>
                  <a:srgbClr val="C00000"/>
                </a:solidFill>
              </a:rPr>
              <a:t>Землями </a:t>
            </a:r>
            <a:r>
              <a:rPr lang="ru-RU" sz="2800" b="1" dirty="0" err="1">
                <a:solidFill>
                  <a:srgbClr val="C00000"/>
                </a:solidFill>
              </a:rPr>
              <a:t>енергетичної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системи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dirty="0" err="1"/>
              <a:t>визнаються</a:t>
            </a:r>
            <a:r>
              <a:rPr lang="ru-RU" sz="2800" dirty="0"/>
              <a:t> </a:t>
            </a:r>
            <a:r>
              <a:rPr lang="ru-RU" sz="2800" dirty="0" err="1"/>
              <a:t>землі</a:t>
            </a:r>
            <a:r>
              <a:rPr lang="ru-RU" sz="2800" dirty="0"/>
              <a:t>,  </a:t>
            </a:r>
            <a:r>
              <a:rPr lang="ru-RU" sz="2800" dirty="0" err="1"/>
              <a:t>надані</a:t>
            </a:r>
            <a:r>
              <a:rPr lang="ru-RU" sz="2800" dirty="0"/>
              <a:t> </a:t>
            </a:r>
            <a:r>
              <a:rPr lang="ru-RU" sz="2800" dirty="0" err="1"/>
              <a:t>під</a:t>
            </a:r>
            <a:r>
              <a:rPr lang="ru-RU" sz="2800" dirty="0"/>
              <a:t> </a:t>
            </a:r>
            <a:r>
              <a:rPr lang="ru-RU" sz="2800" dirty="0" err="1"/>
              <a:t>електрогенеруючі</a:t>
            </a:r>
            <a:r>
              <a:rPr lang="ru-RU" sz="2800" dirty="0"/>
              <a:t> </a:t>
            </a:r>
            <a:r>
              <a:rPr lang="ru-RU" sz="2800" dirty="0" err="1"/>
              <a:t>об'єкти</a:t>
            </a:r>
            <a:r>
              <a:rPr lang="ru-RU" sz="2800" dirty="0"/>
              <a:t>  (</a:t>
            </a:r>
            <a:r>
              <a:rPr lang="ru-RU" sz="2800" dirty="0" err="1"/>
              <a:t>атомні</a:t>
            </a:r>
            <a:r>
              <a:rPr lang="ru-RU" sz="2800" dirty="0"/>
              <a:t>,  </a:t>
            </a:r>
            <a:r>
              <a:rPr lang="ru-RU" sz="2800" dirty="0" err="1"/>
              <a:t>теплові</a:t>
            </a:r>
            <a:r>
              <a:rPr lang="ru-RU" sz="2800" dirty="0"/>
              <a:t>,  </a:t>
            </a:r>
            <a:r>
              <a:rPr lang="ru-RU" sz="2800" dirty="0" err="1"/>
              <a:t>гідроелектростанції</a:t>
            </a:r>
            <a:r>
              <a:rPr lang="ru-RU" sz="2800" dirty="0"/>
              <a:t>, </a:t>
            </a:r>
            <a:r>
              <a:rPr lang="ru-RU" sz="2800" dirty="0" err="1"/>
              <a:t>електростанції</a:t>
            </a:r>
            <a:r>
              <a:rPr lang="ru-RU" sz="2800" dirty="0"/>
              <a:t>  з  </a:t>
            </a:r>
            <a:r>
              <a:rPr lang="ru-RU" sz="2800" dirty="0" err="1"/>
              <a:t>використанням</a:t>
            </a:r>
            <a:r>
              <a:rPr lang="ru-RU" sz="2800" dirty="0"/>
              <a:t>  </a:t>
            </a:r>
            <a:r>
              <a:rPr lang="ru-RU" sz="2800" dirty="0" err="1"/>
              <a:t>енергії</a:t>
            </a:r>
            <a:r>
              <a:rPr lang="ru-RU" sz="2800" dirty="0"/>
              <a:t>  </a:t>
            </a:r>
            <a:r>
              <a:rPr lang="ru-RU" sz="2800" dirty="0" err="1"/>
              <a:t>вітру</a:t>
            </a:r>
            <a:r>
              <a:rPr lang="ru-RU" sz="2800" dirty="0"/>
              <a:t>  і </a:t>
            </a:r>
            <a:r>
              <a:rPr lang="ru-RU" sz="2800" dirty="0" err="1"/>
              <a:t>сонця</a:t>
            </a:r>
            <a:r>
              <a:rPr lang="ru-RU" sz="2800" dirty="0"/>
              <a:t> та </a:t>
            </a:r>
            <a:r>
              <a:rPr lang="ru-RU" sz="2800" dirty="0" err="1"/>
              <a:t>інших</a:t>
            </a:r>
            <a:r>
              <a:rPr lang="ru-RU" sz="2800" dirty="0"/>
              <a:t> </a:t>
            </a:r>
            <a:r>
              <a:rPr lang="ru-RU" sz="2800" dirty="0" err="1"/>
              <a:t>джерел</a:t>
            </a:r>
            <a:r>
              <a:rPr lang="ru-RU" sz="2800" dirty="0"/>
              <a:t>),   </a:t>
            </a:r>
            <a:r>
              <a:rPr lang="ru-RU" sz="2800" dirty="0" err="1"/>
              <a:t>під</a:t>
            </a:r>
            <a:r>
              <a:rPr lang="ru-RU" sz="2800" dirty="0"/>
              <a:t>   </a:t>
            </a:r>
            <a:r>
              <a:rPr lang="ru-RU" sz="2800" dirty="0" err="1"/>
              <a:t>об'єкти</a:t>
            </a:r>
            <a:r>
              <a:rPr lang="ru-RU" sz="2800" dirty="0"/>
              <a:t>   </a:t>
            </a:r>
            <a:r>
              <a:rPr lang="ru-RU" sz="2800" dirty="0" err="1"/>
              <a:t>транспортування</a:t>
            </a:r>
            <a:r>
              <a:rPr lang="ru-RU" sz="2800" dirty="0"/>
              <a:t>    </a:t>
            </a:r>
            <a:r>
              <a:rPr lang="ru-RU" sz="2800" dirty="0" err="1"/>
              <a:t>електроенергії</a:t>
            </a:r>
            <a:r>
              <a:rPr lang="ru-RU" sz="2800" dirty="0"/>
              <a:t>    до </a:t>
            </a:r>
            <a:r>
              <a:rPr lang="ru-RU" sz="2800" dirty="0" err="1" smtClean="0"/>
              <a:t>користувача</a:t>
            </a:r>
            <a:r>
              <a:rPr lang="ru-RU" sz="2800" dirty="0" smtClean="0"/>
              <a:t>, </a:t>
            </a:r>
            <a:r>
              <a:rPr lang="ru-RU" sz="2800" b="1" dirty="0" err="1" smtClean="0">
                <a:solidFill>
                  <a:srgbClr val="00B050"/>
                </a:solidFill>
              </a:rPr>
              <a:t>крім</a:t>
            </a:r>
            <a:r>
              <a:rPr lang="ru-RU" sz="2800" b="1" dirty="0" smtClean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визначених</a:t>
            </a:r>
            <a:r>
              <a:rPr lang="ru-RU" sz="2800" b="1" dirty="0">
                <a:solidFill>
                  <a:srgbClr val="00B050"/>
                </a:solidFill>
              </a:rPr>
              <a:t> законом </a:t>
            </a:r>
            <a:r>
              <a:rPr lang="ru-RU" sz="2800" b="1" dirty="0" err="1">
                <a:solidFill>
                  <a:srgbClr val="00B050"/>
                </a:solidFill>
              </a:rPr>
              <a:t>випадків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розміщення</a:t>
            </a:r>
            <a:r>
              <a:rPr lang="ru-RU" sz="2800" b="1" dirty="0">
                <a:solidFill>
                  <a:srgbClr val="00B050"/>
                </a:solidFill>
              </a:rPr>
              <a:t> таких </a:t>
            </a:r>
            <a:r>
              <a:rPr lang="ru-RU" sz="2800" b="1" dirty="0" err="1">
                <a:solidFill>
                  <a:srgbClr val="00B050"/>
                </a:solidFill>
              </a:rPr>
              <a:t>об’єктів</a:t>
            </a:r>
            <a:r>
              <a:rPr lang="ru-RU" sz="2800" b="1" dirty="0">
                <a:solidFill>
                  <a:srgbClr val="00B050"/>
                </a:solidFill>
              </a:rPr>
              <a:t> на землях </a:t>
            </a:r>
            <a:r>
              <a:rPr lang="ru-RU" sz="2800" b="1" dirty="0" err="1">
                <a:solidFill>
                  <a:srgbClr val="00B050"/>
                </a:solidFill>
              </a:rPr>
              <a:t>іншого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цільового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 smtClean="0">
                <a:solidFill>
                  <a:srgbClr val="00B050"/>
                </a:solidFill>
              </a:rPr>
              <a:t>призначення</a:t>
            </a:r>
            <a:r>
              <a:rPr lang="ru-RU" sz="2800" dirty="0" smtClean="0">
                <a:solidFill>
                  <a:srgbClr val="00B050"/>
                </a:solidFill>
              </a:rPr>
              <a:t> </a:t>
            </a:r>
            <a:r>
              <a:rPr lang="ru-RU" sz="2800" dirty="0" smtClean="0"/>
              <a:t>          (ст</a:t>
            </a:r>
            <a:r>
              <a:rPr lang="ru-RU" sz="2800" dirty="0"/>
              <a:t>. 76 ЗК).</a:t>
            </a:r>
          </a:p>
          <a:p>
            <a:pPr marL="82296" indent="0" algn="just">
              <a:spcAft>
                <a:spcPts val="600"/>
              </a:spcAft>
              <a:buNone/>
            </a:pPr>
            <a:r>
              <a:rPr lang="ru-RU" sz="2800" dirty="0" smtClean="0"/>
              <a:t>	</a:t>
            </a:r>
            <a:r>
              <a:rPr lang="ru-RU" sz="2800" b="1" dirty="0" err="1" smtClean="0">
                <a:solidFill>
                  <a:srgbClr val="C00000"/>
                </a:solidFill>
              </a:rPr>
              <a:t>Землі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енергетики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dirty="0" smtClean="0"/>
              <a:t>– </a:t>
            </a:r>
            <a:r>
              <a:rPr lang="ru-RU" sz="2800" dirty="0" err="1" smtClean="0"/>
              <a:t>земельні</a:t>
            </a:r>
            <a:r>
              <a:rPr lang="ru-RU" sz="2800" dirty="0" smtClean="0"/>
              <a:t> </a:t>
            </a:r>
            <a:r>
              <a:rPr lang="ru-RU" sz="2800" dirty="0" err="1"/>
              <a:t>ділянки</a:t>
            </a:r>
            <a:r>
              <a:rPr lang="ru-RU" sz="2800" dirty="0"/>
              <a:t>,  </a:t>
            </a:r>
            <a:r>
              <a:rPr lang="ru-RU" sz="2800" dirty="0" err="1"/>
              <a:t>надані</a:t>
            </a:r>
            <a:r>
              <a:rPr lang="ru-RU" sz="2800" dirty="0"/>
              <a:t> в </a:t>
            </a:r>
            <a:r>
              <a:rPr lang="ru-RU" sz="2800" dirty="0" err="1"/>
              <a:t>установленому</a:t>
            </a:r>
            <a:r>
              <a:rPr lang="ru-RU" sz="2800" dirty="0"/>
              <a:t> </a:t>
            </a:r>
            <a:r>
              <a:rPr lang="ru-RU" sz="2800" dirty="0" smtClean="0"/>
              <a:t>порядку для </a:t>
            </a:r>
            <a:r>
              <a:rPr lang="ru-RU" sz="2800" dirty="0" err="1" smtClean="0"/>
              <a:t>розміщення</a:t>
            </a:r>
            <a:r>
              <a:rPr lang="ru-RU" sz="2800" dirty="0"/>
              <a:t>, </a:t>
            </a:r>
            <a:r>
              <a:rPr lang="ru-RU" sz="2800" dirty="0" err="1" smtClean="0"/>
              <a:t>будівництва</a:t>
            </a:r>
            <a:r>
              <a:rPr lang="ru-RU" sz="2800" dirty="0" smtClean="0"/>
              <a:t>    </a:t>
            </a:r>
            <a:r>
              <a:rPr lang="ru-RU" sz="2800" dirty="0"/>
              <a:t>та    </a:t>
            </a:r>
            <a:r>
              <a:rPr lang="ru-RU" sz="2800" dirty="0" err="1"/>
              <a:t>експлуатації</a:t>
            </a:r>
            <a:r>
              <a:rPr lang="ru-RU" sz="2800" dirty="0"/>
              <a:t> </a:t>
            </a:r>
            <a:r>
              <a:rPr lang="ru-RU" sz="2800" dirty="0" err="1"/>
              <a:t>енергогенеруючих</a:t>
            </a:r>
            <a:r>
              <a:rPr lang="ru-RU" sz="2800" dirty="0"/>
              <a:t> </a:t>
            </a:r>
            <a:r>
              <a:rPr lang="ru-RU" sz="2800" dirty="0" err="1"/>
              <a:t>підприємств</a:t>
            </a:r>
            <a:r>
              <a:rPr lang="ru-RU" sz="2800" dirty="0"/>
              <a:t>,  </a:t>
            </a:r>
            <a:r>
              <a:rPr lang="ru-RU" sz="2800" dirty="0" err="1"/>
              <a:t>об'єктів</a:t>
            </a:r>
            <a:r>
              <a:rPr lang="ru-RU" sz="2800" dirty="0"/>
              <a:t> </a:t>
            </a:r>
            <a:r>
              <a:rPr lang="ru-RU" sz="2800" dirty="0" err="1" smtClean="0"/>
              <a:t>альтернативної</a:t>
            </a:r>
            <a:r>
              <a:rPr lang="ru-RU" sz="2800" dirty="0" smtClean="0"/>
              <a:t> </a:t>
            </a:r>
            <a:r>
              <a:rPr lang="ru-RU" sz="2800" dirty="0" err="1"/>
              <a:t>енергетики</a:t>
            </a:r>
            <a:r>
              <a:rPr lang="ru-RU" sz="2800" dirty="0"/>
              <a:t>, </a:t>
            </a:r>
            <a:r>
              <a:rPr lang="ru-RU" sz="2800" dirty="0" err="1"/>
              <a:t>об'єктів</a:t>
            </a:r>
            <a:r>
              <a:rPr lang="ru-RU" sz="2800" dirty="0"/>
              <a:t> </a:t>
            </a:r>
            <a:r>
              <a:rPr lang="ru-RU" sz="2800" dirty="0" err="1"/>
              <a:t>передачі</a:t>
            </a:r>
            <a:r>
              <a:rPr lang="ru-RU" sz="2800" dirty="0"/>
              <a:t>  </a:t>
            </a:r>
            <a:r>
              <a:rPr lang="ru-RU" sz="2800" dirty="0" err="1"/>
              <a:t>електричної</a:t>
            </a:r>
            <a:r>
              <a:rPr lang="ru-RU" sz="2800" dirty="0"/>
              <a:t>  та  </a:t>
            </a:r>
            <a:r>
              <a:rPr lang="ru-RU" sz="2800" dirty="0" err="1"/>
              <a:t>теплової</a:t>
            </a:r>
            <a:r>
              <a:rPr lang="ru-RU" sz="2800" dirty="0"/>
              <a:t>  </a:t>
            </a:r>
            <a:r>
              <a:rPr lang="ru-RU" sz="2800" dirty="0" err="1"/>
              <a:t>енергії</a:t>
            </a:r>
            <a:r>
              <a:rPr lang="ru-RU" sz="2800" dirty="0"/>
              <a:t>,  </a:t>
            </a:r>
            <a:r>
              <a:rPr lang="ru-RU" sz="2800" dirty="0" err="1"/>
              <a:t>виробничих</a:t>
            </a:r>
            <a:r>
              <a:rPr lang="ru-RU" sz="2800" dirty="0"/>
              <a:t> </a:t>
            </a:r>
            <a:r>
              <a:rPr lang="ru-RU" sz="2800" dirty="0" err="1"/>
              <a:t>об'єктів</a:t>
            </a:r>
            <a:r>
              <a:rPr lang="ru-RU" sz="2800" dirty="0"/>
              <a:t>,  </a:t>
            </a:r>
            <a:r>
              <a:rPr lang="ru-RU" sz="2800" dirty="0" err="1"/>
              <a:t>необхідних</a:t>
            </a:r>
            <a:r>
              <a:rPr lang="ru-RU" sz="2800" dirty="0"/>
              <a:t> для </a:t>
            </a:r>
            <a:r>
              <a:rPr lang="ru-RU" sz="2800" dirty="0" err="1"/>
              <a:t>експлуатації</a:t>
            </a:r>
            <a:r>
              <a:rPr lang="ru-RU" sz="2800" dirty="0"/>
              <a:t> </a:t>
            </a:r>
            <a:r>
              <a:rPr lang="ru-RU" sz="2800" dirty="0" err="1"/>
              <a:t>об'єктів</a:t>
            </a:r>
            <a:r>
              <a:rPr lang="ru-RU" sz="2800" dirty="0"/>
              <a:t> </a:t>
            </a:r>
            <a:r>
              <a:rPr lang="ru-RU" sz="2800" dirty="0" err="1"/>
              <a:t>енергетики</a:t>
            </a:r>
            <a:r>
              <a:rPr lang="ru-RU" sz="2800" dirty="0"/>
              <a:t>, в тому </a:t>
            </a:r>
            <a:r>
              <a:rPr lang="ru-RU" sz="2800" dirty="0" err="1"/>
              <a:t>числі</a:t>
            </a:r>
            <a:r>
              <a:rPr lang="ru-RU" sz="2800" dirty="0"/>
              <a:t> баз та </a:t>
            </a:r>
            <a:r>
              <a:rPr lang="ru-RU" sz="2800" dirty="0" err="1" smtClean="0"/>
              <a:t>пунктів</a:t>
            </a:r>
            <a:r>
              <a:rPr lang="ru-RU" sz="2800" dirty="0" smtClean="0"/>
              <a:t>     </a:t>
            </a:r>
            <a:endParaRPr lang="en-US" sz="2800" dirty="0" smtClean="0"/>
          </a:p>
          <a:p>
            <a:pPr marL="82296" indent="0" algn="just">
              <a:spcAft>
                <a:spcPts val="600"/>
              </a:spcAft>
              <a:buNone/>
            </a:pPr>
            <a:r>
              <a:rPr lang="ru-RU" sz="2800" b="1" dirty="0" smtClean="0"/>
              <a:t>(ст. 1 </a:t>
            </a:r>
            <a:r>
              <a:rPr lang="ru-RU" sz="2800" b="1" dirty="0"/>
              <a:t>Закону </a:t>
            </a:r>
            <a:r>
              <a:rPr lang="ru-RU" sz="2800" b="1" dirty="0" err="1"/>
              <a:t>України</a:t>
            </a:r>
            <a:r>
              <a:rPr lang="ru-RU" sz="2800" b="1" dirty="0"/>
              <a:t> </a:t>
            </a:r>
            <a:r>
              <a:rPr lang="ru-RU" sz="2800" b="1" dirty="0" err="1"/>
              <a:t>від</a:t>
            </a:r>
            <a:r>
              <a:rPr lang="ru-RU" sz="2800" b="1" dirty="0"/>
              <a:t> 9 </a:t>
            </a:r>
            <a:r>
              <a:rPr lang="ru-RU" sz="2800" b="1" dirty="0" err="1"/>
              <a:t>липня</a:t>
            </a:r>
            <a:r>
              <a:rPr lang="ru-RU" sz="2800" b="1" dirty="0"/>
              <a:t> 2010 р. «Про </a:t>
            </a:r>
            <a:r>
              <a:rPr lang="ru-RU" sz="2800" b="1" dirty="0" err="1"/>
              <a:t>землі</a:t>
            </a:r>
            <a:r>
              <a:rPr lang="ru-RU" sz="2800" b="1" dirty="0"/>
              <a:t> </a:t>
            </a:r>
            <a:r>
              <a:rPr lang="ru-RU" sz="2800" b="1" dirty="0" err="1"/>
              <a:t>енергетики</a:t>
            </a:r>
            <a:r>
              <a:rPr lang="ru-RU" sz="2800" b="1" dirty="0"/>
              <a:t> та </a:t>
            </a:r>
            <a:r>
              <a:rPr lang="ru-RU" sz="2800" b="1" dirty="0" err="1"/>
              <a:t>правовий</a:t>
            </a:r>
            <a:r>
              <a:rPr lang="ru-RU" sz="2800" b="1" dirty="0"/>
              <a:t> режим </a:t>
            </a:r>
            <a:r>
              <a:rPr lang="ru-RU" sz="2800" b="1" dirty="0" err="1"/>
              <a:t>спеціальних</a:t>
            </a:r>
            <a:r>
              <a:rPr lang="ru-RU" sz="2800" b="1" dirty="0"/>
              <a:t> зон </a:t>
            </a:r>
            <a:r>
              <a:rPr lang="ru-RU" sz="2800" b="1" dirty="0" err="1"/>
              <a:t>енергетичних</a:t>
            </a:r>
            <a:r>
              <a:rPr lang="ru-RU" sz="2800" b="1" dirty="0"/>
              <a:t> </a:t>
            </a:r>
            <a:r>
              <a:rPr lang="ru-RU" sz="2800" b="1" dirty="0" err="1"/>
              <a:t>об’єктів</a:t>
            </a:r>
            <a:r>
              <a:rPr lang="ru-RU" sz="2800" b="1" dirty="0"/>
              <a:t>»).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-99392"/>
            <a:ext cx="7498080" cy="778098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/>
              <a:t>Землі енергетичної системи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80210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4624"/>
            <a:ext cx="7498080" cy="778098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/>
              <a:t>Землі енергетичної системи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836712"/>
            <a:ext cx="7962088" cy="5832648"/>
          </a:xfrm>
        </p:spPr>
        <p:txBody>
          <a:bodyPr>
            <a:normAutofit fontScale="62500" lnSpcReduction="20000"/>
          </a:bodyPr>
          <a:lstStyle/>
          <a:p>
            <a:pPr marL="596646" indent="-514350">
              <a:buFont typeface="+mj-lt"/>
              <a:buAutoNum type="arabicPeriod"/>
            </a:pPr>
            <a:r>
              <a:rPr lang="ru-RU" b="1" dirty="0" smtClean="0"/>
              <a:t>Закон </a:t>
            </a:r>
            <a:r>
              <a:rPr lang="ru-RU" b="1" dirty="0" err="1"/>
              <a:t>України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16 </a:t>
            </a:r>
            <a:r>
              <a:rPr lang="ru-RU" b="1" dirty="0" err="1"/>
              <a:t>жовтня</a:t>
            </a:r>
            <a:r>
              <a:rPr lang="ru-RU" b="1" dirty="0"/>
              <a:t> 1997 р. </a:t>
            </a:r>
            <a:r>
              <a:rPr lang="ru-RU" b="1" dirty="0" smtClean="0"/>
              <a:t>«Про </a:t>
            </a:r>
            <a:r>
              <a:rPr lang="ru-RU" b="1" dirty="0" err="1" smtClean="0"/>
              <a:t>електроенергетику</a:t>
            </a:r>
            <a:r>
              <a:rPr lang="ru-RU" b="1" dirty="0" smtClean="0"/>
              <a:t>»;</a:t>
            </a:r>
          </a:p>
          <a:p>
            <a:pPr marL="596646" indent="-514350">
              <a:buFont typeface="+mj-lt"/>
              <a:buAutoNum type="arabicPeriod"/>
            </a:pPr>
            <a:r>
              <a:rPr lang="ru-RU" b="1" dirty="0" smtClean="0"/>
              <a:t>Закон </a:t>
            </a:r>
            <a:r>
              <a:rPr lang="ru-RU" b="1" dirty="0" err="1" smtClean="0"/>
              <a:t>України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13 </a:t>
            </a:r>
            <a:r>
              <a:rPr lang="ru-RU" b="1" dirty="0" err="1" smtClean="0"/>
              <a:t>квітня</a:t>
            </a:r>
            <a:r>
              <a:rPr lang="ru-RU" b="1" dirty="0" smtClean="0"/>
              <a:t> 2017 р. «Про </a:t>
            </a:r>
            <a:r>
              <a:rPr lang="ru-RU" b="1" dirty="0" err="1" smtClean="0"/>
              <a:t>ринок</a:t>
            </a:r>
            <a:r>
              <a:rPr lang="ru-RU" b="1" dirty="0" smtClean="0"/>
              <a:t> </a:t>
            </a:r>
            <a:r>
              <a:rPr lang="ru-RU" b="1" dirty="0" err="1" smtClean="0"/>
              <a:t>електричної</a:t>
            </a:r>
            <a:r>
              <a:rPr lang="ru-RU" b="1" dirty="0" smtClean="0"/>
              <a:t> </a:t>
            </a:r>
            <a:r>
              <a:rPr lang="ru-RU" b="1" dirty="0" err="1" smtClean="0"/>
              <a:t>енергії</a:t>
            </a:r>
            <a:r>
              <a:rPr lang="ru-RU" b="1" dirty="0" smtClean="0"/>
              <a:t>»;</a:t>
            </a:r>
          </a:p>
          <a:p>
            <a:pPr marL="596646" indent="-514350">
              <a:buFont typeface="+mj-lt"/>
              <a:buAutoNum type="arabicPeriod"/>
            </a:pPr>
            <a:r>
              <a:rPr lang="ru-RU" b="1" dirty="0" smtClean="0"/>
              <a:t>Закон </a:t>
            </a:r>
            <a:r>
              <a:rPr lang="ru-RU" b="1" dirty="0" err="1"/>
              <a:t>України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smtClean="0"/>
              <a:t>09 </a:t>
            </a:r>
            <a:r>
              <a:rPr lang="ru-RU" b="1" dirty="0" err="1"/>
              <a:t>липня</a:t>
            </a:r>
            <a:r>
              <a:rPr lang="ru-RU" b="1" dirty="0"/>
              <a:t> 2010 р. «Про </a:t>
            </a:r>
            <a:r>
              <a:rPr lang="ru-RU" b="1" dirty="0" err="1"/>
              <a:t>землі</a:t>
            </a:r>
            <a:r>
              <a:rPr lang="ru-RU" b="1" dirty="0"/>
              <a:t> </a:t>
            </a:r>
            <a:r>
              <a:rPr lang="ru-RU" b="1" dirty="0" err="1"/>
              <a:t>енергетики</a:t>
            </a:r>
            <a:r>
              <a:rPr lang="ru-RU" b="1" dirty="0"/>
              <a:t> та </a:t>
            </a:r>
            <a:r>
              <a:rPr lang="ru-RU" b="1" dirty="0" err="1"/>
              <a:t>правовий</a:t>
            </a:r>
            <a:r>
              <a:rPr lang="ru-RU" b="1" dirty="0"/>
              <a:t> режим </a:t>
            </a:r>
            <a:r>
              <a:rPr lang="ru-RU" b="1" dirty="0" err="1"/>
              <a:t>спеціальних</a:t>
            </a:r>
            <a:r>
              <a:rPr lang="ru-RU" b="1" dirty="0"/>
              <a:t> зон </a:t>
            </a:r>
            <a:r>
              <a:rPr lang="ru-RU" b="1" dirty="0" err="1"/>
              <a:t>енергетичних</a:t>
            </a:r>
            <a:r>
              <a:rPr lang="ru-RU" b="1" dirty="0"/>
              <a:t> </a:t>
            </a:r>
            <a:r>
              <a:rPr lang="ru-RU" b="1" dirty="0" err="1"/>
              <a:t>об’єктів</a:t>
            </a:r>
            <a:r>
              <a:rPr lang="ru-RU" b="1" dirty="0" smtClean="0"/>
              <a:t>»;</a:t>
            </a:r>
          </a:p>
          <a:p>
            <a:pPr marL="596646" indent="-514350">
              <a:buFont typeface="+mj-lt"/>
              <a:buAutoNum type="arabicPeriod"/>
            </a:pPr>
            <a:r>
              <a:rPr lang="ru-RU" b="1" dirty="0" smtClean="0"/>
              <a:t>Закон </a:t>
            </a:r>
            <a:r>
              <a:rPr lang="ru-RU" b="1" dirty="0" err="1"/>
              <a:t>України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smtClean="0"/>
              <a:t>08 </a:t>
            </a:r>
            <a:r>
              <a:rPr lang="ru-RU" b="1" dirty="0"/>
              <a:t>лютого 1995 р. </a:t>
            </a:r>
            <a:r>
              <a:rPr lang="ru-RU" b="1" dirty="0" smtClean="0"/>
              <a:t>«Про </a:t>
            </a:r>
            <a:r>
              <a:rPr lang="ru-RU" b="1" dirty="0" err="1"/>
              <a:t>використання</a:t>
            </a:r>
            <a:r>
              <a:rPr lang="ru-RU" b="1" dirty="0"/>
              <a:t> </a:t>
            </a:r>
            <a:r>
              <a:rPr lang="ru-RU" b="1" dirty="0" err="1"/>
              <a:t>ядерної</a:t>
            </a:r>
            <a:r>
              <a:rPr lang="ru-RU" b="1" dirty="0"/>
              <a:t> </a:t>
            </a:r>
            <a:r>
              <a:rPr lang="ru-RU" b="1" dirty="0" err="1"/>
              <a:t>енергії</a:t>
            </a:r>
            <a:r>
              <a:rPr lang="ru-RU" b="1" dirty="0"/>
              <a:t> та </a:t>
            </a:r>
            <a:r>
              <a:rPr lang="ru-RU" b="1" dirty="0" err="1"/>
              <a:t>радіаційну</a:t>
            </a:r>
            <a:r>
              <a:rPr lang="ru-RU" b="1" dirty="0"/>
              <a:t> </a:t>
            </a:r>
            <a:r>
              <a:rPr lang="ru-RU" b="1" dirty="0" err="1" smtClean="0"/>
              <a:t>безпеку</a:t>
            </a:r>
            <a:r>
              <a:rPr lang="ru-RU" b="1" dirty="0" smtClean="0"/>
              <a:t>»; </a:t>
            </a:r>
            <a:endParaRPr lang="ru-RU" b="1" dirty="0"/>
          </a:p>
          <a:p>
            <a:pPr marL="596646" indent="-514350">
              <a:buFont typeface="+mj-lt"/>
              <a:buAutoNum type="arabicPeriod"/>
            </a:pPr>
            <a:r>
              <a:rPr lang="ru-RU" b="1" dirty="0"/>
              <a:t>Постанова </a:t>
            </a:r>
            <a:r>
              <a:rPr lang="ru-RU" b="1" dirty="0" err="1"/>
              <a:t>Кабінету</a:t>
            </a:r>
            <a:r>
              <a:rPr lang="ru-RU" b="1" dirty="0"/>
              <a:t> </a:t>
            </a:r>
            <a:r>
              <a:rPr lang="ru-RU" b="1" dirty="0" err="1"/>
              <a:t>Міністрів</a:t>
            </a:r>
            <a:r>
              <a:rPr lang="ru-RU" b="1" dirty="0"/>
              <a:t> </a:t>
            </a:r>
            <a:r>
              <a:rPr lang="ru-RU" b="1" dirty="0" err="1"/>
              <a:t>України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smtClean="0"/>
              <a:t>15 </a:t>
            </a:r>
            <a:r>
              <a:rPr lang="ru-RU" b="1" dirty="0" err="1" smtClean="0"/>
              <a:t>квітня</a:t>
            </a:r>
            <a:r>
              <a:rPr lang="ru-RU" b="1" dirty="0" smtClean="0"/>
              <a:t> 2013 </a:t>
            </a:r>
            <a:r>
              <a:rPr lang="ru-RU" b="1" dirty="0"/>
              <a:t>р. </a:t>
            </a:r>
            <a:r>
              <a:rPr lang="ru-RU" b="1" dirty="0" smtClean="0"/>
              <a:t>        № 268 «Про </a:t>
            </a:r>
            <a:r>
              <a:rPr lang="ru-RU" b="1" dirty="0" err="1"/>
              <a:t>затвердження</a:t>
            </a:r>
            <a:r>
              <a:rPr lang="ru-RU" b="1" dirty="0"/>
              <a:t> Порядку </a:t>
            </a:r>
            <a:r>
              <a:rPr lang="ru-RU" b="1" dirty="0" err="1"/>
              <a:t>повідомлення</a:t>
            </a:r>
            <a:r>
              <a:rPr lang="ru-RU" b="1" dirty="0"/>
              <a:t> </a:t>
            </a:r>
            <a:r>
              <a:rPr lang="ru-RU" b="1" dirty="0" err="1"/>
              <a:t>власників</a:t>
            </a:r>
            <a:r>
              <a:rPr lang="ru-RU" b="1" dirty="0"/>
              <a:t> та </a:t>
            </a:r>
            <a:r>
              <a:rPr lang="ru-RU" b="1" dirty="0" err="1"/>
              <a:t>користувачів</a:t>
            </a:r>
            <a:r>
              <a:rPr lang="ru-RU" b="1" dirty="0"/>
              <a:t> </a:t>
            </a:r>
            <a:r>
              <a:rPr lang="ru-RU" b="1" dirty="0" err="1"/>
              <a:t>земельних</a:t>
            </a:r>
            <a:r>
              <a:rPr lang="ru-RU" b="1" dirty="0"/>
              <a:t> </a:t>
            </a:r>
            <a:r>
              <a:rPr lang="ru-RU" b="1" dirty="0" err="1"/>
              <a:t>ділянок</a:t>
            </a:r>
            <a:r>
              <a:rPr lang="ru-RU" b="1" dirty="0"/>
              <a:t>, </a:t>
            </a:r>
            <a:r>
              <a:rPr lang="ru-RU" b="1" dirty="0" err="1"/>
              <a:t>розташованих</a:t>
            </a:r>
            <a:r>
              <a:rPr lang="ru-RU" b="1" dirty="0"/>
              <a:t> у межах </a:t>
            </a:r>
            <a:r>
              <a:rPr lang="ru-RU" b="1" dirty="0" err="1"/>
              <a:t>охоронних</a:t>
            </a:r>
            <a:r>
              <a:rPr lang="ru-RU" b="1" dirty="0"/>
              <a:t> зон </a:t>
            </a:r>
            <a:r>
              <a:rPr lang="ru-RU" b="1" dirty="0" err="1"/>
              <a:t>об’єктів</a:t>
            </a:r>
            <a:r>
              <a:rPr lang="ru-RU" b="1" dirty="0"/>
              <a:t> </a:t>
            </a:r>
            <a:r>
              <a:rPr lang="ru-RU" b="1" dirty="0" err="1"/>
              <a:t>магістральних</a:t>
            </a:r>
            <a:r>
              <a:rPr lang="ru-RU" b="1" dirty="0"/>
              <a:t> </a:t>
            </a:r>
            <a:r>
              <a:rPr lang="ru-RU" b="1" dirty="0" err="1"/>
              <a:t>трубопроводів</a:t>
            </a:r>
            <a:r>
              <a:rPr lang="ru-RU" b="1" dirty="0"/>
              <a:t>, про </a:t>
            </a:r>
            <a:r>
              <a:rPr lang="ru-RU" b="1" dirty="0" err="1"/>
              <a:t>встановлені</a:t>
            </a:r>
            <a:r>
              <a:rPr lang="ru-RU" b="1" dirty="0"/>
              <a:t> </a:t>
            </a:r>
            <a:r>
              <a:rPr lang="ru-RU" b="1" dirty="0" err="1"/>
              <a:t>обмеження</a:t>
            </a:r>
            <a:r>
              <a:rPr lang="ru-RU" b="1" dirty="0"/>
              <a:t> у </a:t>
            </a:r>
            <a:r>
              <a:rPr lang="ru-RU" b="1" dirty="0" err="1"/>
              <a:t>використанні</a:t>
            </a:r>
            <a:r>
              <a:rPr lang="ru-RU" b="1" dirty="0"/>
              <a:t> таких </a:t>
            </a:r>
            <a:r>
              <a:rPr lang="ru-RU" b="1" dirty="0" err="1"/>
              <a:t>земельних</a:t>
            </a:r>
            <a:r>
              <a:rPr lang="ru-RU" b="1" dirty="0"/>
              <a:t> </a:t>
            </a:r>
            <a:r>
              <a:rPr lang="ru-RU" b="1" dirty="0" err="1" smtClean="0"/>
              <a:t>ділянок</a:t>
            </a:r>
            <a:r>
              <a:rPr lang="ru-RU" b="1" dirty="0" smtClean="0"/>
              <a:t>»;</a:t>
            </a:r>
            <a:endParaRPr lang="ru-RU" b="1" dirty="0"/>
          </a:p>
          <a:p>
            <a:pPr marL="596646" indent="-514350">
              <a:buFont typeface="+mj-lt"/>
              <a:buAutoNum type="arabicPeriod"/>
            </a:pPr>
            <a:r>
              <a:rPr lang="ru-RU" b="1" dirty="0" smtClean="0"/>
              <a:t>Постанова </a:t>
            </a:r>
            <a:r>
              <a:rPr lang="ru-RU" b="1" dirty="0" err="1"/>
              <a:t>Кабінету</a:t>
            </a:r>
            <a:r>
              <a:rPr lang="ru-RU" b="1" dirty="0"/>
              <a:t> </a:t>
            </a:r>
            <a:r>
              <a:rPr lang="ru-RU" b="1" dirty="0" err="1"/>
              <a:t>Міністрів</a:t>
            </a:r>
            <a:r>
              <a:rPr lang="ru-RU" b="1" dirty="0"/>
              <a:t> </a:t>
            </a:r>
            <a:r>
              <a:rPr lang="ru-RU" b="1" dirty="0" err="1"/>
              <a:t>України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smtClean="0"/>
              <a:t>04 </a:t>
            </a:r>
            <a:r>
              <a:rPr lang="ru-RU" b="1" dirty="0" err="1"/>
              <a:t>березня</a:t>
            </a:r>
            <a:r>
              <a:rPr lang="ru-RU" b="1" dirty="0"/>
              <a:t> 1997 р. </a:t>
            </a:r>
            <a:r>
              <a:rPr lang="ru-RU" b="1" dirty="0" smtClean="0"/>
              <a:t> № </a:t>
            </a:r>
            <a:r>
              <a:rPr lang="ru-RU" b="1" dirty="0"/>
              <a:t>209  </a:t>
            </a:r>
            <a:r>
              <a:rPr lang="ru-RU" b="1" dirty="0" smtClean="0"/>
              <a:t>«Про </a:t>
            </a:r>
            <a:r>
              <a:rPr lang="ru-RU" b="1" dirty="0" err="1"/>
              <a:t>затвердження</a:t>
            </a:r>
            <a:r>
              <a:rPr lang="ru-RU" b="1" dirty="0"/>
              <a:t> Правил </a:t>
            </a:r>
            <a:r>
              <a:rPr lang="ru-RU" b="1" dirty="0" err="1"/>
              <a:t>охорони</a:t>
            </a:r>
            <a:r>
              <a:rPr lang="ru-RU" b="1" dirty="0"/>
              <a:t> </a:t>
            </a:r>
            <a:r>
              <a:rPr lang="ru-RU" b="1" dirty="0" err="1"/>
              <a:t>електричних</a:t>
            </a:r>
            <a:r>
              <a:rPr lang="ru-RU" b="1" dirty="0"/>
              <a:t> </a:t>
            </a:r>
            <a:r>
              <a:rPr lang="ru-RU" b="1" dirty="0" smtClean="0"/>
              <a:t>мереж»;</a:t>
            </a:r>
          </a:p>
          <a:p>
            <a:pPr marL="596646" indent="-514350">
              <a:buFont typeface="+mj-lt"/>
              <a:buAutoNum type="arabicPeriod"/>
            </a:pPr>
            <a:r>
              <a:rPr lang="uk-UA" b="1" dirty="0" smtClean="0"/>
              <a:t>П</a:t>
            </a:r>
            <a:r>
              <a:rPr lang="ru-RU" b="1" dirty="0" smtClean="0"/>
              <a:t>останова </a:t>
            </a:r>
            <a:r>
              <a:rPr lang="ru-RU" b="1" dirty="0" err="1"/>
              <a:t>Кабінету</a:t>
            </a:r>
            <a:r>
              <a:rPr lang="ru-RU" b="1" dirty="0"/>
              <a:t> </a:t>
            </a:r>
            <a:r>
              <a:rPr lang="ru-RU" b="1" dirty="0" err="1"/>
              <a:t>Міністрів</a:t>
            </a:r>
            <a:r>
              <a:rPr lang="ru-RU" b="1" dirty="0"/>
              <a:t> </a:t>
            </a:r>
            <a:r>
              <a:rPr lang="ru-RU" b="1" dirty="0" err="1"/>
              <a:t>України</a:t>
            </a:r>
            <a:r>
              <a:rPr lang="uk-UA" b="1" dirty="0" smtClean="0"/>
              <a:t> </a:t>
            </a:r>
            <a:r>
              <a:rPr lang="uk-UA" b="1" dirty="0"/>
              <a:t>від </a:t>
            </a:r>
            <a:r>
              <a:rPr lang="uk-UA" b="1" dirty="0" smtClean="0"/>
              <a:t>31 березня 2004 </a:t>
            </a:r>
            <a:r>
              <a:rPr lang="uk-UA" b="1" dirty="0"/>
              <a:t>р. </a:t>
            </a:r>
            <a:r>
              <a:rPr lang="uk-UA" b="1" dirty="0" smtClean="0"/>
              <a:t>  № </a:t>
            </a:r>
            <a:r>
              <a:rPr lang="uk-UA" b="1" dirty="0"/>
              <a:t>416 </a:t>
            </a:r>
            <a:r>
              <a:rPr lang="uk-UA" b="1" dirty="0" smtClean="0"/>
              <a:t>«Про </a:t>
            </a:r>
            <a:r>
              <a:rPr lang="uk-UA" b="1" dirty="0"/>
              <a:t>затвердження Порядку встановлення особливого режиму охорони на території забороненої зони та контрольованої зоно </a:t>
            </a:r>
            <a:r>
              <a:rPr lang="uk-UA" b="1" dirty="0" err="1"/>
              <a:t>гідроелектротехнічних</a:t>
            </a:r>
            <a:r>
              <a:rPr lang="uk-UA" b="1" dirty="0"/>
              <a:t> </a:t>
            </a:r>
            <a:r>
              <a:rPr lang="uk-UA" b="1" dirty="0" smtClean="0"/>
              <a:t>споруд».</a:t>
            </a:r>
            <a:endParaRPr lang="ru-RU" b="1" dirty="0" smtClean="0"/>
          </a:p>
          <a:p>
            <a:pPr marL="82296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9440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674056" cy="1301006"/>
          </a:xfrm>
        </p:spPr>
        <p:txBody>
          <a:bodyPr>
            <a:normAutofit fontScale="90000"/>
          </a:bodyPr>
          <a:lstStyle/>
          <a:p>
            <a:r>
              <a:rPr lang="uk-UA" sz="2400" b="1" dirty="0" smtClean="0"/>
              <a:t>Закон України від 15 липня 2021 р. № 1657-IX</a:t>
            </a:r>
            <a:br>
              <a:rPr lang="uk-UA" sz="2400" b="1" dirty="0" smtClean="0"/>
            </a:br>
            <a:r>
              <a:rPr lang="uk-UA" sz="2400" b="1" dirty="0" smtClean="0">
                <a:solidFill>
                  <a:srgbClr val="C00000"/>
                </a:solidFill>
              </a:rPr>
              <a:t>«Про внесення змін до деяких законодавчих актів України щодо спрощення процедури приєднання до електричних мереж»</a:t>
            </a:r>
            <a:endParaRPr lang="uk-UA" sz="2400" b="1" dirty="0">
              <a:solidFill>
                <a:srgbClr val="C00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259632" y="1556792"/>
            <a:ext cx="7674056" cy="4691608"/>
          </a:xfrm>
        </p:spPr>
        <p:txBody>
          <a:bodyPr>
            <a:normAutofit fontScale="55000" lnSpcReduction="20000"/>
          </a:bodyPr>
          <a:lstStyle/>
          <a:p>
            <a:pPr marL="82296" indent="0" algn="just">
              <a:buNone/>
            </a:pPr>
            <a:r>
              <a:rPr lang="uk-UA" b="1" dirty="0" smtClean="0">
                <a:solidFill>
                  <a:srgbClr val="00B050"/>
                </a:solidFill>
              </a:rPr>
              <a:t>Стаття 3 ЗК. Регулювання земельних відносин</a:t>
            </a:r>
          </a:p>
          <a:p>
            <a:pPr marL="82296" indent="0" algn="just">
              <a:buNone/>
            </a:pPr>
            <a:endParaRPr lang="uk-UA" dirty="0" smtClean="0"/>
          </a:p>
          <a:p>
            <a:pPr marL="82296" indent="0" algn="just">
              <a:buNone/>
            </a:pPr>
            <a:r>
              <a:rPr lang="uk-UA" dirty="0" smtClean="0"/>
              <a:t>1. Земельні відносини регулюються Конституцією України, цим Кодексом, а також прийнятими відповідно до них нормативно-правовими актами.</a:t>
            </a:r>
          </a:p>
          <a:p>
            <a:pPr marL="82296" indent="0" algn="just">
              <a:buNone/>
            </a:pPr>
            <a:endParaRPr lang="uk-UA" dirty="0" smtClean="0"/>
          </a:p>
          <a:p>
            <a:pPr marL="82296" indent="0" algn="just">
              <a:buNone/>
            </a:pPr>
            <a:r>
              <a:rPr lang="uk-UA" dirty="0" smtClean="0"/>
              <a:t>2. Земельні відносини, що виникають при використанні надр, лісів, вод, а також рослинного і тваринного світу, атмосферного повітря, регулюються цим Кодексом, нормативно-правовими актами про надра, ліси, води, рослинний і тваринний світ, атмосферне повітря, якщо вони не суперечать цьому Кодексу.</a:t>
            </a:r>
          </a:p>
          <a:p>
            <a:pPr marL="82296" indent="0" algn="just">
              <a:buNone/>
            </a:pPr>
            <a:endParaRPr lang="uk-UA" dirty="0" smtClean="0"/>
          </a:p>
          <a:p>
            <a:pPr marL="82296" indent="0" algn="just">
              <a:buNone/>
            </a:pPr>
            <a:r>
              <a:rPr lang="uk-UA" b="1" dirty="0" smtClean="0"/>
              <a:t>3. Земельні відносини, що виникають при наданні та використанні земельних ділянок для розміщення об’єктів енергетики, встановлення та дотримання правового режиму земель спеціальних зон об’єктів енергетики, у тому числі на підставі договорів про встановлення земельних сервітутів на таких земельних ділянках, регулюються цим Кодексом, Законом України "Про землі енергетики та правовий режим спеціальних зон енергетичних об’єктів".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18961353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674056" cy="1301006"/>
          </a:xfrm>
        </p:spPr>
        <p:txBody>
          <a:bodyPr>
            <a:normAutofit fontScale="90000"/>
          </a:bodyPr>
          <a:lstStyle/>
          <a:p>
            <a:r>
              <a:rPr lang="uk-UA" sz="2400" b="1" dirty="0" smtClean="0"/>
              <a:t>Закон України від 15 липня 2021 р. № 1657-IX</a:t>
            </a:r>
            <a:br>
              <a:rPr lang="uk-UA" sz="2400" b="1" dirty="0" smtClean="0"/>
            </a:br>
            <a:r>
              <a:rPr lang="uk-UA" sz="2400" b="1" dirty="0" smtClean="0">
                <a:solidFill>
                  <a:srgbClr val="C00000"/>
                </a:solidFill>
              </a:rPr>
              <a:t>«Про внесення змін до деяких законодавчих актів України щодо спрощення процедури приєднання до електричних мереж»</a:t>
            </a:r>
            <a:endParaRPr lang="uk-UA" sz="2400" b="1" dirty="0">
              <a:solidFill>
                <a:srgbClr val="C00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259632" y="1556792"/>
            <a:ext cx="7674056" cy="4691608"/>
          </a:xfrm>
        </p:spPr>
        <p:txBody>
          <a:bodyPr>
            <a:normAutofit fontScale="92500" lnSpcReduction="20000"/>
          </a:bodyPr>
          <a:lstStyle/>
          <a:p>
            <a:pPr marL="82296" indent="0" algn="just">
              <a:buNone/>
            </a:pPr>
            <a:r>
              <a:rPr lang="uk-UA" sz="2000" dirty="0" smtClean="0">
                <a:solidFill>
                  <a:srgbClr val="00B050"/>
                </a:solidFill>
              </a:rPr>
              <a:t>Стаття 1 Закону України </a:t>
            </a:r>
            <a:r>
              <a:rPr lang="uk-UA" sz="2000" b="1" dirty="0" smtClean="0">
                <a:solidFill>
                  <a:srgbClr val="00B050"/>
                </a:solidFill>
              </a:rPr>
              <a:t>«Про землі енергетики та правовий режим спеціальних зон енергетичних об’єктів»</a:t>
            </a:r>
          </a:p>
          <a:p>
            <a:pPr marL="82296" indent="0" algn="just">
              <a:buNone/>
            </a:pPr>
            <a:endParaRPr lang="uk-UA" sz="2000" b="1" dirty="0" smtClean="0">
              <a:solidFill>
                <a:srgbClr val="00B050"/>
              </a:solidFill>
            </a:endParaRPr>
          </a:p>
          <a:p>
            <a:pPr marL="82296" indent="0" algn="just">
              <a:buNone/>
            </a:pPr>
            <a:r>
              <a:rPr lang="uk-UA" sz="2000" b="1" dirty="0" smtClean="0"/>
              <a:t>енергетична інфраструктура</a:t>
            </a:r>
            <a:r>
              <a:rPr lang="uk-UA" sz="2000" dirty="0" smtClean="0"/>
              <a:t> - сукупність об’єктів, призначених для виробництва, передачі і розподілу електричної енергії, у тому числі їх технологічна інфраструктура</a:t>
            </a:r>
          </a:p>
          <a:p>
            <a:pPr marL="82296" indent="0" algn="just">
              <a:buNone/>
            </a:pPr>
            <a:endParaRPr lang="uk-UA" sz="2000" dirty="0" smtClean="0"/>
          </a:p>
          <a:p>
            <a:pPr marL="82296" indent="0" algn="just">
              <a:buNone/>
            </a:pPr>
            <a:r>
              <a:rPr lang="uk-UA" sz="2000" b="1" dirty="0" smtClean="0"/>
              <a:t>лінійний об’єкт енергетичної інфраструктури </a:t>
            </a:r>
            <a:r>
              <a:rPr lang="uk-UA" sz="2000" dirty="0" smtClean="0"/>
              <a:t>- комплекс об’єктів енергетичної інфраструктури, включаючи наземні, надземні та підземні об’єкти, пов’язані повітряними та кабельними лініями та призначені для передачі та розподілу електричної енергії, а також будівлі та споруди, площею до 200 квадратних метрів, у тому числі електричні підстанції, трансформаторні підстанції, розподільчі пункти та пристрої, споруди опорних конструкцій, допоміжне обладнання, зв’язані з ними єдиним технологічним процесом, які забезпечують безпечну та надійну експлуатацію, виробництво, передачу і розподіл електричної та теплової енергії</a:t>
            </a:r>
          </a:p>
        </p:txBody>
      </p:sp>
    </p:spTree>
    <p:extLst>
      <p:ext uri="{BB962C8B-B14F-4D97-AF65-F5344CB8AC3E}">
        <p14:creationId xmlns:p14="http://schemas.microsoft.com/office/powerpoint/2010/main" val="29128379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4624"/>
            <a:ext cx="7498080" cy="778098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/>
              <a:t>Землі транспорту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052736"/>
            <a:ext cx="7962088" cy="5832648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uk-UA" sz="2600" b="1" dirty="0" smtClean="0"/>
              <a:t>Землями транспорту </a:t>
            </a:r>
            <a:r>
              <a:rPr lang="uk-UA" sz="2600" dirty="0" smtClean="0"/>
              <a:t>є землі, надані підприємствам, установам та організаціям </a:t>
            </a:r>
          </a:p>
          <a:p>
            <a:pPr marL="596646" indent="-514350">
              <a:buAutoNum type="arabicParenR"/>
            </a:pPr>
            <a:r>
              <a:rPr lang="uk-UA" sz="2600" dirty="0" smtClean="0"/>
              <a:t>залізничного, </a:t>
            </a:r>
          </a:p>
          <a:p>
            <a:pPr marL="596646" indent="-514350">
              <a:buAutoNum type="arabicParenR"/>
            </a:pPr>
            <a:r>
              <a:rPr lang="uk-UA" sz="2600" dirty="0" smtClean="0"/>
              <a:t>автомобільного транспорту і дорожнього господарства</a:t>
            </a:r>
          </a:p>
          <a:p>
            <a:pPr marL="596646" indent="-514350">
              <a:buAutoNum type="arabicParenR"/>
            </a:pPr>
            <a:r>
              <a:rPr lang="uk-UA" sz="2600" dirty="0" smtClean="0"/>
              <a:t>морського</a:t>
            </a:r>
          </a:p>
          <a:p>
            <a:pPr marL="596646" indent="-514350">
              <a:buAutoNum type="arabicParenR"/>
            </a:pPr>
            <a:r>
              <a:rPr lang="uk-UA" sz="2600" dirty="0" smtClean="0"/>
              <a:t>внутрішнього водного (раніше «річкового»)</a:t>
            </a:r>
          </a:p>
          <a:p>
            <a:pPr marL="596646" indent="-514350">
              <a:buAutoNum type="arabicParenR"/>
            </a:pPr>
            <a:r>
              <a:rPr lang="uk-UA" sz="2600" dirty="0" smtClean="0"/>
              <a:t>авіаційного</a:t>
            </a:r>
          </a:p>
          <a:p>
            <a:pPr marL="596646" indent="-514350">
              <a:buAutoNum type="arabicParenR"/>
            </a:pPr>
            <a:r>
              <a:rPr lang="uk-UA" sz="2600" dirty="0" smtClean="0"/>
              <a:t>трубопровідного транспорту та</a:t>
            </a:r>
          </a:p>
          <a:p>
            <a:pPr marL="596646" indent="-514350">
              <a:buAutoNum type="arabicParenR"/>
            </a:pPr>
            <a:r>
              <a:rPr lang="uk-UA" sz="2600" dirty="0" smtClean="0"/>
              <a:t>міського електротранспорту для виконання покладених на них завдань щодо експлуатації, ремонту і розвитку об'єктів транспорту </a:t>
            </a:r>
          </a:p>
          <a:p>
            <a:pPr marL="82296" indent="0">
              <a:buNone/>
            </a:pPr>
            <a:r>
              <a:rPr lang="uk-UA" sz="2600" dirty="0" smtClean="0"/>
              <a:t>	</a:t>
            </a:r>
            <a:r>
              <a:rPr lang="uk-UA" sz="2600" b="1" dirty="0" smtClean="0"/>
              <a:t>(ст. 76 ЗК).</a:t>
            </a:r>
          </a:p>
          <a:p>
            <a:pPr marL="82296" indent="0">
              <a:buNone/>
            </a:pPr>
            <a:r>
              <a:rPr lang="uk-UA" sz="2600" dirty="0" smtClean="0"/>
              <a:t>	</a:t>
            </a:r>
            <a:endParaRPr lang="uk-UA" sz="2600" b="1" dirty="0"/>
          </a:p>
        </p:txBody>
      </p:sp>
    </p:spTree>
    <p:extLst>
      <p:ext uri="{BB962C8B-B14F-4D97-AF65-F5344CB8AC3E}">
        <p14:creationId xmlns:p14="http://schemas.microsoft.com/office/powerpoint/2010/main" val="438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4624"/>
            <a:ext cx="7498080" cy="778098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/>
              <a:t>Землі транспорту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836712"/>
            <a:ext cx="7962088" cy="5832648"/>
          </a:xfrm>
        </p:spPr>
        <p:txBody>
          <a:bodyPr>
            <a:normAutofit fontScale="85000" lnSpcReduction="20000"/>
          </a:bodyPr>
          <a:lstStyle/>
          <a:p>
            <a:pPr marL="596646" indent="-514350">
              <a:buFont typeface="+mj-lt"/>
              <a:buAutoNum type="arabicPeriod"/>
            </a:pPr>
            <a:r>
              <a:rPr lang="ru-RU" b="1" dirty="0" smtClean="0"/>
              <a:t>Закон </a:t>
            </a:r>
            <a:r>
              <a:rPr lang="ru-RU" b="1" dirty="0" err="1"/>
              <a:t>України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smtClean="0"/>
              <a:t>10 листопада 1994 </a:t>
            </a:r>
            <a:r>
              <a:rPr lang="ru-RU" b="1" dirty="0"/>
              <a:t>р. </a:t>
            </a:r>
            <a:r>
              <a:rPr lang="ru-RU" b="1" dirty="0" smtClean="0"/>
              <a:t>«Про </a:t>
            </a:r>
            <a:r>
              <a:rPr lang="ru-RU" b="1" dirty="0" err="1" smtClean="0"/>
              <a:t>траспорт</a:t>
            </a:r>
            <a:r>
              <a:rPr lang="ru-RU" b="1" dirty="0" smtClean="0"/>
              <a:t>»;</a:t>
            </a:r>
          </a:p>
          <a:p>
            <a:pPr marL="596646" indent="-514350">
              <a:buFont typeface="+mj-lt"/>
              <a:buAutoNum type="arabicPeriod"/>
            </a:pPr>
            <a:r>
              <a:rPr lang="uk-UA" b="1" dirty="0"/>
              <a:t>Закон України від </a:t>
            </a:r>
            <a:r>
              <a:rPr lang="uk-UA" b="1" dirty="0" smtClean="0"/>
              <a:t>04 </a:t>
            </a:r>
            <a:r>
              <a:rPr lang="uk-UA" b="1" dirty="0"/>
              <a:t>липня 1996 р. </a:t>
            </a:r>
            <a:r>
              <a:rPr lang="uk-UA" b="1" dirty="0" smtClean="0"/>
              <a:t>«Про </a:t>
            </a:r>
            <a:r>
              <a:rPr lang="uk-UA" b="1" dirty="0"/>
              <a:t>залізничний </a:t>
            </a:r>
            <a:r>
              <a:rPr lang="uk-UA" b="1" dirty="0" smtClean="0"/>
              <a:t>транспорт»;</a:t>
            </a:r>
          </a:p>
          <a:p>
            <a:pPr marL="596646" indent="-514350">
              <a:buFont typeface="+mj-lt"/>
              <a:buAutoNum type="arabicPeriod"/>
            </a:pPr>
            <a:r>
              <a:rPr lang="uk-UA" b="1" dirty="0" smtClean="0"/>
              <a:t> </a:t>
            </a:r>
            <a:r>
              <a:rPr lang="uk-UA" b="1" dirty="0"/>
              <a:t>Закон України від 23 лютого 2012 р. «Про особливості утворення публічного акціонерного товариства залізничного транспорту загального користування</a:t>
            </a:r>
            <a:r>
              <a:rPr lang="uk-UA" b="1" dirty="0" smtClean="0"/>
              <a:t>»;</a:t>
            </a:r>
          </a:p>
          <a:p>
            <a:pPr marL="596646" indent="-514350">
              <a:buFont typeface="+mj-lt"/>
              <a:buAutoNum type="arabicPeriod"/>
            </a:pPr>
            <a:r>
              <a:rPr lang="uk-UA" b="1" dirty="0"/>
              <a:t>Закон України від </a:t>
            </a:r>
            <a:r>
              <a:rPr lang="uk-UA" b="1" dirty="0" smtClean="0"/>
              <a:t>05 </a:t>
            </a:r>
            <a:r>
              <a:rPr lang="uk-UA" b="1" dirty="0"/>
              <a:t>квітня 2001 р. (в редакції Закону України від 23 лютого 2006 р.) </a:t>
            </a:r>
            <a:r>
              <a:rPr lang="uk-UA" b="1" dirty="0" smtClean="0"/>
              <a:t>«Про </a:t>
            </a:r>
            <a:r>
              <a:rPr lang="uk-UA" b="1" dirty="0"/>
              <a:t>автомобільний </a:t>
            </a:r>
            <a:r>
              <a:rPr lang="uk-UA" b="1" dirty="0" smtClean="0"/>
              <a:t>транспорт»; </a:t>
            </a:r>
          </a:p>
          <a:p>
            <a:pPr marL="596646" indent="-514350">
              <a:buFont typeface="+mj-lt"/>
              <a:buAutoNum type="arabicPeriod"/>
            </a:pPr>
            <a:r>
              <a:rPr lang="uk-UA" b="1" dirty="0" smtClean="0"/>
              <a:t>Закон України від 08 вересня 2005 р. «Про автомобільні дороги»;</a:t>
            </a:r>
          </a:p>
          <a:p>
            <a:pPr marL="596646" indent="-514350">
              <a:buFont typeface="+mj-lt"/>
              <a:buAutoNum type="arabicPeriod"/>
            </a:pPr>
            <a:r>
              <a:rPr lang="ru-RU" b="1" dirty="0" smtClean="0"/>
              <a:t>Закон </a:t>
            </a:r>
            <a:r>
              <a:rPr lang="ru-RU" b="1" dirty="0" err="1"/>
              <a:t>України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30 </a:t>
            </a:r>
            <a:r>
              <a:rPr lang="ru-RU" b="1" dirty="0" err="1"/>
              <a:t>червня</a:t>
            </a:r>
            <a:r>
              <a:rPr lang="ru-RU" b="1" dirty="0"/>
              <a:t> 1993 р. «Про </a:t>
            </a:r>
            <a:r>
              <a:rPr lang="ru-RU" b="1" dirty="0" err="1"/>
              <a:t>дорожній</a:t>
            </a:r>
            <a:r>
              <a:rPr lang="ru-RU" b="1" dirty="0"/>
              <a:t> </a:t>
            </a:r>
            <a:r>
              <a:rPr lang="ru-RU" b="1" dirty="0" err="1"/>
              <a:t>рух</a:t>
            </a:r>
            <a:r>
              <a:rPr lang="ru-RU" b="1" dirty="0" smtClean="0"/>
              <a:t>»;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2468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4624"/>
            <a:ext cx="7498080" cy="778098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/>
              <a:t>Землі транспорту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836712"/>
            <a:ext cx="7962088" cy="5832648"/>
          </a:xfrm>
        </p:spPr>
        <p:txBody>
          <a:bodyPr>
            <a:normAutofit fontScale="92500" lnSpcReduction="20000"/>
          </a:bodyPr>
          <a:lstStyle/>
          <a:p>
            <a:pPr marL="596646" indent="-514350">
              <a:buFont typeface="+mj-lt"/>
              <a:buAutoNum type="arabicPeriod" startAt="7"/>
            </a:pPr>
            <a:r>
              <a:rPr lang="uk-UA" sz="2800" b="1" dirty="0" smtClean="0"/>
              <a:t>Закон України від 15 травня 1996 р. «Про трубопровідний транспорт»;</a:t>
            </a:r>
          </a:p>
          <a:p>
            <a:pPr marL="596646" indent="-514350">
              <a:buFont typeface="+mj-lt"/>
              <a:buAutoNum type="arabicPeriod" startAt="7"/>
            </a:pPr>
            <a:r>
              <a:rPr lang="uk-UA" sz="2800" b="1" dirty="0" smtClean="0"/>
              <a:t>Закон України від 09 квітня 2015 р. «Про ринок природного газу»;</a:t>
            </a:r>
          </a:p>
          <a:p>
            <a:pPr marL="596646" indent="-514350">
              <a:buFont typeface="+mj-lt"/>
              <a:buAutoNum type="arabicPeriod" startAt="7"/>
            </a:pPr>
            <a:r>
              <a:rPr lang="uk-UA" sz="2800" b="1" dirty="0" smtClean="0"/>
              <a:t>Закон України від 12 липня 2001 р. «Про нафту і газ»;</a:t>
            </a:r>
          </a:p>
          <a:p>
            <a:pPr marL="596646" indent="-514350">
              <a:buFont typeface="+mj-lt"/>
              <a:buAutoNum type="arabicPeriod" startAt="7"/>
            </a:pPr>
            <a:r>
              <a:rPr lang="uk-UA" sz="2800" b="1" dirty="0" smtClean="0"/>
              <a:t>Кодекс торговельного мореплавства України від 23 травня 1995 р. (ст. ст. 12, 73, 74);</a:t>
            </a:r>
          </a:p>
          <a:p>
            <a:pPr marL="596646" indent="-514350">
              <a:buFont typeface="+mj-lt"/>
              <a:buAutoNum type="arabicPeriod" startAt="7"/>
            </a:pPr>
            <a:r>
              <a:rPr lang="uk-UA" sz="2800" b="1" dirty="0" smtClean="0"/>
              <a:t>Закон України від 17 травня 2012 р. «Про морські порти»;</a:t>
            </a:r>
          </a:p>
          <a:p>
            <a:pPr marL="596646" indent="-514350">
              <a:buFont typeface="+mj-lt"/>
              <a:buAutoNum type="arabicPeriod" startAt="7"/>
            </a:pPr>
            <a:r>
              <a:rPr lang="uk-UA" sz="2800" b="1" dirty="0" smtClean="0"/>
              <a:t>Закон України від </a:t>
            </a:r>
            <a:r>
              <a:rPr lang="uk-UA" sz="2800" b="1" dirty="0" smtClean="0"/>
              <a:t>3 грудня 2020 р. № 1054-IX «Про внутрішній водний транспорт»</a:t>
            </a:r>
            <a:endParaRPr lang="uk-UA" sz="2800" b="1" dirty="0" smtClean="0"/>
          </a:p>
          <a:p>
            <a:pPr marL="596646" indent="-514350">
              <a:buFont typeface="+mj-lt"/>
              <a:buAutoNum type="arabicPeriod" startAt="7"/>
            </a:pPr>
            <a:r>
              <a:rPr lang="uk-UA" sz="2800" b="1" dirty="0" smtClean="0"/>
              <a:t>Водний кодекс України від 06 червня 1995 р.;</a:t>
            </a:r>
          </a:p>
          <a:p>
            <a:pPr marL="596646" indent="-514350">
              <a:buFont typeface="+mj-lt"/>
              <a:buAutoNum type="arabicPeriod" startAt="7"/>
            </a:pPr>
            <a:r>
              <a:rPr lang="uk-UA" sz="2800" b="1" dirty="0" smtClean="0"/>
              <a:t>Повітряний кодекс України від 19 травня 2011 р. (ст. 1, розділ ІХ «Аеродроми і аеропорти»). </a:t>
            </a:r>
          </a:p>
          <a:p>
            <a:pPr marL="596646" indent="-514350">
              <a:buFont typeface="+mj-lt"/>
              <a:buAutoNum type="arabicPeriod" startAt="7"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5746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60648"/>
            <a:ext cx="7272808" cy="25507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181" y="3531840"/>
            <a:ext cx="7153275" cy="2057400"/>
          </a:xfrm>
          <a:prstGeom prst="rect">
            <a:avLst/>
          </a:prstGeom>
        </p:spPr>
      </p:pic>
      <p:sp>
        <p:nvSpPr>
          <p:cNvPr id="7" name="Стрілка вниз 6"/>
          <p:cNvSpPr/>
          <p:nvPr/>
        </p:nvSpPr>
        <p:spPr>
          <a:xfrm>
            <a:off x="4797736" y="2924944"/>
            <a:ext cx="350328" cy="5150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45036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b="1" dirty="0" smtClean="0">
                <a:solidFill>
                  <a:srgbClr val="4F271C">
                    <a:satMod val="130000"/>
                  </a:srgbClr>
                </a:solidFill>
              </a:rPr>
              <a:t>Особливості правового режиму  </a:t>
            </a:r>
            <a:br>
              <a:rPr lang="uk-UA" sz="2800" b="1" dirty="0" smtClean="0">
                <a:solidFill>
                  <a:srgbClr val="4F271C">
                    <a:satMod val="130000"/>
                  </a:srgbClr>
                </a:solidFill>
              </a:rPr>
            </a:br>
            <a:r>
              <a:rPr lang="uk-UA" sz="2800" b="1" dirty="0" smtClean="0">
                <a:solidFill>
                  <a:srgbClr val="4F271C">
                    <a:satMod val="130000"/>
                  </a:srgbClr>
                </a:solidFill>
              </a:rPr>
              <a:t>                                                                                             </a:t>
            </a:r>
            <a:r>
              <a:rPr lang="uk-UA" sz="2800" b="1" dirty="0" smtClean="0">
                <a:solidFill>
                  <a:srgbClr val="002060"/>
                </a:solidFill>
              </a:rPr>
              <a:t>(слайд 1)    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052736"/>
            <a:ext cx="7890080" cy="5616624"/>
          </a:xfrm>
        </p:spPr>
        <p:txBody>
          <a:bodyPr>
            <a:normAutofit fontScale="85000" lnSpcReduction="10000"/>
          </a:bodyPr>
          <a:lstStyle/>
          <a:p>
            <a:pPr marL="596646" indent="-514350">
              <a:spcAft>
                <a:spcPts val="600"/>
              </a:spcAft>
              <a:buFont typeface="+mj-lt"/>
              <a:buAutoNum type="arabicPeriod"/>
            </a:pPr>
            <a:r>
              <a:rPr lang="ru-RU" sz="2800" b="1" dirty="0" err="1" smtClean="0"/>
              <a:t>спеціальне</a:t>
            </a:r>
            <a:r>
              <a:rPr lang="ru-RU" sz="2800" b="1" dirty="0" smtClean="0"/>
              <a:t> </a:t>
            </a:r>
            <a:r>
              <a:rPr lang="ru-RU" sz="2800" b="1" dirty="0" err="1"/>
              <a:t>несільськогосподарське</a:t>
            </a:r>
            <a:r>
              <a:rPr lang="ru-RU" sz="2800" b="1" dirty="0"/>
              <a:t> </a:t>
            </a:r>
            <a:r>
              <a:rPr lang="ru-RU" sz="2800" b="1" dirty="0" err="1"/>
              <a:t>цільове</a:t>
            </a:r>
            <a:r>
              <a:rPr lang="ru-RU" sz="2800" b="1" dirty="0"/>
              <a:t> </a:t>
            </a:r>
            <a:r>
              <a:rPr lang="ru-RU" sz="2800" b="1" dirty="0" err="1"/>
              <a:t>призначення</a:t>
            </a:r>
            <a:r>
              <a:rPr lang="ru-RU" sz="2800" b="1" dirty="0"/>
              <a:t>;</a:t>
            </a:r>
          </a:p>
          <a:p>
            <a:pPr marL="596646" indent="-514350">
              <a:spcAft>
                <a:spcPts val="600"/>
              </a:spcAft>
              <a:buFont typeface="+mj-lt"/>
              <a:buAutoNum type="arabicPeriod"/>
            </a:pPr>
            <a:r>
              <a:rPr lang="ru-RU" sz="2800" b="1" dirty="0" err="1" smtClean="0"/>
              <a:t>багатоманітність</a:t>
            </a:r>
            <a:r>
              <a:rPr lang="ru-RU" sz="2800" b="1" dirty="0" smtClean="0"/>
              <a:t> </a:t>
            </a:r>
            <a:r>
              <a:rPr lang="ru-RU" sz="2800" b="1" dirty="0" err="1"/>
              <a:t>конкретних</a:t>
            </a:r>
            <a:r>
              <a:rPr lang="ru-RU" sz="2800" b="1" dirty="0"/>
              <a:t> </a:t>
            </a:r>
            <a:r>
              <a:rPr lang="ru-RU" sz="2800" b="1" dirty="0" err="1"/>
              <a:t>видів</a:t>
            </a:r>
            <a:r>
              <a:rPr lang="ru-RU" sz="2800" b="1" dirty="0"/>
              <a:t> </a:t>
            </a:r>
            <a:r>
              <a:rPr lang="ru-RU" sz="2800" b="1" dirty="0" err="1"/>
              <a:t>цільового</a:t>
            </a:r>
            <a:r>
              <a:rPr lang="ru-RU" sz="2800" b="1" dirty="0"/>
              <a:t> </a:t>
            </a:r>
            <a:r>
              <a:rPr lang="ru-RU" sz="2800" b="1" dirty="0" err="1"/>
              <a:t>призначення</a:t>
            </a:r>
            <a:r>
              <a:rPr lang="ru-RU" sz="2800" b="1" dirty="0"/>
              <a:t>;</a:t>
            </a:r>
          </a:p>
          <a:p>
            <a:pPr marL="596646" indent="-514350">
              <a:spcAft>
                <a:spcPts val="600"/>
              </a:spcAft>
              <a:buFont typeface="+mj-lt"/>
              <a:buAutoNum type="arabicPeriod"/>
            </a:pPr>
            <a:r>
              <a:rPr lang="ru-RU" sz="2800" b="1" dirty="0" err="1" smtClean="0"/>
              <a:t>відкритий</a:t>
            </a:r>
            <a:r>
              <a:rPr lang="ru-RU" sz="2800" b="1" dirty="0" smtClean="0"/>
              <a:t> </a:t>
            </a:r>
            <a:r>
              <a:rPr lang="ru-RU" sz="2800" b="1" dirty="0" err="1"/>
              <a:t>перелік</a:t>
            </a:r>
            <a:r>
              <a:rPr lang="ru-RU" sz="2800" b="1" dirty="0"/>
              <a:t> </a:t>
            </a:r>
            <a:r>
              <a:rPr lang="ru-RU" sz="2800" b="1" dirty="0" err="1"/>
              <a:t>конкретних</a:t>
            </a:r>
            <a:r>
              <a:rPr lang="ru-RU" sz="2800" b="1" dirty="0"/>
              <a:t> </a:t>
            </a:r>
            <a:r>
              <a:rPr lang="ru-RU" sz="2800" b="1" dirty="0" err="1"/>
              <a:t>видів</a:t>
            </a:r>
            <a:r>
              <a:rPr lang="ru-RU" sz="2800" b="1" dirty="0"/>
              <a:t> </a:t>
            </a:r>
            <a:r>
              <a:rPr lang="ru-RU" sz="2800" b="1" dirty="0" err="1"/>
              <a:t>цільового</a:t>
            </a:r>
            <a:r>
              <a:rPr lang="ru-RU" sz="2800" b="1" dirty="0"/>
              <a:t> </a:t>
            </a:r>
            <a:r>
              <a:rPr lang="ru-RU" sz="2800" b="1" dirty="0" err="1"/>
              <a:t>призначення</a:t>
            </a:r>
            <a:r>
              <a:rPr lang="ru-RU" sz="2800" b="1" dirty="0"/>
              <a:t>;</a:t>
            </a:r>
          </a:p>
          <a:p>
            <a:pPr marL="596646" indent="-514350">
              <a:spcAft>
                <a:spcPts val="600"/>
              </a:spcAft>
              <a:buFont typeface="+mj-lt"/>
              <a:buAutoNum type="arabicPeriod"/>
            </a:pPr>
            <a:r>
              <a:rPr lang="ru-RU" sz="2800" b="1" dirty="0" err="1" smtClean="0"/>
              <a:t>використання</a:t>
            </a:r>
            <a:r>
              <a:rPr lang="ru-RU" sz="2800" b="1" dirty="0" smtClean="0"/>
              <a:t> </a:t>
            </a:r>
            <a:r>
              <a:rPr lang="uk-UA" sz="2800" b="1" dirty="0" smtClean="0"/>
              <a:t>ц</a:t>
            </a:r>
            <a:r>
              <a:rPr lang="ru-RU" sz="2800" b="1" dirty="0" smtClean="0"/>
              <a:t>их </a:t>
            </a:r>
            <a:r>
              <a:rPr lang="ru-RU" sz="2800" b="1" dirty="0"/>
              <a:t>земель як </a:t>
            </a:r>
            <a:r>
              <a:rPr lang="ru-RU" sz="2800" b="1" dirty="0" err="1"/>
              <a:t>просторово-операційного</a:t>
            </a:r>
            <a:r>
              <a:rPr lang="ru-RU" sz="2800" b="1" dirty="0"/>
              <a:t> базису, а не як </a:t>
            </a:r>
            <a:r>
              <a:rPr lang="ru-RU" sz="2800" b="1" dirty="0" err="1"/>
              <a:t>засобу</a:t>
            </a:r>
            <a:r>
              <a:rPr lang="ru-RU" sz="2800" b="1" dirty="0"/>
              <a:t> </a:t>
            </a:r>
            <a:r>
              <a:rPr lang="ru-RU" sz="2800" b="1" dirty="0" err="1"/>
              <a:t>виробництва</a:t>
            </a:r>
            <a:r>
              <a:rPr lang="ru-RU" sz="2800" b="1" dirty="0" smtClean="0"/>
              <a:t>;</a:t>
            </a:r>
          </a:p>
          <a:p>
            <a:pPr marL="596646" indent="-514350">
              <a:spcAft>
                <a:spcPts val="600"/>
              </a:spcAft>
              <a:buFont typeface="+mj-lt"/>
              <a:buAutoNum type="arabicPeriod"/>
            </a:pPr>
            <a:r>
              <a:rPr lang="uk-UA" sz="2800" b="1" dirty="0" smtClean="0"/>
              <a:t>підвищена значущість відомчого управління землями;</a:t>
            </a:r>
            <a:endParaRPr lang="ru-RU" sz="2800" b="1" dirty="0"/>
          </a:p>
          <a:p>
            <a:pPr marL="596646" indent="-514350">
              <a:spcAft>
                <a:spcPts val="600"/>
              </a:spcAft>
              <a:buFont typeface="+mj-lt"/>
              <a:buAutoNum type="arabicPeriod"/>
            </a:pPr>
            <a:r>
              <a:rPr lang="ru-RU" sz="2800" b="1" dirty="0" err="1" smtClean="0"/>
              <a:t>необхідність</a:t>
            </a:r>
            <a:r>
              <a:rPr lang="ru-RU" sz="2800" b="1" dirty="0" smtClean="0"/>
              <a:t> </a:t>
            </a:r>
            <a:r>
              <a:rPr lang="ru-RU" sz="2800" b="1" dirty="0" err="1"/>
              <a:t>узгодження</a:t>
            </a:r>
            <a:r>
              <a:rPr lang="ru-RU" sz="2800" b="1" dirty="0"/>
              <a:t> потреб </a:t>
            </a:r>
            <a:r>
              <a:rPr lang="ru-RU" sz="2800" b="1" dirty="0" err="1"/>
              <a:t>сільськогосподарського</a:t>
            </a:r>
            <a:r>
              <a:rPr lang="ru-RU" sz="2800" b="1" dirty="0"/>
              <a:t> </a:t>
            </a:r>
            <a:r>
              <a:rPr lang="ru-RU" sz="2800" b="1" dirty="0" err="1"/>
              <a:t>виробництва</a:t>
            </a:r>
            <a:r>
              <a:rPr lang="ru-RU" sz="2800" b="1" dirty="0"/>
              <a:t> та </a:t>
            </a:r>
            <a:r>
              <a:rPr lang="ru-RU" sz="2800" b="1" dirty="0" err="1"/>
              <a:t>інших</a:t>
            </a:r>
            <a:r>
              <a:rPr lang="ru-RU" sz="2800" b="1" dirty="0"/>
              <a:t> </a:t>
            </a:r>
            <a:r>
              <a:rPr lang="ru-RU" sz="2800" b="1" dirty="0" err="1"/>
              <a:t>галузей</a:t>
            </a:r>
            <a:r>
              <a:rPr lang="ru-RU" sz="2800" b="1" dirty="0"/>
              <a:t> </a:t>
            </a:r>
            <a:r>
              <a:rPr lang="ru-RU" sz="2800" b="1" dirty="0" err="1" smtClean="0"/>
              <a:t>господарського</a:t>
            </a:r>
            <a:r>
              <a:rPr lang="ru-RU" sz="2800" b="1" dirty="0" smtClean="0"/>
              <a:t> </a:t>
            </a:r>
            <a:r>
              <a:rPr lang="ru-RU" sz="2800" b="1" dirty="0"/>
              <a:t>та оборонного комплексу;</a:t>
            </a:r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017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1008112"/>
          </a:xfrm>
        </p:spPr>
        <p:txBody>
          <a:bodyPr>
            <a:normAutofit/>
          </a:bodyPr>
          <a:lstStyle/>
          <a:p>
            <a:r>
              <a:rPr lang="uk-UA" sz="2600" b="1" dirty="0" smtClean="0"/>
              <a:t>Закон України </a:t>
            </a:r>
            <a:br>
              <a:rPr lang="uk-UA" sz="2600" b="1" dirty="0" smtClean="0"/>
            </a:br>
            <a:r>
              <a:rPr lang="uk-UA" sz="2600" b="1" dirty="0" smtClean="0">
                <a:solidFill>
                  <a:srgbClr val="C00000"/>
                </a:solidFill>
              </a:rPr>
              <a:t>«Про мультимодальні перевезення»</a:t>
            </a:r>
            <a:endParaRPr lang="uk-UA" sz="2600" b="1" dirty="0">
              <a:solidFill>
                <a:srgbClr val="C00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uk-UA" sz="2000" b="1" dirty="0" smtClean="0"/>
              <a:t>Мультимодальне перевезення </a:t>
            </a:r>
            <a:r>
              <a:rPr lang="uk-UA" sz="2000" dirty="0" smtClean="0"/>
              <a:t>- перевезення вантажів двома або більше видами транспорту на підставі договору мультимодального перевезення, що здійснюється за документом мультимодального перевезення.</a:t>
            </a:r>
          </a:p>
          <a:p>
            <a:pPr marL="82296" indent="0" algn="just">
              <a:buNone/>
            </a:pPr>
            <a:endParaRPr lang="uk-UA" sz="2000" dirty="0" smtClean="0"/>
          </a:p>
          <a:p>
            <a:pPr marL="82296" indent="0" algn="just">
              <a:buNone/>
            </a:pPr>
            <a:r>
              <a:rPr lang="uk-UA" sz="2000" b="1" dirty="0" smtClean="0"/>
              <a:t>Мультимодальний термінал </a:t>
            </a:r>
            <a:r>
              <a:rPr lang="uk-UA" sz="2000" dirty="0" smtClean="0"/>
              <a:t>- виробничо-перевантажувальний комплекс будь-якої форми власності, який використовується під час мультимодального перевезення для зміни видів транспорту, виконання операцій навантаження, розвантаження, зберігання вантажів тощо, а під час міжнародного перевезення також може бути пунктом пропуску (пунктом контролю) через державний кордон України.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405246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1008112"/>
          </a:xfrm>
        </p:spPr>
        <p:txBody>
          <a:bodyPr>
            <a:normAutofit/>
          </a:bodyPr>
          <a:lstStyle/>
          <a:p>
            <a:r>
              <a:rPr lang="uk-UA" sz="2600" b="1" dirty="0" smtClean="0"/>
              <a:t>Закон України </a:t>
            </a:r>
            <a:br>
              <a:rPr lang="uk-UA" sz="2600" b="1" dirty="0" smtClean="0"/>
            </a:br>
            <a:r>
              <a:rPr lang="uk-UA" sz="2600" b="1" dirty="0" smtClean="0">
                <a:solidFill>
                  <a:srgbClr val="C00000"/>
                </a:solidFill>
              </a:rPr>
              <a:t>«Про мультимодальні перевезення»</a:t>
            </a:r>
            <a:endParaRPr lang="uk-UA" sz="2600" b="1" dirty="0">
              <a:solidFill>
                <a:srgbClr val="C00000"/>
              </a:solidFill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640" y="1124744"/>
            <a:ext cx="7272808" cy="50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8500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1008112"/>
          </a:xfrm>
        </p:spPr>
        <p:txBody>
          <a:bodyPr>
            <a:normAutofit/>
          </a:bodyPr>
          <a:lstStyle/>
          <a:p>
            <a:r>
              <a:rPr lang="uk-UA" sz="2400" b="1" dirty="0" smtClean="0"/>
              <a:t>Закон України </a:t>
            </a:r>
            <a:br>
              <a:rPr lang="uk-UA" sz="2400" b="1" dirty="0" smtClean="0"/>
            </a:br>
            <a:r>
              <a:rPr lang="uk-UA" sz="2400" b="1" dirty="0" smtClean="0">
                <a:solidFill>
                  <a:srgbClr val="C00000"/>
                </a:solidFill>
              </a:rPr>
              <a:t>«Про внутрішній водний транспорт»</a:t>
            </a:r>
            <a:endParaRPr lang="uk-UA" sz="2400" b="1" dirty="0">
              <a:solidFill>
                <a:srgbClr val="C00000"/>
              </a:solidFill>
            </a:endParaRPr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640" y="1409675"/>
            <a:ext cx="7488832" cy="410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8121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1008112"/>
          </a:xfrm>
        </p:spPr>
        <p:txBody>
          <a:bodyPr>
            <a:normAutofit/>
          </a:bodyPr>
          <a:lstStyle/>
          <a:p>
            <a:r>
              <a:rPr lang="uk-UA" sz="2400" b="1" dirty="0" smtClean="0"/>
              <a:t>Закон України </a:t>
            </a:r>
            <a:br>
              <a:rPr lang="uk-UA" sz="2400" b="1" dirty="0" smtClean="0"/>
            </a:br>
            <a:r>
              <a:rPr lang="uk-UA" sz="2400" b="1" dirty="0" smtClean="0">
                <a:solidFill>
                  <a:srgbClr val="C00000"/>
                </a:solidFill>
              </a:rPr>
              <a:t>«Про внутрішній водний транспорт»</a:t>
            </a:r>
            <a:endParaRPr lang="uk-UA" sz="2400" b="1" dirty="0">
              <a:solidFill>
                <a:srgbClr val="C00000"/>
              </a:solidFill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640" y="1268760"/>
            <a:ext cx="7344816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1162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4624"/>
            <a:ext cx="7498080" cy="778098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/>
              <a:t>Землі електронних комунікацій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052736"/>
            <a:ext cx="7962088" cy="5832648"/>
          </a:xfrm>
        </p:spPr>
        <p:txBody>
          <a:bodyPr>
            <a:normAutofit fontScale="92500" lnSpcReduction="10000"/>
          </a:bodyPr>
          <a:lstStyle/>
          <a:p>
            <a:pPr marL="82296" indent="0" algn="just">
              <a:buNone/>
            </a:pPr>
            <a:r>
              <a:rPr lang="ru-RU" sz="3000" b="1" dirty="0"/>
              <a:t>	</a:t>
            </a:r>
            <a:r>
              <a:rPr lang="uk-UA" sz="3000" b="1" dirty="0" smtClean="0"/>
              <a:t>До  </a:t>
            </a:r>
            <a:r>
              <a:rPr lang="uk-UA" sz="3000" b="1" dirty="0" smtClean="0">
                <a:solidFill>
                  <a:srgbClr val="FF0000"/>
                </a:solidFill>
              </a:rPr>
              <a:t>земель  електронних комунікацій </a:t>
            </a:r>
            <a:r>
              <a:rPr lang="uk-UA" sz="3000" b="1" dirty="0" smtClean="0"/>
              <a:t>належать земельні ділянки, що надаються у порядку, встановленому цим Кодексом, у власність або користування фізичним особам - підприємцям та юридичним особам для розташування інфраструктури електронних комунікаційних мереж (ст. 75 ЗК).</a:t>
            </a:r>
          </a:p>
          <a:p>
            <a:pPr marL="82296" indent="0">
              <a:buNone/>
            </a:pPr>
            <a:endParaRPr lang="uk-UA" b="1" dirty="0"/>
          </a:p>
          <a:p>
            <a:pPr marL="82296" indent="0">
              <a:buNone/>
            </a:pPr>
            <a:r>
              <a:rPr lang="uk-UA" b="1" dirty="0" smtClean="0">
                <a:solidFill>
                  <a:srgbClr val="0070C0"/>
                </a:solidFill>
              </a:rPr>
              <a:t>Стара версія («землі зв'язку)</a:t>
            </a:r>
          </a:p>
          <a:p>
            <a:pPr marL="82296" indent="0">
              <a:buNone/>
            </a:pPr>
            <a:r>
              <a:rPr lang="uk-UA" dirty="0" smtClean="0"/>
              <a:t>земельні </a:t>
            </a:r>
            <a:r>
              <a:rPr lang="uk-UA" dirty="0"/>
              <a:t>ділянки,  надані під повітряні і кабельні  телефонно-телеграфні  лінії  та  супутникові засоби </a:t>
            </a:r>
            <a:r>
              <a:rPr lang="uk-UA" dirty="0" smtClean="0"/>
              <a:t>зв'язку.</a:t>
            </a:r>
            <a:endParaRPr lang="ru-RU" dirty="0"/>
          </a:p>
          <a:p>
            <a:pPr marL="82296" indent="0">
              <a:buNone/>
            </a:pPr>
            <a:r>
              <a:rPr lang="ru-RU" dirty="0" smtClean="0"/>
              <a:t>	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4645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4624"/>
            <a:ext cx="7498080" cy="778098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Землі електронних комунікацій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836712"/>
            <a:ext cx="7962088" cy="5832648"/>
          </a:xfrm>
        </p:spPr>
        <p:txBody>
          <a:bodyPr>
            <a:normAutofit fontScale="92500" lnSpcReduction="10000"/>
          </a:bodyPr>
          <a:lstStyle/>
          <a:p>
            <a:pPr marL="596646" indent="-514350">
              <a:buFont typeface="+mj-lt"/>
              <a:buAutoNum type="arabicPeriod"/>
            </a:pPr>
            <a:r>
              <a:rPr lang="ru-RU" b="1" dirty="0" err="1" smtClean="0"/>
              <a:t>Земельний</a:t>
            </a:r>
            <a:r>
              <a:rPr lang="ru-RU" b="1" dirty="0" smtClean="0"/>
              <a:t> кодекс </a:t>
            </a:r>
            <a:r>
              <a:rPr lang="ru-RU" b="1" dirty="0" err="1"/>
              <a:t>України</a:t>
            </a:r>
            <a:r>
              <a:rPr lang="ru-RU" b="1" dirty="0"/>
              <a:t> (</a:t>
            </a:r>
            <a:r>
              <a:rPr lang="ru-RU" b="1" dirty="0" err="1" smtClean="0"/>
              <a:t>ст.ст</a:t>
            </a:r>
            <a:r>
              <a:rPr lang="ru-RU" b="1" dirty="0" smtClean="0"/>
              <a:t>. </a:t>
            </a:r>
            <a:r>
              <a:rPr lang="ru-RU" b="1" dirty="0"/>
              <a:t>65, 75).</a:t>
            </a:r>
          </a:p>
          <a:p>
            <a:pPr marL="596646" indent="-514350">
              <a:buFont typeface="+mj-lt"/>
              <a:buAutoNum type="arabicPeriod"/>
            </a:pPr>
            <a:r>
              <a:rPr lang="ru-RU" b="1" dirty="0" smtClean="0"/>
              <a:t>Закон </a:t>
            </a:r>
            <a:r>
              <a:rPr lang="ru-RU" b="1" dirty="0" err="1"/>
              <a:t>України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smtClean="0"/>
              <a:t>16 </a:t>
            </a:r>
            <a:r>
              <a:rPr lang="ru-RU" b="1" dirty="0" err="1"/>
              <a:t>грудня</a:t>
            </a:r>
            <a:r>
              <a:rPr lang="ru-RU" b="1" dirty="0"/>
              <a:t> 2020 </a:t>
            </a:r>
            <a:r>
              <a:rPr lang="ru-RU" b="1" dirty="0" smtClean="0"/>
              <a:t>р. № 1089-IX «Про </a:t>
            </a:r>
            <a:r>
              <a:rPr lang="ru-RU" b="1" dirty="0" err="1" smtClean="0"/>
              <a:t>електронні</a:t>
            </a:r>
            <a:r>
              <a:rPr lang="ru-RU" b="1" dirty="0" smtClean="0"/>
              <a:t> </a:t>
            </a:r>
            <a:r>
              <a:rPr lang="ru-RU" b="1" dirty="0" err="1" smtClean="0"/>
              <a:t>комунікації</a:t>
            </a:r>
            <a:r>
              <a:rPr lang="ru-RU" b="1" dirty="0" smtClean="0"/>
              <a:t>».</a:t>
            </a:r>
          </a:p>
          <a:p>
            <a:pPr marL="596646" indent="-514350">
              <a:buFont typeface="+mj-lt"/>
              <a:buAutoNum type="arabicPeriod"/>
            </a:pPr>
            <a:r>
              <a:rPr lang="ru-RU" b="1" dirty="0" smtClean="0"/>
              <a:t>Закон </a:t>
            </a:r>
            <a:r>
              <a:rPr lang="ru-RU" b="1" dirty="0" err="1" smtClean="0"/>
              <a:t>України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04 </a:t>
            </a:r>
            <a:r>
              <a:rPr lang="ru-RU" b="1" dirty="0" err="1" smtClean="0"/>
              <a:t>жовтня</a:t>
            </a:r>
            <a:r>
              <a:rPr lang="ru-RU" b="1" dirty="0" smtClean="0"/>
              <a:t> 2001 р. «Про </a:t>
            </a:r>
            <a:r>
              <a:rPr lang="ru-RU" b="1" dirty="0" err="1"/>
              <a:t>поштовий</a:t>
            </a:r>
            <a:r>
              <a:rPr lang="ru-RU" b="1" dirty="0"/>
              <a:t> </a:t>
            </a:r>
            <a:r>
              <a:rPr lang="ru-RU" b="1" dirty="0" err="1" smtClean="0"/>
              <a:t>зв’язок</a:t>
            </a:r>
            <a:r>
              <a:rPr lang="ru-RU" b="1" dirty="0" smtClean="0"/>
              <a:t>» </a:t>
            </a:r>
            <a:r>
              <a:rPr lang="ru-RU" b="1" dirty="0"/>
              <a:t>(</a:t>
            </a:r>
            <a:r>
              <a:rPr lang="ru-RU" b="1" dirty="0" err="1"/>
              <a:t>ст.ст</a:t>
            </a:r>
            <a:r>
              <a:rPr lang="ru-RU" b="1" dirty="0"/>
              <a:t>. 1, 11).</a:t>
            </a:r>
          </a:p>
          <a:p>
            <a:pPr marL="596646" indent="-514350">
              <a:buFont typeface="+mj-lt"/>
              <a:buAutoNum type="arabicPeriod"/>
            </a:pPr>
            <a:r>
              <a:rPr lang="ru-RU" b="1" dirty="0" smtClean="0"/>
              <a:t>Постанова </a:t>
            </a:r>
            <a:r>
              <a:rPr lang="ru-RU" b="1" dirty="0" err="1"/>
              <a:t>Кабінету</a:t>
            </a:r>
            <a:r>
              <a:rPr lang="ru-RU" b="1" dirty="0"/>
              <a:t> </a:t>
            </a:r>
            <a:r>
              <a:rPr lang="ru-RU" b="1" dirty="0" err="1"/>
              <a:t>Міністрів</a:t>
            </a:r>
            <a:r>
              <a:rPr lang="ru-RU" b="1" dirty="0"/>
              <a:t> </a:t>
            </a:r>
            <a:r>
              <a:rPr lang="ru-RU" b="1" dirty="0" err="1"/>
              <a:t>України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29 </a:t>
            </a:r>
            <a:r>
              <a:rPr lang="ru-RU" b="1" dirty="0" err="1"/>
              <a:t>січня</a:t>
            </a:r>
            <a:r>
              <a:rPr lang="ru-RU" b="1" dirty="0"/>
              <a:t> 1996 р. № 135 </a:t>
            </a:r>
            <a:r>
              <a:rPr lang="ru-RU" b="1" dirty="0" smtClean="0"/>
              <a:t>«Про </a:t>
            </a:r>
            <a:r>
              <a:rPr lang="ru-RU" b="1" dirty="0" err="1" smtClean="0"/>
              <a:t>затвердження</a:t>
            </a:r>
            <a:r>
              <a:rPr lang="ru-RU" b="1" dirty="0" smtClean="0"/>
              <a:t> </a:t>
            </a:r>
            <a:r>
              <a:rPr lang="ru-RU" b="1" dirty="0"/>
              <a:t>Правил </a:t>
            </a:r>
            <a:r>
              <a:rPr lang="ru-RU" b="1" dirty="0" err="1"/>
              <a:t>охорони</a:t>
            </a:r>
            <a:r>
              <a:rPr lang="ru-RU" b="1" dirty="0"/>
              <a:t> </a:t>
            </a:r>
            <a:r>
              <a:rPr lang="ru-RU" b="1" dirty="0" err="1"/>
              <a:t>ліній</a:t>
            </a:r>
            <a:r>
              <a:rPr lang="ru-RU" b="1" dirty="0"/>
              <a:t> </a:t>
            </a:r>
            <a:r>
              <a:rPr lang="ru-RU" b="1" dirty="0" err="1" smtClean="0"/>
              <a:t>електрозв’язку</a:t>
            </a:r>
            <a:r>
              <a:rPr lang="ru-RU" b="1" dirty="0" smtClean="0"/>
              <a:t>».</a:t>
            </a:r>
            <a:endParaRPr lang="ru-RU" b="1" dirty="0"/>
          </a:p>
          <a:p>
            <a:pPr marL="596646" indent="-514350">
              <a:buFont typeface="+mj-lt"/>
              <a:buAutoNum type="arabicPeriod"/>
            </a:pPr>
            <a:r>
              <a:rPr lang="ru-RU" b="1" dirty="0" smtClean="0"/>
              <a:t>Постанова </a:t>
            </a:r>
            <a:r>
              <a:rPr lang="ru-RU" b="1" dirty="0" err="1"/>
              <a:t>Кабінету</a:t>
            </a:r>
            <a:r>
              <a:rPr lang="ru-RU" b="1" dirty="0"/>
              <a:t> </a:t>
            </a:r>
            <a:r>
              <a:rPr lang="ru-RU" b="1" dirty="0" err="1"/>
              <a:t>Міністрів</a:t>
            </a:r>
            <a:r>
              <a:rPr lang="ru-RU" b="1" dirty="0"/>
              <a:t> </a:t>
            </a:r>
            <a:r>
              <a:rPr lang="ru-RU" b="1" dirty="0" err="1"/>
              <a:t>України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11 </a:t>
            </a:r>
            <a:r>
              <a:rPr lang="ru-RU" b="1" dirty="0" err="1"/>
              <a:t>квітня</a:t>
            </a:r>
            <a:r>
              <a:rPr lang="ru-RU" b="1" dirty="0"/>
              <a:t> 2012 р. № 295 </a:t>
            </a:r>
            <a:r>
              <a:rPr lang="ru-RU" b="1" dirty="0" smtClean="0"/>
              <a:t>«Про </a:t>
            </a:r>
            <a:r>
              <a:rPr lang="ru-RU" b="1" dirty="0" err="1" smtClean="0"/>
              <a:t>затвердження</a:t>
            </a:r>
            <a:r>
              <a:rPr lang="ru-RU" b="1" dirty="0" smtClean="0"/>
              <a:t> </a:t>
            </a:r>
            <a:r>
              <a:rPr lang="ru-RU" b="1" dirty="0"/>
              <a:t>Правил </a:t>
            </a:r>
            <a:r>
              <a:rPr lang="ru-RU" b="1" dirty="0" err="1"/>
              <a:t>надання</a:t>
            </a:r>
            <a:r>
              <a:rPr lang="ru-RU" b="1" dirty="0"/>
              <a:t> та </a:t>
            </a:r>
            <a:r>
              <a:rPr lang="ru-RU" b="1" dirty="0" err="1"/>
              <a:t>отримання</a:t>
            </a:r>
            <a:r>
              <a:rPr lang="ru-RU" b="1" dirty="0"/>
              <a:t> </a:t>
            </a:r>
            <a:r>
              <a:rPr lang="ru-RU" b="1" dirty="0" err="1"/>
              <a:t>телекомунікаційних</a:t>
            </a:r>
            <a:r>
              <a:rPr lang="ru-RU" b="1" dirty="0"/>
              <a:t> </a:t>
            </a:r>
            <a:r>
              <a:rPr lang="ru-RU" b="1" dirty="0" err="1" smtClean="0"/>
              <a:t>послуг</a:t>
            </a:r>
            <a:r>
              <a:rPr lang="ru-RU" b="1" dirty="0" smtClean="0"/>
              <a:t>».</a:t>
            </a:r>
            <a:endParaRPr lang="ru-RU" b="1" dirty="0"/>
          </a:p>
          <a:p>
            <a:pPr marL="82296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4803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4624"/>
            <a:ext cx="7498080" cy="778098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/>
              <a:t>Землі оборони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052736"/>
            <a:ext cx="7962088" cy="5832648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b="1" dirty="0"/>
              <a:t>	</a:t>
            </a:r>
            <a:r>
              <a:rPr lang="uk-UA" b="1" dirty="0"/>
              <a:t>Землі оборони </a:t>
            </a:r>
            <a:r>
              <a:rPr lang="uk-UA" dirty="0"/>
              <a:t>– земельні ділянки, надані для розміщення і постійної діяльності військових частин, установ, військово-навчальних закладів, підприємств та організацій Збройних Сил України, інших військових формувань, утворених відповідно до законодавства України.</a:t>
            </a:r>
            <a:endParaRPr lang="ru-RU" dirty="0"/>
          </a:p>
          <a:p>
            <a:pPr marL="82296" indent="0">
              <a:buNone/>
            </a:pPr>
            <a:r>
              <a:rPr lang="uk-UA" smtClean="0"/>
              <a:t>	(</a:t>
            </a:r>
            <a:r>
              <a:rPr lang="uk-UA" dirty="0"/>
              <a:t>ст. 75 ЗК).</a:t>
            </a:r>
            <a:endParaRPr lang="ru-RU" dirty="0"/>
          </a:p>
          <a:p>
            <a:pPr marL="82296" indent="0">
              <a:buNone/>
            </a:pPr>
            <a:r>
              <a:rPr lang="ru-RU" dirty="0" smtClean="0"/>
              <a:t>	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6956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4624"/>
            <a:ext cx="7498080" cy="778098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Землі оборони</a:t>
            </a:r>
            <a:endParaRPr lang="ru-RU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052736"/>
            <a:ext cx="7962088" cy="5832648"/>
          </a:xfrm>
        </p:spPr>
        <p:txBody>
          <a:bodyPr>
            <a:normAutofit fontScale="70000" lnSpcReduction="20000"/>
          </a:bodyPr>
          <a:lstStyle/>
          <a:p>
            <a:pPr marL="82296" indent="0" algn="just">
              <a:buNone/>
            </a:pPr>
            <a:r>
              <a:rPr lang="ru-RU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Навколо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військових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та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інших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оборонних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об'єктів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у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разі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необхідності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створюються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захисні</a:t>
            </a:r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охоронні</a:t>
            </a:r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та </a:t>
            </a:r>
            <a:r>
              <a:rPr lang="ru-RU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інші</a:t>
            </a:r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зони</a:t>
            </a:r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з </a:t>
            </a:r>
            <a:r>
              <a:rPr lang="ru-RU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особливими</a:t>
            </a:r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умовами</a:t>
            </a:r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користування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82296" indent="0" algn="just">
              <a:buNone/>
            </a:pP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2296" indent="0" algn="just"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У межах </a:t>
            </a:r>
            <a:r>
              <a:rPr lang="ru-RU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прикордонної</a:t>
            </a:r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смуги</a:t>
            </a:r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з метою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забезпечення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національної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безпеки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і оборони,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дотримання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режиму державного кордону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військовим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частинам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Державної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прикордонної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служби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України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для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будівництва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облаштування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та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утримання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інженерно-технічних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і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фортифікаційних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споруд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огорож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прикордонних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знаків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прикордонних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просік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комунікацій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надаються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в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постійне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користування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земельні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ділянки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шириною 30-50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метрів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уздовж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лінії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державного кордону на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суші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, по берегу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української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частини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прикордонної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річки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, озера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або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іншої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водойми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82296" indent="0">
              <a:buNone/>
            </a:pP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2296" indent="0">
              <a:buNone/>
            </a:pP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{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Частину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третю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статті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77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доповнено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абзацом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другим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згідно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із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Законом № 232-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IX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від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29.10.2019}</a:t>
            </a:r>
          </a:p>
        </p:txBody>
      </p:sp>
    </p:spTree>
    <p:extLst>
      <p:ext uri="{BB962C8B-B14F-4D97-AF65-F5344CB8AC3E}">
        <p14:creationId xmlns:p14="http://schemas.microsoft.com/office/powerpoint/2010/main" val="384730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403648" y="188640"/>
            <a:ext cx="756084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ЗАКОН УКРАЇНИ</a:t>
            </a:r>
          </a:p>
          <a:p>
            <a:r>
              <a:rPr lang="uk-U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від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29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жовтня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2019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р. № 232-IX</a:t>
            </a:r>
          </a:p>
          <a:p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«Про </a:t>
            </a:r>
            <a:r>
              <a:rPr lang="ru-RU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внесення</a:t>
            </a:r>
            <a: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змін</a:t>
            </a:r>
            <a: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до </a:t>
            </a:r>
            <a:r>
              <a:rPr lang="ru-RU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деяких</a:t>
            </a:r>
            <a: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законодавчих</a:t>
            </a:r>
            <a: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актів</a:t>
            </a:r>
            <a: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України</a:t>
            </a:r>
            <a: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щодо</a:t>
            </a:r>
            <a: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забезпечення</a:t>
            </a:r>
            <a: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інженерно-технічного</a:t>
            </a:r>
            <a: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облаштування</a:t>
            </a:r>
            <a: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та </a:t>
            </a:r>
            <a:r>
              <a:rPr lang="ru-RU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утримання</a:t>
            </a:r>
            <a: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державного </a:t>
            </a:r>
            <a:r>
              <a:rPr lang="ru-RU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кордону»</a:t>
            </a:r>
          </a:p>
          <a:p>
            <a:endParaRPr lang="uk-UA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uk-U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uk-UA" sz="2000" dirty="0">
                <a:latin typeface="Calibri" panose="020F0502020204030204" pitchFamily="34" charset="0"/>
                <a:cs typeface="Calibri" panose="020F0502020204030204" pitchFamily="34" charset="0"/>
              </a:rPr>
              <a:t>межах прикордонної смуги з метою забезпечення національної безпеки і оборони, дотримання режиму державного кордону військовим частинам Державної прикордонної служби України для будівництва, облаштування та утримання інженерно-технічних і фортифікаційних споруд, огорож, прикордонних знаків, прикордонних просік, комунікацій надаються в постійне користування земельні ділянки шириною 30-50 метрів уздовж лінії державного кордону на суші, по берегу української частини прикордонної річки, озера або іншої водойми</a:t>
            </a:r>
          </a:p>
          <a:p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686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4624"/>
            <a:ext cx="749808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1" dirty="0" smtClean="0"/>
              <a:t>Землі оборони (спеціальне </a:t>
            </a:r>
            <a:r>
              <a:rPr lang="uk-UA" sz="3200" b="1" dirty="0" err="1" smtClean="0"/>
              <a:t>законодаство</a:t>
            </a:r>
            <a:r>
              <a:rPr lang="uk-UA" sz="3200" b="1" dirty="0" smtClean="0"/>
              <a:t>)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836712"/>
            <a:ext cx="7962088" cy="5832648"/>
          </a:xfrm>
        </p:spPr>
        <p:txBody>
          <a:bodyPr>
            <a:normAutofit fontScale="70000" lnSpcReduction="20000"/>
          </a:bodyPr>
          <a:lstStyle/>
          <a:p>
            <a:pPr marL="596646" lvl="0" indent="-514350">
              <a:spcAft>
                <a:spcPts val="600"/>
              </a:spcAft>
              <a:buFont typeface="+mj-lt"/>
              <a:buAutoNum type="arabicPeriod"/>
            </a:pPr>
            <a:r>
              <a:rPr lang="uk-UA" b="1" dirty="0" smtClean="0"/>
              <a:t>Земельний кодекс </a:t>
            </a:r>
            <a:r>
              <a:rPr lang="uk-UA" b="1" dirty="0"/>
              <a:t>України (ст. 77).</a:t>
            </a:r>
            <a:endParaRPr lang="ru-RU" b="1" dirty="0"/>
          </a:p>
          <a:p>
            <a:pPr marL="596646" lvl="0" indent="-514350">
              <a:spcAft>
                <a:spcPts val="600"/>
              </a:spcAft>
              <a:buFont typeface="+mj-lt"/>
              <a:buAutoNum type="arabicPeriod"/>
            </a:pPr>
            <a:r>
              <a:rPr lang="uk-UA" b="1" dirty="0"/>
              <a:t>Закон України від 27 листопада 2003 р. </a:t>
            </a:r>
            <a:r>
              <a:rPr lang="uk-UA" b="1" dirty="0" smtClean="0"/>
              <a:t>«Про </a:t>
            </a:r>
            <a:r>
              <a:rPr lang="uk-UA" b="1" dirty="0"/>
              <a:t>використання земель </a:t>
            </a:r>
            <a:r>
              <a:rPr lang="uk-UA" b="1" dirty="0" smtClean="0"/>
              <a:t>оборони».</a:t>
            </a:r>
            <a:endParaRPr lang="ru-RU" b="1" dirty="0"/>
          </a:p>
          <a:p>
            <a:pPr marL="596646" lvl="0" indent="-514350">
              <a:spcAft>
                <a:spcPts val="600"/>
              </a:spcAft>
              <a:buFont typeface="+mj-lt"/>
              <a:buAutoNum type="arabicPeriod"/>
            </a:pPr>
            <a:r>
              <a:rPr lang="uk-UA" b="1" dirty="0"/>
              <a:t>Закон України </a:t>
            </a:r>
            <a:r>
              <a:rPr lang="uk-UA" b="1" dirty="0" smtClean="0"/>
              <a:t>від 22 грудня 2011 р. «</a:t>
            </a:r>
            <a:r>
              <a:rPr lang="ru-RU" b="1" dirty="0" smtClean="0"/>
              <a:t>Про </a:t>
            </a:r>
            <a:r>
              <a:rPr lang="ru-RU" b="1" dirty="0" err="1"/>
              <a:t>внесення</a:t>
            </a:r>
            <a:r>
              <a:rPr lang="ru-RU" b="1" dirty="0"/>
              <a:t> </a:t>
            </a:r>
            <a:r>
              <a:rPr lang="ru-RU" b="1" dirty="0" err="1"/>
              <a:t>змін</a:t>
            </a:r>
            <a:r>
              <a:rPr lang="ru-RU" b="1" dirty="0"/>
              <a:t> до </a:t>
            </a:r>
            <a:r>
              <a:rPr lang="ru-RU" b="1" dirty="0" err="1"/>
              <a:t>деяких</a:t>
            </a:r>
            <a:r>
              <a:rPr lang="ru-RU" b="1" dirty="0"/>
              <a:t> </a:t>
            </a:r>
            <a:r>
              <a:rPr lang="ru-RU" b="1" dirty="0" err="1"/>
              <a:t>законодавчих</a:t>
            </a:r>
            <a:r>
              <a:rPr lang="ru-RU" b="1" dirty="0"/>
              <a:t> </a:t>
            </a:r>
            <a:r>
              <a:rPr lang="ru-RU" b="1" dirty="0" err="1"/>
              <a:t>актів</a:t>
            </a:r>
            <a:r>
              <a:rPr lang="ru-RU" b="1" dirty="0"/>
              <a:t> </a:t>
            </a:r>
            <a:r>
              <a:rPr lang="ru-RU" b="1" dirty="0" err="1"/>
              <a:t>України</a:t>
            </a:r>
            <a:r>
              <a:rPr lang="ru-RU" b="1" dirty="0"/>
              <a:t> </a:t>
            </a:r>
            <a:r>
              <a:rPr lang="ru-RU" b="1" dirty="0" err="1"/>
              <a:t>щодо</a:t>
            </a:r>
            <a:r>
              <a:rPr lang="ru-RU" b="1" dirty="0"/>
              <a:t> </a:t>
            </a:r>
            <a:r>
              <a:rPr lang="ru-RU" b="1" dirty="0" err="1"/>
              <a:t>вдосконалення</a:t>
            </a:r>
            <a:r>
              <a:rPr lang="ru-RU" b="1" dirty="0"/>
              <a:t> </a:t>
            </a:r>
            <a:r>
              <a:rPr lang="ru-RU" b="1" dirty="0" err="1"/>
              <a:t>механізму</a:t>
            </a:r>
            <a:r>
              <a:rPr lang="ru-RU" b="1" dirty="0"/>
              <a:t> </a:t>
            </a:r>
            <a:r>
              <a:rPr lang="ru-RU" b="1" dirty="0" err="1"/>
              <a:t>використання</a:t>
            </a:r>
            <a:r>
              <a:rPr lang="ru-RU" b="1" dirty="0"/>
              <a:t> земель </a:t>
            </a:r>
            <a:r>
              <a:rPr lang="ru-RU" b="1" dirty="0" smtClean="0"/>
              <a:t>оборони».</a:t>
            </a:r>
            <a:endParaRPr lang="ru-RU" b="1" dirty="0"/>
          </a:p>
          <a:p>
            <a:pPr marL="596646" lvl="0" indent="-514350">
              <a:spcAft>
                <a:spcPts val="600"/>
              </a:spcAft>
              <a:buFont typeface="+mj-lt"/>
              <a:buAutoNum type="arabicPeriod"/>
            </a:pPr>
            <a:r>
              <a:rPr lang="uk-UA" b="1" dirty="0"/>
              <a:t>Закон України від 21 вересня 1999 р. «Про правовий режим майна у Збройних Силах України</a:t>
            </a:r>
            <a:r>
              <a:rPr lang="uk-UA" b="1" dirty="0" smtClean="0"/>
              <a:t>» (</a:t>
            </a:r>
            <a:r>
              <a:rPr lang="uk-UA" b="1" dirty="0"/>
              <a:t>ст. 6 щодо відчуження земельних ділянок).</a:t>
            </a:r>
            <a:endParaRPr lang="ru-RU" b="1" dirty="0"/>
          </a:p>
          <a:p>
            <a:pPr marL="596646" lvl="0" indent="-514350">
              <a:spcAft>
                <a:spcPts val="600"/>
              </a:spcAft>
              <a:buFont typeface="+mj-lt"/>
              <a:buAutoNum type="arabicPeriod"/>
            </a:pPr>
            <a:r>
              <a:rPr lang="uk-UA" b="1" dirty="0" smtClean="0"/>
              <a:t>Постанова </a:t>
            </a:r>
            <a:r>
              <a:rPr lang="uk-UA" b="1" dirty="0"/>
              <a:t>Кабінету Міністрів України від 22 травня 2013 р. № 436 «Про затвердження Порядку відчуження земельних ділянок, на яких розташовані об’єкти нерухомого військового майна, що підлягають реалізації, та земельних ділянок, які вивільняються у процесі реформування Збройних Сил і Державної спеціальної служби транспорту».</a:t>
            </a:r>
            <a:endParaRPr lang="ru-RU" b="1" dirty="0"/>
          </a:p>
          <a:p>
            <a:pPr marL="82296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9498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400" y="116632"/>
            <a:ext cx="7498080" cy="778098"/>
          </a:xfrm>
        </p:spPr>
        <p:txBody>
          <a:bodyPr>
            <a:noAutofit/>
          </a:bodyPr>
          <a:lstStyle/>
          <a:p>
            <a:pPr algn="ctr"/>
            <a:r>
              <a:rPr lang="uk-UA" sz="2600" b="1" dirty="0" smtClean="0">
                <a:solidFill>
                  <a:srgbClr val="4F271C">
                    <a:satMod val="130000"/>
                  </a:srgbClr>
                </a:solidFill>
              </a:rPr>
              <a:t>Особливості правового режиму</a:t>
            </a:r>
            <a:br>
              <a:rPr lang="uk-UA" sz="2600" b="1" dirty="0" smtClean="0">
                <a:solidFill>
                  <a:srgbClr val="4F271C">
                    <a:satMod val="130000"/>
                  </a:srgbClr>
                </a:solidFill>
              </a:rPr>
            </a:br>
            <a:r>
              <a:rPr lang="uk-UA" sz="2600" b="1" dirty="0" smtClean="0">
                <a:solidFill>
                  <a:srgbClr val="4F271C">
                    <a:satMod val="130000"/>
                  </a:srgbClr>
                </a:solidFill>
              </a:rPr>
              <a:t>                                                                             </a:t>
            </a:r>
            <a:r>
              <a:rPr lang="uk-UA" sz="2600" b="1" dirty="0" smtClean="0">
                <a:solidFill>
                  <a:srgbClr val="002060"/>
                </a:solidFill>
              </a:rPr>
              <a:t>(слайд 2)</a:t>
            </a:r>
            <a:endParaRPr lang="ru-RU" sz="26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980728"/>
            <a:ext cx="7962088" cy="5616624"/>
          </a:xfrm>
        </p:spPr>
        <p:txBody>
          <a:bodyPr>
            <a:normAutofit fontScale="70000" lnSpcReduction="20000"/>
          </a:bodyPr>
          <a:lstStyle/>
          <a:p>
            <a:pPr marL="596646" lvl="0" indent="-514350">
              <a:buFont typeface="+mj-lt"/>
              <a:buAutoNum type="arabicPeriod" startAt="7"/>
            </a:pPr>
            <a:r>
              <a:rPr lang="uk-UA" sz="3400" b="1" dirty="0"/>
              <a:t>основним джерелом формування цієї категорії є землі сільськогосподарського та лісогосподарського призначення, тому у земельному законодавстві унормований порядок відшкодування втрат сільськогосподарського та лісогосподарського призначення; </a:t>
            </a:r>
            <a:endParaRPr lang="ru-RU" sz="3400" b="1" dirty="0"/>
          </a:p>
          <a:p>
            <a:pPr marL="596646" lvl="0" indent="-514350">
              <a:buFont typeface="+mj-lt"/>
              <a:buAutoNum type="arabicPeriod" startAt="7"/>
            </a:pPr>
            <a:r>
              <a:rPr lang="uk-UA" sz="3400" b="1" dirty="0"/>
              <a:t>необхідність забезпечення раціонального та екологічно виваженого використання земель при будівництві, утриманні та експлуатації різних несільськогосподарських об’єктів;</a:t>
            </a:r>
            <a:endParaRPr lang="ru-RU" sz="3400" b="1" dirty="0"/>
          </a:p>
          <a:p>
            <a:pPr marL="596646" lvl="0" indent="-514350">
              <a:buFont typeface="+mj-lt"/>
              <a:buAutoNum type="arabicPeriod" startAt="7"/>
            </a:pPr>
            <a:r>
              <a:rPr lang="uk-UA" sz="3400" b="1" dirty="0"/>
              <a:t>нормування розмірів відповідних земельних ділянок (для типових (залізниць, автомобільних доріг, ЛЕП, трубопроводів, аеродромів) та нетипових об’єктів (промислових підприємств) дещо відрізняється);</a:t>
            </a:r>
            <a:endParaRPr lang="ru-RU" sz="3400" b="1" dirty="0"/>
          </a:p>
          <a:p>
            <a:pPr marL="596646" lvl="0" indent="-514350">
              <a:buFont typeface="+mj-lt"/>
              <a:buAutoNum type="arabicPeriod" startAt="7"/>
            </a:pPr>
            <a:r>
              <a:rPr lang="uk-UA" sz="3400" b="1" dirty="0"/>
              <a:t>наявність на землях </a:t>
            </a:r>
            <a:r>
              <a:rPr lang="uk-UA" sz="3400" b="1" dirty="0" smtClean="0"/>
              <a:t>цієї </a:t>
            </a:r>
            <a:r>
              <a:rPr lang="uk-UA" sz="3400" b="1" dirty="0"/>
              <a:t>категорії значної кількості зон із особливим правовим режимом (внутрішнє та зовнішнє зонування);</a:t>
            </a:r>
            <a:endParaRPr lang="ru-RU" sz="3400" b="1" dirty="0"/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743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4624"/>
            <a:ext cx="749808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1" dirty="0" smtClean="0"/>
              <a:t>Землі оборони (</a:t>
            </a:r>
            <a:r>
              <a:rPr lang="uk-UA" sz="3200" b="1" smtClean="0"/>
              <a:t>загальне законодавство</a:t>
            </a:r>
            <a:r>
              <a:rPr lang="uk-UA" sz="3200" b="1" dirty="0" smtClean="0"/>
              <a:t>)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836712"/>
            <a:ext cx="7962088" cy="5832648"/>
          </a:xfrm>
        </p:spPr>
        <p:txBody>
          <a:bodyPr>
            <a:normAutofit fontScale="77500" lnSpcReduction="20000"/>
          </a:bodyPr>
          <a:lstStyle/>
          <a:p>
            <a:pPr marL="596646" lvl="0" indent="-514350">
              <a:buFont typeface="+mj-lt"/>
              <a:buAutoNum type="arabicPeriod"/>
            </a:pPr>
            <a:r>
              <a:rPr lang="uk-UA" b="1" dirty="0" smtClean="0"/>
              <a:t>Закон України від 06 грудня 1991 р. (в редакції Закону України від 05 жовтня 2000 р.) «Про оборону».</a:t>
            </a:r>
            <a:endParaRPr lang="ru-RU" b="1" dirty="0" smtClean="0"/>
          </a:p>
          <a:p>
            <a:pPr marL="596646" indent="-514350">
              <a:buFont typeface="+mj-lt"/>
              <a:buAutoNum type="arabicPeriod"/>
            </a:pPr>
            <a:r>
              <a:rPr lang="uk-UA" b="1" dirty="0"/>
              <a:t>Закон України від </a:t>
            </a:r>
            <a:r>
              <a:rPr lang="uk-UA" b="1" dirty="0" smtClean="0"/>
              <a:t>06 </a:t>
            </a:r>
            <a:r>
              <a:rPr lang="uk-UA" b="1" dirty="0"/>
              <a:t>грудня 1991 р. (в редакції Закону України від </a:t>
            </a:r>
            <a:r>
              <a:rPr lang="uk-UA" b="1" dirty="0" smtClean="0"/>
              <a:t>05 </a:t>
            </a:r>
            <a:r>
              <a:rPr lang="uk-UA" b="1" dirty="0"/>
              <a:t>жовтня 2000 р</a:t>
            </a:r>
            <a:r>
              <a:rPr lang="uk-UA" b="1" dirty="0" smtClean="0"/>
              <a:t>.) «Про Збройні Сили України».</a:t>
            </a:r>
            <a:endParaRPr lang="ru-RU" b="1" dirty="0"/>
          </a:p>
          <a:p>
            <a:pPr marL="596646" lvl="0" indent="-514350">
              <a:buFont typeface="+mj-lt"/>
              <a:buAutoNum type="arabicPeriod"/>
            </a:pPr>
            <a:r>
              <a:rPr lang="uk-UA" b="1" dirty="0" smtClean="0"/>
              <a:t>Закон України від 04 листопада 1991 р. «Про державний кордон».</a:t>
            </a:r>
            <a:endParaRPr lang="ru-RU" b="1" dirty="0" smtClean="0"/>
          </a:p>
          <a:p>
            <a:pPr marL="596646" lvl="0" indent="-514350">
              <a:buFont typeface="+mj-lt"/>
              <a:buAutoNum type="arabicPeriod"/>
            </a:pPr>
            <a:r>
              <a:rPr lang="uk-UA" b="1" dirty="0" smtClean="0"/>
              <a:t>Закон України від 03 квітня 2003 р. «Про державну прикордонну службу України».</a:t>
            </a:r>
            <a:endParaRPr lang="ru-RU" b="1" dirty="0" smtClean="0"/>
          </a:p>
          <a:p>
            <a:pPr marL="596646" lvl="0" indent="-514350">
              <a:buFont typeface="+mj-lt"/>
              <a:buAutoNum type="arabicPeriod"/>
            </a:pPr>
            <a:r>
              <a:rPr lang="uk-UA" b="1" dirty="0" smtClean="0"/>
              <a:t>Закон України від 05 листопада 2009 р. «Про прикордонний контроль».</a:t>
            </a:r>
            <a:endParaRPr lang="ru-RU" b="1" dirty="0" smtClean="0"/>
          </a:p>
          <a:p>
            <a:pPr marL="596646" lvl="0" indent="-514350">
              <a:buFont typeface="+mj-lt"/>
              <a:buAutoNum type="arabicPeriod"/>
            </a:pPr>
            <a:r>
              <a:rPr lang="uk-UA" b="1" dirty="0" smtClean="0"/>
              <a:t>Постанова Кабінету Міністрів України від 27 липня 1998 р. № 1147 «Про прикордонний режим». </a:t>
            </a:r>
          </a:p>
          <a:p>
            <a:pPr marL="596646" lvl="0" indent="-514350">
              <a:buFont typeface="+mj-lt"/>
              <a:buAutoNum type="arabicPeriod"/>
            </a:pPr>
            <a:r>
              <a:rPr lang="uk-UA" b="1" dirty="0" smtClean="0"/>
              <a:t>Постанова Кабінету Міністрів України від 03 серпня 1998 р. № 1199 «Про контрольовані прикордонні райони».</a:t>
            </a: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134112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4624"/>
            <a:ext cx="7602048" cy="778098"/>
          </a:xfrm>
        </p:spPr>
        <p:txBody>
          <a:bodyPr>
            <a:noAutofit/>
          </a:bodyPr>
          <a:lstStyle/>
          <a:p>
            <a:pPr algn="ctr"/>
            <a:r>
              <a:rPr lang="uk-UA" sz="2600" b="1" dirty="0" smtClean="0">
                <a:solidFill>
                  <a:srgbClr val="4F271C">
                    <a:satMod val="130000"/>
                  </a:srgbClr>
                </a:solidFill>
              </a:rPr>
              <a:t>Особливості правового режиму</a:t>
            </a:r>
            <a:br>
              <a:rPr lang="uk-UA" sz="2600" b="1" dirty="0" smtClean="0">
                <a:solidFill>
                  <a:srgbClr val="4F271C">
                    <a:satMod val="130000"/>
                  </a:srgbClr>
                </a:solidFill>
              </a:rPr>
            </a:br>
            <a:r>
              <a:rPr lang="uk-UA" sz="2600" b="1" dirty="0" smtClean="0">
                <a:solidFill>
                  <a:srgbClr val="4F271C">
                    <a:satMod val="130000"/>
                  </a:srgbClr>
                </a:solidFill>
              </a:rPr>
              <a:t>                                                                                        </a:t>
            </a:r>
            <a:r>
              <a:rPr lang="uk-UA" sz="2600" b="1" dirty="0" smtClean="0">
                <a:solidFill>
                  <a:srgbClr val="002060"/>
                </a:solidFill>
              </a:rPr>
              <a:t>(слайд 3)</a:t>
            </a:r>
            <a:endParaRPr lang="ru-RU" sz="26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980728"/>
            <a:ext cx="7962088" cy="5976664"/>
          </a:xfrm>
        </p:spPr>
        <p:txBody>
          <a:bodyPr>
            <a:normAutofit fontScale="77500" lnSpcReduction="20000"/>
          </a:bodyPr>
          <a:lstStyle/>
          <a:p>
            <a:pPr marL="596646" lvl="0" indent="-514350">
              <a:buFont typeface="+mj-lt"/>
              <a:buAutoNum type="arabicPeriod" startAt="11"/>
            </a:pPr>
            <a:r>
              <a:rPr lang="uk-UA" sz="3100" b="1" dirty="0"/>
              <a:t>наявність спеціальних суб’єктів прав на землі;</a:t>
            </a:r>
            <a:endParaRPr lang="ru-RU" sz="3100" b="1" dirty="0"/>
          </a:p>
          <a:p>
            <a:pPr marL="596646" lvl="0" indent="-514350">
              <a:buFont typeface="+mj-lt"/>
              <a:buAutoNum type="arabicPeriod" startAt="11"/>
            </a:pPr>
            <a:r>
              <a:rPr lang="uk-UA" sz="3100" b="1" dirty="0"/>
              <a:t>наявність значної кількості земель, які не можуть бути об’єктом права приватної чи комунальної власності;</a:t>
            </a:r>
            <a:endParaRPr lang="ru-RU" sz="3100" b="1" dirty="0"/>
          </a:p>
          <a:p>
            <a:pPr marL="596646" lvl="0" indent="-514350">
              <a:buFont typeface="+mj-lt"/>
              <a:buAutoNum type="arabicPeriod" startAt="11"/>
            </a:pPr>
            <a:r>
              <a:rPr lang="uk-UA" sz="3100" b="1" dirty="0"/>
              <a:t>поширеність </a:t>
            </a:r>
            <a:r>
              <a:rPr lang="uk-UA" sz="3100" b="1" dirty="0" smtClean="0"/>
              <a:t>права користування </a:t>
            </a:r>
            <a:r>
              <a:rPr lang="uk-UA" sz="3100" b="1" dirty="0"/>
              <a:t>землями як правової форми використання земель </a:t>
            </a:r>
            <a:r>
              <a:rPr lang="uk-UA" sz="3100" b="1" dirty="0" smtClean="0"/>
              <a:t>цієї </a:t>
            </a:r>
            <a:r>
              <a:rPr lang="uk-UA" sz="3100" b="1" dirty="0"/>
              <a:t>категорії;</a:t>
            </a:r>
            <a:endParaRPr lang="ru-RU" sz="3100" b="1" dirty="0"/>
          </a:p>
          <a:p>
            <a:pPr marL="596646" lvl="0" indent="-514350">
              <a:buFont typeface="+mj-lt"/>
              <a:buAutoNum type="arabicPeriod" startAt="11"/>
            </a:pPr>
            <a:r>
              <a:rPr lang="uk-UA" sz="3100" b="1" dirty="0"/>
              <a:t>можливість використання окремих земель для визначених цілей без відведення земельних ділянок як таких, а в межах охоронних або санітарно-захисних зон, сервітутів на існуючих земельних ділянках інших категорій </a:t>
            </a:r>
            <a:r>
              <a:rPr lang="uk-UA" sz="3100" b="1" dirty="0" smtClean="0"/>
              <a:t>(у </a:t>
            </a:r>
            <a:r>
              <a:rPr lang="uk-UA" sz="3100" b="1" dirty="0"/>
              <a:t>певних випадках земельні ресурси, що призначаються для спеціальних несільськогосподарських потреб, взагалі можуть не відводитись як окремі земельні ділянки (при розміщенні лінійних об’єктів – ліній зв’язку, ЛЕП, підземних трубопроводів)). </a:t>
            </a:r>
            <a:endParaRPr lang="ru-RU" sz="3100" b="1" dirty="0"/>
          </a:p>
          <a:p>
            <a:pPr marL="596646" lvl="0" indent="-514350">
              <a:buFont typeface="+mj-lt"/>
              <a:buAutoNum type="arabicPeriod" startAt="11"/>
            </a:pPr>
            <a:r>
              <a:rPr lang="uk-UA" sz="3100" b="1" dirty="0"/>
              <a:t>визначеність особливостей правового режиму земель </a:t>
            </a:r>
            <a:r>
              <a:rPr lang="uk-UA" sz="3100" b="1" dirty="0" smtClean="0"/>
              <a:t>цієї </a:t>
            </a:r>
            <a:r>
              <a:rPr lang="uk-UA" sz="3100" b="1" dirty="0"/>
              <a:t>категорії </a:t>
            </a:r>
            <a:r>
              <a:rPr lang="uk-UA" sz="3100" b="1" dirty="0" smtClean="0"/>
              <a:t>законами.</a:t>
            </a:r>
            <a:endParaRPr lang="ru-RU" sz="3100" b="1" dirty="0"/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220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/>
              <a:t>Землі промисловості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124744"/>
            <a:ext cx="7962088" cy="5616624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uk-UA" sz="2800" dirty="0" smtClean="0"/>
              <a:t>До </a:t>
            </a:r>
            <a:r>
              <a:rPr lang="uk-UA" sz="2800" b="1" dirty="0" smtClean="0">
                <a:solidFill>
                  <a:srgbClr val="C00000"/>
                </a:solidFill>
              </a:rPr>
              <a:t>земель  промисловості </a:t>
            </a:r>
            <a:r>
              <a:rPr lang="uk-UA" sz="2800" dirty="0" smtClean="0"/>
              <a:t>належать землі, надані для розміщення та експлуатації основних, підсобних і допоміжних будівель та споруд промислових, гірничодобувних, транспортних та інших підприємств, їх під’їзних шляхів, інженерних мереж, адміністративно-побутових будівель, інших споруд (ст. 66 ЗК).</a:t>
            </a:r>
          </a:p>
          <a:p>
            <a:pPr marL="82296" indent="0">
              <a:buNone/>
            </a:pPr>
            <a:endParaRPr lang="ru-RU" sz="2800" dirty="0" smtClean="0"/>
          </a:p>
          <a:p>
            <a:pPr marL="82296" indent="0">
              <a:buNone/>
            </a:pPr>
            <a:r>
              <a:rPr lang="ru-RU" sz="2800" dirty="0" err="1" smtClean="0"/>
              <a:t>Близько</a:t>
            </a:r>
            <a:r>
              <a:rPr lang="ru-RU" sz="2800" dirty="0" smtClean="0"/>
              <a:t> 195 тис. га.</a:t>
            </a:r>
            <a:endParaRPr lang="ru-RU" sz="2800" dirty="0"/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981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778098"/>
          </a:xfrm>
        </p:spPr>
        <p:txBody>
          <a:bodyPr>
            <a:noAutofit/>
          </a:bodyPr>
          <a:lstStyle/>
          <a:p>
            <a:pPr algn="ctr"/>
            <a:r>
              <a:rPr lang="uk-UA" sz="3400" b="1" dirty="0" smtClean="0"/>
              <a:t>Землі гірничодобувної промисловості</a:t>
            </a:r>
            <a:endParaRPr lang="ru-RU" sz="3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124744"/>
            <a:ext cx="7962088" cy="5616624"/>
          </a:xfrm>
        </p:spPr>
        <p:txBody>
          <a:bodyPr>
            <a:normAutofit/>
          </a:bodyPr>
          <a:lstStyle/>
          <a:p>
            <a:pPr marL="596646" indent="-514350">
              <a:buFont typeface="+mj-lt"/>
              <a:buAutoNum type="arabicPeriod"/>
            </a:pPr>
            <a:r>
              <a:rPr lang="ru-RU" sz="2600" b="1" dirty="0" err="1">
                <a:solidFill>
                  <a:srgbClr val="FF0000"/>
                </a:solidFill>
              </a:rPr>
              <a:t>Гірничий</a:t>
            </a:r>
            <a:r>
              <a:rPr lang="ru-RU" sz="2600" b="1" dirty="0">
                <a:solidFill>
                  <a:srgbClr val="FF0000"/>
                </a:solidFill>
              </a:rPr>
              <a:t> закон </a:t>
            </a:r>
            <a:r>
              <a:rPr lang="ru-RU" sz="2600" b="1" dirty="0" err="1">
                <a:solidFill>
                  <a:srgbClr val="FF0000"/>
                </a:solidFill>
              </a:rPr>
              <a:t>України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/>
              <a:t>від</a:t>
            </a:r>
            <a:r>
              <a:rPr lang="ru-RU" sz="2600" b="1" dirty="0"/>
              <a:t> 06 </a:t>
            </a:r>
            <a:r>
              <a:rPr lang="ru-RU" sz="2600" b="1" dirty="0" err="1"/>
              <a:t>жовтня</a:t>
            </a:r>
            <a:r>
              <a:rPr lang="ru-RU" sz="2600" b="1" dirty="0"/>
              <a:t> 1999 р.</a:t>
            </a:r>
          </a:p>
          <a:p>
            <a:pPr marL="596646" indent="-514350">
              <a:buFont typeface="+mj-lt"/>
              <a:buAutoNum type="arabicPeriod"/>
            </a:pPr>
            <a:r>
              <a:rPr lang="ru-RU" sz="2600" b="1" dirty="0">
                <a:solidFill>
                  <a:srgbClr val="FF0000"/>
                </a:solidFill>
              </a:rPr>
              <a:t>Кодекс про </a:t>
            </a:r>
            <a:r>
              <a:rPr lang="ru-RU" sz="2600" b="1" dirty="0" err="1">
                <a:solidFill>
                  <a:srgbClr val="FF0000"/>
                </a:solidFill>
              </a:rPr>
              <a:t>надра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/>
              <a:t>від</a:t>
            </a:r>
            <a:r>
              <a:rPr lang="ru-RU" sz="2600" b="1" dirty="0"/>
              <a:t> 27 </a:t>
            </a:r>
            <a:r>
              <a:rPr lang="ru-RU" sz="2600" b="1" dirty="0" err="1"/>
              <a:t>липня</a:t>
            </a:r>
            <a:r>
              <a:rPr lang="ru-RU" sz="2600" b="1" dirty="0"/>
              <a:t> 1994 р.</a:t>
            </a:r>
          </a:p>
          <a:p>
            <a:pPr marL="596646" indent="-514350">
              <a:buFont typeface="+mj-lt"/>
              <a:buAutoNum type="arabicPeriod"/>
            </a:pPr>
            <a:r>
              <a:rPr lang="ru-RU" sz="2600" b="1" dirty="0"/>
              <a:t>Закон </a:t>
            </a:r>
            <a:r>
              <a:rPr lang="ru-RU" sz="2600" b="1" dirty="0" err="1"/>
              <a:t>України</a:t>
            </a:r>
            <a:r>
              <a:rPr lang="ru-RU" sz="2600" b="1" dirty="0"/>
              <a:t> </a:t>
            </a:r>
            <a:r>
              <a:rPr lang="ru-RU" sz="2600" b="1" dirty="0" err="1"/>
              <a:t>від</a:t>
            </a:r>
            <a:r>
              <a:rPr lang="ru-RU" sz="2600" b="1" dirty="0"/>
              <a:t> 14 </a:t>
            </a:r>
            <a:r>
              <a:rPr lang="ru-RU" sz="2600" b="1" dirty="0" err="1"/>
              <a:t>вересня</a:t>
            </a:r>
            <a:r>
              <a:rPr lang="ru-RU" sz="2600" b="1" dirty="0"/>
              <a:t> 1999 р. </a:t>
            </a:r>
            <a:r>
              <a:rPr lang="ru-RU" sz="2600" b="1" dirty="0">
                <a:solidFill>
                  <a:srgbClr val="FF0000"/>
                </a:solidFill>
              </a:rPr>
              <a:t>«Про угоди про </a:t>
            </a:r>
            <a:r>
              <a:rPr lang="ru-RU" sz="2600" b="1" dirty="0" err="1">
                <a:solidFill>
                  <a:srgbClr val="FF0000"/>
                </a:solidFill>
              </a:rPr>
              <a:t>розподіл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  <a:r>
              <a:rPr lang="ru-RU" sz="2600" b="1" dirty="0" err="1">
                <a:solidFill>
                  <a:srgbClr val="FF0000"/>
                </a:solidFill>
              </a:rPr>
              <a:t>продукції</a:t>
            </a:r>
            <a:r>
              <a:rPr lang="ru-RU" sz="2600" b="1" dirty="0" smtClean="0">
                <a:solidFill>
                  <a:srgbClr val="FF0000"/>
                </a:solidFill>
              </a:rPr>
              <a:t>».</a:t>
            </a:r>
          </a:p>
          <a:p>
            <a:pPr marL="596646" indent="-514350">
              <a:buFont typeface="+mj-lt"/>
              <a:buAutoNum type="arabicPeriod"/>
            </a:pPr>
            <a:r>
              <a:rPr lang="uk-UA" sz="2600" b="1" dirty="0" smtClean="0"/>
              <a:t>Закон України від 3 жовтня 2019 р. </a:t>
            </a:r>
            <a:r>
              <a:rPr lang="uk-UA" sz="2600" b="1" dirty="0" smtClean="0">
                <a:solidFill>
                  <a:srgbClr val="FF0000"/>
                </a:solidFill>
              </a:rPr>
              <a:t>«Про концесію».</a:t>
            </a:r>
          </a:p>
          <a:p>
            <a:pPr marL="596646" indent="-514350">
              <a:buFont typeface="+mj-lt"/>
              <a:buAutoNum type="arabicPeriod"/>
            </a:pPr>
            <a:r>
              <a:rPr lang="uk-UA" sz="2600" b="1" dirty="0" smtClean="0"/>
              <a:t>Закон </a:t>
            </a:r>
            <a:r>
              <a:rPr lang="uk-UA" sz="2600" b="1" dirty="0"/>
              <a:t>України від </a:t>
            </a:r>
            <a:r>
              <a:rPr lang="uk-UA" sz="2600" b="1" dirty="0" smtClean="0"/>
              <a:t>07 липня 2001 </a:t>
            </a:r>
            <a:r>
              <a:rPr lang="uk-UA" sz="2600" b="1" dirty="0"/>
              <a:t>р. </a:t>
            </a:r>
            <a:r>
              <a:rPr lang="uk-UA" sz="2600" b="1" dirty="0">
                <a:solidFill>
                  <a:srgbClr val="FF0000"/>
                </a:solidFill>
              </a:rPr>
              <a:t>«Про </a:t>
            </a:r>
            <a:r>
              <a:rPr lang="uk-UA" sz="2600" b="1" dirty="0" smtClean="0">
                <a:solidFill>
                  <a:srgbClr val="FF0000"/>
                </a:solidFill>
              </a:rPr>
              <a:t>нафту і газ».</a:t>
            </a:r>
            <a:endParaRPr lang="ru-RU" sz="2600" b="1" dirty="0">
              <a:solidFill>
                <a:srgbClr val="FF0000"/>
              </a:solidFill>
            </a:endParaRPr>
          </a:p>
          <a:p>
            <a:pPr marL="596646" indent="-514350">
              <a:buFont typeface="+mj-lt"/>
              <a:buAutoNum type="arabicPeriod"/>
            </a:pPr>
            <a:r>
              <a:rPr lang="uk-UA" sz="2600" b="1" dirty="0" smtClean="0"/>
              <a:t>Закон України від 21 травня 2009 р. </a:t>
            </a:r>
            <a:r>
              <a:rPr lang="uk-UA" sz="2600" b="1" dirty="0" smtClean="0">
                <a:solidFill>
                  <a:srgbClr val="FF0000"/>
                </a:solidFill>
              </a:rPr>
              <a:t>«Про газ (метан) вугільних родовищ».</a:t>
            </a:r>
            <a:endParaRPr lang="ru-RU" sz="2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02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7"/>
            <a:ext cx="7498080" cy="634083"/>
          </a:xfrm>
        </p:spPr>
        <p:txBody>
          <a:bodyPr>
            <a:normAutofit/>
          </a:bodyPr>
          <a:lstStyle/>
          <a:p>
            <a:r>
              <a:rPr lang="uk-UA" sz="2600" b="1" dirty="0" smtClean="0">
                <a:solidFill>
                  <a:srgbClr val="C00000"/>
                </a:solidFill>
              </a:rPr>
              <a:t>Гірничий закон України</a:t>
            </a:r>
            <a:endParaRPr lang="ru-RU" sz="2600" b="1" dirty="0">
              <a:solidFill>
                <a:srgbClr val="C00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435608" y="908720"/>
            <a:ext cx="7498080" cy="5339680"/>
          </a:xfrm>
        </p:spPr>
        <p:txBody>
          <a:bodyPr>
            <a:normAutofit lnSpcReduction="10000"/>
          </a:bodyPr>
          <a:lstStyle/>
          <a:p>
            <a:pPr marL="82296" indent="0" algn="just">
              <a:buNone/>
            </a:pPr>
            <a:r>
              <a:rPr lang="uk-UA" sz="2000" b="1" dirty="0" smtClean="0"/>
              <a:t>гірнича (гірничодобувна) промисловість </a:t>
            </a:r>
            <a:r>
              <a:rPr lang="uk-UA" sz="2000" dirty="0" smtClean="0"/>
              <a:t>- комплекс галузей важкої промисловості з розвідування родовищ корисних копалин, їх видобутку з надр землі та збагачення</a:t>
            </a:r>
          </a:p>
          <a:p>
            <a:pPr marL="82296" indent="0" algn="just">
              <a:buNone/>
            </a:pPr>
            <a:endParaRPr lang="uk-UA" sz="2000" b="1" dirty="0" smtClean="0"/>
          </a:p>
          <a:p>
            <a:pPr marL="82296" indent="0" algn="just">
              <a:buNone/>
            </a:pPr>
            <a:r>
              <a:rPr lang="uk-UA" sz="2000" b="1" dirty="0" smtClean="0"/>
              <a:t>гірниче законодавство </a:t>
            </a:r>
            <a:r>
              <a:rPr lang="uk-UA" sz="2000" dirty="0" smtClean="0"/>
              <a:t>- сукупність правових норм, які регулюють гірничі відносини та встановлюють правила ведення гірничих робіт;</a:t>
            </a:r>
          </a:p>
          <a:p>
            <a:pPr marL="82296" indent="0" algn="just">
              <a:buNone/>
            </a:pPr>
            <a:endParaRPr lang="uk-UA" sz="2000" b="1" dirty="0" smtClean="0"/>
          </a:p>
          <a:p>
            <a:pPr marL="82296" indent="0" algn="just">
              <a:buNone/>
            </a:pPr>
            <a:r>
              <a:rPr lang="uk-UA" sz="2000" b="1" dirty="0" smtClean="0"/>
              <a:t>гірниче підприємство </a:t>
            </a:r>
            <a:r>
              <a:rPr lang="uk-UA" sz="2000" dirty="0" smtClean="0"/>
              <a:t>- цілісний технічно та організаційно відокремлений майновий комплекс засобів і ресурсів для видобутку корисних копалин, будівництва та експлуатації об'єктів із застосуванням гірничих технологій (шахти, рудники, копальні, кар'єри, розрізи, збагачувальні фабрики тощо);</a:t>
            </a:r>
          </a:p>
          <a:p>
            <a:pPr marL="82296" indent="0" algn="just">
              <a:buNone/>
            </a:pPr>
            <a:endParaRPr lang="uk-UA" sz="2000" dirty="0" smtClean="0"/>
          </a:p>
          <a:p>
            <a:pPr marL="82296" indent="0" algn="just">
              <a:buNone/>
            </a:pPr>
            <a:r>
              <a:rPr lang="uk-UA" sz="2000" b="1" dirty="0" smtClean="0"/>
              <a:t>шахта</a:t>
            </a:r>
            <a:r>
              <a:rPr lang="uk-UA" sz="2000" dirty="0" smtClean="0"/>
              <a:t> - гірниче підприємство з видобування корисних копалин (вугілля, солей тощо) підземним способом.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7873043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3741</TotalTime>
  <Words>3114</Words>
  <Application>Microsoft Office PowerPoint</Application>
  <PresentationFormat>Екран (4:3)</PresentationFormat>
  <Paragraphs>252</Paragraphs>
  <Slides>50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50</vt:i4>
      </vt:variant>
    </vt:vector>
  </HeadingPairs>
  <TitlesOfParts>
    <vt:vector size="56" baseType="lpstr">
      <vt:lpstr>Calibri</vt:lpstr>
      <vt:lpstr>Corbel</vt:lpstr>
      <vt:lpstr>Gill Sans MT</vt:lpstr>
      <vt:lpstr>Verdana</vt:lpstr>
      <vt:lpstr>Wingdings 2</vt:lpstr>
      <vt:lpstr>Солнцестояние</vt:lpstr>
      <vt:lpstr>ПРАВОВИЙ РЕЖИМ ЗЕМЕЛЬ ПРОМИСЛОВОСТІ, ТРАНСПОРТУ, електронних комунікацій, ЕНЕРГЕТИКИ, ОБОРОНИ ТА ІНШОГО ПРИЗНАЧЕННЯ</vt:lpstr>
      <vt:lpstr>Основні питання теми</vt:lpstr>
      <vt:lpstr>Склад цієї категорії земель </vt:lpstr>
      <vt:lpstr>Особливості правового режиму                                                                                                (слайд 1)    </vt:lpstr>
      <vt:lpstr>Особливості правового режиму                                                                              (слайд 2)</vt:lpstr>
      <vt:lpstr>Особливості правового режиму                                                                                         (слайд 3)</vt:lpstr>
      <vt:lpstr>Землі промисловості</vt:lpstr>
      <vt:lpstr>Землі гірничодобувної промисловості</vt:lpstr>
      <vt:lpstr>Гірничий закон України</vt:lpstr>
      <vt:lpstr>Гірничий закон України</vt:lpstr>
      <vt:lpstr>Гірничий закон України</vt:lpstr>
      <vt:lpstr>Гірничий закон України</vt:lpstr>
      <vt:lpstr>Кодекс України про надра</vt:lpstr>
      <vt:lpstr>Кодекс України про надра</vt:lpstr>
      <vt:lpstr>Кодекс України про надра</vt:lpstr>
      <vt:lpstr>Кодекс України про надра</vt:lpstr>
      <vt:lpstr>Кодекс України про надра</vt:lpstr>
      <vt:lpstr>Кодекс України про надра</vt:lpstr>
      <vt:lpstr>Кодекс України про надра</vt:lpstr>
      <vt:lpstr>Кодекс України про надра</vt:lpstr>
      <vt:lpstr>Презентація PowerPoint</vt:lpstr>
      <vt:lpstr>Закон України «Про концесію»</vt:lpstr>
      <vt:lpstr>Закон України «Про концесію»</vt:lpstr>
      <vt:lpstr>Закон України «Про концесію»</vt:lpstr>
      <vt:lpstr>Закон України «Про концесію»</vt:lpstr>
      <vt:lpstr>Закон України «Про концесію»</vt:lpstr>
      <vt:lpstr>Презентація PowerPoint</vt:lpstr>
      <vt:lpstr>Презентація PowerPoint</vt:lpstr>
      <vt:lpstr>Норми про землі індустріальних парків  у ЗК України </vt:lpstr>
      <vt:lpstr>Норми про стимулювання розвитку індустріальних парків в Україні </vt:lpstr>
      <vt:lpstr>Норми про стимулювання розвитку індустріальних парків в Україні </vt:lpstr>
      <vt:lpstr>Землі енергетичної системи</vt:lpstr>
      <vt:lpstr>Землі енергетичної системи</vt:lpstr>
      <vt:lpstr>Закон України від 15 липня 2021 р. № 1657-IX «Про внесення змін до деяких законодавчих актів України щодо спрощення процедури приєднання до електричних мереж»</vt:lpstr>
      <vt:lpstr>Закон України від 15 липня 2021 р. № 1657-IX «Про внесення змін до деяких законодавчих актів України щодо спрощення процедури приєднання до електричних мереж»</vt:lpstr>
      <vt:lpstr>Землі транспорту</vt:lpstr>
      <vt:lpstr>Землі транспорту</vt:lpstr>
      <vt:lpstr>Землі транспорту</vt:lpstr>
      <vt:lpstr>Презентація PowerPoint</vt:lpstr>
      <vt:lpstr>Закон України  «Про мультимодальні перевезення»</vt:lpstr>
      <vt:lpstr>Закон України  «Про мультимодальні перевезення»</vt:lpstr>
      <vt:lpstr>Закон України  «Про внутрішній водний транспорт»</vt:lpstr>
      <vt:lpstr>Закон України  «Про внутрішній водний транспорт»</vt:lpstr>
      <vt:lpstr>Землі електронних комунікацій</vt:lpstr>
      <vt:lpstr>Землі електронних комунікацій</vt:lpstr>
      <vt:lpstr>Землі оборони</vt:lpstr>
      <vt:lpstr>Землі оборони</vt:lpstr>
      <vt:lpstr>Презентація PowerPoint</vt:lpstr>
      <vt:lpstr>Землі оборони (спеціальне законодаство)</vt:lpstr>
      <vt:lpstr>Землі оборони (загальне законодавство)</vt:lpstr>
    </vt:vector>
  </TitlesOfParts>
  <Company>Deftones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Поняття, предмет та система земельного права України</dc:title>
  <dc:creator>Customer</dc:creator>
  <cp:lastModifiedBy>vice-rector</cp:lastModifiedBy>
  <cp:revision>355</cp:revision>
  <cp:lastPrinted>2017-03-09T09:08:30Z</cp:lastPrinted>
  <dcterms:created xsi:type="dcterms:W3CDTF">2010-09-03T10:03:27Z</dcterms:created>
  <dcterms:modified xsi:type="dcterms:W3CDTF">2022-11-26T12:11:47Z</dcterms:modified>
</cp:coreProperties>
</file>