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3" r:id="rId5"/>
    <p:sldId id="275" r:id="rId6"/>
    <p:sldId id="274" r:id="rId7"/>
    <p:sldId id="276" r:id="rId8"/>
    <p:sldId id="278" r:id="rId9"/>
    <p:sldId id="277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41E"/>
    <a:srgbClr val="0AA2E6"/>
    <a:srgbClr val="4C3799"/>
    <a:srgbClr val="26949A"/>
    <a:srgbClr val="2A6EAC"/>
    <a:srgbClr val="1E90B8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79" d="100"/>
          <a:sy n="79" d="100"/>
        </p:scale>
        <p:origin x="-22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624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640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848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66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314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265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670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837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484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741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1D58E-CBE2-4903-9CAF-F8FFC2254BE5}" type="datetimeFigureOut">
              <a:rPr lang="uk-UA" smtClean="0"/>
              <a:t>03.04.2020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580B-6AD3-4DE8-9D2C-62DC5741442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501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72729" y="186615"/>
            <a:ext cx="11998091" cy="31700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chemeClr val="accent1">
                    <a:lumMod val="75000"/>
                  </a:schemeClr>
                </a:solidFill>
              </a:rPr>
              <a:t>Захист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прав </a:t>
            </a:r>
            <a:r>
              <a:rPr lang="ru-RU" sz="6000" b="1" dirty="0" err="1">
                <a:solidFill>
                  <a:schemeClr val="accent1">
                    <a:lumMod val="75000"/>
                  </a:schemeClr>
                </a:solidFill>
              </a:rPr>
              <a:t>споживачів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ru-RU" sz="6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6000" b="1" dirty="0" err="1" smtClean="0">
                <a:solidFill>
                  <a:schemeClr val="accent1">
                    <a:lumMod val="75000"/>
                  </a:schemeClr>
                </a:solidFill>
              </a:rPr>
              <a:t>теорія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 та практика.</a:t>
            </a:r>
          </a:p>
          <a:p>
            <a:pPr algn="r"/>
            <a:endParaRPr lang="uk-UA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uk-UA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54" y="1101015"/>
            <a:ext cx="11998091" cy="193899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chemeClr val="accent1">
                    <a:lumMod val="75000"/>
                  </a:schemeClr>
                </a:solidFill>
              </a:rPr>
              <a:t>Лекція 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</a:rPr>
              <a:t>Реалізація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</a:rPr>
              <a:t>продукції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 поза 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</a:rPr>
              <a:t>торговельними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</a:rPr>
              <a:t>офісними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</a:rPr>
              <a:t>приміщеннями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, на 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</a:rPr>
              <a:t>відстані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53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1E90B8"/>
            </a:gs>
            <a:gs pos="40000">
              <a:schemeClr val="accent1">
                <a:lumMod val="60000"/>
                <a:lumOff val="40000"/>
              </a:schemeClr>
            </a:gs>
            <a:gs pos="93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864972"/>
          </a:xfrm>
          <a:prstGeom prst="rect">
            <a:avLst/>
          </a:prstGeom>
          <a:gradFill>
            <a:gsLst>
              <a:gs pos="56000">
                <a:srgbClr val="1E90B8"/>
              </a:gs>
              <a:gs pos="0">
                <a:srgbClr val="0070C0"/>
              </a:gs>
              <a:gs pos="100000">
                <a:srgbClr val="0AA2E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046"/>
            <a:ext cx="10515600" cy="6234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Укладення </a:t>
            </a:r>
            <a:r>
              <a:rPr lang="uk-UA" sz="3600" b="1" dirty="0" smtClean="0">
                <a:solidFill>
                  <a:schemeClr val="bg1"/>
                </a:solidFill>
              </a:rPr>
              <a:t>договору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273" y="1432168"/>
            <a:ext cx="11243777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Споживачу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має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бути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надано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продавцем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виконавцем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виробником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договір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Він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має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містити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інформацію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про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дату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укладення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договору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найменування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місцезнаходження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продавця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виконавця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найменування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продукції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ціну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строк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виконання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робіт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надання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послуг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інші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істотні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умови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договору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права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обов'язки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сторін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договору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340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1E90B8"/>
            </a:gs>
            <a:gs pos="40000">
              <a:schemeClr val="accent1">
                <a:lumMod val="60000"/>
                <a:lumOff val="40000"/>
              </a:schemeClr>
            </a:gs>
            <a:gs pos="93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864972"/>
          </a:xfrm>
          <a:prstGeom prst="rect">
            <a:avLst/>
          </a:prstGeom>
          <a:gradFill>
            <a:gsLst>
              <a:gs pos="56000">
                <a:srgbClr val="1E90B8"/>
              </a:gs>
              <a:gs pos="0">
                <a:srgbClr val="0070C0"/>
              </a:gs>
              <a:gs pos="100000">
                <a:srgbClr val="0AA2E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046"/>
            <a:ext cx="10515600" cy="6234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Укладення договору</a:t>
            </a:r>
            <a:endParaRPr lang="uk-UA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5700" y="3133968"/>
            <a:ext cx="915035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Якщо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письмового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договору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споживачу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було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надано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правочин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не є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підставою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для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виникнення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обов'язків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споживача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endParaRPr lang="uk-UA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5563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1E90B8"/>
            </a:gs>
            <a:gs pos="40000">
              <a:schemeClr val="accent1">
                <a:lumMod val="60000"/>
                <a:lumOff val="40000"/>
              </a:schemeClr>
            </a:gs>
            <a:gs pos="93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864972"/>
          </a:xfrm>
          <a:prstGeom prst="rect">
            <a:avLst/>
          </a:prstGeom>
          <a:gradFill>
            <a:gsLst>
              <a:gs pos="56000">
                <a:srgbClr val="1E90B8"/>
              </a:gs>
              <a:gs pos="0">
                <a:srgbClr val="0070C0"/>
              </a:gs>
              <a:gs pos="100000">
                <a:srgbClr val="0AA2E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046"/>
            <a:ext cx="10515600" cy="6234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Реалізація продукції на </a:t>
            </a:r>
            <a:r>
              <a:rPr lang="uk-UA" sz="3600" b="1" dirty="0" smtClean="0">
                <a:solidFill>
                  <a:schemeClr val="bg1"/>
                </a:solidFill>
              </a:rPr>
              <a:t>відстані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4173" y="1001018"/>
            <a:ext cx="11243777" cy="67403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Продавець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зобов’язаний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надати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споживачу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перед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укладенням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договору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наступну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інформацію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найменування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продавця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місцезнаходження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та порядок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прийняття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претензії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основні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характеристики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продукції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ціну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включаючи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плату за доставку, та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умови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оплати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гарантійні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зобов'язання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інші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послуги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пов'язані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утриманням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чи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ремонтом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продукції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інші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умови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поставки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виконання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договору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мінімальну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тривалість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договору,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якщо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він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передбачає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періодичні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поставки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продукції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послуг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вартість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телекомунікаційних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послуг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якщо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вона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відрізняється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від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граничного тарифу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період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прийняття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пропозицій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порядок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розірвання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договору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18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54" y="1101015"/>
            <a:ext cx="11998091" cy="440120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chemeClr val="accent1">
                    <a:lumMod val="75000"/>
                  </a:schemeClr>
                </a:solidFill>
              </a:rPr>
              <a:t>Лекція </a:t>
            </a:r>
            <a:endParaRPr lang="uk-UA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Право 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6000" b="1" dirty="0" err="1">
                <a:solidFill>
                  <a:schemeClr val="accent1">
                    <a:lumMod val="75000"/>
                  </a:schemeClr>
                </a:solidFill>
              </a:rPr>
              <a:t>заміну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000" b="1" dirty="0" err="1">
                <a:solidFill>
                  <a:schemeClr val="accent1">
                    <a:lumMod val="75000"/>
                  </a:schemeClr>
                </a:solidFill>
              </a:rPr>
              <a:t>якісного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 товару, право на </a:t>
            </a:r>
            <a:r>
              <a:rPr lang="ru-RU" sz="6000" b="1" dirty="0" err="1">
                <a:solidFill>
                  <a:schemeClr val="accent1">
                    <a:lumMod val="75000"/>
                  </a:schemeClr>
                </a:solidFill>
              </a:rPr>
              <a:t>безпеку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, право на </a:t>
            </a:r>
            <a:r>
              <a:rPr lang="ru-RU" sz="6000" b="1" dirty="0" err="1">
                <a:solidFill>
                  <a:schemeClr val="accent1">
                    <a:lumMod val="75000"/>
                  </a:schemeClr>
                </a:solidFill>
              </a:rPr>
              <a:t>інформацію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, право на </a:t>
            </a:r>
            <a:r>
              <a:rPr lang="ru-RU" sz="6000" b="1" dirty="0" err="1">
                <a:solidFill>
                  <a:schemeClr val="accent1">
                    <a:lumMod val="75000"/>
                  </a:schemeClr>
                </a:solidFill>
              </a:rPr>
              <a:t>захист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000" b="1" dirty="0" err="1">
                <a:solidFill>
                  <a:schemeClr val="accent1">
                    <a:lumMod val="75000"/>
                  </a:schemeClr>
                </a:solidFill>
              </a:rPr>
              <a:t>споживача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 державою</a:t>
            </a:r>
            <a:endParaRPr lang="uk-UA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1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1E90B8"/>
            </a:gs>
            <a:gs pos="40000">
              <a:schemeClr val="accent1">
                <a:lumMod val="60000"/>
                <a:lumOff val="40000"/>
              </a:schemeClr>
            </a:gs>
            <a:gs pos="93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864972"/>
          </a:xfrm>
          <a:prstGeom prst="rect">
            <a:avLst/>
          </a:prstGeom>
          <a:gradFill>
            <a:gsLst>
              <a:gs pos="56000">
                <a:srgbClr val="1E90B8"/>
              </a:gs>
              <a:gs pos="0">
                <a:srgbClr val="0070C0"/>
              </a:gs>
              <a:gs pos="100000">
                <a:srgbClr val="0AA2E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046"/>
            <a:ext cx="10515600" cy="6234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 Право на </a:t>
            </a:r>
            <a:r>
              <a:rPr lang="ru-RU" sz="3200" b="1" dirty="0" err="1">
                <a:solidFill>
                  <a:schemeClr val="bg1"/>
                </a:solidFill>
              </a:rPr>
              <a:t>заміну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якісного</a:t>
            </a:r>
            <a:r>
              <a:rPr lang="ru-RU" sz="3200" b="1" dirty="0">
                <a:solidFill>
                  <a:schemeClr val="bg1"/>
                </a:solidFill>
              </a:rPr>
              <a:t> товару</a:t>
            </a:r>
            <a:endParaRPr lang="uk-UA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616" y="1228051"/>
            <a:ext cx="9554547" cy="489364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A0041E"/>
                </a:solidFill>
                <a:effectLst>
                  <a:outerShdw blurRad="50800" dist="38100" algn="l" rotWithShape="0">
                    <a:schemeClr val="bg1"/>
                  </a:outerShdw>
                </a:effectLst>
              </a:rPr>
              <a:t>СПОЖИВАЧ МАЄ ПРАВО ОБМІНЯТИ НЕПРОДОВОЛЬЧИЙ ТОВАР НАЛЕЖНОЇ ЯКОСТІ НА АНАЛОГІЧНИЙ У ПРОДАВЦЯ.</a:t>
            </a:r>
            <a:r>
              <a:rPr lang="en-US" sz="2800" b="1" dirty="0" smtClean="0">
                <a:solidFill>
                  <a:srgbClr val="A0041E"/>
                </a:solidFill>
                <a:effectLst>
                  <a:outerShdw blurRad="50800" dist="38100" algn="l" rotWithShape="0">
                    <a:schemeClr val="bg1"/>
                  </a:outerShdw>
                </a:effectLst>
              </a:rPr>
              <a:t> </a:t>
            </a:r>
            <a:endParaRPr lang="ru-RU" sz="2800" b="1" dirty="0" smtClean="0">
              <a:solidFill>
                <a:srgbClr val="A0041E"/>
              </a:solidFill>
              <a:effectLst>
                <a:outerShdw blurRad="50800" dist="38100" algn="l" rotWithShape="0">
                  <a:schemeClr val="bg1"/>
                </a:outerShdw>
              </a:effectLst>
            </a:endParaRPr>
          </a:p>
          <a:p>
            <a:pPr algn="just"/>
            <a:endParaRPr lang="ru-RU" sz="2800" b="1" dirty="0">
              <a:solidFill>
                <a:srgbClr val="A0041E"/>
              </a:solidFill>
            </a:endParaRPr>
          </a:p>
          <a:p>
            <a:pPr algn="just"/>
            <a:r>
              <a:rPr lang="ru-RU" sz="2800" b="1" dirty="0" err="1" smtClean="0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Якщо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на момент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обміну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аналогічного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 товару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немає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 у продажу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споживач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має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 право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80000"/>
                    </a:schemeClr>
                  </a:outerShdw>
                </a:effectLst>
              </a:rPr>
              <a:t>:</a:t>
            </a:r>
            <a:endParaRPr lang="en-US" sz="2800" b="1" dirty="0" smtClean="0">
              <a:solidFill>
                <a:srgbClr val="FFC000"/>
              </a:solidFill>
              <a:effectLst>
                <a:outerShdw blurRad="50800" dist="38100" algn="l" rotWithShape="0">
                  <a:schemeClr val="tx1">
                    <a:lumMod val="95000"/>
                    <a:lumOff val="5000"/>
                    <a:alpha val="80000"/>
                  </a:schemeClr>
                </a:outerShdw>
              </a:effectLst>
            </a:endParaRPr>
          </a:p>
          <a:p>
            <a:pPr algn="just"/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придбати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будь-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які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інші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товари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наявного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асортименту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відповідним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перерахуванням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вартості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розірвати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договір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одержати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назад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гроші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розмірі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вартості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повернутого товару;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здійснити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обмін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товару на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аналогічний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при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першому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ж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надходженні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відповідного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товару в продаж.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913" y="1797030"/>
            <a:ext cx="2328932" cy="4497247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1926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1E90B8"/>
            </a:gs>
            <a:gs pos="40000">
              <a:schemeClr val="accent1">
                <a:lumMod val="60000"/>
                <a:lumOff val="40000"/>
              </a:schemeClr>
            </a:gs>
            <a:gs pos="93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864972"/>
          </a:xfrm>
          <a:prstGeom prst="rect">
            <a:avLst/>
          </a:prstGeom>
          <a:gradFill>
            <a:gsLst>
              <a:gs pos="56000">
                <a:srgbClr val="1E90B8"/>
              </a:gs>
              <a:gs pos="0">
                <a:srgbClr val="0070C0"/>
              </a:gs>
              <a:gs pos="100000">
                <a:srgbClr val="0AA2E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136046"/>
            <a:ext cx="10515600" cy="62341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smtClean="0">
                <a:solidFill>
                  <a:schemeClr val="bg1"/>
                </a:solidFill>
              </a:rPr>
              <a:t>Вимоги для обміну якісного товару</a:t>
            </a:r>
            <a:endParaRPr lang="uk-UA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630" y="1355968"/>
            <a:ext cx="694449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поживач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має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право на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обмін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товару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належної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якості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протягом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чотирнадцяти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днів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не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рахуючи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дня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купівлі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товар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використовувався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збережено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товарний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вигляд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збережено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споживчі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властивості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пломби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ярлики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збережено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розрахунковий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документ,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виданий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споживачеві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разом з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проданим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товаром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18"/>
          <a:stretch/>
        </p:blipFill>
        <p:spPr>
          <a:xfrm>
            <a:off x="8613157" y="1355968"/>
            <a:ext cx="2950193" cy="3924000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3265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1E90B8"/>
            </a:gs>
            <a:gs pos="40000">
              <a:schemeClr val="accent1">
                <a:lumMod val="60000"/>
                <a:lumOff val="40000"/>
              </a:schemeClr>
            </a:gs>
            <a:gs pos="93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864972"/>
          </a:xfrm>
          <a:prstGeom prst="rect">
            <a:avLst/>
          </a:prstGeom>
          <a:gradFill>
            <a:gsLst>
              <a:gs pos="56000">
                <a:srgbClr val="1E90B8"/>
              </a:gs>
              <a:gs pos="0">
                <a:srgbClr val="0070C0"/>
              </a:gs>
              <a:gs pos="100000">
                <a:srgbClr val="0AA2E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046"/>
            <a:ext cx="10515600" cy="6234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Право </a:t>
            </a:r>
            <a:r>
              <a:rPr lang="ru-RU" sz="3200" b="1" dirty="0">
                <a:solidFill>
                  <a:schemeClr val="bg1"/>
                </a:solidFill>
              </a:rPr>
              <a:t>на </a:t>
            </a:r>
            <a:r>
              <a:rPr lang="ru-RU" sz="3200" b="1" dirty="0" err="1">
                <a:solidFill>
                  <a:schemeClr val="bg1"/>
                </a:solidFill>
              </a:rPr>
              <a:t>безпеку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продукції</a:t>
            </a:r>
            <a:endParaRPr lang="uk-UA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950" y="1039118"/>
            <a:ext cx="10960100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споживач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, його життя та здоров’я, майно, а також навколишнє природне середовище не повинні піддаватись загрозі впливу будь-якої продукції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AutoNum type="arabicPeriod"/>
            </a:pPr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виробник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  зобов’язаний повідомляти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споживача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про правила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зберігання, використання, транспортування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або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утилізації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продукції, якщо для її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безпечного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використання дотримання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таких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правил є обов’язковим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використання, транспортування або утилізації продукції, якщо для її безпечного використання дотримання таких правил є обов’язковим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виробник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  зобов’язаний  дотримуватись встановлених вимог до продукції, її маркування та упаковки, щоб така продукція не могла зашкодити життю, здоров’ю споживача, його майну або навколишньому природному середовищу.</a:t>
            </a:r>
          </a:p>
        </p:txBody>
      </p:sp>
    </p:spTree>
    <p:extLst>
      <p:ext uri="{BB962C8B-B14F-4D97-AF65-F5344CB8AC3E}">
        <p14:creationId xmlns:p14="http://schemas.microsoft.com/office/powerpoint/2010/main" val="14439845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1E90B8"/>
            </a:gs>
            <a:gs pos="40000">
              <a:schemeClr val="accent1">
                <a:lumMod val="60000"/>
                <a:lumOff val="40000"/>
              </a:schemeClr>
            </a:gs>
            <a:gs pos="93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864972"/>
          </a:xfrm>
          <a:prstGeom prst="rect">
            <a:avLst/>
          </a:prstGeom>
          <a:gradFill>
            <a:gsLst>
              <a:gs pos="56000">
                <a:srgbClr val="1E90B8"/>
              </a:gs>
              <a:gs pos="0">
                <a:srgbClr val="0070C0"/>
              </a:gs>
              <a:gs pos="100000">
                <a:srgbClr val="0AA2E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046"/>
            <a:ext cx="10515600" cy="6234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Права споживача на інформацію</a:t>
            </a:r>
            <a:endParaRPr lang="uk-UA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573" y="1165468"/>
            <a:ext cx="11243777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Інформація на продукцію повинна бути повною, доступною,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достовірною.</a:t>
            </a:r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Повна інформація - назва товару, дані про ціну, дату виготовлення, відомості про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умови зберігання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, найменування та місцезнаходження виробника, дані про основні властивості продукції і </a:t>
            </a:r>
            <a:r>
              <a:rPr lang="uk-UA" sz="2400" b="1" dirty="0" err="1">
                <a:solidFill>
                  <a:schemeClr val="accent1">
                    <a:lumMod val="50000"/>
                  </a:schemeClr>
                </a:solidFill>
              </a:rPr>
              <a:t>т.д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Доступна інформація - інформація повинна міститись у супровідній документації до продукції, на етикетці, у маркуванні, або іншим способом, прийнятим для окремих видів продукції, бути викладена українською мовою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Достовірна інформація - якщо у рекламі були зазначені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окремі</a:t>
            </a:r>
          </a:p>
          <a:p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властивості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продукції, відсутність яких спричинила збитки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споживачу,</a:t>
            </a:r>
          </a:p>
          <a:p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споживач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має право на відшкодування таких збитків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35"/>
          <a:stretch/>
        </p:blipFill>
        <p:spPr>
          <a:xfrm>
            <a:off x="9214025" y="4019611"/>
            <a:ext cx="2806525" cy="2340000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97137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54" y="1101015"/>
            <a:ext cx="11998091" cy="163121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chemeClr val="accent1">
                    <a:lumMod val="75000"/>
                  </a:schemeClr>
                </a:solidFill>
              </a:rPr>
              <a:t>Лекція 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6000" b="1" dirty="0" err="1">
                <a:solidFill>
                  <a:schemeClr val="accent1">
                    <a:lumMod val="75000"/>
                  </a:schemeClr>
                </a:solidFill>
              </a:rPr>
              <a:t>Договір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000" b="1" dirty="0" err="1">
                <a:solidFill>
                  <a:schemeClr val="accent1">
                    <a:lumMod val="75000"/>
                  </a:schemeClr>
                </a:solidFill>
              </a:rPr>
              <a:t>публічний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000" b="1" dirty="0" err="1">
                <a:solidFill>
                  <a:schemeClr val="accent1">
                    <a:lumMod val="75000"/>
                  </a:schemeClr>
                </a:solidFill>
              </a:rPr>
              <a:t>договір</a:t>
            </a:r>
            <a:endParaRPr lang="uk-UA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7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1E90B8"/>
            </a:gs>
            <a:gs pos="40000">
              <a:schemeClr val="accent1">
                <a:lumMod val="60000"/>
                <a:lumOff val="40000"/>
              </a:schemeClr>
            </a:gs>
            <a:gs pos="93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864972"/>
          </a:xfrm>
          <a:prstGeom prst="rect">
            <a:avLst/>
          </a:prstGeom>
          <a:gradFill>
            <a:gsLst>
              <a:gs pos="56000">
                <a:srgbClr val="1E90B8"/>
              </a:gs>
              <a:gs pos="0">
                <a:srgbClr val="0070C0"/>
              </a:gs>
              <a:gs pos="100000">
                <a:srgbClr val="0AA2E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046"/>
            <a:ext cx="10515600" cy="6234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chemeClr val="bg1"/>
                </a:solidFill>
              </a:rPr>
              <a:t>Договір</a:t>
            </a:r>
            <a:endParaRPr lang="uk-UA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273" y="1940168"/>
            <a:ext cx="11243777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Договір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домовленість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двох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більше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сторін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про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встановлення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зміну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припинення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їх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прав та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обов'язків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Договір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оформлений у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відповідності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вимог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законодавства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є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обов’язковим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виконання</a:t>
            </a:r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70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1E90B8"/>
            </a:gs>
            <a:gs pos="40000">
              <a:schemeClr val="accent1">
                <a:lumMod val="60000"/>
                <a:lumOff val="40000"/>
              </a:schemeClr>
            </a:gs>
            <a:gs pos="93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864972"/>
          </a:xfrm>
          <a:prstGeom prst="rect">
            <a:avLst/>
          </a:prstGeom>
          <a:gradFill>
            <a:gsLst>
              <a:gs pos="56000">
                <a:srgbClr val="1E90B8"/>
              </a:gs>
              <a:gs pos="0">
                <a:srgbClr val="0070C0"/>
              </a:gs>
              <a:gs pos="100000">
                <a:srgbClr val="0AA2E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046"/>
            <a:ext cx="10515600" cy="6234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chemeClr val="bg1"/>
                </a:solidFill>
              </a:rPr>
              <a:t>Договір</a:t>
            </a:r>
            <a:endParaRPr lang="uk-UA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573" y="1165468"/>
            <a:ext cx="11243777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Що таке недійсний договір? </a:t>
            </a:r>
            <a:b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Договір є недійсним, якщо (перелік вичерпний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):</a:t>
            </a:r>
          </a:p>
          <a:p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договір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суперечить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вимогам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законодавства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підписаний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недієздатною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особою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підписаний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під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тиском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форму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договору не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дотримано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договір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підписано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без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цілі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виконання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договір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підписано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для того,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щоб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приховати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інший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правочин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правочин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укладено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батьками,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суперечить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інтересам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дітей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uk-U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9547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291</Words>
  <Application>Microsoft Office PowerPoint</Application>
  <PresentationFormat>Произвольный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 Право на заміну якісного товару</vt:lpstr>
      <vt:lpstr>Презентация PowerPoint</vt:lpstr>
      <vt:lpstr>Право на безпеку продукції</vt:lpstr>
      <vt:lpstr>Права споживача на інформацію</vt:lpstr>
      <vt:lpstr>Презентация PowerPoint</vt:lpstr>
      <vt:lpstr>Договір</vt:lpstr>
      <vt:lpstr>Договір</vt:lpstr>
      <vt:lpstr>Презентация PowerPoint</vt:lpstr>
      <vt:lpstr>Укладення договору</vt:lpstr>
      <vt:lpstr>Укладення договору</vt:lpstr>
      <vt:lpstr>Реалізація продукції на відстані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Володар ПП</dc:creator>
  <cp:lastModifiedBy>Наталья</cp:lastModifiedBy>
  <cp:revision>60</cp:revision>
  <dcterms:created xsi:type="dcterms:W3CDTF">2015-04-02T09:09:37Z</dcterms:created>
  <dcterms:modified xsi:type="dcterms:W3CDTF">2020-04-03T09:10:48Z</dcterms:modified>
</cp:coreProperties>
</file>