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92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7" r:id="rId3"/>
    <p:sldId id="337" r:id="rId4"/>
    <p:sldId id="338" r:id="rId5"/>
    <p:sldId id="271" r:id="rId6"/>
    <p:sldId id="306" r:id="rId7"/>
    <p:sldId id="273" r:id="rId8"/>
    <p:sldId id="307" r:id="rId9"/>
    <p:sldId id="308" r:id="rId10"/>
    <p:sldId id="309" r:id="rId11"/>
    <p:sldId id="323" r:id="rId12"/>
    <p:sldId id="329" r:id="rId13"/>
    <p:sldId id="330" r:id="rId14"/>
    <p:sldId id="331" r:id="rId15"/>
    <p:sldId id="310" r:id="rId16"/>
    <p:sldId id="315" r:id="rId17"/>
    <p:sldId id="312" r:id="rId18"/>
    <p:sldId id="316" r:id="rId19"/>
    <p:sldId id="332" r:id="rId20"/>
    <p:sldId id="328" r:id="rId21"/>
    <p:sldId id="326" r:id="rId22"/>
    <p:sldId id="327" r:id="rId23"/>
    <p:sldId id="325" r:id="rId24"/>
    <p:sldId id="314" r:id="rId25"/>
    <p:sldId id="311" r:id="rId26"/>
    <p:sldId id="333" r:id="rId27"/>
    <p:sldId id="313" r:id="rId28"/>
    <p:sldId id="334" r:id="rId29"/>
    <p:sldId id="317" r:id="rId30"/>
    <p:sldId id="319" r:id="rId31"/>
    <p:sldId id="318" r:id="rId32"/>
    <p:sldId id="320" r:id="rId33"/>
    <p:sldId id="321" r:id="rId34"/>
    <p:sldId id="322" r:id="rId35"/>
    <p:sldId id="324" r:id="rId36"/>
    <p:sldId id="335" r:id="rId37"/>
    <p:sldId id="336" r:id="rId3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9" autoAdjust="0"/>
  </p:normalViewPr>
  <p:slideViewPr>
    <p:cSldViewPr>
      <p:cViewPr varScale="1">
        <p:scale>
          <a:sx n="83" d="100"/>
          <a:sy n="83" d="100"/>
        </p:scale>
        <p:origin x="15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3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85305-6878-42A7-96F8-479D23B560F1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2C050-51DC-4205-90F0-F3BCDC48510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226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22D85-2632-41BB-B8EF-7B615F83ECB5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F315B-96D0-43DA-8435-01B1E95B77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838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F315B-96D0-43DA-8435-01B1E95B77FF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0729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2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00726EA-1033-43AD-B9C8-975B9C51E371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916832"/>
            <a:ext cx="6639440" cy="5040560"/>
          </a:xfrm>
        </p:spPr>
        <p:txBody>
          <a:bodyPr>
            <a:noAutofit/>
          </a:bodyPr>
          <a:lstStyle/>
          <a:p>
            <a:pPr lvl="0"/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ПРАВОВИЙ РЕЖИМ земель</a:t>
            </a:r>
            <a:b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Природних  Територій  ТА </a:t>
            </a:r>
            <a:b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земель під Об'єктами, ЩО ПІДЛЯГАЮТЬ ОСОБЛИВІЙ ОХОРОНІ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2699792" y="263104"/>
            <a:ext cx="6400800" cy="1509712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Тема </a:t>
            </a:r>
            <a:endParaRPr lang="ru-RU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88640"/>
            <a:ext cx="1700213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953273"/>
            <a:ext cx="3194050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Особливості правового режиму земель </a:t>
            </a:r>
            <a:r>
              <a:rPr lang="uk-UA" sz="3200" b="1" dirty="0" err="1" smtClean="0"/>
              <a:t>ПЗФ</a:t>
            </a:r>
            <a:r>
              <a:rPr lang="uk-UA" sz="3200" b="1" dirty="0" smtClean="0"/>
              <a:t>   (слайд 1)</a:t>
            </a:r>
            <a:endParaRPr lang="uk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96752"/>
            <a:ext cx="7890080" cy="5832648"/>
          </a:xfrm>
        </p:spPr>
        <p:txBody>
          <a:bodyPr>
            <a:normAutofit lnSpcReduction="10000"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uk-UA" sz="2800" b="1" dirty="0" smtClean="0"/>
              <a:t>визначеність нормами не лише земельного, але й екологічного законодавства;   </a:t>
            </a:r>
          </a:p>
          <a:p>
            <a:pPr marL="596646" lvl="0" indent="-514350">
              <a:buFont typeface="+mj-lt"/>
              <a:buAutoNum type="arabicPeriod"/>
            </a:pPr>
            <a:r>
              <a:rPr lang="uk-UA" sz="2800" b="1" dirty="0" smtClean="0"/>
              <a:t>обмеження </a:t>
            </a:r>
            <a:r>
              <a:rPr lang="uk-UA" sz="2800" b="1" dirty="0"/>
              <a:t>та заборони (аж до повного вилучення із господарського використання), що безпосередньо випливають із цільового призначення земель </a:t>
            </a:r>
            <a:r>
              <a:rPr lang="uk-UA" sz="2800" b="1" dirty="0" smtClean="0"/>
              <a:t>(</a:t>
            </a:r>
            <a:r>
              <a:rPr lang="uk-UA" sz="2800" b="1" dirty="0"/>
              <a:t>ст.ст. 7, 9 та інші Закону про ПЗФ);</a:t>
            </a:r>
          </a:p>
          <a:p>
            <a:pPr marL="596646" lvl="0" indent="-514350">
              <a:buFont typeface="+mj-lt"/>
              <a:buAutoNum type="arabicPeriod"/>
            </a:pPr>
            <a:r>
              <a:rPr lang="ru-RU" sz="2800" b="1" dirty="0" err="1" smtClean="0"/>
              <a:t>деталізація</a:t>
            </a:r>
            <a:r>
              <a:rPr lang="ru-RU" sz="2800" b="1" dirty="0" smtClean="0"/>
              <a:t> </a:t>
            </a:r>
            <a:r>
              <a:rPr lang="ru-RU" sz="2800" b="1" dirty="0"/>
              <a:t>та </a:t>
            </a:r>
            <a:r>
              <a:rPr lang="ru-RU" sz="2800" b="1" dirty="0" err="1"/>
              <a:t>закріплення</a:t>
            </a:r>
            <a:r>
              <a:rPr lang="ru-RU" sz="2800" b="1" dirty="0"/>
              <a:t> у </a:t>
            </a:r>
            <a:r>
              <a:rPr lang="ru-RU" sz="2800" b="1" dirty="0" err="1"/>
              <a:t>проекті</a:t>
            </a:r>
            <a:r>
              <a:rPr lang="ru-RU" sz="2800" b="1" dirty="0"/>
              <a:t> </a:t>
            </a:r>
            <a:r>
              <a:rPr lang="ru-RU" sz="2800" b="1" dirty="0" err="1"/>
              <a:t>організації</a:t>
            </a:r>
            <a:r>
              <a:rPr lang="ru-RU" sz="2800" b="1" dirty="0"/>
              <a:t> </a:t>
            </a:r>
            <a:r>
              <a:rPr lang="ru-RU" sz="2800" b="1" dirty="0" err="1"/>
              <a:t>території</a:t>
            </a:r>
            <a:r>
              <a:rPr lang="ru-RU" sz="2800" b="1" dirty="0"/>
              <a:t> </a:t>
            </a:r>
            <a:r>
              <a:rPr lang="ru-RU" sz="2800" b="1" dirty="0" err="1"/>
              <a:t>об’єкта</a:t>
            </a:r>
            <a:r>
              <a:rPr lang="ru-RU" sz="2800" b="1" dirty="0"/>
              <a:t> природно-</a:t>
            </a:r>
            <a:r>
              <a:rPr lang="ru-RU" sz="2800" b="1" dirty="0" err="1"/>
              <a:t>заповідного</a:t>
            </a:r>
            <a:r>
              <a:rPr lang="ru-RU" sz="2800" b="1" dirty="0"/>
              <a:t> фонду (ст. 14 Закону про ПЗФ);</a:t>
            </a:r>
            <a:endParaRPr lang="uk-UA" sz="2800" b="1" dirty="0" smtClean="0"/>
          </a:p>
          <a:p>
            <a:pPr marL="596646" lvl="0" indent="-514350">
              <a:buFont typeface="+mj-lt"/>
              <a:buAutoNum type="arabicPeriod"/>
            </a:pPr>
            <a:r>
              <a:rPr lang="uk-UA" sz="2800" b="1" dirty="0" smtClean="0"/>
              <a:t>обмеження </a:t>
            </a:r>
            <a:r>
              <a:rPr lang="uk-UA" sz="2800" b="1" dirty="0"/>
              <a:t>щодо передачі чи знаходження у приватній власності (ст. 4 Закону про ПЗФ, ст.ст. 83,84 ЗК);</a:t>
            </a:r>
          </a:p>
          <a:p>
            <a:pPr marL="82296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74521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2576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Особливості правового режиму земель </a:t>
            </a:r>
            <a:r>
              <a:rPr lang="uk-UA" sz="3200" b="1" dirty="0" err="1" smtClean="0"/>
              <a:t>ПЗФ</a:t>
            </a:r>
            <a:r>
              <a:rPr lang="uk-UA" sz="3200" b="1" dirty="0" smtClean="0"/>
              <a:t> (слайд 2)</a:t>
            </a:r>
            <a:endParaRPr lang="uk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84784"/>
            <a:ext cx="7890080" cy="5832648"/>
          </a:xfrm>
        </p:spPr>
        <p:txBody>
          <a:bodyPr>
            <a:normAutofit/>
          </a:bodyPr>
          <a:lstStyle/>
          <a:p>
            <a:pPr marL="596646" lvl="0" indent="-514350">
              <a:buFont typeface="+mj-lt"/>
              <a:buAutoNum type="arabicPeriod" startAt="5"/>
            </a:pPr>
            <a:r>
              <a:rPr lang="uk-UA" sz="2800" b="1" dirty="0" smtClean="0"/>
              <a:t>особливий </a:t>
            </a:r>
            <a:r>
              <a:rPr lang="uk-UA" sz="2800" b="1" dirty="0"/>
              <a:t>порядок оголошення територій об’єктами ПЗФ (ст.ст. 51-55 Закону про ПЗФ);</a:t>
            </a:r>
          </a:p>
          <a:p>
            <a:pPr marL="596646" lvl="0" indent="-514350">
              <a:buFont typeface="+mj-lt"/>
              <a:buAutoNum type="arabicPeriod" startAt="5"/>
            </a:pPr>
            <a:r>
              <a:rPr lang="uk-UA" sz="2800" b="1" dirty="0"/>
              <a:t>внутрішнє функціональне зонування;</a:t>
            </a:r>
          </a:p>
          <a:p>
            <a:pPr marL="596646" lvl="0" indent="-514350">
              <a:buFont typeface="+mj-lt"/>
              <a:buAutoNum type="arabicPeriod" startAt="5"/>
            </a:pPr>
            <a:r>
              <a:rPr lang="uk-UA" sz="2800" b="1" dirty="0"/>
              <a:t>пільговий режим земельного оподаткування;</a:t>
            </a:r>
          </a:p>
          <a:p>
            <a:pPr marL="596646" lvl="0" indent="-514350">
              <a:buFont typeface="+mj-lt"/>
              <a:buAutoNum type="arabicPeriod" startAt="5"/>
            </a:pPr>
            <a:r>
              <a:rPr lang="uk-UA" sz="2800" b="1" dirty="0" smtClean="0"/>
              <a:t>підвищена юридична  </a:t>
            </a:r>
            <a:r>
              <a:rPr lang="uk-UA" sz="2800" b="1" dirty="0"/>
              <a:t>відповідальність за порушення правового режиму (наприклад, ст. 252 КК – умисне знищення або пошкодження територій, взятих під охорону держави, та об’єктів ПЗФ).     </a:t>
            </a:r>
          </a:p>
          <a:p>
            <a:pPr marL="82296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3948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404665"/>
            <a:ext cx="7560840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994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259632" y="188640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Пояснювальна</a:t>
            </a:r>
            <a:r>
              <a:rPr lang="ru-RU" b="1" dirty="0"/>
              <a:t> </a:t>
            </a:r>
            <a:r>
              <a:rPr lang="ru-RU" b="1" dirty="0" smtClean="0"/>
              <a:t>записка до </a:t>
            </a:r>
            <a:r>
              <a:rPr lang="ru-RU" b="1" dirty="0"/>
              <a:t>проекту Закону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«</a:t>
            </a:r>
            <a:r>
              <a:rPr lang="ru-RU" b="1" dirty="0">
                <a:solidFill>
                  <a:srgbClr val="C00000"/>
                </a:solidFill>
              </a:rPr>
              <a:t>Про </a:t>
            </a:r>
            <a:r>
              <a:rPr lang="ru-RU" b="1" dirty="0" err="1">
                <a:solidFill>
                  <a:srgbClr val="C00000"/>
                </a:solidFill>
              </a:rPr>
              <a:t>внесення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змін</a:t>
            </a:r>
            <a:r>
              <a:rPr lang="ru-RU" b="1" dirty="0">
                <a:solidFill>
                  <a:srgbClr val="C00000"/>
                </a:solidFill>
              </a:rPr>
              <a:t> до Земельного кодексу </a:t>
            </a:r>
            <a:r>
              <a:rPr lang="ru-RU" b="1" dirty="0" err="1">
                <a:solidFill>
                  <a:srgbClr val="C00000"/>
                </a:solidFill>
              </a:rPr>
              <a:t>України</a:t>
            </a:r>
            <a:r>
              <a:rPr lang="ru-RU" b="1" dirty="0">
                <a:solidFill>
                  <a:srgbClr val="C00000"/>
                </a:solidFill>
              </a:rPr>
              <a:t> та </a:t>
            </a:r>
            <a:r>
              <a:rPr lang="ru-RU" b="1" dirty="0" err="1">
                <a:solidFill>
                  <a:srgbClr val="C00000"/>
                </a:solidFill>
              </a:rPr>
              <a:t>інших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законодавчих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актів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щодо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удосконалення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системи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управління</a:t>
            </a:r>
            <a:r>
              <a:rPr lang="ru-RU" b="1" dirty="0">
                <a:solidFill>
                  <a:srgbClr val="C00000"/>
                </a:solidFill>
              </a:rPr>
              <a:t> та </a:t>
            </a:r>
            <a:r>
              <a:rPr lang="ru-RU" b="1" dirty="0" err="1">
                <a:solidFill>
                  <a:srgbClr val="C00000"/>
                </a:solidFill>
              </a:rPr>
              <a:t>дерегуляції</a:t>
            </a:r>
            <a:r>
              <a:rPr lang="ru-RU" b="1" dirty="0">
                <a:solidFill>
                  <a:srgbClr val="C00000"/>
                </a:solidFill>
              </a:rPr>
              <a:t> у </a:t>
            </a:r>
            <a:r>
              <a:rPr lang="ru-RU" b="1" dirty="0" err="1">
                <a:solidFill>
                  <a:srgbClr val="C00000"/>
                </a:solidFill>
              </a:rPr>
              <a:t>сфері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земельних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відносин</a:t>
            </a:r>
            <a:r>
              <a:rPr lang="ru-RU" b="1" dirty="0" smtClean="0">
                <a:solidFill>
                  <a:srgbClr val="C00000"/>
                </a:solidFill>
              </a:rPr>
              <a:t>» </a:t>
            </a:r>
            <a:r>
              <a:rPr lang="ru-RU" b="1" dirty="0" smtClean="0"/>
              <a:t>(Закон 1423)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1700808"/>
            <a:ext cx="6524625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58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259632" y="188640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Пояснювальна</a:t>
            </a:r>
            <a:r>
              <a:rPr lang="ru-RU" b="1" dirty="0"/>
              <a:t> </a:t>
            </a:r>
            <a:r>
              <a:rPr lang="ru-RU" b="1" dirty="0" smtClean="0"/>
              <a:t>записка до </a:t>
            </a:r>
            <a:r>
              <a:rPr lang="ru-RU" b="1" dirty="0"/>
              <a:t>проекту Закону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«</a:t>
            </a:r>
            <a:r>
              <a:rPr lang="ru-RU" b="1" dirty="0">
                <a:solidFill>
                  <a:srgbClr val="C00000"/>
                </a:solidFill>
              </a:rPr>
              <a:t>Про </a:t>
            </a:r>
            <a:r>
              <a:rPr lang="ru-RU" b="1" dirty="0" err="1">
                <a:solidFill>
                  <a:srgbClr val="C00000"/>
                </a:solidFill>
              </a:rPr>
              <a:t>внесення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змін</a:t>
            </a:r>
            <a:r>
              <a:rPr lang="ru-RU" b="1" dirty="0">
                <a:solidFill>
                  <a:srgbClr val="C00000"/>
                </a:solidFill>
              </a:rPr>
              <a:t> до Земельного кодексу </a:t>
            </a:r>
            <a:r>
              <a:rPr lang="ru-RU" b="1" dirty="0" err="1">
                <a:solidFill>
                  <a:srgbClr val="C00000"/>
                </a:solidFill>
              </a:rPr>
              <a:t>України</a:t>
            </a:r>
            <a:r>
              <a:rPr lang="ru-RU" b="1" dirty="0">
                <a:solidFill>
                  <a:srgbClr val="C00000"/>
                </a:solidFill>
              </a:rPr>
              <a:t> та </a:t>
            </a:r>
            <a:r>
              <a:rPr lang="ru-RU" b="1" dirty="0" err="1">
                <a:solidFill>
                  <a:srgbClr val="C00000"/>
                </a:solidFill>
              </a:rPr>
              <a:t>інших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законодавчих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актів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щодо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удосконалення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системи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управління</a:t>
            </a:r>
            <a:r>
              <a:rPr lang="ru-RU" b="1" dirty="0">
                <a:solidFill>
                  <a:srgbClr val="C00000"/>
                </a:solidFill>
              </a:rPr>
              <a:t> та </a:t>
            </a:r>
            <a:r>
              <a:rPr lang="ru-RU" b="1" dirty="0" err="1">
                <a:solidFill>
                  <a:srgbClr val="C00000"/>
                </a:solidFill>
              </a:rPr>
              <a:t>дерегуляції</a:t>
            </a:r>
            <a:r>
              <a:rPr lang="ru-RU" b="1" dirty="0">
                <a:solidFill>
                  <a:srgbClr val="C00000"/>
                </a:solidFill>
              </a:rPr>
              <a:t> у </a:t>
            </a:r>
            <a:r>
              <a:rPr lang="ru-RU" b="1" dirty="0" err="1">
                <a:solidFill>
                  <a:srgbClr val="C00000"/>
                </a:solidFill>
              </a:rPr>
              <a:t>сфері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земельних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відносин</a:t>
            </a:r>
            <a:r>
              <a:rPr lang="ru-RU" b="1" dirty="0" smtClean="0">
                <a:solidFill>
                  <a:srgbClr val="C00000"/>
                </a:solidFill>
              </a:rPr>
              <a:t>» </a:t>
            </a:r>
            <a:r>
              <a:rPr lang="ru-RU" b="1" dirty="0" smtClean="0"/>
              <a:t>(Закон 1423)</a:t>
            </a:r>
            <a:endParaRPr lang="ru-RU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1907257"/>
            <a:ext cx="6984775" cy="397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699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260648"/>
            <a:ext cx="792088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/>
              <a:t>До </a:t>
            </a:r>
            <a:r>
              <a:rPr lang="ru-RU" sz="2400" b="1" dirty="0">
                <a:solidFill>
                  <a:srgbClr val="FF0000"/>
                </a:solidFill>
              </a:rPr>
              <a:t>земель </a:t>
            </a:r>
            <a:r>
              <a:rPr lang="ru-RU" sz="2400" b="1" dirty="0" err="1">
                <a:solidFill>
                  <a:srgbClr val="FF0000"/>
                </a:solidFill>
              </a:rPr>
              <a:t>оздоровчого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призначення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належать </a:t>
            </a:r>
            <a:r>
              <a:rPr lang="ru-RU" sz="2400" dirty="0" err="1"/>
              <a:t>земельні</a:t>
            </a:r>
            <a:r>
              <a:rPr lang="ru-RU" sz="2400" dirty="0"/>
              <a:t> </a:t>
            </a:r>
            <a:r>
              <a:rPr lang="ru-RU" sz="2400" dirty="0" err="1"/>
              <a:t>ділянки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u="sng" dirty="0" err="1"/>
              <a:t>природні</a:t>
            </a:r>
            <a:r>
              <a:rPr lang="ru-RU" sz="2400" u="sng" dirty="0"/>
              <a:t> </a:t>
            </a:r>
            <a:r>
              <a:rPr lang="ru-RU" sz="2400" u="sng" dirty="0" err="1"/>
              <a:t>лікувальні</a:t>
            </a:r>
            <a:r>
              <a:rPr lang="ru-RU" sz="2400" u="sng" dirty="0"/>
              <a:t> </a:t>
            </a:r>
            <a:r>
              <a:rPr lang="ru-RU" sz="2400" u="sng" dirty="0" err="1"/>
              <a:t>фактори</a:t>
            </a:r>
            <a:r>
              <a:rPr lang="ru-RU" sz="2400" dirty="0"/>
              <a:t>, </a:t>
            </a:r>
            <a:r>
              <a:rPr lang="ru-RU" sz="2400" dirty="0" err="1"/>
              <a:t>сприятливі</a:t>
            </a:r>
            <a:r>
              <a:rPr lang="ru-RU" sz="2400" dirty="0"/>
              <a:t> для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профілактики</a:t>
            </a:r>
            <a:r>
              <a:rPr lang="ru-RU" sz="2400" dirty="0"/>
              <a:t> та </a:t>
            </a:r>
            <a:r>
              <a:rPr lang="ru-RU" sz="2400" dirty="0" err="1"/>
              <a:t>лікування</a:t>
            </a:r>
            <a:r>
              <a:rPr lang="ru-RU" sz="2400" dirty="0"/>
              <a:t> </a:t>
            </a:r>
            <a:r>
              <a:rPr lang="ru-RU" sz="2400" dirty="0" smtClean="0"/>
              <a:t>    </a:t>
            </a:r>
            <a:r>
              <a:rPr lang="ru-RU" sz="2400" b="1" dirty="0" smtClean="0"/>
              <a:t>(</a:t>
            </a:r>
            <a:r>
              <a:rPr lang="ru-RU" sz="2400" b="1" dirty="0"/>
              <a:t>ст. </a:t>
            </a:r>
            <a:r>
              <a:rPr lang="ru-RU" sz="2400" b="1" dirty="0" smtClean="0"/>
              <a:t>47 </a:t>
            </a:r>
            <a:r>
              <a:rPr lang="ru-RU" sz="2400" b="1" dirty="0" err="1"/>
              <a:t>ЗК</a:t>
            </a:r>
            <a:r>
              <a:rPr lang="ru-RU" sz="2400" b="1" dirty="0" smtClean="0"/>
              <a:t>)</a:t>
            </a:r>
            <a:r>
              <a:rPr lang="ru-RU" sz="2400" dirty="0" smtClean="0"/>
              <a:t>.                                                    </a:t>
            </a:r>
          </a:p>
          <a:p>
            <a:pPr indent="457200" algn="just"/>
            <a:r>
              <a:rPr lang="ru-RU" sz="2400" b="1" dirty="0"/>
              <a:t>	</a:t>
            </a:r>
            <a:r>
              <a:rPr lang="ru-RU" sz="2400" b="1" dirty="0" smtClean="0"/>
              <a:t>				</a:t>
            </a:r>
            <a:r>
              <a:rPr lang="ru-RU" sz="2400" b="1" dirty="0" err="1" smtClean="0"/>
              <a:t>Близько</a:t>
            </a:r>
            <a:r>
              <a:rPr lang="ru-RU" sz="2400" b="1" dirty="0" smtClean="0"/>
              <a:t> 32 тис. га</a:t>
            </a:r>
          </a:p>
          <a:p>
            <a:pPr indent="457200" algn="just"/>
            <a:endParaRPr lang="ru-RU" sz="2400" b="1" dirty="0"/>
          </a:p>
          <a:p>
            <a:pPr indent="457200"/>
            <a:r>
              <a:rPr lang="ru-RU" sz="2400" dirty="0" err="1" smtClean="0"/>
              <a:t>Основну</a:t>
            </a:r>
            <a:r>
              <a:rPr lang="ru-RU" sz="2400" dirty="0" smtClean="0"/>
              <a:t> </a:t>
            </a:r>
            <a:r>
              <a:rPr lang="ru-RU" sz="2400" dirty="0" err="1" smtClean="0"/>
              <a:t>складову</a:t>
            </a:r>
            <a:r>
              <a:rPr lang="ru-RU" sz="2400" dirty="0" smtClean="0"/>
              <a:t> ЗОП </a:t>
            </a:r>
            <a:r>
              <a:rPr lang="ru-RU" sz="2400" dirty="0" err="1" smtClean="0"/>
              <a:t>становлять</a:t>
            </a:r>
            <a:r>
              <a:rPr lang="ru-RU" sz="2400" dirty="0" smtClean="0"/>
              <a:t> </a:t>
            </a:r>
            <a:r>
              <a:rPr lang="ru-RU" sz="2400" b="1" dirty="0" err="1"/>
              <a:t>землі</a:t>
            </a:r>
            <a:r>
              <a:rPr lang="ru-RU" sz="2400" b="1" dirty="0"/>
              <a:t> </a:t>
            </a:r>
            <a:r>
              <a:rPr lang="ru-RU" sz="2400" b="1" dirty="0" err="1" smtClean="0"/>
              <a:t>курортів</a:t>
            </a:r>
            <a:r>
              <a:rPr lang="ru-RU" sz="2400" dirty="0" smtClean="0"/>
              <a:t>.</a:t>
            </a:r>
            <a:r>
              <a:rPr lang="ru-RU" sz="2400" b="1" dirty="0" smtClean="0"/>
              <a:t> </a:t>
            </a:r>
          </a:p>
          <a:p>
            <a:pPr indent="457200"/>
            <a:endParaRPr lang="uk-UA" sz="2000" b="1" dirty="0" smtClean="0"/>
          </a:p>
          <a:p>
            <a:pPr indent="457200" algn="just"/>
            <a:r>
              <a:rPr lang="uk-UA" sz="2000" b="1" dirty="0" smtClean="0"/>
              <a:t>Курорт – </a:t>
            </a:r>
            <a:r>
              <a:rPr lang="uk-UA" sz="2000" dirty="0" smtClean="0"/>
              <a:t>освоєна  </a:t>
            </a:r>
            <a:r>
              <a:rPr lang="uk-UA" sz="2000" dirty="0"/>
              <a:t>природна  територія  на землях оздоровчого </a:t>
            </a:r>
            <a:r>
              <a:rPr lang="uk-UA" sz="2000" dirty="0" smtClean="0"/>
              <a:t>призначення</a:t>
            </a:r>
            <a:r>
              <a:rPr lang="uk-UA" sz="2000" dirty="0"/>
              <a:t>,  що має природні лікувальні ресурси, необхідні для їх </a:t>
            </a:r>
            <a:r>
              <a:rPr lang="uk-UA" sz="2000" dirty="0" smtClean="0"/>
              <a:t>експлуатації   </a:t>
            </a:r>
            <a:r>
              <a:rPr lang="uk-UA" sz="2000" dirty="0"/>
              <a:t>будівлі  та  споруди  з  об'єктами  </a:t>
            </a:r>
            <a:r>
              <a:rPr lang="uk-UA" sz="2000" dirty="0" smtClean="0"/>
              <a:t>інфраструктури, використовується  </a:t>
            </a:r>
            <a:r>
              <a:rPr lang="uk-UA" sz="2000" dirty="0"/>
              <a:t>з  метою   лікування,   медичної   реабілітації, </a:t>
            </a:r>
            <a:r>
              <a:rPr lang="uk-UA" sz="2000" dirty="0" smtClean="0"/>
              <a:t>профілактики  </a:t>
            </a:r>
            <a:r>
              <a:rPr lang="uk-UA" sz="2000" dirty="0"/>
              <a:t>захворювань  та  для  рекреації і підлягає особливій </a:t>
            </a:r>
            <a:r>
              <a:rPr lang="uk-UA" sz="2000" dirty="0" smtClean="0"/>
              <a:t>охороні.</a:t>
            </a:r>
          </a:p>
          <a:p>
            <a:pPr indent="457200" algn="just"/>
            <a:endParaRPr lang="uk-UA" sz="2000" dirty="0" smtClean="0"/>
          </a:p>
          <a:p>
            <a:pPr indent="457200" algn="just"/>
            <a:r>
              <a:rPr lang="uk-UA" sz="2000" b="1" dirty="0" smtClean="0"/>
              <a:t>Лікувально-оздоровча місцевість – </a:t>
            </a:r>
            <a:r>
              <a:rPr lang="uk-UA" sz="2000" dirty="0" smtClean="0"/>
              <a:t>природна </a:t>
            </a:r>
            <a:r>
              <a:rPr lang="uk-UA" sz="2000" dirty="0"/>
              <a:t>територія,  що має </a:t>
            </a:r>
            <a:r>
              <a:rPr lang="uk-UA" sz="2000" dirty="0" smtClean="0"/>
              <a:t>мінеральні  </a:t>
            </a:r>
            <a:r>
              <a:rPr lang="uk-UA" sz="2000" dirty="0"/>
              <a:t>та термальні води,  лікувальні грязі,  озокерит,  ропу </a:t>
            </a:r>
            <a:r>
              <a:rPr lang="uk-UA" sz="2000" dirty="0" smtClean="0"/>
              <a:t>лиманів </a:t>
            </a:r>
            <a:r>
              <a:rPr lang="uk-UA" sz="2000" dirty="0"/>
              <a:t>та озер, кліматичні та інші природні умови, сприятливі для </a:t>
            </a:r>
            <a:r>
              <a:rPr lang="uk-UA" sz="2000" dirty="0" smtClean="0"/>
              <a:t>лікування</a:t>
            </a:r>
            <a:r>
              <a:rPr lang="uk-UA" sz="2000" dirty="0"/>
              <a:t>, медичної реабілітації та профілактики </a:t>
            </a:r>
            <a:r>
              <a:rPr lang="uk-UA" sz="2000" dirty="0" smtClean="0"/>
              <a:t>захворювань.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82182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/>
              <a:t>Нормативні засади правового режиму земель оздоровчого призначення</a:t>
            </a:r>
            <a:endParaRPr lang="uk-UA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96752"/>
            <a:ext cx="7848872" cy="5688632"/>
          </a:xfrm>
        </p:spPr>
        <p:txBody>
          <a:bodyPr>
            <a:normAutofit fontScale="625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3400" b="1" dirty="0" smtClean="0"/>
              <a:t>Земельний кодекс України (</a:t>
            </a:r>
            <a:r>
              <a:rPr lang="uk-UA" sz="3400" b="1" dirty="0" err="1" smtClean="0"/>
              <a:t>гл</a:t>
            </a:r>
            <a:r>
              <a:rPr lang="uk-UA" sz="3400" b="1" dirty="0" smtClean="0"/>
              <a:t>. 8).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3400" b="1" dirty="0" smtClean="0"/>
              <a:t>Закон України від 25 червня 1991 р. «Про охорону навколишнього природного середовища» (ст.ст. 60, 62).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3400" b="1" dirty="0"/>
              <a:t>Закон </a:t>
            </a:r>
            <a:r>
              <a:rPr lang="ru-RU" sz="3400" b="1" dirty="0" err="1"/>
              <a:t>України</a:t>
            </a:r>
            <a:r>
              <a:rPr lang="ru-RU" sz="3400" b="1" dirty="0"/>
              <a:t> </a:t>
            </a:r>
            <a:r>
              <a:rPr lang="ru-RU" sz="3400" b="1" dirty="0" err="1"/>
              <a:t>від</a:t>
            </a:r>
            <a:r>
              <a:rPr lang="ru-RU" sz="3400" b="1" dirty="0"/>
              <a:t> </a:t>
            </a:r>
            <a:r>
              <a:rPr lang="ru-RU" sz="3400" b="1" dirty="0" smtClean="0"/>
              <a:t>05 </a:t>
            </a:r>
            <a:r>
              <a:rPr lang="ru-RU" sz="3400" b="1" dirty="0" err="1" smtClean="0"/>
              <a:t>жовтня</a:t>
            </a:r>
            <a:r>
              <a:rPr lang="ru-RU" sz="3400" b="1" dirty="0" smtClean="0"/>
              <a:t> 2000 </a:t>
            </a:r>
            <a:r>
              <a:rPr lang="ru-RU" sz="3400" b="1" dirty="0"/>
              <a:t>р. «</a:t>
            </a:r>
            <a:r>
              <a:rPr lang="ru-RU" sz="3400" b="1" dirty="0" smtClean="0"/>
              <a:t>Про </a:t>
            </a:r>
            <a:r>
              <a:rPr lang="ru-RU" sz="3400" b="1" dirty="0" err="1" smtClean="0"/>
              <a:t>курорти</a:t>
            </a:r>
            <a:r>
              <a:rPr lang="ru-RU" sz="3400" b="1" dirty="0" smtClean="0"/>
              <a:t>».</a:t>
            </a:r>
            <a:endParaRPr lang="ru-RU" sz="3400" b="1" dirty="0"/>
          </a:p>
          <a:p>
            <a:pPr marL="596646" indent="-514350">
              <a:buFont typeface="+mj-lt"/>
              <a:buAutoNum type="arabicPeriod"/>
            </a:pPr>
            <a:r>
              <a:rPr lang="uk-UA" sz="3400" b="1" dirty="0"/>
              <a:t>Закон України від </a:t>
            </a:r>
            <a:r>
              <a:rPr lang="uk-UA" sz="3400" b="1" dirty="0" smtClean="0"/>
              <a:t>24 </a:t>
            </a:r>
            <a:r>
              <a:rPr lang="uk-UA" sz="3400" b="1" dirty="0"/>
              <a:t>червня </a:t>
            </a:r>
            <a:r>
              <a:rPr lang="uk-UA" sz="3400" b="1" dirty="0" smtClean="0"/>
              <a:t>2004 </a:t>
            </a:r>
            <a:r>
              <a:rPr lang="uk-UA" sz="3400" b="1" dirty="0"/>
              <a:t>р. «Про </a:t>
            </a:r>
            <a:r>
              <a:rPr lang="uk-UA" sz="3400" b="1" dirty="0" smtClean="0"/>
              <a:t>екологічну мережу».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3400" b="1" dirty="0" err="1" smtClean="0"/>
              <a:t>Водний</a:t>
            </a:r>
            <a:r>
              <a:rPr lang="ru-RU" sz="3400" b="1" dirty="0" smtClean="0"/>
              <a:t> кодекс </a:t>
            </a:r>
            <a:r>
              <a:rPr lang="ru-RU" sz="3400" b="1" dirty="0" err="1" smtClean="0"/>
              <a:t>України</a:t>
            </a:r>
            <a:r>
              <a:rPr lang="ru-RU" sz="3400" b="1" dirty="0" smtClean="0"/>
              <a:t> (</a:t>
            </a:r>
            <a:r>
              <a:rPr lang="ru-RU" sz="3400" b="1" dirty="0" err="1" smtClean="0"/>
              <a:t>ст.ст</a:t>
            </a:r>
            <a:r>
              <a:rPr lang="ru-RU" sz="3400" b="1" dirty="0" smtClean="0"/>
              <a:t>. 62-63).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3400" b="1" dirty="0" smtClean="0"/>
              <a:t>Постанова </a:t>
            </a:r>
            <a:r>
              <a:rPr lang="ru-RU" sz="3400" b="1" dirty="0" err="1" smtClean="0"/>
              <a:t>Кабінету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Міністрів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України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від</a:t>
            </a:r>
            <a:r>
              <a:rPr lang="ru-RU" sz="3400" b="1" dirty="0" smtClean="0"/>
              <a:t> </a:t>
            </a:r>
            <a:r>
              <a:rPr lang="ru-RU" sz="3400" b="1" dirty="0"/>
              <a:t>23 </a:t>
            </a:r>
            <a:r>
              <a:rPr lang="ru-RU" sz="3400" b="1" dirty="0" err="1"/>
              <a:t>травня</a:t>
            </a:r>
            <a:r>
              <a:rPr lang="ru-RU" sz="3400" b="1" dirty="0"/>
              <a:t> 2001 р. </a:t>
            </a:r>
            <a:r>
              <a:rPr lang="ru-RU" sz="3400" b="1" dirty="0" smtClean="0"/>
              <a:t>№ 562 «Про </a:t>
            </a:r>
            <a:r>
              <a:rPr lang="ru-RU" sz="3400" b="1" dirty="0" err="1"/>
              <a:t>затвердження</a:t>
            </a:r>
            <a:r>
              <a:rPr lang="ru-RU" sz="3400" b="1" dirty="0"/>
              <a:t> Порядку </a:t>
            </a:r>
            <a:r>
              <a:rPr lang="ru-RU" sz="3400" b="1" dirty="0" err="1"/>
              <a:t>створення</a:t>
            </a:r>
            <a:r>
              <a:rPr lang="ru-RU" sz="3400" b="1" dirty="0"/>
              <a:t> </a:t>
            </a:r>
            <a:r>
              <a:rPr lang="ru-RU" sz="3400" b="1" dirty="0" smtClean="0"/>
              <a:t>і </a:t>
            </a:r>
            <a:r>
              <a:rPr lang="ru-RU" sz="3400" b="1" dirty="0" err="1" smtClean="0"/>
              <a:t>ведення</a:t>
            </a:r>
            <a:r>
              <a:rPr lang="ru-RU" sz="3400" b="1" dirty="0" smtClean="0"/>
              <a:t> </a:t>
            </a:r>
            <a:r>
              <a:rPr lang="ru-RU" sz="3400" b="1" dirty="0"/>
              <a:t>Державного кадастру </a:t>
            </a:r>
            <a:r>
              <a:rPr lang="ru-RU" sz="3400" b="1" dirty="0" err="1" smtClean="0"/>
              <a:t>природних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територій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курортів</a:t>
            </a:r>
            <a:r>
              <a:rPr lang="ru-RU" sz="3400" b="1" dirty="0" smtClean="0"/>
              <a:t>». </a:t>
            </a:r>
            <a:endParaRPr lang="ru-RU" sz="3400" b="1" dirty="0"/>
          </a:p>
          <a:p>
            <a:pPr marL="596646" indent="-514350">
              <a:buFont typeface="+mj-lt"/>
              <a:buAutoNum type="arabicPeriod"/>
            </a:pPr>
            <a:r>
              <a:rPr lang="ru-RU" sz="3400" b="1" dirty="0" smtClean="0"/>
              <a:t>Постанова </a:t>
            </a:r>
            <a:r>
              <a:rPr lang="ru-RU" sz="3400" b="1" dirty="0" err="1"/>
              <a:t>Кабінету</a:t>
            </a:r>
            <a:r>
              <a:rPr lang="ru-RU" sz="3400" b="1" dirty="0"/>
              <a:t> </a:t>
            </a:r>
            <a:r>
              <a:rPr lang="ru-RU" sz="3400" b="1" dirty="0" err="1"/>
              <a:t>Міністрів</a:t>
            </a:r>
            <a:r>
              <a:rPr lang="ru-RU" sz="3400" b="1" dirty="0"/>
              <a:t> </a:t>
            </a:r>
            <a:r>
              <a:rPr lang="ru-RU" sz="3400" b="1" dirty="0" err="1"/>
              <a:t>України</a:t>
            </a:r>
            <a:r>
              <a:rPr lang="ru-RU" sz="3400" b="1" dirty="0"/>
              <a:t> </a:t>
            </a:r>
            <a:r>
              <a:rPr lang="ru-RU" sz="3400" b="1" dirty="0" err="1"/>
              <a:t>від</a:t>
            </a:r>
            <a:r>
              <a:rPr lang="ru-RU" sz="3400" b="1" dirty="0"/>
              <a:t> </a:t>
            </a:r>
            <a:r>
              <a:rPr lang="ru-RU" sz="3400" b="1" dirty="0" smtClean="0"/>
              <a:t>11 </a:t>
            </a:r>
            <a:r>
              <a:rPr lang="ru-RU" sz="3400" b="1" dirty="0" err="1"/>
              <a:t>грудня</a:t>
            </a:r>
            <a:r>
              <a:rPr lang="ru-RU" sz="3400" b="1" dirty="0"/>
              <a:t> 1996 р. </a:t>
            </a:r>
            <a:r>
              <a:rPr lang="ru-RU" sz="3400" b="1" dirty="0" smtClean="0"/>
              <a:t>№ 1499 «Про </a:t>
            </a:r>
            <a:r>
              <a:rPr lang="ru-RU" sz="3400" b="1" dirty="0" err="1"/>
              <a:t>затвердження</a:t>
            </a:r>
            <a:r>
              <a:rPr lang="ru-RU" sz="3400" b="1" dirty="0"/>
              <a:t> </a:t>
            </a:r>
            <a:r>
              <a:rPr lang="ru-RU" sz="3400" b="1" dirty="0" err="1"/>
              <a:t>переліку</a:t>
            </a:r>
            <a:r>
              <a:rPr lang="ru-RU" sz="3400" b="1" dirty="0"/>
              <a:t> </a:t>
            </a:r>
            <a:r>
              <a:rPr lang="ru-RU" sz="3400" b="1" dirty="0" err="1"/>
              <a:t>водних</a:t>
            </a:r>
            <a:r>
              <a:rPr lang="ru-RU" sz="3400" b="1" dirty="0"/>
              <a:t> </a:t>
            </a:r>
            <a:r>
              <a:rPr lang="ru-RU" sz="3400" b="1" dirty="0" err="1" smtClean="0"/>
              <a:t>об'єктів</a:t>
            </a:r>
            <a:r>
              <a:rPr lang="ru-RU" sz="3400" b="1" dirty="0" smtClean="0"/>
              <a:t>, </a:t>
            </a:r>
            <a:r>
              <a:rPr lang="ru-RU" sz="3400" b="1" dirty="0" err="1" smtClean="0"/>
              <a:t>що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відносяться</a:t>
            </a:r>
            <a:r>
              <a:rPr lang="ru-RU" sz="3400" b="1" dirty="0" smtClean="0"/>
              <a:t> </a:t>
            </a:r>
            <a:r>
              <a:rPr lang="ru-RU" sz="3400" b="1" dirty="0"/>
              <a:t>до </a:t>
            </a:r>
            <a:r>
              <a:rPr lang="ru-RU" sz="3400" b="1" dirty="0" err="1"/>
              <a:t>категорії</a:t>
            </a:r>
            <a:r>
              <a:rPr lang="ru-RU" sz="3400" b="1" dirty="0"/>
              <a:t> </a:t>
            </a:r>
            <a:r>
              <a:rPr lang="ru-RU" sz="3400" b="1" dirty="0" err="1" smtClean="0"/>
              <a:t>лікувальних</a:t>
            </a:r>
            <a:r>
              <a:rPr lang="ru-RU" sz="3400" b="1" dirty="0" smtClean="0"/>
              <a:t>». </a:t>
            </a:r>
            <a:endParaRPr lang="ru-RU" sz="3400" b="1" dirty="0"/>
          </a:p>
          <a:p>
            <a:pPr marL="596646" indent="-514350">
              <a:buFont typeface="+mj-lt"/>
              <a:buAutoNum type="arabicPeriod"/>
            </a:pPr>
            <a:r>
              <a:rPr lang="ru-RU" sz="3400" b="1" dirty="0" err="1" smtClean="0"/>
              <a:t>Розпорядження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Кабінету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Міністрів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України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від</a:t>
            </a:r>
            <a:r>
              <a:rPr lang="ru-RU" sz="3400" b="1" dirty="0" smtClean="0"/>
              <a:t> 16 </a:t>
            </a:r>
            <a:r>
              <a:rPr lang="ru-RU" sz="3400" b="1" dirty="0" err="1"/>
              <a:t>березня</a:t>
            </a:r>
            <a:r>
              <a:rPr lang="ru-RU" sz="3400" b="1" dirty="0"/>
              <a:t> 2017 р. № </a:t>
            </a:r>
            <a:r>
              <a:rPr lang="ru-RU" sz="3400" b="1" dirty="0" smtClean="0"/>
              <a:t>168-р «Про </a:t>
            </a:r>
            <a:r>
              <a:rPr lang="ru-RU" sz="3400" b="1" dirty="0" err="1"/>
              <a:t>схвалення</a:t>
            </a:r>
            <a:r>
              <a:rPr lang="ru-RU" sz="3400" b="1" dirty="0"/>
              <a:t> </a:t>
            </a:r>
            <a:r>
              <a:rPr lang="ru-RU" sz="3400" b="1" dirty="0" err="1"/>
              <a:t>Стратегії</a:t>
            </a:r>
            <a:r>
              <a:rPr lang="ru-RU" sz="3400" b="1" dirty="0"/>
              <a:t> </a:t>
            </a:r>
            <a:r>
              <a:rPr lang="ru-RU" sz="3400" b="1" dirty="0" err="1"/>
              <a:t>розвитку</a:t>
            </a:r>
            <a:r>
              <a:rPr lang="ru-RU" sz="3400" b="1" dirty="0"/>
              <a:t> туризму та </a:t>
            </a:r>
            <a:r>
              <a:rPr lang="ru-RU" sz="3400" b="1" dirty="0" err="1"/>
              <a:t>курортів</a:t>
            </a:r>
            <a:r>
              <a:rPr lang="ru-RU" sz="3400" b="1" dirty="0"/>
              <a:t> на </a:t>
            </a:r>
            <a:r>
              <a:rPr lang="ru-RU" sz="3400" b="1" dirty="0" err="1"/>
              <a:t>період</a:t>
            </a:r>
            <a:r>
              <a:rPr lang="ru-RU" sz="3400" b="1" dirty="0"/>
              <a:t> до 2026 </a:t>
            </a:r>
            <a:r>
              <a:rPr lang="ru-RU" sz="3400" b="1" dirty="0" smtClean="0"/>
              <a:t>року».</a:t>
            </a:r>
            <a:endParaRPr lang="uk-UA" sz="3400" b="1" dirty="0"/>
          </a:p>
          <a:p>
            <a:pPr marL="596646" indent="-514350">
              <a:buFont typeface="+mj-lt"/>
              <a:buAutoNum type="arabicPeriod"/>
            </a:pPr>
            <a:endParaRPr lang="uk-UA" dirty="0" smtClean="0"/>
          </a:p>
          <a:p>
            <a:pPr marL="596646" indent="-514350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2596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404664"/>
            <a:ext cx="784887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 err="1"/>
              <a:t>Основна</a:t>
            </a:r>
            <a:r>
              <a:rPr lang="ru-RU" sz="2400" b="1" dirty="0"/>
              <a:t> </a:t>
            </a:r>
            <a:r>
              <a:rPr lang="ru-RU" sz="2400" b="1" dirty="0" err="1"/>
              <a:t>особливість</a:t>
            </a:r>
            <a:r>
              <a:rPr lang="ru-RU" sz="2400" b="1" dirty="0"/>
              <a:t> правового </a:t>
            </a:r>
            <a:r>
              <a:rPr lang="ru-RU" sz="2400" b="1" dirty="0" smtClean="0"/>
              <a:t>режиму ЗОП </a:t>
            </a:r>
            <a:r>
              <a:rPr lang="ru-RU" sz="2400" dirty="0" smtClean="0"/>
              <a:t>– </a:t>
            </a:r>
            <a:r>
              <a:rPr lang="ru-RU" sz="2400" dirty="0"/>
              <a:t>на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території</a:t>
            </a:r>
            <a:r>
              <a:rPr lang="ru-RU" sz="2400" dirty="0"/>
              <a:t> </a:t>
            </a:r>
            <a:r>
              <a:rPr lang="ru-RU" sz="2400" dirty="0" err="1"/>
              <a:t>забороняється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суперечить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цільовому</a:t>
            </a:r>
            <a:r>
              <a:rPr lang="ru-RU" sz="2400" dirty="0"/>
              <a:t> </a:t>
            </a:r>
            <a:r>
              <a:rPr lang="ru-RU" sz="2400" dirty="0" err="1"/>
              <a:t>призначенню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негативно </a:t>
            </a:r>
            <a:r>
              <a:rPr lang="ru-RU" sz="2400" dirty="0" err="1"/>
              <a:t>впливати</a:t>
            </a:r>
            <a:r>
              <a:rPr lang="ru-RU" sz="2400" dirty="0"/>
              <a:t> на </a:t>
            </a:r>
            <a:r>
              <a:rPr lang="ru-RU" sz="2400" dirty="0" err="1"/>
              <a:t>природні</a:t>
            </a:r>
            <a:r>
              <a:rPr lang="ru-RU" sz="2400" dirty="0"/>
              <a:t> </a:t>
            </a:r>
            <a:r>
              <a:rPr lang="ru-RU" sz="2400" dirty="0" err="1"/>
              <a:t>лікувальні</a:t>
            </a:r>
            <a:r>
              <a:rPr lang="ru-RU" sz="2400" dirty="0"/>
              <a:t> </a:t>
            </a:r>
            <a:r>
              <a:rPr lang="ru-RU" sz="2400" dirty="0" err="1"/>
              <a:t>фактори</a:t>
            </a:r>
            <a:r>
              <a:rPr lang="ru-RU" sz="2400" dirty="0"/>
              <a:t> </a:t>
            </a:r>
            <a:r>
              <a:rPr lang="ru-RU" sz="2400" dirty="0" err="1"/>
              <a:t>цих</a:t>
            </a:r>
            <a:r>
              <a:rPr lang="ru-RU" sz="2400" dirty="0"/>
              <a:t> земель. </a:t>
            </a:r>
            <a:endParaRPr lang="ru-RU" sz="2400" dirty="0" smtClean="0"/>
          </a:p>
          <a:p>
            <a:pPr indent="457200" algn="just"/>
            <a:r>
              <a:rPr lang="ru-RU" sz="2400" dirty="0" smtClean="0"/>
              <a:t>З </a:t>
            </a:r>
            <a:r>
              <a:rPr lang="ru-RU" sz="2400" dirty="0" err="1"/>
              <a:t>цією</a:t>
            </a:r>
            <a:r>
              <a:rPr lang="ru-RU" sz="2400" dirty="0"/>
              <a:t> метою </a:t>
            </a:r>
            <a:r>
              <a:rPr lang="ru-RU" sz="2400" dirty="0" err="1"/>
              <a:t>навколо</a:t>
            </a:r>
            <a:r>
              <a:rPr lang="ru-RU" sz="2400" dirty="0"/>
              <a:t> </a:t>
            </a:r>
            <a:r>
              <a:rPr lang="ru-RU" sz="2400" dirty="0" err="1"/>
              <a:t>цих</a:t>
            </a:r>
            <a:r>
              <a:rPr lang="ru-RU" sz="2400" dirty="0"/>
              <a:t> земель </a:t>
            </a:r>
            <a:r>
              <a:rPr lang="ru-RU" sz="2400" dirty="0" err="1"/>
              <a:t>встановлюються</a:t>
            </a:r>
            <a:r>
              <a:rPr lang="ru-RU" sz="2400" dirty="0"/>
              <a:t> </a:t>
            </a:r>
            <a:r>
              <a:rPr lang="ru-RU" sz="2400" b="1" dirty="0"/>
              <a:t>округи </a:t>
            </a:r>
            <a:r>
              <a:rPr lang="ru-RU" sz="2400" b="1" dirty="0" err="1" smtClean="0"/>
              <a:t>санітарної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гірничо-санітарної</a:t>
            </a:r>
            <a:r>
              <a:rPr lang="ru-RU" sz="2400" b="1" dirty="0"/>
              <a:t>)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охорони</a:t>
            </a:r>
            <a:r>
              <a:rPr lang="ru-RU" sz="2400" b="1" dirty="0" smtClean="0"/>
              <a:t> </a:t>
            </a:r>
            <a:r>
              <a:rPr lang="ru-RU" sz="2400" dirty="0" smtClean="0"/>
              <a:t>(ст. 48 ЗК, </a:t>
            </a:r>
            <a:r>
              <a:rPr lang="ru-RU" sz="2400" dirty="0" err="1" smtClean="0"/>
              <a:t>ст.ст</a:t>
            </a:r>
            <a:r>
              <a:rPr lang="ru-RU" sz="2400" dirty="0" smtClean="0"/>
              <a:t>. 27-34 Закону про </a:t>
            </a:r>
            <a:r>
              <a:rPr lang="ru-RU" sz="2400" dirty="0" err="1" smtClean="0"/>
              <a:t>курорти</a:t>
            </a:r>
            <a:r>
              <a:rPr lang="ru-RU" sz="2400" dirty="0" smtClean="0"/>
              <a:t>).</a:t>
            </a:r>
          </a:p>
          <a:p>
            <a:pPr indent="457200" algn="just"/>
            <a:r>
              <a:rPr lang="ru-RU" sz="2400" b="1" dirty="0" err="1" smtClean="0"/>
              <a:t>Межі</a:t>
            </a:r>
            <a:r>
              <a:rPr lang="ru-RU" sz="2400" b="1" dirty="0" smtClean="0"/>
              <a:t> </a:t>
            </a:r>
            <a:r>
              <a:rPr lang="ru-RU" sz="2400" b="1" dirty="0"/>
              <a:t>курорту </a:t>
            </a:r>
            <a:r>
              <a:rPr lang="ru-RU" sz="2400" dirty="0"/>
              <a:t>є </a:t>
            </a:r>
            <a:r>
              <a:rPr lang="ru-RU" sz="2400" dirty="0" err="1"/>
              <a:t>одночасно</a:t>
            </a:r>
            <a:r>
              <a:rPr lang="ru-RU" sz="2400" dirty="0"/>
              <a:t> межами округу </a:t>
            </a:r>
            <a:r>
              <a:rPr lang="ru-RU" sz="2400" dirty="0" err="1"/>
              <a:t>санітарної</a:t>
            </a:r>
            <a:r>
              <a:rPr lang="ru-RU" sz="2400" dirty="0"/>
              <a:t> (</a:t>
            </a:r>
            <a:r>
              <a:rPr lang="ru-RU" sz="2400" dirty="0" err="1"/>
              <a:t>гірничо-санітарної</a:t>
            </a:r>
            <a:r>
              <a:rPr lang="ru-RU" sz="2400" dirty="0"/>
              <a:t>) </a:t>
            </a:r>
            <a:r>
              <a:rPr lang="ru-RU" sz="2400" dirty="0" err="1"/>
              <a:t>охорони</a:t>
            </a:r>
            <a:r>
              <a:rPr lang="ru-RU" sz="2400" dirty="0"/>
              <a:t> </a:t>
            </a:r>
            <a:r>
              <a:rPr lang="ru-RU" sz="2400" dirty="0" err="1"/>
              <a:t>цього</a:t>
            </a:r>
            <a:r>
              <a:rPr lang="ru-RU" sz="2400" dirty="0"/>
              <a:t> курорту (ст. 28 </a:t>
            </a:r>
            <a:r>
              <a:rPr lang="ru-RU" sz="2400" dirty="0" smtClean="0"/>
              <a:t>Закону про </a:t>
            </a:r>
            <a:r>
              <a:rPr lang="ru-RU" sz="2400" dirty="0" err="1" smtClean="0"/>
              <a:t>курорти</a:t>
            </a:r>
            <a:r>
              <a:rPr lang="ru-RU" sz="2400" dirty="0" smtClean="0"/>
              <a:t>).</a:t>
            </a:r>
          </a:p>
          <a:p>
            <a:pPr indent="457200" algn="just"/>
            <a:endParaRPr lang="ru-RU" sz="2400" dirty="0"/>
          </a:p>
          <a:p>
            <a:pPr indent="457200" algn="just"/>
            <a:r>
              <a:rPr lang="ru-RU" sz="2400" dirty="0"/>
              <a:t> </a:t>
            </a:r>
            <a:r>
              <a:rPr lang="ru-RU" sz="2400" b="1" dirty="0"/>
              <a:t>Округ </a:t>
            </a:r>
            <a:r>
              <a:rPr lang="ru-RU" sz="2400" b="1" dirty="0" err="1"/>
              <a:t>санітарної</a:t>
            </a:r>
            <a:r>
              <a:rPr lang="ru-RU" sz="2400" b="1" dirty="0"/>
              <a:t> </a:t>
            </a:r>
            <a:r>
              <a:rPr lang="ru-RU" sz="2400" b="1" dirty="0" err="1"/>
              <a:t>охорони</a:t>
            </a:r>
            <a:r>
              <a:rPr lang="ru-RU" sz="2400" b="1" dirty="0"/>
              <a:t> </a:t>
            </a:r>
            <a:r>
              <a:rPr lang="ru-RU" sz="2400" dirty="0" err="1"/>
              <a:t>поділяється</a:t>
            </a:r>
            <a:r>
              <a:rPr lang="ru-RU" sz="2400" dirty="0"/>
              <a:t> на </a:t>
            </a:r>
            <a:r>
              <a:rPr lang="ru-RU" sz="2400" b="1" dirty="0"/>
              <a:t>три </a:t>
            </a:r>
            <a:r>
              <a:rPr lang="ru-RU" sz="2400" b="1" dirty="0" err="1" smtClean="0"/>
              <a:t>зони</a:t>
            </a:r>
            <a:r>
              <a:rPr lang="ru-RU" sz="2400" b="1" dirty="0" smtClean="0"/>
              <a:t> </a:t>
            </a:r>
            <a:r>
              <a:rPr lang="ru-RU" sz="2400" dirty="0" smtClean="0"/>
              <a:t>(</a:t>
            </a:r>
            <a:r>
              <a:rPr lang="ru-RU" sz="2400" dirty="0" err="1" smtClean="0"/>
              <a:t>ст.ст</a:t>
            </a:r>
            <a:r>
              <a:rPr lang="ru-RU" sz="2400" dirty="0" smtClean="0"/>
              <a:t>. 30-33 Закону про </a:t>
            </a:r>
            <a:r>
              <a:rPr lang="ru-RU" sz="2400" dirty="0" err="1" smtClean="0"/>
              <a:t>курорти</a:t>
            </a:r>
            <a:r>
              <a:rPr lang="ru-RU" sz="2400" dirty="0" smtClean="0"/>
              <a:t>):</a:t>
            </a:r>
            <a:endParaRPr lang="ru-RU" sz="2400" dirty="0"/>
          </a:p>
          <a:p>
            <a:pPr indent="457200" algn="just"/>
            <a:r>
              <a:rPr lang="ru-RU" sz="2400" dirty="0"/>
              <a:t>1)	зона </a:t>
            </a:r>
            <a:r>
              <a:rPr lang="ru-RU" sz="2400" dirty="0" err="1"/>
              <a:t>суворого</a:t>
            </a:r>
            <a:r>
              <a:rPr lang="ru-RU" sz="2400" dirty="0"/>
              <a:t> </a:t>
            </a:r>
            <a:r>
              <a:rPr lang="ru-RU" sz="2400" dirty="0" smtClean="0"/>
              <a:t>режиму;</a:t>
            </a:r>
            <a:endParaRPr lang="ru-RU" sz="2400" dirty="0"/>
          </a:p>
          <a:p>
            <a:pPr indent="457200" algn="just"/>
            <a:r>
              <a:rPr lang="ru-RU" sz="2400" dirty="0"/>
              <a:t>2)	</a:t>
            </a:r>
            <a:r>
              <a:rPr lang="ru-RU" sz="2400" dirty="0" smtClean="0"/>
              <a:t>зона </a:t>
            </a:r>
            <a:r>
              <a:rPr lang="ru-RU" sz="2400" dirty="0" err="1" smtClean="0"/>
              <a:t>обмежень</a:t>
            </a:r>
            <a:r>
              <a:rPr lang="ru-RU" sz="2400" dirty="0" smtClean="0"/>
              <a:t>;</a:t>
            </a:r>
            <a:endParaRPr lang="ru-RU" sz="2400" dirty="0"/>
          </a:p>
          <a:p>
            <a:pPr indent="457200" algn="just"/>
            <a:r>
              <a:rPr lang="ru-RU" sz="2400" dirty="0"/>
              <a:t>3)	зона </a:t>
            </a:r>
            <a:r>
              <a:rPr lang="ru-RU" sz="2400" dirty="0" err="1" smtClean="0"/>
              <a:t>спостережень</a:t>
            </a:r>
            <a:r>
              <a:rPr lang="ru-RU" sz="2400" dirty="0" smtClean="0"/>
              <a:t>.</a:t>
            </a:r>
            <a:endParaRPr lang="ru-RU" sz="2400" dirty="0"/>
          </a:p>
          <a:p>
            <a:pPr indent="457200"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34288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1714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/>
              <a:t>Особливості правового режиму ЗОП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7890080" cy="5832648"/>
          </a:xfrm>
        </p:spPr>
        <p:txBody>
          <a:bodyPr>
            <a:normAutofit fontScale="700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ru-RU" b="1" dirty="0" err="1" smtClean="0"/>
              <a:t>обмеження</a:t>
            </a:r>
            <a:r>
              <a:rPr lang="ru-RU" b="1" dirty="0" smtClean="0"/>
              <a:t> </a:t>
            </a:r>
            <a:r>
              <a:rPr lang="ru-RU" b="1" dirty="0"/>
              <a:t>та заборони,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безпосередньо</a:t>
            </a:r>
            <a:r>
              <a:rPr lang="ru-RU" b="1" dirty="0"/>
              <a:t> </a:t>
            </a:r>
            <a:r>
              <a:rPr lang="ru-RU" b="1" dirty="0" err="1"/>
              <a:t>випливають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цільового</a:t>
            </a:r>
            <a:r>
              <a:rPr lang="ru-RU" b="1" dirty="0"/>
              <a:t> </a:t>
            </a:r>
            <a:r>
              <a:rPr lang="ru-RU" b="1" dirty="0" err="1"/>
              <a:t>призначення</a:t>
            </a:r>
            <a:r>
              <a:rPr lang="ru-RU" b="1" dirty="0"/>
              <a:t> земель;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 err="1" smtClean="0"/>
              <a:t>особливий</a:t>
            </a:r>
            <a:r>
              <a:rPr lang="ru-RU" b="1" dirty="0" smtClean="0"/>
              <a:t> </a:t>
            </a:r>
            <a:r>
              <a:rPr lang="ru-RU" b="1" dirty="0"/>
              <a:t>порядок </a:t>
            </a:r>
            <a:r>
              <a:rPr lang="ru-RU" b="1" dirty="0" err="1"/>
              <a:t>оголошення</a:t>
            </a:r>
            <a:r>
              <a:rPr lang="ru-RU" b="1" dirty="0"/>
              <a:t> </a:t>
            </a:r>
            <a:r>
              <a:rPr lang="ru-RU" b="1" dirty="0" err="1"/>
              <a:t>місцевостей</a:t>
            </a:r>
            <a:r>
              <a:rPr lang="ru-RU" b="1" dirty="0"/>
              <a:t> курортами (</a:t>
            </a:r>
            <a:r>
              <a:rPr lang="ru-RU" b="1" dirty="0" err="1"/>
              <a:t>ст.ст</a:t>
            </a:r>
            <a:r>
              <a:rPr lang="ru-RU" b="1" dirty="0"/>
              <a:t>. 7-11 </a:t>
            </a:r>
            <a:r>
              <a:rPr lang="ru-RU" b="1" dirty="0" smtClean="0"/>
              <a:t>Закону про </a:t>
            </a:r>
            <a:r>
              <a:rPr lang="ru-RU" b="1" dirty="0" err="1" smtClean="0"/>
              <a:t>курорти</a:t>
            </a:r>
            <a:r>
              <a:rPr lang="ru-RU" b="1" dirty="0" smtClean="0"/>
              <a:t>), </a:t>
            </a:r>
            <a:r>
              <a:rPr lang="ru-RU" b="1" dirty="0" err="1"/>
              <a:t>якому</a:t>
            </a:r>
            <a:r>
              <a:rPr lang="ru-RU" b="1" dirty="0"/>
              <a:t> </a:t>
            </a:r>
            <a:r>
              <a:rPr lang="ru-RU" b="1" dirty="0" err="1"/>
              <a:t>передує</a:t>
            </a:r>
            <a:r>
              <a:rPr lang="ru-RU" b="1" dirty="0"/>
              <a:t> </a:t>
            </a:r>
            <a:r>
              <a:rPr lang="ru-RU" b="1" dirty="0" err="1"/>
              <a:t>достатньо</a:t>
            </a:r>
            <a:r>
              <a:rPr lang="ru-RU" b="1" dirty="0"/>
              <a:t> складна процедура (</a:t>
            </a:r>
            <a:r>
              <a:rPr lang="ru-RU" b="1" dirty="0" err="1"/>
              <a:t>подання</a:t>
            </a:r>
            <a:r>
              <a:rPr lang="ru-RU" b="1" dirty="0"/>
              <a:t> </a:t>
            </a:r>
            <a:r>
              <a:rPr lang="ru-RU" b="1" dirty="0" err="1"/>
              <a:t>клопотання</a:t>
            </a:r>
            <a:r>
              <a:rPr lang="ru-RU" b="1" dirty="0"/>
              <a:t>,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розгляд</a:t>
            </a:r>
            <a:r>
              <a:rPr lang="ru-RU" b="1" dirty="0"/>
              <a:t>, </a:t>
            </a:r>
            <a:r>
              <a:rPr lang="ru-RU" b="1" dirty="0" err="1"/>
              <a:t>погодження</a:t>
            </a:r>
            <a:r>
              <a:rPr lang="ru-RU" b="1" dirty="0"/>
              <a:t> та </a:t>
            </a:r>
            <a:r>
              <a:rPr lang="ru-RU" b="1" dirty="0" err="1"/>
              <a:t>експертиза</a:t>
            </a:r>
            <a:r>
              <a:rPr lang="ru-RU" b="1" dirty="0"/>
              <a:t>);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 err="1" smtClean="0"/>
              <a:t>особливий</a:t>
            </a:r>
            <a:r>
              <a:rPr lang="ru-RU" b="1" dirty="0" smtClean="0"/>
              <a:t> </a:t>
            </a:r>
            <a:r>
              <a:rPr lang="ru-RU" b="1" dirty="0"/>
              <a:t>порядок </a:t>
            </a:r>
            <a:r>
              <a:rPr lang="ru-RU" b="1" dirty="0" err="1"/>
              <a:t>надання</a:t>
            </a:r>
            <a:r>
              <a:rPr lang="ru-RU" b="1" dirty="0"/>
              <a:t> </a:t>
            </a:r>
            <a:r>
              <a:rPr lang="ru-RU" b="1" dirty="0" err="1"/>
              <a:t>земельних</a:t>
            </a:r>
            <a:r>
              <a:rPr lang="ru-RU" b="1" dirty="0"/>
              <a:t> </a:t>
            </a:r>
            <a:r>
              <a:rPr lang="ru-RU" b="1" dirty="0" err="1"/>
              <a:t>ділянок</a:t>
            </a:r>
            <a:r>
              <a:rPr lang="ru-RU" b="1" dirty="0"/>
              <a:t> для </a:t>
            </a:r>
            <a:r>
              <a:rPr lang="ru-RU" b="1" dirty="0" err="1"/>
              <a:t>створення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 smtClean="0"/>
              <a:t>розширення</a:t>
            </a:r>
            <a:r>
              <a:rPr lang="ru-RU" b="1" dirty="0" smtClean="0"/>
              <a:t> </a:t>
            </a:r>
            <a:r>
              <a:rPr lang="ru-RU" b="1" dirty="0" err="1"/>
              <a:t>курортів</a:t>
            </a:r>
            <a:r>
              <a:rPr lang="ru-RU" b="1" dirty="0"/>
              <a:t>;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 err="1" smtClean="0"/>
              <a:t>деталізація</a:t>
            </a:r>
            <a:r>
              <a:rPr lang="ru-RU" b="1" dirty="0" smtClean="0"/>
              <a:t> </a:t>
            </a:r>
            <a:r>
              <a:rPr lang="ru-RU" b="1" dirty="0"/>
              <a:t>та </a:t>
            </a:r>
            <a:r>
              <a:rPr lang="ru-RU" b="1" dirty="0" err="1"/>
              <a:t>закріплення</a:t>
            </a:r>
            <a:r>
              <a:rPr lang="ru-RU" b="1" dirty="0"/>
              <a:t> у </a:t>
            </a:r>
            <a:r>
              <a:rPr lang="ru-RU" b="1" dirty="0" err="1"/>
              <a:t>проекті</a:t>
            </a:r>
            <a:r>
              <a:rPr lang="ru-RU" b="1" dirty="0"/>
              <a:t>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  <a:r>
              <a:rPr lang="ru-RU" b="1" dirty="0" err="1"/>
              <a:t>території</a:t>
            </a:r>
            <a:r>
              <a:rPr lang="ru-RU" b="1" dirty="0"/>
              <a:t> та генеральному </a:t>
            </a:r>
            <a:r>
              <a:rPr lang="ru-RU" b="1" dirty="0" err="1"/>
              <a:t>плані</a:t>
            </a:r>
            <a:r>
              <a:rPr lang="ru-RU" b="1" dirty="0"/>
              <a:t> </a:t>
            </a:r>
            <a:r>
              <a:rPr lang="ru-RU" b="1" dirty="0" err="1"/>
              <a:t>забудови</a:t>
            </a:r>
            <a:r>
              <a:rPr lang="ru-RU" b="1" dirty="0"/>
              <a:t> курорту </a:t>
            </a:r>
            <a:r>
              <a:rPr lang="ru-RU" b="1" dirty="0" smtClean="0"/>
              <a:t> (</a:t>
            </a:r>
            <a:r>
              <a:rPr lang="ru-RU" b="1" dirty="0" err="1"/>
              <a:t>ст.ст</a:t>
            </a:r>
            <a:r>
              <a:rPr lang="ru-RU" b="1" dirty="0"/>
              <a:t>. 12-13 </a:t>
            </a:r>
            <a:r>
              <a:rPr lang="ru-RU" b="1" dirty="0" smtClean="0"/>
              <a:t>Закону про </a:t>
            </a:r>
            <a:r>
              <a:rPr lang="ru-RU" b="1" dirty="0" err="1" smtClean="0"/>
              <a:t>курорти</a:t>
            </a:r>
            <a:r>
              <a:rPr lang="ru-RU" b="1" dirty="0" smtClean="0"/>
              <a:t>); </a:t>
            </a:r>
            <a:endParaRPr lang="ru-RU" b="1" dirty="0"/>
          </a:p>
          <a:p>
            <a:pPr marL="596646" indent="-514350">
              <a:buFont typeface="+mj-lt"/>
              <a:buAutoNum type="arabicPeriod"/>
            </a:pPr>
            <a:r>
              <a:rPr lang="ru-RU" b="1" dirty="0" err="1" smtClean="0"/>
              <a:t>обмеження</a:t>
            </a:r>
            <a:r>
              <a:rPr lang="ru-RU" b="1" dirty="0" smtClean="0"/>
              <a:t> </a:t>
            </a:r>
            <a:r>
              <a:rPr lang="ru-RU" b="1" dirty="0"/>
              <a:t>на </a:t>
            </a:r>
            <a:r>
              <a:rPr lang="ru-RU" b="1" dirty="0" err="1"/>
              <a:t>приватизацію</a:t>
            </a:r>
            <a:r>
              <a:rPr lang="ru-RU" b="1" dirty="0"/>
              <a:t> санаторно-</a:t>
            </a:r>
            <a:r>
              <a:rPr lang="ru-RU" b="1" dirty="0" err="1"/>
              <a:t>курортних</a:t>
            </a:r>
            <a:r>
              <a:rPr lang="ru-RU" b="1" dirty="0"/>
              <a:t> </a:t>
            </a:r>
            <a:r>
              <a:rPr lang="ru-RU" b="1" dirty="0" err="1"/>
              <a:t>закладів</a:t>
            </a:r>
            <a:r>
              <a:rPr lang="ru-RU" b="1" dirty="0"/>
              <a:t> та </a:t>
            </a:r>
            <a:r>
              <a:rPr lang="ru-RU" b="1" dirty="0" err="1"/>
              <a:t>земельних</a:t>
            </a:r>
            <a:r>
              <a:rPr lang="ru-RU" b="1" dirty="0"/>
              <a:t> </a:t>
            </a:r>
            <a:r>
              <a:rPr lang="ru-RU" b="1" dirty="0" err="1"/>
              <a:t>ділянок</a:t>
            </a:r>
            <a:r>
              <a:rPr lang="ru-RU" b="1" dirty="0"/>
              <a:t> </a:t>
            </a:r>
            <a:r>
              <a:rPr lang="ru-RU" b="1" dirty="0" err="1"/>
              <a:t>під</a:t>
            </a:r>
            <a:r>
              <a:rPr lang="ru-RU" b="1" dirty="0"/>
              <a:t> ними (ст. 26 </a:t>
            </a:r>
            <a:r>
              <a:rPr lang="ru-RU" b="1" dirty="0" smtClean="0"/>
              <a:t>Закону про </a:t>
            </a:r>
            <a:r>
              <a:rPr lang="ru-RU" b="1" dirty="0" err="1" smtClean="0"/>
              <a:t>курорти</a:t>
            </a:r>
            <a:r>
              <a:rPr lang="ru-RU" b="1" dirty="0" smtClean="0"/>
              <a:t>, </a:t>
            </a:r>
            <a:r>
              <a:rPr lang="ru-RU" b="1" dirty="0" err="1"/>
              <a:t>ст.ст</a:t>
            </a:r>
            <a:r>
              <a:rPr lang="ru-RU" b="1" dirty="0"/>
              <a:t>. 83-84 ЗК);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 err="1" smtClean="0"/>
              <a:t>зонування</a:t>
            </a:r>
            <a:r>
              <a:rPr lang="ru-RU" b="1" dirty="0" smtClean="0"/>
              <a:t> </a:t>
            </a:r>
            <a:r>
              <a:rPr lang="ru-RU" b="1" dirty="0" err="1"/>
              <a:t>території</a:t>
            </a:r>
            <a:r>
              <a:rPr lang="ru-RU" b="1" dirty="0"/>
              <a:t> </a:t>
            </a:r>
            <a:r>
              <a:rPr lang="ru-RU" b="1" dirty="0" err="1"/>
              <a:t>курортів</a:t>
            </a:r>
            <a:r>
              <a:rPr lang="ru-RU" b="1" dirty="0"/>
              <a:t>;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 err="1" smtClean="0"/>
              <a:t>особливий</a:t>
            </a:r>
            <a:r>
              <a:rPr lang="ru-RU" b="1" dirty="0" smtClean="0"/>
              <a:t> </a:t>
            </a:r>
            <a:r>
              <a:rPr lang="ru-RU" b="1" dirty="0"/>
              <a:t>порядок </a:t>
            </a:r>
            <a:r>
              <a:rPr lang="ru-RU" b="1" dirty="0" err="1"/>
              <a:t>забудови</a:t>
            </a:r>
            <a:r>
              <a:rPr lang="ru-RU" b="1" dirty="0"/>
              <a:t> </a:t>
            </a:r>
            <a:r>
              <a:rPr lang="ru-RU" b="1" dirty="0" err="1"/>
              <a:t>курортів</a:t>
            </a:r>
            <a:r>
              <a:rPr lang="ru-RU" b="1" dirty="0"/>
              <a:t>;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 err="1" smtClean="0"/>
              <a:t>пільговий</a:t>
            </a:r>
            <a:r>
              <a:rPr lang="ru-RU" b="1" dirty="0" smtClean="0"/>
              <a:t> </a:t>
            </a:r>
            <a:r>
              <a:rPr lang="ru-RU" b="1" dirty="0"/>
              <a:t>режим земельного </a:t>
            </a:r>
            <a:r>
              <a:rPr lang="ru-RU" b="1" dirty="0" err="1" smtClean="0"/>
              <a:t>оподаткування</a:t>
            </a:r>
            <a:r>
              <a:rPr lang="ru-RU" b="1" dirty="0" smtClean="0"/>
              <a:t>;   </a:t>
            </a:r>
            <a:endParaRPr lang="ru-RU" b="1" dirty="0"/>
          </a:p>
          <a:p>
            <a:pPr marL="596646" indent="-514350">
              <a:buFont typeface="+mj-lt"/>
              <a:buAutoNum type="arabicPeriod"/>
            </a:pPr>
            <a:r>
              <a:rPr lang="ru-RU" b="1" dirty="0" err="1" smtClean="0"/>
              <a:t>підвищена</a:t>
            </a:r>
            <a:r>
              <a:rPr lang="ru-RU" b="1" dirty="0" smtClean="0"/>
              <a:t> </a:t>
            </a:r>
            <a:r>
              <a:rPr lang="ru-RU" b="1" dirty="0" err="1" smtClean="0"/>
              <a:t>юридична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відповідальність</a:t>
            </a:r>
            <a:r>
              <a:rPr lang="ru-RU" b="1" dirty="0" smtClean="0"/>
              <a:t> </a:t>
            </a:r>
            <a:r>
              <a:rPr lang="ru-RU" b="1" dirty="0"/>
              <a:t>за </a:t>
            </a:r>
            <a:r>
              <a:rPr lang="ru-RU" b="1" dirty="0" err="1"/>
              <a:t>порушення</a:t>
            </a:r>
            <a:r>
              <a:rPr lang="ru-RU" b="1" dirty="0"/>
              <a:t> правового </a:t>
            </a:r>
            <a:r>
              <a:rPr lang="ru-RU" b="1" dirty="0" smtClean="0"/>
              <a:t>режиму земель. 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94863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980728"/>
            <a:ext cx="7776864" cy="438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17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4462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питання теми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43608" y="980728"/>
            <a:ext cx="7811762" cy="5877272"/>
          </a:xfrm>
        </p:spPr>
        <p:txBody>
          <a:bodyPr>
            <a:normAutofit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uk-UA" b="1" dirty="0"/>
              <a:t>Правовий режим земель природно-заповідного фонду та іншого природоохоронного призначення.</a:t>
            </a:r>
          </a:p>
          <a:p>
            <a:pPr marL="596646" lvl="0" indent="-514350">
              <a:buFont typeface="+mj-lt"/>
              <a:buAutoNum type="arabicPeriod"/>
            </a:pPr>
            <a:r>
              <a:rPr lang="uk-UA" b="1" dirty="0"/>
              <a:t>Правовий режим земель оздоровчого призначення.</a:t>
            </a:r>
          </a:p>
          <a:p>
            <a:pPr marL="596646" lvl="0" indent="-514350">
              <a:buFont typeface="+mj-lt"/>
              <a:buAutoNum type="arabicPeriod"/>
            </a:pPr>
            <a:r>
              <a:rPr lang="uk-UA" b="1" dirty="0"/>
              <a:t>Правовий режим земель рекреаційного призначення.</a:t>
            </a:r>
          </a:p>
          <a:p>
            <a:pPr marL="596646" lvl="0" indent="-514350">
              <a:buFont typeface="+mj-lt"/>
              <a:buAutoNum type="arabicPeriod"/>
            </a:pPr>
            <a:r>
              <a:rPr lang="uk-UA" b="1" dirty="0"/>
              <a:t>Правовий режим земель історико-культурного призначення.</a:t>
            </a:r>
          </a:p>
          <a:p>
            <a:pPr marL="82296" lvl="0" indent="0">
              <a:buNone/>
            </a:pPr>
            <a:endParaRPr lang="ru-RU" sz="3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24340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FF0000"/>
                </a:solidFill>
              </a:rPr>
              <a:t>Закон України «Про курорти»</a:t>
            </a:r>
            <a:endParaRPr lang="uk-UA" sz="3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897632"/>
            <a:ext cx="7890080" cy="5483696"/>
          </a:xfrm>
        </p:spPr>
        <p:txBody>
          <a:bodyPr>
            <a:normAutofit/>
          </a:bodyPr>
          <a:lstStyle/>
          <a:p>
            <a:pPr marL="533400" indent="-4508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b="1" dirty="0"/>
              <a:t>Стаття 1. </a:t>
            </a:r>
            <a:r>
              <a:rPr lang="uk-UA" sz="2400" dirty="0"/>
              <a:t>Визначення </a:t>
            </a:r>
            <a:r>
              <a:rPr lang="uk-UA" sz="2400" dirty="0" smtClean="0"/>
              <a:t>термінів</a:t>
            </a:r>
          </a:p>
          <a:p>
            <a:pPr marL="533400" indent="-4508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b="1" dirty="0" smtClean="0"/>
              <a:t>Стаття </a:t>
            </a:r>
            <a:r>
              <a:rPr lang="uk-UA" sz="2400" b="1" dirty="0"/>
              <a:t>4. </a:t>
            </a:r>
            <a:r>
              <a:rPr lang="uk-UA" sz="2400" dirty="0"/>
              <a:t>Види </a:t>
            </a:r>
            <a:r>
              <a:rPr lang="uk-UA" sz="2400" dirty="0" smtClean="0"/>
              <a:t>курортів</a:t>
            </a:r>
            <a:endParaRPr lang="uk-UA" sz="2400" dirty="0"/>
          </a:p>
          <a:p>
            <a:pPr marL="533400" indent="-4508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400" b="1" dirty="0" err="1"/>
              <a:t>Стаття</a:t>
            </a:r>
            <a:r>
              <a:rPr lang="ru-RU" sz="2400" b="1" dirty="0"/>
              <a:t> 6. </a:t>
            </a:r>
            <a:r>
              <a:rPr lang="ru-RU" sz="2400" dirty="0" err="1"/>
              <a:t>Природні</a:t>
            </a:r>
            <a:r>
              <a:rPr lang="ru-RU" sz="2400" dirty="0"/>
              <a:t> </a:t>
            </a:r>
            <a:r>
              <a:rPr lang="ru-RU" sz="2400" dirty="0" err="1"/>
              <a:t>лікувальні</a:t>
            </a:r>
            <a:r>
              <a:rPr lang="ru-RU" sz="2400" dirty="0"/>
              <a:t> </a:t>
            </a:r>
            <a:r>
              <a:rPr lang="ru-RU" sz="2400" dirty="0" err="1" smtClean="0"/>
              <a:t>ресурси</a:t>
            </a:r>
            <a:endParaRPr lang="ru-RU" sz="2400" dirty="0" smtClean="0"/>
          </a:p>
          <a:p>
            <a:pPr marL="533400" indent="-4508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400" b="1" dirty="0" err="1"/>
              <a:t>Розділ</a:t>
            </a:r>
            <a:r>
              <a:rPr lang="ru-RU" sz="2400" b="1" dirty="0"/>
              <a:t> </a:t>
            </a:r>
            <a:r>
              <a:rPr lang="ru-RU" sz="2400" b="1" dirty="0" smtClean="0"/>
              <a:t>II </a:t>
            </a:r>
            <a:r>
              <a:rPr lang="ru-RU" sz="2400" dirty="0" smtClean="0"/>
              <a:t>СТВОРЕННЯ </a:t>
            </a:r>
            <a:r>
              <a:rPr lang="ru-RU" sz="2400" dirty="0"/>
              <a:t>ТА РОЗВИТОК </a:t>
            </a:r>
            <a:r>
              <a:rPr lang="ru-RU" sz="2400" dirty="0" smtClean="0"/>
              <a:t>КУРОРТІВ</a:t>
            </a:r>
          </a:p>
          <a:p>
            <a:pPr marL="533400" indent="-4508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400" b="1" dirty="0" err="1"/>
              <a:t>Розділ</a:t>
            </a:r>
            <a:r>
              <a:rPr lang="ru-RU" sz="2400" b="1" dirty="0"/>
              <a:t> </a:t>
            </a:r>
            <a:r>
              <a:rPr lang="ru-RU" sz="2400" b="1" dirty="0" smtClean="0"/>
              <a:t>III </a:t>
            </a:r>
            <a:r>
              <a:rPr lang="ru-RU" sz="2400" dirty="0" smtClean="0"/>
              <a:t>ВИКОРИСТАННЯ </a:t>
            </a:r>
            <a:r>
              <a:rPr lang="ru-RU" sz="2400" dirty="0"/>
              <a:t>ПРИРОДНИХ ЛІКУВАЛЬНИХ </a:t>
            </a:r>
            <a:r>
              <a:rPr lang="ru-RU" sz="2400" dirty="0" smtClean="0"/>
              <a:t>РЕСУРСІВ</a:t>
            </a:r>
          </a:p>
          <a:p>
            <a:pPr marL="533400" indent="-4508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400" b="1" dirty="0" err="1"/>
              <a:t>Розділ</a:t>
            </a:r>
            <a:r>
              <a:rPr lang="ru-RU" sz="2400" b="1" dirty="0"/>
              <a:t> </a:t>
            </a:r>
            <a:r>
              <a:rPr lang="ru-RU" sz="2400" b="1" dirty="0" smtClean="0"/>
              <a:t>VI </a:t>
            </a:r>
            <a:r>
              <a:rPr lang="ru-RU" sz="2400" dirty="0" smtClean="0"/>
              <a:t>САНІТАРНА </a:t>
            </a:r>
            <a:r>
              <a:rPr lang="ru-RU" sz="2400" dirty="0"/>
              <a:t>ОХОРОНА </a:t>
            </a:r>
            <a:r>
              <a:rPr lang="ru-RU" sz="2400" dirty="0" smtClean="0"/>
              <a:t>КУРОРТІВ</a:t>
            </a:r>
          </a:p>
          <a:p>
            <a:pPr marL="533400" indent="-4508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400" b="1" dirty="0" err="1"/>
              <a:t>Розділ</a:t>
            </a:r>
            <a:r>
              <a:rPr lang="ru-RU" sz="2400" b="1" dirty="0"/>
              <a:t> </a:t>
            </a:r>
            <a:r>
              <a:rPr lang="ru-RU" sz="2400" b="1" dirty="0" smtClean="0"/>
              <a:t>VII </a:t>
            </a:r>
            <a:r>
              <a:rPr lang="ru-RU" sz="2400" dirty="0" smtClean="0"/>
              <a:t>МОНІТОРИНГ </a:t>
            </a:r>
            <a:r>
              <a:rPr lang="ru-RU" sz="2400" dirty="0"/>
              <a:t>І КАДАСТР ПРИРОДНИХ ТЕРИТОРІЙ КУРОРТІВ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054333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115616" y="527769"/>
            <a:ext cx="7848872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err="1" smtClean="0">
                <a:solidFill>
                  <a:srgbClr val="002060"/>
                </a:solidFill>
              </a:rPr>
              <a:t>Водний</a:t>
            </a:r>
            <a:r>
              <a:rPr lang="ru-RU" sz="2600" b="1" dirty="0" smtClean="0">
                <a:solidFill>
                  <a:srgbClr val="002060"/>
                </a:solidFill>
              </a:rPr>
              <a:t> кодекс </a:t>
            </a:r>
            <a:r>
              <a:rPr lang="ru-RU" sz="2600" b="1" dirty="0" err="1" smtClean="0">
                <a:solidFill>
                  <a:srgbClr val="002060"/>
                </a:solidFill>
              </a:rPr>
              <a:t>України</a:t>
            </a:r>
            <a:endParaRPr lang="ru-RU" sz="2600" b="1" dirty="0" smtClean="0">
              <a:solidFill>
                <a:srgbClr val="002060"/>
              </a:solidFill>
            </a:endParaRPr>
          </a:p>
          <a:p>
            <a:endParaRPr lang="ru-RU" dirty="0"/>
          </a:p>
          <a:p>
            <a:r>
              <a:rPr lang="ru-RU" sz="2200" b="1" dirty="0" smtClean="0"/>
              <a:t>Глава </a:t>
            </a:r>
            <a:r>
              <a:rPr lang="ru-RU" sz="2200" b="1" dirty="0"/>
              <a:t>12. СПЕЦІАЛЬНЕ ВОДОКОРИСТУВАННЯ ТА КОРИСТУВАННЯ ВОДНИМИ ОБ'ЄКТАМИ ДЛЯ ЛІКУВАЛЬНИХ, КУРОРТНИХ І ОЗДОРОВЧИХ ЦІЛЕЙ</a:t>
            </a:r>
          </a:p>
          <a:p>
            <a:endParaRPr lang="ru-RU" dirty="0"/>
          </a:p>
          <a:p>
            <a:r>
              <a:rPr lang="ru-RU" sz="2200" dirty="0" err="1" smtClean="0">
                <a:solidFill>
                  <a:srgbClr val="00B050"/>
                </a:solidFill>
              </a:rPr>
              <a:t>Стаття</a:t>
            </a:r>
            <a:r>
              <a:rPr lang="ru-RU" sz="2200" dirty="0" smtClean="0">
                <a:solidFill>
                  <a:srgbClr val="00B050"/>
                </a:solidFill>
              </a:rPr>
              <a:t> 62. </a:t>
            </a:r>
            <a:r>
              <a:rPr lang="ru-RU" sz="2200" dirty="0" err="1" smtClean="0">
                <a:solidFill>
                  <a:srgbClr val="00B050"/>
                </a:solidFill>
              </a:rPr>
              <a:t>Віднесення</a:t>
            </a:r>
            <a:r>
              <a:rPr lang="ru-RU" sz="2200" dirty="0" smtClean="0">
                <a:solidFill>
                  <a:srgbClr val="00B050"/>
                </a:solidFill>
              </a:rPr>
              <a:t> </a:t>
            </a:r>
            <a:r>
              <a:rPr lang="ru-RU" sz="2200" dirty="0" err="1" smtClean="0">
                <a:solidFill>
                  <a:srgbClr val="00B050"/>
                </a:solidFill>
              </a:rPr>
              <a:t>водних</a:t>
            </a:r>
            <a:r>
              <a:rPr lang="ru-RU" sz="2200" dirty="0" smtClean="0">
                <a:solidFill>
                  <a:srgbClr val="00B050"/>
                </a:solidFill>
              </a:rPr>
              <a:t> </a:t>
            </a:r>
            <a:r>
              <a:rPr lang="ru-RU" sz="2200" dirty="0" err="1" smtClean="0">
                <a:solidFill>
                  <a:srgbClr val="00B050"/>
                </a:solidFill>
              </a:rPr>
              <a:t>об'єктів</a:t>
            </a:r>
            <a:r>
              <a:rPr lang="ru-RU" sz="2200" dirty="0" smtClean="0">
                <a:solidFill>
                  <a:srgbClr val="00B050"/>
                </a:solidFill>
              </a:rPr>
              <a:t> до </a:t>
            </a:r>
            <a:r>
              <a:rPr lang="ru-RU" sz="2200" dirty="0" err="1" smtClean="0">
                <a:solidFill>
                  <a:srgbClr val="00B050"/>
                </a:solidFill>
              </a:rPr>
              <a:t>категорії</a:t>
            </a:r>
            <a:r>
              <a:rPr lang="ru-RU" sz="2200" dirty="0" smtClean="0">
                <a:solidFill>
                  <a:srgbClr val="00B050"/>
                </a:solidFill>
              </a:rPr>
              <a:t> </a:t>
            </a:r>
            <a:r>
              <a:rPr lang="ru-RU" sz="2200" dirty="0" err="1" smtClean="0">
                <a:solidFill>
                  <a:srgbClr val="00B050"/>
                </a:solidFill>
              </a:rPr>
              <a:t>лікувальних</a:t>
            </a:r>
            <a:endParaRPr lang="ru-RU" sz="2200" dirty="0" smtClean="0">
              <a:solidFill>
                <a:srgbClr val="00B050"/>
              </a:solidFill>
            </a:endParaRPr>
          </a:p>
          <a:p>
            <a:endParaRPr lang="ru-RU" sz="2200" dirty="0" smtClean="0"/>
          </a:p>
          <a:p>
            <a:pPr algn="just"/>
            <a:r>
              <a:rPr lang="ru-RU" sz="2200" dirty="0" err="1" smtClean="0"/>
              <a:t>Водні</a:t>
            </a:r>
            <a:r>
              <a:rPr lang="ru-RU" sz="2200" dirty="0" smtClean="0"/>
              <a:t> </a:t>
            </a:r>
            <a:r>
              <a:rPr lang="ru-RU" sz="2200" dirty="0" err="1" smtClean="0"/>
              <a:t>об'єкти</a:t>
            </a:r>
            <a:r>
              <a:rPr lang="ru-RU" sz="2200" dirty="0" smtClean="0"/>
              <a:t>, </a:t>
            </a:r>
            <a:r>
              <a:rPr lang="ru-RU" sz="2200" dirty="0" err="1" smtClean="0"/>
              <a:t>що</a:t>
            </a:r>
            <a:r>
              <a:rPr lang="ru-RU" sz="2200" dirty="0" smtClean="0"/>
              <a:t> </a:t>
            </a:r>
            <a:r>
              <a:rPr lang="ru-RU" sz="2200" dirty="0" err="1" smtClean="0"/>
              <a:t>мають</a:t>
            </a:r>
            <a:r>
              <a:rPr lang="ru-RU" sz="2200" dirty="0" smtClean="0"/>
              <a:t> </a:t>
            </a:r>
            <a:r>
              <a:rPr lang="ru-RU" sz="2200" dirty="0" err="1" smtClean="0"/>
              <a:t>природні</a:t>
            </a:r>
            <a:r>
              <a:rPr lang="ru-RU" sz="2200" dirty="0" smtClean="0"/>
              <a:t> </a:t>
            </a:r>
            <a:r>
              <a:rPr lang="ru-RU" sz="2200" dirty="0" err="1" smtClean="0"/>
              <a:t>лікувальні</a:t>
            </a:r>
            <a:r>
              <a:rPr lang="ru-RU" sz="2200" dirty="0" smtClean="0"/>
              <a:t> </a:t>
            </a:r>
            <a:r>
              <a:rPr lang="ru-RU" sz="2200" dirty="0" err="1" smtClean="0"/>
              <a:t>властивості</a:t>
            </a:r>
            <a:r>
              <a:rPr lang="ru-RU" sz="2200" dirty="0" smtClean="0"/>
              <a:t>, належать до </a:t>
            </a:r>
            <a:r>
              <a:rPr lang="ru-RU" sz="2200" dirty="0" err="1" smtClean="0"/>
              <a:t>категорії</a:t>
            </a:r>
            <a:r>
              <a:rPr lang="ru-RU" sz="2200" dirty="0" smtClean="0"/>
              <a:t> </a:t>
            </a:r>
            <a:r>
              <a:rPr lang="ru-RU" sz="2200" dirty="0" err="1" smtClean="0"/>
              <a:t>лікувальних</a:t>
            </a:r>
            <a:r>
              <a:rPr lang="ru-RU" sz="2200" dirty="0" smtClean="0"/>
              <a:t>, </a:t>
            </a:r>
            <a:r>
              <a:rPr lang="ru-RU" sz="2200" dirty="0" err="1" smtClean="0"/>
              <a:t>якщо</a:t>
            </a:r>
            <a:r>
              <a:rPr lang="ru-RU" sz="2200" dirty="0" smtClean="0"/>
              <a:t> </a:t>
            </a:r>
            <a:r>
              <a:rPr lang="ru-RU" sz="2200" dirty="0" err="1" smtClean="0"/>
              <a:t>їх</a:t>
            </a:r>
            <a:r>
              <a:rPr lang="ru-RU" sz="2200" dirty="0" smtClean="0"/>
              <a:t> включено до </a:t>
            </a:r>
            <a:r>
              <a:rPr lang="ru-RU" sz="2200" b="1" u="sng" dirty="0" err="1" smtClean="0"/>
              <a:t>спеціального</a:t>
            </a:r>
            <a:r>
              <a:rPr lang="ru-RU" sz="2200" b="1" u="sng" dirty="0" smtClean="0"/>
              <a:t> </a:t>
            </a:r>
            <a:r>
              <a:rPr lang="ru-RU" sz="2200" b="1" u="sng" dirty="0" err="1" smtClean="0"/>
              <a:t>переліку</a:t>
            </a:r>
            <a:r>
              <a:rPr lang="ru-RU" sz="2200" dirty="0" smtClean="0"/>
              <a:t>.</a:t>
            </a:r>
          </a:p>
          <a:p>
            <a:pPr algn="just"/>
            <a:endParaRPr lang="ru-RU" sz="2200" dirty="0" smtClean="0"/>
          </a:p>
          <a:p>
            <a:pPr algn="just"/>
            <a:r>
              <a:rPr lang="ru-RU" sz="2200" dirty="0" err="1" smtClean="0"/>
              <a:t>Перелік</a:t>
            </a:r>
            <a:r>
              <a:rPr lang="ru-RU" sz="2200" dirty="0" smtClean="0"/>
              <a:t> </a:t>
            </a:r>
            <a:r>
              <a:rPr lang="ru-RU" sz="2200" dirty="0" err="1" smtClean="0"/>
              <a:t>водних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об'єктів</a:t>
            </a:r>
            <a:r>
              <a:rPr lang="ru-RU" sz="2200" dirty="0" smtClean="0"/>
              <a:t>, </a:t>
            </a:r>
            <a:r>
              <a:rPr lang="ru-RU" sz="2200" dirty="0" err="1" smtClean="0"/>
              <a:t>віднесених</a:t>
            </a:r>
            <a:r>
              <a:rPr lang="ru-RU" sz="2200" dirty="0" smtClean="0"/>
              <a:t> до </a:t>
            </a:r>
            <a:r>
              <a:rPr lang="ru-RU" sz="2200" dirty="0" err="1" smtClean="0"/>
              <a:t>категорії</a:t>
            </a:r>
            <a:r>
              <a:rPr lang="ru-RU" sz="2200" dirty="0" smtClean="0"/>
              <a:t> </a:t>
            </a:r>
            <a:r>
              <a:rPr lang="ru-RU" sz="2200" dirty="0" err="1" smtClean="0"/>
              <a:t>лікувальних</a:t>
            </a:r>
            <a:r>
              <a:rPr lang="ru-RU" sz="2200" dirty="0" smtClean="0"/>
              <a:t>, </a:t>
            </a:r>
            <a:r>
              <a:rPr lang="ru-RU" sz="2200" dirty="0" err="1" smtClean="0"/>
              <a:t>із</a:t>
            </a:r>
            <a:r>
              <a:rPr lang="ru-RU" sz="2200" dirty="0" smtClean="0"/>
              <a:t> </a:t>
            </a:r>
            <a:r>
              <a:rPr lang="ru-RU" sz="2200" dirty="0" err="1" smtClean="0"/>
              <a:t>зазначенням</a:t>
            </a:r>
            <a:r>
              <a:rPr lang="ru-RU" sz="2200" dirty="0" smtClean="0"/>
              <a:t> </a:t>
            </a:r>
            <a:r>
              <a:rPr lang="ru-RU" sz="2200" dirty="0" err="1" smtClean="0"/>
              <a:t>запасів</a:t>
            </a:r>
            <a:r>
              <a:rPr lang="ru-RU" sz="2200" dirty="0" smtClean="0"/>
              <a:t> вод та </a:t>
            </a:r>
            <a:r>
              <a:rPr lang="ru-RU" sz="2200" dirty="0" err="1" smtClean="0"/>
              <a:t>їх</a:t>
            </a:r>
            <a:r>
              <a:rPr lang="ru-RU" sz="2200" dirty="0" smtClean="0"/>
              <a:t> </a:t>
            </a:r>
            <a:r>
              <a:rPr lang="ru-RU" sz="2200" dirty="0" err="1" smtClean="0"/>
              <a:t>лікувальних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властивостей</a:t>
            </a:r>
            <a:r>
              <a:rPr lang="ru-RU" sz="2200" dirty="0" smtClean="0"/>
              <a:t>, а </a:t>
            </a:r>
            <a:r>
              <a:rPr lang="ru-RU" sz="2200" dirty="0" err="1" smtClean="0"/>
              <a:t>також</a:t>
            </a:r>
            <a:r>
              <a:rPr lang="ru-RU" sz="2200" dirty="0" smtClean="0"/>
              <a:t> </a:t>
            </a:r>
            <a:r>
              <a:rPr lang="ru-RU" sz="2200" dirty="0" err="1" smtClean="0"/>
              <a:t>інших</a:t>
            </a:r>
            <a:r>
              <a:rPr lang="ru-RU" sz="2200" dirty="0" smtClean="0"/>
              <a:t> </a:t>
            </a:r>
            <a:r>
              <a:rPr lang="ru-RU" sz="2200" dirty="0" err="1" smtClean="0"/>
              <a:t>сприятливих</a:t>
            </a:r>
            <a:r>
              <a:rPr lang="ru-RU" sz="2200" dirty="0" smtClean="0"/>
              <a:t> для </a:t>
            </a:r>
            <a:r>
              <a:rPr lang="ru-RU" sz="2200" dirty="0" err="1" smtClean="0"/>
              <a:t>лікування</a:t>
            </a:r>
            <a:r>
              <a:rPr lang="ru-RU" sz="2200" dirty="0" smtClean="0"/>
              <a:t> і </a:t>
            </a:r>
            <a:r>
              <a:rPr lang="ru-RU" sz="2200" dirty="0" err="1" smtClean="0"/>
              <a:t>профілактики</a:t>
            </a:r>
            <a:r>
              <a:rPr lang="ru-RU" sz="2200" dirty="0" smtClean="0"/>
              <a:t> умов, </a:t>
            </a:r>
            <a:r>
              <a:rPr lang="ru-RU" sz="2200" dirty="0" err="1" smtClean="0"/>
              <a:t>затверджується</a:t>
            </a:r>
            <a:r>
              <a:rPr lang="ru-RU" sz="2200" dirty="0" smtClean="0"/>
              <a:t> </a:t>
            </a:r>
            <a:r>
              <a:rPr lang="ru-RU" sz="2200" dirty="0" err="1" smtClean="0"/>
              <a:t>Кабінетом</a:t>
            </a:r>
            <a:r>
              <a:rPr lang="ru-RU" sz="2200" dirty="0" smtClean="0"/>
              <a:t> </a:t>
            </a:r>
            <a:r>
              <a:rPr lang="ru-RU" sz="2200" dirty="0" err="1" smtClean="0"/>
              <a:t>Міністрів</a:t>
            </a:r>
            <a:r>
              <a:rPr lang="ru-RU" sz="2200" dirty="0" smtClean="0"/>
              <a:t> </a:t>
            </a:r>
            <a:r>
              <a:rPr lang="ru-RU" sz="2200" dirty="0" err="1" smtClean="0"/>
              <a:t>України</a:t>
            </a:r>
            <a:r>
              <a:rPr lang="ru-RU" sz="2200" dirty="0" smtClean="0"/>
              <a:t> за </a:t>
            </a:r>
            <a:r>
              <a:rPr lang="ru-RU" sz="2200" dirty="0" err="1" smtClean="0"/>
              <a:t>поданням</a:t>
            </a:r>
            <a:r>
              <a:rPr lang="ru-RU" sz="2200" dirty="0" smtClean="0"/>
              <a:t> МОЗ, </a:t>
            </a:r>
            <a:r>
              <a:rPr lang="ru-RU" sz="2200" dirty="0" err="1" smtClean="0"/>
              <a:t>Держгеонадрами</a:t>
            </a:r>
            <a:r>
              <a:rPr lang="ru-RU" sz="2200" dirty="0" smtClean="0"/>
              <a:t>, </a:t>
            </a:r>
            <a:r>
              <a:rPr lang="ru-RU" sz="2200" dirty="0" err="1" smtClean="0"/>
              <a:t>Держводагентства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703173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187624" y="156696"/>
            <a:ext cx="7848872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err="1">
                <a:solidFill>
                  <a:srgbClr val="002060"/>
                </a:solidFill>
              </a:rPr>
              <a:t>Водний</a:t>
            </a:r>
            <a:r>
              <a:rPr lang="ru-RU" sz="2600" b="1" dirty="0">
                <a:solidFill>
                  <a:srgbClr val="002060"/>
                </a:solidFill>
              </a:rPr>
              <a:t> кодекс </a:t>
            </a:r>
            <a:r>
              <a:rPr lang="ru-RU" sz="2600" b="1" dirty="0" err="1">
                <a:solidFill>
                  <a:srgbClr val="002060"/>
                </a:solidFill>
              </a:rPr>
              <a:t>України</a:t>
            </a:r>
            <a:endParaRPr lang="ru-RU" sz="2600" b="1" dirty="0">
              <a:solidFill>
                <a:srgbClr val="002060"/>
              </a:solidFill>
            </a:endParaRPr>
          </a:p>
          <a:p>
            <a:endParaRPr lang="ru-RU" dirty="0"/>
          </a:p>
          <a:p>
            <a:r>
              <a:rPr lang="ru-RU" sz="2400" b="1" dirty="0"/>
              <a:t>Глава 12. СПЕЦІАЛЬНЕ ВОДОКОРИСТУВАННЯ ТА КОРИСТУВАННЯ ВОДНИМИ ОБ'ЄКТАМИ ДЛЯ ЛІКУВАЛЬНИХ, КУРОРТНИХ І ОЗДОРОВЧИХ ЦІЛЕЙ</a:t>
            </a:r>
          </a:p>
          <a:p>
            <a:endParaRPr lang="ru-RU" sz="2200" dirty="0">
              <a:solidFill>
                <a:srgbClr val="00B050"/>
              </a:solidFill>
            </a:endParaRPr>
          </a:p>
          <a:p>
            <a:pPr algn="just"/>
            <a:r>
              <a:rPr lang="ru-RU" sz="2200" b="1" dirty="0" err="1" smtClean="0">
                <a:solidFill>
                  <a:srgbClr val="002060"/>
                </a:solidFill>
              </a:rPr>
              <a:t>Стаття</a:t>
            </a:r>
            <a:r>
              <a:rPr lang="ru-RU" sz="2200" b="1" dirty="0" smtClean="0">
                <a:solidFill>
                  <a:srgbClr val="002060"/>
                </a:solidFill>
              </a:rPr>
              <a:t> </a:t>
            </a:r>
            <a:r>
              <a:rPr lang="ru-RU" sz="2200" b="1" dirty="0">
                <a:solidFill>
                  <a:srgbClr val="002060"/>
                </a:solidFill>
              </a:rPr>
              <a:t>63. </a:t>
            </a:r>
            <a:r>
              <a:rPr lang="ru-RU" sz="2200" b="1" dirty="0" err="1">
                <a:solidFill>
                  <a:srgbClr val="002060"/>
                </a:solidFill>
              </a:rPr>
              <a:t>Користування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водними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об'єктами</a:t>
            </a:r>
            <a:r>
              <a:rPr lang="ru-RU" sz="2200" b="1" dirty="0">
                <a:solidFill>
                  <a:srgbClr val="002060"/>
                </a:solidFill>
              </a:rPr>
              <a:t>, </a:t>
            </a:r>
            <a:r>
              <a:rPr lang="ru-RU" sz="2200" b="1" dirty="0" err="1">
                <a:solidFill>
                  <a:srgbClr val="002060"/>
                </a:solidFill>
              </a:rPr>
              <a:t>що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віднесені</a:t>
            </a:r>
            <a:r>
              <a:rPr lang="ru-RU" sz="2200" b="1" dirty="0">
                <a:solidFill>
                  <a:srgbClr val="002060"/>
                </a:solidFill>
              </a:rPr>
              <a:t> до </a:t>
            </a:r>
            <a:r>
              <a:rPr lang="ru-RU" sz="2200" b="1" dirty="0" err="1">
                <a:solidFill>
                  <a:srgbClr val="002060"/>
                </a:solidFill>
              </a:rPr>
              <a:t>категорії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лікувальних</a:t>
            </a:r>
            <a:endParaRPr lang="ru-RU" sz="2200" b="1" dirty="0">
              <a:solidFill>
                <a:srgbClr val="002060"/>
              </a:solidFill>
            </a:endParaRPr>
          </a:p>
          <a:p>
            <a:pPr algn="just"/>
            <a:endParaRPr lang="ru-RU" sz="2200" dirty="0"/>
          </a:p>
          <a:p>
            <a:pPr algn="just"/>
            <a:r>
              <a:rPr lang="ru-RU" sz="2200" dirty="0" err="1"/>
              <a:t>Водні</a:t>
            </a:r>
            <a:r>
              <a:rPr lang="ru-RU" sz="2200" dirty="0"/>
              <a:t> </a:t>
            </a:r>
            <a:r>
              <a:rPr lang="ru-RU" sz="2200" dirty="0" err="1"/>
              <a:t>об'єкти</a:t>
            </a:r>
            <a:r>
              <a:rPr lang="ru-RU" sz="2200" dirty="0"/>
              <a:t>, </a:t>
            </a:r>
            <a:r>
              <a:rPr lang="ru-RU" sz="2200" dirty="0" err="1"/>
              <a:t>віднесені</a:t>
            </a:r>
            <a:r>
              <a:rPr lang="ru-RU" sz="2200" dirty="0"/>
              <a:t> у </a:t>
            </a:r>
            <a:r>
              <a:rPr lang="ru-RU" sz="2200" dirty="0" err="1"/>
              <a:t>встановленому</a:t>
            </a:r>
            <a:r>
              <a:rPr lang="ru-RU" sz="2200" dirty="0"/>
              <a:t> порядку до </a:t>
            </a:r>
            <a:r>
              <a:rPr lang="ru-RU" sz="2200" dirty="0" err="1"/>
              <a:t>категорії</a:t>
            </a:r>
            <a:r>
              <a:rPr lang="ru-RU" sz="2200" dirty="0"/>
              <a:t> </a:t>
            </a:r>
            <a:r>
              <a:rPr lang="ru-RU" sz="2200" dirty="0" err="1"/>
              <a:t>лікувальних</a:t>
            </a:r>
            <a:r>
              <a:rPr lang="ru-RU" sz="2200" dirty="0"/>
              <a:t>, </a:t>
            </a:r>
            <a:r>
              <a:rPr lang="ru-RU" sz="2200" dirty="0" err="1"/>
              <a:t>використовуються</a:t>
            </a:r>
            <a:r>
              <a:rPr lang="ru-RU" sz="2200" dirty="0"/>
              <a:t> </a:t>
            </a:r>
            <a:r>
              <a:rPr lang="ru-RU" sz="2200" dirty="0" err="1"/>
              <a:t>виключно</a:t>
            </a:r>
            <a:r>
              <a:rPr lang="ru-RU" sz="2200" dirty="0"/>
              <a:t> у </a:t>
            </a:r>
            <a:r>
              <a:rPr lang="ru-RU" sz="2200" dirty="0" err="1"/>
              <a:t>лікувальних</a:t>
            </a:r>
            <a:r>
              <a:rPr lang="ru-RU" sz="2200" dirty="0"/>
              <a:t> і </a:t>
            </a:r>
            <a:r>
              <a:rPr lang="ru-RU" sz="2200" dirty="0" err="1"/>
              <a:t>оздоровчих</a:t>
            </a:r>
            <a:r>
              <a:rPr lang="ru-RU" sz="2200" dirty="0"/>
              <a:t> </a:t>
            </a:r>
            <a:r>
              <a:rPr lang="ru-RU" sz="2200" dirty="0" err="1"/>
              <a:t>цілях</a:t>
            </a:r>
            <a:r>
              <a:rPr lang="ru-RU" sz="2200" dirty="0"/>
              <a:t>.</a:t>
            </a:r>
          </a:p>
          <a:p>
            <a:pPr algn="just"/>
            <a:endParaRPr lang="ru-RU" sz="2200" dirty="0">
              <a:solidFill>
                <a:srgbClr val="002060"/>
              </a:solidFill>
            </a:endParaRPr>
          </a:p>
          <a:p>
            <a:pPr algn="just"/>
            <a:r>
              <a:rPr lang="ru-RU" sz="2200" b="1" dirty="0" err="1">
                <a:solidFill>
                  <a:srgbClr val="002060"/>
                </a:solidFill>
              </a:rPr>
              <a:t>Стаття</a:t>
            </a:r>
            <a:r>
              <a:rPr lang="ru-RU" sz="2200" b="1" dirty="0">
                <a:solidFill>
                  <a:srgbClr val="002060"/>
                </a:solidFill>
              </a:rPr>
              <a:t> 64. Порядок </a:t>
            </a:r>
            <a:r>
              <a:rPr lang="ru-RU" sz="2200" b="1" dirty="0" err="1">
                <a:solidFill>
                  <a:srgbClr val="002060"/>
                </a:solidFill>
              </a:rPr>
              <a:t>користування</a:t>
            </a:r>
            <a:r>
              <a:rPr lang="ru-RU" sz="2200" b="1" dirty="0">
                <a:solidFill>
                  <a:srgbClr val="002060"/>
                </a:solidFill>
              </a:rPr>
              <a:t> водами в </a:t>
            </a:r>
            <a:r>
              <a:rPr lang="ru-RU" sz="2200" b="1" dirty="0" err="1">
                <a:solidFill>
                  <a:srgbClr val="002060"/>
                </a:solidFill>
              </a:rPr>
              <a:t>оздоровчих</a:t>
            </a:r>
            <a:r>
              <a:rPr lang="ru-RU" sz="2200" b="1" dirty="0">
                <a:solidFill>
                  <a:srgbClr val="002060"/>
                </a:solidFill>
              </a:rPr>
              <a:t>, </a:t>
            </a:r>
            <a:r>
              <a:rPr lang="ru-RU" sz="2200" b="1" dirty="0" err="1">
                <a:solidFill>
                  <a:srgbClr val="002060"/>
                </a:solidFill>
              </a:rPr>
              <a:t>рекреаційних</a:t>
            </a:r>
            <a:r>
              <a:rPr lang="ru-RU" sz="2200" b="1" dirty="0">
                <a:solidFill>
                  <a:srgbClr val="002060"/>
                </a:solidFill>
              </a:rPr>
              <a:t> та </a:t>
            </a:r>
            <a:r>
              <a:rPr lang="ru-RU" sz="2200" b="1" dirty="0" err="1">
                <a:solidFill>
                  <a:srgbClr val="002060"/>
                </a:solidFill>
              </a:rPr>
              <a:t>спортивних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цілях</a:t>
            </a:r>
            <a:endParaRPr lang="ru-RU" sz="2200" b="1" dirty="0">
              <a:solidFill>
                <a:srgbClr val="002060"/>
              </a:solidFill>
            </a:endParaRPr>
          </a:p>
          <a:p>
            <a:pPr algn="just"/>
            <a:endParaRPr lang="ru-RU" sz="2200" dirty="0"/>
          </a:p>
          <a:p>
            <a:pPr algn="just"/>
            <a:r>
              <a:rPr lang="ru-RU" sz="2200" dirty="0" err="1"/>
              <a:t>Користування</a:t>
            </a:r>
            <a:r>
              <a:rPr lang="ru-RU" sz="2200" dirty="0"/>
              <a:t> водами в </a:t>
            </a:r>
            <a:r>
              <a:rPr lang="ru-RU" sz="2200" dirty="0" err="1"/>
              <a:t>оздоровчих</a:t>
            </a:r>
            <a:r>
              <a:rPr lang="ru-RU" sz="2200" dirty="0"/>
              <a:t>, </a:t>
            </a:r>
            <a:r>
              <a:rPr lang="ru-RU" sz="2200" dirty="0" err="1"/>
              <a:t>рекреаційних</a:t>
            </a:r>
            <a:r>
              <a:rPr lang="ru-RU" sz="2200" dirty="0"/>
              <a:t> та </a:t>
            </a:r>
            <a:r>
              <a:rPr lang="ru-RU" sz="2200" dirty="0" err="1"/>
              <a:t>спортивних</a:t>
            </a:r>
            <a:r>
              <a:rPr lang="ru-RU" sz="2200" dirty="0"/>
              <a:t> </a:t>
            </a:r>
            <a:r>
              <a:rPr lang="ru-RU" sz="2200" dirty="0" err="1"/>
              <a:t>цілях</a:t>
            </a:r>
            <a:r>
              <a:rPr lang="ru-RU" sz="2200" dirty="0"/>
              <a:t> </a:t>
            </a:r>
            <a:r>
              <a:rPr lang="ru-RU" sz="2200" dirty="0" err="1"/>
              <a:t>здійснюється</a:t>
            </a:r>
            <a:r>
              <a:rPr lang="ru-RU" sz="2200" dirty="0"/>
              <a:t> в порядку </a:t>
            </a:r>
            <a:r>
              <a:rPr lang="ru-RU" sz="2200" dirty="0" err="1"/>
              <a:t>загального</a:t>
            </a:r>
            <a:r>
              <a:rPr lang="ru-RU" sz="2200" dirty="0"/>
              <a:t> та </a:t>
            </a:r>
            <a:r>
              <a:rPr lang="ru-RU" sz="2200" dirty="0" err="1"/>
              <a:t>спеціального</a:t>
            </a:r>
            <a:r>
              <a:rPr lang="ru-RU" sz="2200" dirty="0"/>
              <a:t> </a:t>
            </a:r>
            <a:r>
              <a:rPr lang="ru-RU" sz="2200" dirty="0" err="1"/>
              <a:t>водокористування</a:t>
            </a:r>
            <a:r>
              <a:rPr lang="ru-RU" sz="22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446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2600" b="1" dirty="0" err="1" smtClean="0">
                <a:solidFill>
                  <a:srgbClr val="FF0000"/>
                </a:solidFill>
              </a:rPr>
              <a:t>Інформація</a:t>
            </a:r>
            <a:r>
              <a:rPr lang="ru-RU" sz="2600" b="1" dirty="0" smtClean="0">
                <a:solidFill>
                  <a:srgbClr val="FF0000"/>
                </a:solidFill>
              </a:rPr>
              <a:t> Державного кадастру </a:t>
            </a:r>
            <a:r>
              <a:rPr lang="ru-RU" sz="2600" b="1" dirty="0" err="1" smtClean="0">
                <a:solidFill>
                  <a:srgbClr val="FF0000"/>
                </a:solidFill>
              </a:rPr>
              <a:t>природних</a:t>
            </a:r>
            <a:r>
              <a:rPr lang="ru-RU" sz="2600" b="1" dirty="0" smtClean="0">
                <a:solidFill>
                  <a:srgbClr val="FF0000"/>
                </a:solidFill>
              </a:rPr>
              <a:t> </a:t>
            </a:r>
            <a:r>
              <a:rPr lang="ru-RU" sz="2600" b="1" dirty="0" err="1" smtClean="0">
                <a:solidFill>
                  <a:srgbClr val="FF0000"/>
                </a:solidFill>
              </a:rPr>
              <a:t>територій</a:t>
            </a:r>
            <a:r>
              <a:rPr lang="ru-RU" sz="2600" b="1" dirty="0" smtClean="0">
                <a:solidFill>
                  <a:srgbClr val="FF0000"/>
                </a:solidFill>
              </a:rPr>
              <a:t> </a:t>
            </a:r>
            <a:r>
              <a:rPr lang="ru-RU" sz="2600" b="1" dirty="0" err="1">
                <a:solidFill>
                  <a:srgbClr val="FF0000"/>
                </a:solidFill>
              </a:rPr>
              <a:t>курортів</a:t>
            </a:r>
            <a:r>
              <a:rPr lang="ru-RU" sz="2600" b="1" dirty="0">
                <a:solidFill>
                  <a:srgbClr val="FF0000"/>
                </a:solidFill>
              </a:rPr>
              <a:t> 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435608" y="1484784"/>
            <a:ext cx="7498080" cy="4800600"/>
          </a:xfrm>
        </p:spPr>
        <p:txBody>
          <a:bodyPr>
            <a:normAutofit/>
          </a:bodyPr>
          <a:lstStyle/>
          <a:p>
            <a:pPr marL="539496" indent="-457200">
              <a:buFont typeface="+mj-lt"/>
              <a:buAutoNum type="arabicPeriod"/>
            </a:pPr>
            <a:r>
              <a:rPr lang="ru-RU" sz="2200" dirty="0" smtClean="0"/>
              <a:t>про </a:t>
            </a:r>
            <a:r>
              <a:rPr lang="ru-RU" sz="2200" dirty="0" err="1"/>
              <a:t>властивості</a:t>
            </a:r>
            <a:r>
              <a:rPr lang="ru-RU" sz="2200" dirty="0"/>
              <a:t>  </a:t>
            </a:r>
            <a:r>
              <a:rPr lang="ru-RU" sz="2200" dirty="0" smtClean="0"/>
              <a:t>земель; </a:t>
            </a:r>
            <a:endParaRPr lang="ru-RU" sz="2200" dirty="0"/>
          </a:p>
          <a:p>
            <a:pPr marL="539496" indent="-457200">
              <a:buFont typeface="+mj-lt"/>
              <a:buAutoNum type="arabicPeriod"/>
            </a:pPr>
            <a:r>
              <a:rPr lang="ru-RU" sz="2200" dirty="0" smtClean="0"/>
              <a:t>про </a:t>
            </a:r>
            <a:r>
              <a:rPr lang="ru-RU" sz="2200" dirty="0" err="1"/>
              <a:t>реабілітаційну</a:t>
            </a:r>
            <a:r>
              <a:rPr lang="ru-RU" sz="2200" dirty="0"/>
              <a:t>,   </a:t>
            </a:r>
            <a:r>
              <a:rPr lang="ru-RU" sz="2200" dirty="0" err="1"/>
              <a:t>профілактичну</a:t>
            </a:r>
            <a:r>
              <a:rPr lang="ru-RU" sz="2200" dirty="0"/>
              <a:t>,   </a:t>
            </a:r>
            <a:r>
              <a:rPr lang="ru-RU" sz="2200" dirty="0" err="1"/>
              <a:t>наукову</a:t>
            </a:r>
            <a:r>
              <a:rPr lang="ru-RU" sz="2200" dirty="0"/>
              <a:t>,   </a:t>
            </a:r>
            <a:r>
              <a:rPr lang="ru-RU" sz="2200" dirty="0" err="1"/>
              <a:t>рекреаційну</a:t>
            </a:r>
            <a:r>
              <a:rPr lang="ru-RU" sz="2200" dirty="0"/>
              <a:t> </a:t>
            </a:r>
            <a:r>
              <a:rPr lang="ru-RU" sz="2200" dirty="0" err="1" smtClean="0"/>
              <a:t>цінність</a:t>
            </a:r>
            <a:r>
              <a:rPr lang="ru-RU" sz="2200" dirty="0" smtClean="0"/>
              <a:t> курорту; </a:t>
            </a:r>
            <a:endParaRPr lang="ru-RU" sz="2200" dirty="0"/>
          </a:p>
          <a:p>
            <a:pPr marL="539496" indent="-457200">
              <a:buFont typeface="+mj-lt"/>
              <a:buAutoNum type="arabicPeriod"/>
            </a:pPr>
            <a:r>
              <a:rPr lang="ru-RU" sz="2200" dirty="0" smtClean="0"/>
              <a:t>про </a:t>
            </a:r>
            <a:r>
              <a:rPr lang="ru-RU" sz="2200" dirty="0" err="1"/>
              <a:t>географічне</a:t>
            </a:r>
            <a:r>
              <a:rPr lang="ru-RU" sz="2200" dirty="0"/>
              <a:t>  </a:t>
            </a:r>
            <a:r>
              <a:rPr lang="ru-RU" sz="2200" dirty="0" err="1"/>
              <a:t>положення</a:t>
            </a:r>
            <a:r>
              <a:rPr lang="ru-RU" sz="2200" dirty="0"/>
              <a:t>  </a:t>
            </a:r>
            <a:r>
              <a:rPr lang="ru-RU" sz="2200" dirty="0" err="1"/>
              <a:t>територій</a:t>
            </a:r>
            <a:r>
              <a:rPr lang="ru-RU" sz="2200" dirty="0"/>
              <a:t>   </a:t>
            </a:r>
            <a:r>
              <a:rPr lang="ru-RU" sz="2200" dirty="0" err="1" smtClean="0"/>
              <a:t>курортів</a:t>
            </a:r>
            <a:r>
              <a:rPr lang="ru-RU" sz="2200" dirty="0" smtClean="0"/>
              <a:t>; </a:t>
            </a:r>
            <a:endParaRPr lang="ru-RU" sz="2200" dirty="0"/>
          </a:p>
          <a:p>
            <a:pPr marL="539496" indent="-457200">
              <a:buFont typeface="+mj-lt"/>
              <a:buAutoNum type="arabicPeriod"/>
            </a:pPr>
            <a:r>
              <a:rPr lang="ru-RU" sz="2200" dirty="0" smtClean="0"/>
              <a:t>про </a:t>
            </a:r>
            <a:r>
              <a:rPr lang="ru-RU" sz="2200" dirty="0" err="1"/>
              <a:t>інженерно-геологічний</a:t>
            </a:r>
            <a:r>
              <a:rPr lang="ru-RU" sz="2200" dirty="0"/>
              <a:t> стан </a:t>
            </a:r>
            <a:r>
              <a:rPr lang="ru-RU" sz="2200" dirty="0" err="1"/>
              <a:t>територій</a:t>
            </a:r>
            <a:r>
              <a:rPr lang="ru-RU" sz="2200" dirty="0"/>
              <a:t> </a:t>
            </a:r>
            <a:r>
              <a:rPr lang="ru-RU" sz="2200" dirty="0" err="1" smtClean="0"/>
              <a:t>курортів</a:t>
            </a:r>
            <a:r>
              <a:rPr lang="ru-RU" sz="2200" dirty="0" smtClean="0"/>
              <a:t>; </a:t>
            </a:r>
            <a:endParaRPr lang="ru-RU" sz="2200" dirty="0"/>
          </a:p>
          <a:p>
            <a:pPr marL="539496" indent="-457200">
              <a:buFont typeface="+mj-lt"/>
              <a:buAutoNum type="arabicPeriod"/>
            </a:pPr>
            <a:r>
              <a:rPr lang="ru-RU" sz="2200" dirty="0" smtClean="0"/>
              <a:t>про </a:t>
            </a:r>
            <a:r>
              <a:rPr lang="ru-RU" sz="2200" dirty="0" err="1"/>
              <a:t>будинки</a:t>
            </a:r>
            <a:r>
              <a:rPr lang="ru-RU" sz="2200" dirty="0"/>
              <a:t>, </a:t>
            </a:r>
            <a:r>
              <a:rPr lang="ru-RU" sz="2200" dirty="0" err="1"/>
              <a:t>споруди</a:t>
            </a:r>
            <a:r>
              <a:rPr lang="ru-RU" sz="2200" dirty="0"/>
              <a:t> та </a:t>
            </a:r>
            <a:r>
              <a:rPr lang="ru-RU" sz="2200" dirty="0" err="1"/>
              <a:t>інженерну</a:t>
            </a:r>
            <a:r>
              <a:rPr lang="ru-RU" sz="2200" dirty="0"/>
              <a:t> </a:t>
            </a:r>
            <a:r>
              <a:rPr lang="ru-RU" sz="2200" dirty="0" err="1"/>
              <a:t>інфраструктуру</a:t>
            </a:r>
            <a:r>
              <a:rPr lang="ru-RU" sz="2200" dirty="0"/>
              <a:t> на </a:t>
            </a:r>
            <a:r>
              <a:rPr lang="ru-RU" sz="2200" dirty="0" err="1" smtClean="0"/>
              <a:t>території</a:t>
            </a:r>
            <a:r>
              <a:rPr lang="ru-RU" sz="2200" dirty="0" smtClean="0"/>
              <a:t> </a:t>
            </a:r>
            <a:r>
              <a:rPr lang="ru-RU" sz="2200" dirty="0" err="1" smtClean="0"/>
              <a:t>курортів</a:t>
            </a:r>
            <a:r>
              <a:rPr lang="ru-RU" sz="2200" dirty="0" smtClean="0"/>
              <a:t>; </a:t>
            </a:r>
            <a:endParaRPr lang="ru-RU" sz="2200" dirty="0"/>
          </a:p>
          <a:p>
            <a:pPr marL="539496" indent="-457200">
              <a:buFont typeface="+mj-lt"/>
              <a:buAutoNum type="arabicPeriod"/>
            </a:pPr>
            <a:r>
              <a:rPr lang="ru-RU" sz="2200" dirty="0" smtClean="0"/>
              <a:t>про </a:t>
            </a:r>
            <a:r>
              <a:rPr lang="ru-RU" sz="2200" dirty="0"/>
              <a:t>стан  </a:t>
            </a:r>
            <a:r>
              <a:rPr lang="ru-RU" sz="2200" dirty="0" err="1"/>
              <a:t>навколишнього</a:t>
            </a:r>
            <a:r>
              <a:rPr lang="ru-RU" sz="2200" dirty="0"/>
              <a:t>   природного   </a:t>
            </a:r>
            <a:r>
              <a:rPr lang="ru-RU" sz="2200" dirty="0" err="1"/>
              <a:t>середовища</a:t>
            </a:r>
            <a:r>
              <a:rPr lang="ru-RU" sz="2200" dirty="0"/>
              <a:t>,   </a:t>
            </a:r>
            <a:r>
              <a:rPr lang="ru-RU" sz="2200" dirty="0" err="1"/>
              <a:t>природні</a:t>
            </a:r>
            <a:r>
              <a:rPr lang="ru-RU" sz="2200" dirty="0"/>
              <a:t> </a:t>
            </a:r>
            <a:r>
              <a:rPr lang="ru-RU" sz="2200" dirty="0" err="1" smtClean="0"/>
              <a:t>ресурси</a:t>
            </a:r>
            <a:r>
              <a:rPr lang="ru-RU" sz="2200" dirty="0"/>
              <a:t>,   </a:t>
            </a:r>
            <a:r>
              <a:rPr lang="ru-RU" sz="2200" dirty="0" err="1"/>
              <a:t>кліматичні</a:t>
            </a:r>
            <a:r>
              <a:rPr lang="ru-RU" sz="2200" dirty="0"/>
              <a:t>  </a:t>
            </a:r>
            <a:r>
              <a:rPr lang="ru-RU" sz="2200" dirty="0" smtClean="0"/>
              <a:t>характеристики}</a:t>
            </a:r>
            <a:endParaRPr lang="ru-RU" sz="2200" dirty="0"/>
          </a:p>
          <a:p>
            <a:pPr marL="539496" indent="-457200">
              <a:buFont typeface="+mj-lt"/>
              <a:buAutoNum type="arabicPeriod"/>
            </a:pPr>
            <a:r>
              <a:rPr lang="ru-RU" sz="2200" dirty="0" smtClean="0"/>
              <a:t>про  </a:t>
            </a:r>
            <a:r>
              <a:rPr lang="ru-RU" sz="2200" dirty="0"/>
              <a:t>стан  </a:t>
            </a:r>
            <a:r>
              <a:rPr lang="ru-RU" sz="2200" dirty="0" err="1" smtClean="0"/>
              <a:t>надр</a:t>
            </a:r>
            <a:r>
              <a:rPr lang="ru-RU" sz="2200" dirty="0" smtClean="0"/>
              <a:t>; </a:t>
            </a:r>
            <a:endParaRPr lang="ru-RU" sz="2200" dirty="0"/>
          </a:p>
          <a:p>
            <a:pPr marL="539496" indent="-457200">
              <a:buFont typeface="+mj-lt"/>
              <a:buAutoNum type="arabicPeriod"/>
            </a:pPr>
            <a:r>
              <a:rPr lang="ru-RU" sz="2200" dirty="0" smtClean="0"/>
              <a:t>про </a:t>
            </a:r>
            <a:r>
              <a:rPr lang="ru-RU" sz="2200" dirty="0" err="1"/>
              <a:t>наявність</a:t>
            </a:r>
            <a:r>
              <a:rPr lang="ru-RU" sz="2200" dirty="0"/>
              <a:t>    </a:t>
            </a:r>
            <a:r>
              <a:rPr lang="ru-RU" sz="2200" dirty="0" err="1"/>
              <a:t>колективних</a:t>
            </a:r>
            <a:r>
              <a:rPr lang="ru-RU" sz="2200" dirty="0"/>
              <a:t>    та   </a:t>
            </a:r>
            <a:r>
              <a:rPr lang="ru-RU" sz="2200" dirty="0" err="1"/>
              <a:t>індивідуальних</a:t>
            </a:r>
            <a:r>
              <a:rPr lang="ru-RU" sz="2200" dirty="0"/>
              <a:t>   </a:t>
            </a:r>
            <a:r>
              <a:rPr lang="ru-RU" sz="2200" dirty="0" err="1"/>
              <a:t>засобів</a:t>
            </a:r>
            <a:r>
              <a:rPr lang="ru-RU" sz="2200" dirty="0"/>
              <a:t> </a:t>
            </a:r>
            <a:r>
              <a:rPr lang="ru-RU" sz="2200" dirty="0" err="1" smtClean="0"/>
              <a:t>розміщення</a:t>
            </a:r>
            <a:r>
              <a:rPr lang="ru-RU" sz="2200" dirty="0" smtClean="0"/>
              <a:t>.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40679178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417438"/>
            <a:ext cx="7848872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 smtClean="0"/>
              <a:t>До </a:t>
            </a:r>
            <a:r>
              <a:rPr lang="ru-RU" sz="2400" b="1" dirty="0">
                <a:solidFill>
                  <a:srgbClr val="FF0000"/>
                </a:solidFill>
              </a:rPr>
              <a:t>земель </a:t>
            </a:r>
            <a:r>
              <a:rPr lang="ru-RU" sz="2400" b="1" dirty="0" err="1">
                <a:solidFill>
                  <a:srgbClr val="FF0000"/>
                </a:solidFill>
              </a:rPr>
              <a:t>рекреаційного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призначення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належать </a:t>
            </a:r>
            <a:r>
              <a:rPr lang="ru-RU" sz="2400" b="1" dirty="0" err="1"/>
              <a:t>землі</a:t>
            </a:r>
            <a:r>
              <a:rPr lang="ru-RU" sz="2400" b="1" dirty="0"/>
              <a:t>, </a:t>
            </a:r>
            <a:r>
              <a:rPr lang="ru-RU" sz="2400" b="1" dirty="0" err="1"/>
              <a:t>які</a:t>
            </a:r>
            <a:r>
              <a:rPr lang="ru-RU" sz="2400" b="1" dirty="0"/>
              <a:t> </a:t>
            </a:r>
            <a:r>
              <a:rPr lang="ru-RU" sz="2400" b="1" dirty="0" err="1"/>
              <a:t>використовуються</a:t>
            </a:r>
            <a:r>
              <a:rPr lang="ru-RU" sz="2400" b="1" dirty="0"/>
              <a:t> для </a:t>
            </a:r>
            <a:r>
              <a:rPr lang="ru-RU" sz="2400" b="1" dirty="0" err="1"/>
              <a:t>організації</a:t>
            </a:r>
            <a:r>
              <a:rPr lang="ru-RU" sz="2400" b="1" dirty="0"/>
              <a:t> </a:t>
            </a:r>
            <a:r>
              <a:rPr lang="ru-RU" sz="2400" b="1" dirty="0" err="1"/>
              <a:t>відпочинку</a:t>
            </a:r>
            <a:r>
              <a:rPr lang="ru-RU" sz="2400" b="1" dirty="0"/>
              <a:t> </a:t>
            </a:r>
            <a:r>
              <a:rPr lang="ru-RU" sz="2400" b="1" dirty="0" err="1"/>
              <a:t>населення</a:t>
            </a:r>
            <a:r>
              <a:rPr lang="ru-RU" sz="2400" b="1" dirty="0"/>
              <a:t>, туризму та </a:t>
            </a:r>
            <a:r>
              <a:rPr lang="ru-RU" sz="2400" b="1" dirty="0" err="1"/>
              <a:t>проведення</a:t>
            </a:r>
            <a:r>
              <a:rPr lang="ru-RU" sz="2400" b="1" dirty="0"/>
              <a:t> </a:t>
            </a:r>
            <a:r>
              <a:rPr lang="ru-RU" sz="2400" b="1" dirty="0" err="1"/>
              <a:t>спортивних</a:t>
            </a:r>
            <a:r>
              <a:rPr lang="ru-RU" sz="2400" b="1" dirty="0"/>
              <a:t> </a:t>
            </a:r>
            <a:r>
              <a:rPr lang="ru-RU" sz="2400" b="1" dirty="0" err="1" smtClean="0"/>
              <a:t>заходів</a:t>
            </a:r>
            <a:r>
              <a:rPr lang="ru-RU" sz="2400" dirty="0" smtClean="0"/>
              <a:t>, </a:t>
            </a:r>
            <a:r>
              <a:rPr lang="ru-RU" sz="2400" u="sng" dirty="0" smtClean="0"/>
              <a:t>а </a:t>
            </a:r>
            <a:r>
              <a:rPr lang="ru-RU" sz="2400" u="sng" dirty="0" err="1" smtClean="0"/>
              <a:t>саме</a:t>
            </a:r>
            <a:r>
              <a:rPr lang="ru-RU" sz="2400" dirty="0" smtClean="0"/>
              <a:t>:</a:t>
            </a:r>
          </a:p>
          <a:p>
            <a:pPr indent="457200" algn="just"/>
            <a:r>
              <a:rPr lang="ru-RU" sz="2400" dirty="0" err="1" smtClean="0"/>
              <a:t>земельні</a:t>
            </a:r>
            <a:r>
              <a:rPr lang="ru-RU" sz="2400" dirty="0" smtClean="0"/>
              <a:t> </a:t>
            </a:r>
            <a:r>
              <a:rPr lang="ru-RU" sz="2400" dirty="0" err="1"/>
              <a:t>ділянки</a:t>
            </a:r>
            <a:r>
              <a:rPr lang="ru-RU" sz="2400" dirty="0"/>
              <a:t> </a:t>
            </a:r>
            <a:r>
              <a:rPr lang="ru-RU" sz="2400" dirty="0" err="1"/>
              <a:t>зелених</a:t>
            </a:r>
            <a:r>
              <a:rPr lang="ru-RU" sz="2400" dirty="0"/>
              <a:t> зон і </a:t>
            </a:r>
            <a:r>
              <a:rPr lang="ru-RU" sz="2400" dirty="0" err="1"/>
              <a:t>зелених</a:t>
            </a:r>
            <a:r>
              <a:rPr lang="ru-RU" sz="2400" dirty="0"/>
              <a:t> </a:t>
            </a:r>
            <a:r>
              <a:rPr lang="ru-RU" sz="2400" dirty="0" err="1"/>
              <a:t>насаджень</a:t>
            </a:r>
            <a:r>
              <a:rPr lang="ru-RU" sz="2400" dirty="0"/>
              <a:t> </a:t>
            </a:r>
            <a:r>
              <a:rPr lang="ru-RU" sz="2400" dirty="0" err="1"/>
              <a:t>міст</a:t>
            </a:r>
            <a:r>
              <a:rPr lang="ru-RU" sz="2400" dirty="0"/>
              <a:t> та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населених</a:t>
            </a:r>
            <a:r>
              <a:rPr lang="ru-RU" sz="2400" dirty="0"/>
              <a:t> </a:t>
            </a:r>
            <a:r>
              <a:rPr lang="ru-RU" sz="2400" dirty="0" err="1"/>
              <a:t>пунктів</a:t>
            </a:r>
            <a:r>
              <a:rPr lang="ru-RU" sz="2400" dirty="0"/>
              <a:t>, </a:t>
            </a:r>
            <a:r>
              <a:rPr lang="ru-RU" sz="2400" dirty="0" err="1"/>
              <a:t>навчально-туристських</a:t>
            </a:r>
            <a:r>
              <a:rPr lang="ru-RU" sz="2400" dirty="0"/>
              <a:t> та </a:t>
            </a:r>
            <a:r>
              <a:rPr lang="ru-RU" sz="2400" dirty="0" err="1"/>
              <a:t>екологічних</a:t>
            </a:r>
            <a:r>
              <a:rPr lang="ru-RU" sz="2400" dirty="0"/>
              <a:t> стежок, </a:t>
            </a:r>
            <a:r>
              <a:rPr lang="ru-RU" sz="2400" dirty="0" err="1"/>
              <a:t>маркованих</a:t>
            </a:r>
            <a:r>
              <a:rPr lang="ru-RU" sz="2400" dirty="0"/>
              <a:t> трас, </a:t>
            </a:r>
            <a:r>
              <a:rPr lang="ru-RU" sz="2400" dirty="0" err="1"/>
              <a:t>земельні</a:t>
            </a:r>
            <a:r>
              <a:rPr lang="ru-RU" sz="2400" dirty="0"/>
              <a:t> </a:t>
            </a:r>
            <a:r>
              <a:rPr lang="ru-RU" sz="2400" dirty="0" err="1"/>
              <a:t>ділянки</a:t>
            </a:r>
            <a:r>
              <a:rPr lang="ru-RU" sz="2400" dirty="0"/>
              <a:t>, </a:t>
            </a:r>
            <a:r>
              <a:rPr lang="ru-RU" sz="2400" dirty="0" err="1"/>
              <a:t>зайняті</a:t>
            </a:r>
            <a:r>
              <a:rPr lang="ru-RU" sz="2400" dirty="0"/>
              <a:t> </a:t>
            </a:r>
            <a:r>
              <a:rPr lang="ru-RU" sz="2400" dirty="0" err="1"/>
              <a:t>територіями</a:t>
            </a:r>
            <a:r>
              <a:rPr lang="ru-RU" sz="2400" dirty="0"/>
              <a:t> </a:t>
            </a:r>
            <a:r>
              <a:rPr lang="ru-RU" sz="2400" dirty="0" err="1"/>
              <a:t>будинків</a:t>
            </a:r>
            <a:r>
              <a:rPr lang="ru-RU" sz="2400" dirty="0"/>
              <a:t> </a:t>
            </a:r>
            <a:r>
              <a:rPr lang="ru-RU" sz="2400" dirty="0" err="1"/>
              <a:t>відпочинку</a:t>
            </a:r>
            <a:r>
              <a:rPr lang="ru-RU" sz="2400" dirty="0"/>
              <a:t>, </a:t>
            </a:r>
            <a:r>
              <a:rPr lang="ru-RU" sz="2400" dirty="0" err="1"/>
              <a:t>пансіонатів</a:t>
            </a:r>
            <a:r>
              <a:rPr lang="ru-RU" sz="2400" dirty="0"/>
              <a:t>, </a:t>
            </a:r>
            <a:r>
              <a:rPr lang="ru-RU" sz="2400" dirty="0" err="1"/>
              <a:t>об'єктів</a:t>
            </a:r>
            <a:r>
              <a:rPr lang="ru-RU" sz="2400" dirty="0"/>
              <a:t> </a:t>
            </a:r>
            <a:r>
              <a:rPr lang="ru-RU" sz="2400" dirty="0" err="1"/>
              <a:t>фізичної</a:t>
            </a:r>
            <a:r>
              <a:rPr lang="ru-RU" sz="2400" dirty="0"/>
              <a:t> </a:t>
            </a:r>
            <a:r>
              <a:rPr lang="ru-RU" sz="2400" dirty="0" err="1"/>
              <a:t>культури</a:t>
            </a:r>
            <a:r>
              <a:rPr lang="ru-RU" sz="2400" dirty="0"/>
              <a:t> і спорту, </a:t>
            </a:r>
            <a:r>
              <a:rPr lang="ru-RU" sz="2400" dirty="0" err="1"/>
              <a:t>туристичних</a:t>
            </a:r>
            <a:r>
              <a:rPr lang="ru-RU" sz="2400" dirty="0"/>
              <a:t> баз, </a:t>
            </a:r>
            <a:r>
              <a:rPr lang="ru-RU" sz="2400" dirty="0" err="1"/>
              <a:t>кемпінгів</a:t>
            </a:r>
            <a:r>
              <a:rPr lang="ru-RU" sz="2400" dirty="0"/>
              <a:t>, яхт-</a:t>
            </a:r>
            <a:r>
              <a:rPr lang="ru-RU" sz="2400" dirty="0" err="1"/>
              <a:t>клубів</a:t>
            </a:r>
            <a:r>
              <a:rPr lang="ru-RU" sz="2400" dirty="0"/>
              <a:t>, </a:t>
            </a:r>
            <a:r>
              <a:rPr lang="ru-RU" sz="2400" dirty="0" err="1"/>
              <a:t>стаціонарних</a:t>
            </a:r>
            <a:r>
              <a:rPr lang="ru-RU" sz="2400" dirty="0"/>
              <a:t> і </a:t>
            </a:r>
            <a:r>
              <a:rPr lang="ru-RU" sz="2400" dirty="0" err="1"/>
              <a:t>наметових</a:t>
            </a:r>
            <a:r>
              <a:rPr lang="ru-RU" sz="2400" dirty="0"/>
              <a:t> </a:t>
            </a:r>
            <a:r>
              <a:rPr lang="ru-RU" sz="2400" dirty="0" err="1"/>
              <a:t>туристично-оздоровчих</a:t>
            </a:r>
            <a:r>
              <a:rPr lang="ru-RU" sz="2400" dirty="0"/>
              <a:t> </a:t>
            </a:r>
            <a:r>
              <a:rPr lang="ru-RU" sz="2400" dirty="0" err="1"/>
              <a:t>таборів</a:t>
            </a:r>
            <a:r>
              <a:rPr lang="ru-RU" sz="2400" dirty="0"/>
              <a:t>, </a:t>
            </a:r>
            <a:r>
              <a:rPr lang="ru-RU" sz="2400" dirty="0" err="1"/>
              <a:t>будинків</a:t>
            </a:r>
            <a:r>
              <a:rPr lang="ru-RU" sz="2400" dirty="0"/>
              <a:t> </a:t>
            </a:r>
            <a:r>
              <a:rPr lang="ru-RU" sz="2400" dirty="0" err="1"/>
              <a:t>рибалок</a:t>
            </a:r>
            <a:r>
              <a:rPr lang="ru-RU" sz="2400" dirty="0"/>
              <a:t> і </a:t>
            </a:r>
            <a:r>
              <a:rPr lang="ru-RU" sz="2400" dirty="0" err="1"/>
              <a:t>мисливців</a:t>
            </a:r>
            <a:r>
              <a:rPr lang="ru-RU" sz="2400" dirty="0"/>
              <a:t>, </a:t>
            </a:r>
            <a:r>
              <a:rPr lang="ru-RU" sz="2400" dirty="0" err="1"/>
              <a:t>дитячих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станцій</a:t>
            </a:r>
            <a:r>
              <a:rPr lang="ru-RU" sz="2400" dirty="0"/>
              <a:t>, </a:t>
            </a:r>
            <a:r>
              <a:rPr lang="ru-RU" sz="2400" dirty="0" err="1"/>
              <a:t>дитячих</a:t>
            </a:r>
            <a:r>
              <a:rPr lang="ru-RU" sz="2400" dirty="0"/>
              <a:t> та </a:t>
            </a:r>
            <a:r>
              <a:rPr lang="ru-RU" sz="2400" dirty="0" err="1"/>
              <a:t>спортивних</a:t>
            </a:r>
            <a:r>
              <a:rPr lang="ru-RU" sz="2400" dirty="0"/>
              <a:t> </a:t>
            </a:r>
            <a:r>
              <a:rPr lang="ru-RU" sz="2400" dirty="0" err="1"/>
              <a:t>таборів</a:t>
            </a:r>
            <a:r>
              <a:rPr lang="ru-RU" sz="2400" dirty="0"/>
              <a:t>,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аналогічних</a:t>
            </a:r>
            <a:r>
              <a:rPr lang="ru-RU" sz="2400" dirty="0"/>
              <a:t> </a:t>
            </a:r>
            <a:r>
              <a:rPr lang="ru-RU" sz="2400" dirty="0" err="1"/>
              <a:t>об'єктів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земельні</a:t>
            </a:r>
            <a:r>
              <a:rPr lang="ru-RU" sz="2400" dirty="0"/>
              <a:t> </a:t>
            </a:r>
            <a:r>
              <a:rPr lang="ru-RU" sz="2400" dirty="0" err="1"/>
              <a:t>ділянки</a:t>
            </a:r>
            <a:r>
              <a:rPr lang="ru-RU" sz="2400" dirty="0"/>
              <a:t>, </a:t>
            </a:r>
            <a:r>
              <a:rPr lang="ru-RU" sz="2400" dirty="0" err="1"/>
              <a:t>надані</a:t>
            </a:r>
            <a:r>
              <a:rPr lang="ru-RU" sz="2400" dirty="0"/>
              <a:t> для дачного </a:t>
            </a:r>
            <a:r>
              <a:rPr lang="ru-RU" sz="2400" dirty="0" err="1"/>
              <a:t>будівництва</a:t>
            </a:r>
            <a:r>
              <a:rPr lang="ru-RU" sz="2400" dirty="0"/>
              <a:t> і </a:t>
            </a:r>
            <a:r>
              <a:rPr lang="ru-RU" sz="2400" dirty="0" err="1"/>
              <a:t>спорудження</a:t>
            </a:r>
            <a:r>
              <a:rPr lang="ru-RU" sz="2400" dirty="0"/>
              <a:t>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об'єктів</a:t>
            </a:r>
            <a:r>
              <a:rPr lang="ru-RU" sz="2400" dirty="0"/>
              <a:t> </a:t>
            </a:r>
            <a:r>
              <a:rPr lang="ru-RU" sz="2400" dirty="0" err="1"/>
              <a:t>стаціонарної</a:t>
            </a:r>
            <a:r>
              <a:rPr lang="ru-RU" sz="2400" dirty="0"/>
              <a:t> </a:t>
            </a:r>
            <a:r>
              <a:rPr lang="ru-RU" sz="2400" dirty="0" err="1"/>
              <a:t>рекреації</a:t>
            </a:r>
            <a:r>
              <a:rPr lang="ru-RU" sz="2400" dirty="0"/>
              <a:t>.</a:t>
            </a:r>
          </a:p>
          <a:p>
            <a:pPr indent="457200" algn="just"/>
            <a:r>
              <a:rPr lang="ru-RU" sz="2400" b="1" dirty="0" smtClean="0"/>
              <a:t> (</a:t>
            </a:r>
            <a:r>
              <a:rPr lang="ru-RU" sz="2400" b="1" dirty="0" err="1" smtClean="0"/>
              <a:t>ст.ст</a:t>
            </a:r>
            <a:r>
              <a:rPr lang="ru-RU" sz="2400" b="1" dirty="0" smtClean="0"/>
              <a:t>. 50-51 </a:t>
            </a:r>
            <a:r>
              <a:rPr lang="ru-RU" sz="2400" b="1" dirty="0" err="1" smtClean="0"/>
              <a:t>ЗК</a:t>
            </a:r>
            <a:r>
              <a:rPr lang="ru-RU" sz="2400" b="1" dirty="0" smtClean="0"/>
              <a:t>).</a:t>
            </a:r>
            <a:r>
              <a:rPr lang="en-US" sz="2400" b="1" dirty="0" smtClean="0"/>
              <a:t>                        </a:t>
            </a:r>
            <a:r>
              <a:rPr lang="uk-UA" sz="2400" b="1" dirty="0" smtClean="0"/>
              <a:t>Близько 420 тис. га</a:t>
            </a:r>
            <a:endParaRPr lang="ru-RU" sz="2400" b="1" dirty="0" smtClean="0"/>
          </a:p>
          <a:p>
            <a:pPr indent="457200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3266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600" b="1" dirty="0" smtClean="0"/>
              <a:t>Нормативні засади правового режиму земель рекреаційного призначення</a:t>
            </a:r>
            <a:endParaRPr lang="uk-UA" sz="2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96752"/>
            <a:ext cx="7848872" cy="5688632"/>
          </a:xfrm>
        </p:spPr>
        <p:txBody>
          <a:bodyPr>
            <a:normAutofit fontScale="92500"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Земельний кодекс України (</a:t>
            </a:r>
            <a:r>
              <a:rPr lang="uk-UA" sz="2600" b="1" dirty="0" err="1" smtClean="0"/>
              <a:t>гл</a:t>
            </a:r>
            <a:r>
              <a:rPr lang="uk-UA" sz="2600" b="1" dirty="0" smtClean="0"/>
              <a:t>. 9).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Закон України від 25 червня 1991 р. </a:t>
            </a:r>
            <a:r>
              <a:rPr lang="en-US" sz="2600" b="1" dirty="0" smtClean="0"/>
              <a:t>                    </a:t>
            </a:r>
            <a:r>
              <a:rPr lang="uk-UA" sz="2600" b="1" dirty="0" smtClean="0"/>
              <a:t>«Про охорону навколишнього природного середовища» (ст.ст. 60, 63).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600" b="1" dirty="0"/>
              <a:t>Закон </a:t>
            </a:r>
            <a:r>
              <a:rPr lang="ru-RU" sz="2600" b="1" dirty="0" err="1"/>
              <a:t>України</a:t>
            </a:r>
            <a:r>
              <a:rPr lang="ru-RU" sz="2600" b="1" dirty="0"/>
              <a:t> </a:t>
            </a:r>
            <a:r>
              <a:rPr lang="ru-RU" sz="2600" b="1" dirty="0" err="1"/>
              <a:t>від</a:t>
            </a:r>
            <a:r>
              <a:rPr lang="ru-RU" sz="2600" b="1" dirty="0"/>
              <a:t> </a:t>
            </a:r>
            <a:r>
              <a:rPr lang="ru-RU" sz="2600" b="1" dirty="0" smtClean="0"/>
              <a:t>05 </a:t>
            </a:r>
            <a:r>
              <a:rPr lang="ru-RU" sz="2600" b="1" dirty="0" err="1" smtClean="0"/>
              <a:t>жовтня</a:t>
            </a:r>
            <a:r>
              <a:rPr lang="ru-RU" sz="2600" b="1" dirty="0" smtClean="0"/>
              <a:t> 2000 </a:t>
            </a:r>
            <a:r>
              <a:rPr lang="ru-RU" sz="2600" b="1" dirty="0"/>
              <a:t>р. </a:t>
            </a:r>
            <a:r>
              <a:rPr lang="en-US" sz="2600" b="1" dirty="0" smtClean="0"/>
              <a:t>                   </a:t>
            </a:r>
            <a:r>
              <a:rPr lang="ru-RU" sz="2600" b="1" dirty="0" smtClean="0"/>
              <a:t>«Про </a:t>
            </a:r>
            <a:r>
              <a:rPr lang="ru-RU" sz="2600" b="1" dirty="0" err="1" smtClean="0"/>
              <a:t>курорти</a:t>
            </a:r>
            <a:r>
              <a:rPr lang="ru-RU" sz="2600" b="1" dirty="0" smtClean="0"/>
              <a:t>».</a:t>
            </a:r>
            <a:endParaRPr lang="ru-RU" sz="2600" b="1" dirty="0"/>
          </a:p>
          <a:p>
            <a:pPr marL="596646" indent="-514350">
              <a:buFont typeface="+mj-lt"/>
              <a:buAutoNum type="arabicPeriod"/>
            </a:pPr>
            <a:r>
              <a:rPr lang="uk-UA" sz="2600" b="1" dirty="0"/>
              <a:t>Закон України від </a:t>
            </a:r>
            <a:r>
              <a:rPr lang="uk-UA" sz="2600" b="1" dirty="0" smtClean="0"/>
              <a:t>24 </a:t>
            </a:r>
            <a:r>
              <a:rPr lang="uk-UA" sz="2600" b="1" dirty="0"/>
              <a:t>червня </a:t>
            </a:r>
            <a:r>
              <a:rPr lang="uk-UA" sz="2600" b="1" dirty="0" smtClean="0"/>
              <a:t>2004 </a:t>
            </a:r>
            <a:r>
              <a:rPr lang="uk-UA" sz="2600" b="1" dirty="0"/>
              <a:t>р. </a:t>
            </a:r>
            <a:r>
              <a:rPr lang="en-US" sz="2600" b="1" dirty="0" smtClean="0"/>
              <a:t>                     </a:t>
            </a:r>
            <a:r>
              <a:rPr lang="uk-UA" sz="2600" b="1" dirty="0" smtClean="0"/>
              <a:t>«</a:t>
            </a:r>
            <a:r>
              <a:rPr lang="uk-UA" sz="2600" b="1" dirty="0"/>
              <a:t>Про </a:t>
            </a:r>
            <a:r>
              <a:rPr lang="uk-UA" sz="2600" b="1" dirty="0" smtClean="0"/>
              <a:t>екологічну мережу».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Закон України від 15 вересня 1995 р. (в редакції від 18 листопада 2003 р.) «Про туризм».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600" b="1" dirty="0" err="1" smtClean="0"/>
              <a:t>Водний</a:t>
            </a:r>
            <a:r>
              <a:rPr lang="ru-RU" sz="2600" b="1" dirty="0" smtClean="0"/>
              <a:t> кодекс </a:t>
            </a:r>
            <a:r>
              <a:rPr lang="ru-RU" sz="2600" b="1" dirty="0" err="1" smtClean="0"/>
              <a:t>України</a:t>
            </a:r>
            <a:r>
              <a:rPr lang="ru-RU" sz="2600" b="1" dirty="0" smtClean="0"/>
              <a:t> (</a:t>
            </a:r>
            <a:r>
              <a:rPr lang="ru-RU" sz="2600" b="1" dirty="0" err="1" smtClean="0"/>
              <a:t>ст.ст</a:t>
            </a:r>
            <a:r>
              <a:rPr lang="ru-RU" sz="2600" b="1" dirty="0" smtClean="0"/>
              <a:t>. 64, 85).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600" b="1" dirty="0" err="1" smtClean="0"/>
              <a:t>Розпорядження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Кабінету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Міністрів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України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від</a:t>
            </a:r>
            <a:r>
              <a:rPr lang="ru-RU" sz="2600" b="1" dirty="0" smtClean="0"/>
              <a:t> 16 </a:t>
            </a:r>
            <a:r>
              <a:rPr lang="ru-RU" sz="2600" b="1" dirty="0" err="1"/>
              <a:t>березня</a:t>
            </a:r>
            <a:r>
              <a:rPr lang="ru-RU" sz="2600" b="1" dirty="0"/>
              <a:t> 2017 р. № </a:t>
            </a:r>
            <a:r>
              <a:rPr lang="ru-RU" sz="2600" b="1" dirty="0" smtClean="0"/>
              <a:t>168-р «Про </a:t>
            </a:r>
            <a:r>
              <a:rPr lang="ru-RU" sz="2600" b="1" dirty="0" err="1"/>
              <a:t>схвалення</a:t>
            </a:r>
            <a:r>
              <a:rPr lang="ru-RU" sz="2600" b="1" dirty="0"/>
              <a:t> </a:t>
            </a:r>
            <a:r>
              <a:rPr lang="ru-RU" sz="2600" b="1" dirty="0" err="1"/>
              <a:t>Стратегії</a:t>
            </a:r>
            <a:r>
              <a:rPr lang="ru-RU" sz="2600" b="1" dirty="0"/>
              <a:t> </a:t>
            </a:r>
            <a:r>
              <a:rPr lang="ru-RU" sz="2600" b="1" dirty="0" err="1"/>
              <a:t>розвитку</a:t>
            </a:r>
            <a:r>
              <a:rPr lang="ru-RU" sz="2600" b="1" dirty="0"/>
              <a:t> туризму та </a:t>
            </a:r>
            <a:r>
              <a:rPr lang="ru-RU" sz="2600" b="1" dirty="0" err="1"/>
              <a:t>курортів</a:t>
            </a:r>
            <a:r>
              <a:rPr lang="ru-RU" sz="2600" b="1" dirty="0"/>
              <a:t> на </a:t>
            </a:r>
            <a:r>
              <a:rPr lang="ru-RU" sz="2600" b="1" dirty="0" err="1"/>
              <a:t>період</a:t>
            </a:r>
            <a:r>
              <a:rPr lang="ru-RU" sz="2600" b="1" dirty="0"/>
              <a:t> до 2026 </a:t>
            </a:r>
            <a:r>
              <a:rPr lang="ru-RU" sz="2600" b="1" dirty="0" smtClean="0"/>
              <a:t>року».</a:t>
            </a:r>
            <a:endParaRPr lang="uk-UA" sz="2600" b="1" dirty="0"/>
          </a:p>
          <a:p>
            <a:pPr marL="596646" indent="-514350">
              <a:buFont typeface="+mj-lt"/>
              <a:buAutoNum type="arabicPeriod"/>
            </a:pPr>
            <a:endParaRPr lang="uk-UA" dirty="0" smtClean="0"/>
          </a:p>
          <a:p>
            <a:pPr marL="596646" indent="-514350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22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260648"/>
            <a:ext cx="7272808" cy="36004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6903" y="4149080"/>
            <a:ext cx="3565177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290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2576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/>
              <a:t>Особливості правового режиму земель рекреаційного призначення 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628800"/>
            <a:ext cx="7890080" cy="4392488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ru-RU" sz="2800" b="1" dirty="0" err="1" smtClean="0"/>
              <a:t>обмеження</a:t>
            </a:r>
            <a:r>
              <a:rPr lang="ru-RU" sz="2800" b="1" dirty="0" smtClean="0"/>
              <a:t> </a:t>
            </a:r>
            <a:r>
              <a:rPr lang="ru-RU" sz="2800" b="1" dirty="0"/>
              <a:t>та заборони, </a:t>
            </a:r>
            <a:r>
              <a:rPr lang="ru-RU" sz="2800" b="1" dirty="0" err="1"/>
              <a:t>що</a:t>
            </a:r>
            <a:r>
              <a:rPr lang="ru-RU" sz="2800" b="1" dirty="0"/>
              <a:t> </a:t>
            </a:r>
            <a:r>
              <a:rPr lang="ru-RU" sz="2800" b="1" dirty="0" err="1"/>
              <a:t>безпосередньо</a:t>
            </a:r>
            <a:r>
              <a:rPr lang="ru-RU" sz="2800" b="1" dirty="0"/>
              <a:t> </a:t>
            </a:r>
            <a:r>
              <a:rPr lang="ru-RU" sz="2800" b="1" dirty="0" err="1"/>
              <a:t>випливають</a:t>
            </a:r>
            <a:r>
              <a:rPr lang="ru-RU" sz="2800" b="1" dirty="0"/>
              <a:t> </a:t>
            </a:r>
            <a:r>
              <a:rPr lang="ru-RU" sz="2800" b="1" dirty="0" err="1"/>
              <a:t>із</a:t>
            </a:r>
            <a:r>
              <a:rPr lang="ru-RU" sz="2800" b="1" dirty="0"/>
              <a:t> </a:t>
            </a:r>
            <a:r>
              <a:rPr lang="ru-RU" sz="2800" b="1" dirty="0" err="1"/>
              <a:t>цільового</a:t>
            </a:r>
            <a:r>
              <a:rPr lang="ru-RU" sz="2800" b="1" dirty="0"/>
              <a:t> </a:t>
            </a:r>
            <a:r>
              <a:rPr lang="ru-RU" sz="2800" b="1" dirty="0" err="1"/>
              <a:t>призначення</a:t>
            </a:r>
            <a:r>
              <a:rPr lang="ru-RU" sz="2800" b="1" dirty="0"/>
              <a:t> </a:t>
            </a:r>
            <a:r>
              <a:rPr lang="ru-RU" sz="2800" b="1" dirty="0" smtClean="0"/>
              <a:t>земель (ст. 52 ЗК, ст. 63 Закону про </a:t>
            </a:r>
            <a:r>
              <a:rPr lang="ru-RU" sz="2800" b="1" dirty="0" err="1" smtClean="0"/>
              <a:t>охорону</a:t>
            </a:r>
            <a:r>
              <a:rPr lang="ru-RU" sz="2800" b="1" dirty="0" smtClean="0"/>
              <a:t> НПС);</a:t>
            </a:r>
            <a:endParaRPr lang="ru-RU" sz="2800" b="1" dirty="0"/>
          </a:p>
          <a:p>
            <a:pPr marL="596646" indent="-514350">
              <a:buFont typeface="+mj-lt"/>
              <a:buAutoNum type="arabicPeriod"/>
            </a:pPr>
            <a:r>
              <a:rPr lang="ru-RU" sz="2800" b="1" dirty="0" err="1" smtClean="0"/>
              <a:t>особливий</a:t>
            </a:r>
            <a:r>
              <a:rPr lang="ru-RU" sz="2800" b="1" dirty="0" smtClean="0"/>
              <a:t> порядок </a:t>
            </a:r>
            <a:r>
              <a:rPr lang="ru-RU" sz="2800" b="1" dirty="0" err="1" smtClean="0"/>
              <a:t>вилучення</a:t>
            </a:r>
            <a:r>
              <a:rPr lang="ru-RU" sz="2800" b="1" dirty="0" smtClean="0"/>
              <a:t> та </a:t>
            </a:r>
            <a:r>
              <a:rPr lang="ru-RU" sz="2800" b="1" dirty="0" err="1"/>
              <a:t>зміни</a:t>
            </a:r>
            <a:r>
              <a:rPr lang="ru-RU" sz="2800" b="1" dirty="0"/>
              <a:t> </a:t>
            </a:r>
            <a:r>
              <a:rPr lang="ru-RU" sz="2800" b="1" dirty="0" err="1"/>
              <a:t>цільового</a:t>
            </a:r>
            <a:r>
              <a:rPr lang="ru-RU" sz="2800" b="1" dirty="0"/>
              <a:t> </a:t>
            </a:r>
            <a:r>
              <a:rPr lang="ru-RU" sz="2800" b="1" dirty="0" err="1"/>
              <a:t>призначення</a:t>
            </a:r>
            <a:r>
              <a:rPr lang="ru-RU" sz="2800" b="1" dirty="0"/>
              <a:t> </a:t>
            </a:r>
            <a:r>
              <a:rPr lang="ru-RU" sz="2800" b="1" dirty="0" smtClean="0"/>
              <a:t>земель                         (</a:t>
            </a:r>
            <a:r>
              <a:rPr lang="ru-RU" sz="2800" b="1" dirty="0"/>
              <a:t>ч. 9 ст. 149 ЗК</a:t>
            </a:r>
            <a:r>
              <a:rPr lang="ru-RU" sz="2800" b="1" dirty="0" smtClean="0"/>
              <a:t>); </a:t>
            </a:r>
            <a:endParaRPr lang="ru-RU" sz="2800" b="1" dirty="0"/>
          </a:p>
          <a:p>
            <a:pPr marL="596646" indent="-514350">
              <a:buFont typeface="+mj-lt"/>
              <a:buAutoNum type="arabicPeriod"/>
            </a:pPr>
            <a:r>
              <a:rPr lang="ru-RU" sz="2800" b="1" dirty="0" err="1" smtClean="0"/>
              <a:t>підвищена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юридична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відповідальність</a:t>
            </a:r>
            <a:r>
              <a:rPr lang="ru-RU" sz="2800" b="1" dirty="0" smtClean="0"/>
              <a:t> </a:t>
            </a:r>
            <a:r>
              <a:rPr lang="ru-RU" sz="2800" b="1" dirty="0"/>
              <a:t>за </a:t>
            </a:r>
            <a:r>
              <a:rPr lang="ru-RU" sz="2800" b="1" dirty="0" err="1"/>
              <a:t>порушення</a:t>
            </a:r>
            <a:r>
              <a:rPr lang="ru-RU" sz="2800" b="1" dirty="0"/>
              <a:t> правового </a:t>
            </a:r>
            <a:r>
              <a:rPr lang="ru-RU" sz="2800" b="1" dirty="0" smtClean="0"/>
              <a:t>режиму земель. 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79978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692696"/>
            <a:ext cx="7704856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2017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333811"/>
            <a:ext cx="777686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800" dirty="0"/>
              <a:t>До </a:t>
            </a:r>
            <a:r>
              <a:rPr lang="uk-UA" sz="2800" b="1" dirty="0">
                <a:solidFill>
                  <a:srgbClr val="FF0000"/>
                </a:solidFill>
              </a:rPr>
              <a:t>земель історико-культурного </a:t>
            </a:r>
            <a:r>
              <a:rPr lang="uk-UA" sz="2800" b="1" dirty="0" err="1" smtClean="0">
                <a:solidFill>
                  <a:srgbClr val="FF0000"/>
                </a:solidFill>
              </a:rPr>
              <a:t>призначен</a:t>
            </a:r>
            <a:r>
              <a:rPr lang="uk-UA" sz="2800" b="1" dirty="0" smtClean="0">
                <a:solidFill>
                  <a:srgbClr val="FF0000"/>
                </a:solidFill>
              </a:rPr>
              <a:t>-ня</a:t>
            </a:r>
            <a:r>
              <a:rPr lang="en-US" sz="2800" b="1" dirty="0" smtClean="0"/>
              <a:t> </a:t>
            </a:r>
            <a:r>
              <a:rPr lang="uk-UA" sz="2800" dirty="0" smtClean="0"/>
              <a:t>належать </a:t>
            </a:r>
            <a:r>
              <a:rPr lang="uk-UA" sz="2800" dirty="0"/>
              <a:t>землі, </a:t>
            </a:r>
            <a:r>
              <a:rPr lang="uk-UA" sz="2800" b="1" dirty="0"/>
              <a:t>на яких розташовані пам'ятки культурної спадщини, їх комплекси (ансамблі), історико-культурні заповідники, історико-культурні заповідні території, охоронювані археологічні території, музеї просто неба, меморіальні музеї-садиби.</a:t>
            </a:r>
            <a:endParaRPr lang="uk-UA" sz="2800" b="1" dirty="0" smtClean="0"/>
          </a:p>
          <a:p>
            <a:pPr indent="457200" algn="just"/>
            <a:r>
              <a:rPr lang="uk-UA" sz="2800" dirty="0" smtClean="0"/>
              <a:t> </a:t>
            </a:r>
            <a:r>
              <a:rPr lang="uk-UA" sz="2800" dirty="0"/>
              <a:t>(</a:t>
            </a:r>
            <a:r>
              <a:rPr lang="uk-UA" sz="2800" b="1" dirty="0"/>
              <a:t>ст. 53 </a:t>
            </a:r>
            <a:r>
              <a:rPr lang="uk-UA" sz="2800" b="1" dirty="0" smtClean="0"/>
              <a:t>ЗК</a:t>
            </a:r>
            <a:r>
              <a:rPr lang="en-US" sz="2800" b="1" dirty="0" smtClean="0"/>
              <a:t> </a:t>
            </a:r>
            <a:r>
              <a:rPr lang="uk-UA" sz="2800" dirty="0" smtClean="0"/>
              <a:t>в редакції Закону України від 09 вересня 2010 р. «Про внесення змін до деяких законодавчих актів України щодо охорони культурної спадщини».)</a:t>
            </a:r>
          </a:p>
          <a:p>
            <a:pPr indent="457200"/>
            <a:endParaRPr lang="uk-UA" sz="2800" b="1" dirty="0"/>
          </a:p>
          <a:p>
            <a:pPr indent="457200"/>
            <a:r>
              <a:rPr lang="ru-RU" sz="2800" b="1" dirty="0" err="1" smtClean="0"/>
              <a:t>Площа</a:t>
            </a:r>
            <a:r>
              <a:rPr lang="ru-RU" sz="2800" b="1" dirty="0" smtClean="0"/>
              <a:t> </a:t>
            </a:r>
            <a:r>
              <a:rPr lang="ru-RU" sz="2800" b="1" dirty="0"/>
              <a:t>– </a:t>
            </a:r>
            <a:r>
              <a:rPr lang="ru-RU" sz="2800" dirty="0"/>
              <a:t>43, 7 тис. га.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95174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332656"/>
            <a:ext cx="7560840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2368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Законодавчі засади правового режиму земель історико-культурного призначення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052736"/>
            <a:ext cx="7920880" cy="5904656"/>
          </a:xfrm>
        </p:spPr>
        <p:txBody>
          <a:bodyPr>
            <a:normAutofit fontScale="625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b="1" dirty="0" smtClean="0"/>
              <a:t>Земельний кодекс України (</a:t>
            </a:r>
            <a:r>
              <a:rPr lang="uk-UA" b="1" dirty="0" err="1" smtClean="0"/>
              <a:t>гл</a:t>
            </a:r>
            <a:r>
              <a:rPr lang="uk-UA" b="1" dirty="0" smtClean="0"/>
              <a:t>. 10).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 err="1"/>
              <a:t>Конвенція</a:t>
            </a:r>
            <a:r>
              <a:rPr lang="ru-RU" b="1" dirty="0"/>
              <a:t> </a:t>
            </a:r>
            <a:r>
              <a:rPr lang="ru-RU" b="1" dirty="0" smtClean="0"/>
              <a:t>ООН про </a:t>
            </a:r>
            <a:r>
              <a:rPr lang="ru-RU" b="1" dirty="0" err="1"/>
              <a:t>охорону</a:t>
            </a:r>
            <a:r>
              <a:rPr lang="ru-RU" b="1" dirty="0"/>
              <a:t> </a:t>
            </a:r>
            <a:r>
              <a:rPr lang="ru-RU" b="1" dirty="0" err="1"/>
              <a:t>всесвітньої</a:t>
            </a:r>
            <a:r>
              <a:rPr lang="ru-RU" b="1" dirty="0"/>
              <a:t> </a:t>
            </a:r>
            <a:r>
              <a:rPr lang="ru-RU" b="1" dirty="0" err="1"/>
              <a:t>культурної</a:t>
            </a:r>
            <a:r>
              <a:rPr lang="ru-RU" b="1" dirty="0"/>
              <a:t> </a:t>
            </a:r>
            <a:br>
              <a:rPr lang="ru-RU" b="1" dirty="0"/>
            </a:br>
            <a:r>
              <a:rPr lang="ru-RU" b="1" dirty="0"/>
              <a:t>і </a:t>
            </a:r>
            <a:r>
              <a:rPr lang="ru-RU" b="1" dirty="0" err="1"/>
              <a:t>природної</a:t>
            </a:r>
            <a:r>
              <a:rPr lang="ru-RU" b="1" dirty="0"/>
              <a:t> </a:t>
            </a:r>
            <a:r>
              <a:rPr lang="ru-RU" b="1" dirty="0" err="1"/>
              <a:t>спадщини</a:t>
            </a:r>
            <a:r>
              <a:rPr lang="ru-RU" b="1" dirty="0"/>
              <a:t> </a:t>
            </a:r>
            <a:r>
              <a:rPr lang="ru-RU" b="1" dirty="0" smtClean="0"/>
              <a:t>(</a:t>
            </a:r>
            <a:r>
              <a:rPr lang="ru-RU" i="1" dirty="0" err="1" smtClean="0"/>
              <a:t>ратифіковано</a:t>
            </a:r>
            <a:r>
              <a:rPr lang="ru-RU" i="1" dirty="0" smtClean="0"/>
              <a:t> </a:t>
            </a:r>
            <a:r>
              <a:rPr lang="ru-RU" i="1" dirty="0"/>
              <a:t>Указом </a:t>
            </a:r>
            <a:r>
              <a:rPr lang="ru-RU" i="1" dirty="0" err="1"/>
              <a:t>Президії</a:t>
            </a:r>
            <a:r>
              <a:rPr lang="ru-RU" i="1" dirty="0"/>
              <a:t> </a:t>
            </a:r>
            <a:r>
              <a:rPr lang="ru-RU" i="1" dirty="0" err="1"/>
              <a:t>Верховної</a:t>
            </a:r>
            <a:r>
              <a:rPr lang="ru-RU" i="1" dirty="0"/>
              <a:t> Ради </a:t>
            </a:r>
            <a:r>
              <a:rPr lang="ru-RU" i="1" dirty="0" smtClean="0"/>
              <a:t>№ 6673-XI </a:t>
            </a:r>
            <a:r>
              <a:rPr lang="ru-RU" i="1" dirty="0" err="1" smtClean="0"/>
              <a:t>від</a:t>
            </a:r>
            <a:r>
              <a:rPr lang="ru-RU" i="1" dirty="0" smtClean="0"/>
              <a:t> 04.10.1988).</a:t>
            </a:r>
            <a:endParaRPr lang="ru-RU" b="1" dirty="0" smtClean="0"/>
          </a:p>
          <a:p>
            <a:pPr marL="596646" indent="-514350">
              <a:buFont typeface="+mj-lt"/>
              <a:buAutoNum type="arabicPeriod"/>
            </a:pPr>
            <a:r>
              <a:rPr lang="ru-RU" b="1" dirty="0" smtClean="0"/>
              <a:t>Закон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14 </a:t>
            </a:r>
            <a:r>
              <a:rPr lang="ru-RU" b="1" dirty="0" err="1" smtClean="0"/>
              <a:t>грудня</a:t>
            </a:r>
            <a:r>
              <a:rPr lang="ru-RU" b="1" dirty="0" smtClean="0"/>
              <a:t> 2010 р. «Про культуру».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 smtClean="0"/>
              <a:t>Закон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smtClean="0"/>
              <a:t>08 </a:t>
            </a:r>
            <a:r>
              <a:rPr lang="ru-RU" b="1" dirty="0" err="1" smtClean="0"/>
              <a:t>червня</a:t>
            </a:r>
            <a:r>
              <a:rPr lang="ru-RU" b="1" dirty="0" smtClean="0"/>
              <a:t> 2000 </a:t>
            </a:r>
            <a:r>
              <a:rPr lang="ru-RU" b="1" dirty="0"/>
              <a:t>р</a:t>
            </a:r>
            <a:r>
              <a:rPr lang="ru-RU" b="1" dirty="0" smtClean="0"/>
              <a:t>. «Про </a:t>
            </a:r>
            <a:r>
              <a:rPr lang="ru-RU" b="1" dirty="0" err="1" smtClean="0"/>
              <a:t>охорону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культурної</a:t>
            </a:r>
            <a:r>
              <a:rPr lang="ru-RU" b="1" dirty="0" smtClean="0"/>
              <a:t> </a:t>
            </a:r>
            <a:r>
              <a:rPr lang="ru-RU" b="1" dirty="0" err="1" smtClean="0"/>
              <a:t>спадщини</a:t>
            </a:r>
            <a:r>
              <a:rPr lang="ru-RU" b="1" dirty="0" smtClean="0"/>
              <a:t>».</a:t>
            </a:r>
            <a:endParaRPr lang="ru-RU" b="1" dirty="0"/>
          </a:p>
          <a:p>
            <a:pPr marL="596646" indent="-514350">
              <a:buFont typeface="+mj-lt"/>
              <a:buAutoNum type="arabicPeriod"/>
            </a:pPr>
            <a:r>
              <a:rPr lang="uk-UA" b="1" dirty="0"/>
              <a:t>Закон України від </a:t>
            </a:r>
            <a:r>
              <a:rPr lang="uk-UA" b="1" dirty="0" smtClean="0"/>
              <a:t>09 вересня 2010 </a:t>
            </a:r>
            <a:r>
              <a:rPr lang="uk-UA" b="1" dirty="0"/>
              <a:t>р. «</a:t>
            </a:r>
            <a:r>
              <a:rPr lang="uk-UA" b="1" dirty="0" smtClean="0"/>
              <a:t>Про внесення змін до деяких законодавчих актів України щодо охорони культурної спадщини».</a:t>
            </a:r>
          </a:p>
          <a:p>
            <a:pPr marL="596646" indent="-514350">
              <a:buFont typeface="+mj-lt"/>
              <a:buAutoNum type="arabicPeriod"/>
            </a:pPr>
            <a:r>
              <a:rPr lang="uk-UA" b="1" dirty="0" smtClean="0"/>
              <a:t>Закон України від 18 березня 2004 р. «Про охорону археологічної спадщини»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/>
              <a:t>Закон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16 </a:t>
            </a:r>
            <a:r>
              <a:rPr lang="ru-RU" b="1" dirty="0" err="1"/>
              <a:t>червня</a:t>
            </a:r>
            <a:r>
              <a:rPr lang="ru-RU" b="1" dirty="0"/>
              <a:t> 1992 р. «Про природно-</a:t>
            </a:r>
            <a:r>
              <a:rPr lang="ru-RU" b="1" dirty="0" err="1"/>
              <a:t>заповідний</a:t>
            </a:r>
            <a:r>
              <a:rPr lang="ru-RU" b="1" dirty="0"/>
              <a:t> фонд </a:t>
            </a:r>
            <a:r>
              <a:rPr lang="ru-RU" b="1" dirty="0" err="1"/>
              <a:t>України</a:t>
            </a:r>
            <a:r>
              <a:rPr lang="ru-RU" b="1" dirty="0"/>
              <a:t>» (ст. 7).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/>
              <a:t>Закон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29 </a:t>
            </a:r>
            <a:r>
              <a:rPr lang="ru-RU" b="1" dirty="0" err="1"/>
              <a:t>червня</a:t>
            </a:r>
            <a:r>
              <a:rPr lang="ru-RU" b="1" dirty="0"/>
              <a:t> 1995 р. </a:t>
            </a:r>
            <a:r>
              <a:rPr lang="en-US" b="1" dirty="0" smtClean="0"/>
              <a:t> </a:t>
            </a:r>
            <a:r>
              <a:rPr lang="ru-RU" b="1" dirty="0" smtClean="0"/>
              <a:t>«</a:t>
            </a:r>
            <a:r>
              <a:rPr lang="ru-RU" b="1" dirty="0"/>
              <a:t>Про </a:t>
            </a:r>
            <a:r>
              <a:rPr lang="ru-RU" b="1" dirty="0" err="1"/>
              <a:t>музеї</a:t>
            </a:r>
            <a:r>
              <a:rPr lang="ru-RU" b="1" dirty="0"/>
              <a:t> та </a:t>
            </a:r>
            <a:r>
              <a:rPr lang="ru-RU" b="1" dirty="0" err="1"/>
              <a:t>музейну</a:t>
            </a:r>
            <a:r>
              <a:rPr lang="ru-RU" b="1" dirty="0"/>
              <a:t> справу».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 smtClean="0"/>
              <a:t>Закон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11 лютого 2011 р. </a:t>
            </a:r>
            <a:r>
              <a:rPr lang="ru-RU" b="1" dirty="0" smtClean="0"/>
              <a:t>«Про </a:t>
            </a:r>
            <a:r>
              <a:rPr lang="ru-RU" b="1" dirty="0" err="1"/>
              <a:t>регулювання</a:t>
            </a:r>
            <a:r>
              <a:rPr lang="ru-RU" b="1" dirty="0"/>
              <a:t> </a:t>
            </a:r>
            <a:r>
              <a:rPr lang="ru-RU" b="1" dirty="0" err="1"/>
              <a:t>містобудівної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 smtClean="0"/>
              <a:t>».</a:t>
            </a:r>
          </a:p>
          <a:p>
            <a:pPr marL="596646" indent="-514350">
              <a:buFont typeface="+mj-lt"/>
              <a:buAutoNum type="arabicPeriod"/>
            </a:pPr>
            <a:r>
              <a:rPr lang="uk-UA" b="1" dirty="0" smtClean="0"/>
              <a:t>Закон </a:t>
            </a:r>
            <a:r>
              <a:rPr lang="uk-UA" b="1" dirty="0"/>
              <a:t>України від 24 червня 2004 р. </a:t>
            </a:r>
            <a:r>
              <a:rPr lang="uk-UA" b="1" dirty="0" smtClean="0"/>
              <a:t>«</a:t>
            </a:r>
            <a:r>
              <a:rPr lang="uk-UA" b="1" dirty="0"/>
              <a:t>Про екологічну мережу».</a:t>
            </a:r>
          </a:p>
          <a:p>
            <a:pPr marL="596646" indent="-514350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204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792088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 smtClean="0">
                <a:solidFill>
                  <a:srgbClr val="FF0000"/>
                </a:solidFill>
              </a:rPr>
              <a:t>Нормативні засади правового режиму земель </a:t>
            </a:r>
            <a:r>
              <a:rPr lang="uk-UA" sz="2200" b="1" dirty="0" err="1" smtClean="0">
                <a:solidFill>
                  <a:srgbClr val="FF0000"/>
                </a:solidFill>
              </a:rPr>
              <a:t>ІКП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692696"/>
            <a:ext cx="7848872" cy="5904656"/>
          </a:xfrm>
        </p:spPr>
        <p:txBody>
          <a:bodyPr>
            <a:normAutofit fontScale="92500"/>
          </a:bodyPr>
          <a:lstStyle/>
          <a:p>
            <a:pPr marL="447675" indent="-366713">
              <a:buFont typeface="+mj-lt"/>
              <a:buAutoNum type="arabicPeriod"/>
            </a:pPr>
            <a:r>
              <a:rPr lang="ru-RU" sz="2000" b="1" dirty="0" smtClean="0"/>
              <a:t>Постанова </a:t>
            </a:r>
            <a:r>
              <a:rPr lang="ru-RU" sz="2000" b="1" dirty="0" err="1" smtClean="0"/>
              <a:t>Кабінету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Міністрів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України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26 </a:t>
            </a:r>
            <a:r>
              <a:rPr lang="ru-RU" sz="2000" b="1" dirty="0" err="1"/>
              <a:t>липня</a:t>
            </a:r>
            <a:r>
              <a:rPr lang="ru-RU" sz="2000" b="1" dirty="0"/>
              <a:t> 2001 р. </a:t>
            </a:r>
            <a:r>
              <a:rPr lang="ru-RU" sz="2000" b="1" dirty="0" smtClean="0"/>
              <a:t>№ </a:t>
            </a:r>
            <a:r>
              <a:rPr lang="ru-RU" sz="2000" b="1" dirty="0"/>
              <a:t>878 </a:t>
            </a:r>
            <a:br>
              <a:rPr lang="ru-RU" sz="2000" b="1" dirty="0"/>
            </a:br>
            <a:r>
              <a:rPr lang="ru-RU" sz="2000" dirty="0" smtClean="0"/>
              <a:t>«Про </a:t>
            </a:r>
            <a:r>
              <a:rPr lang="ru-RU" sz="2000" dirty="0" err="1"/>
              <a:t>затвердження</a:t>
            </a:r>
            <a:r>
              <a:rPr lang="ru-RU" sz="2000" dirty="0"/>
              <a:t> Списку </a:t>
            </a:r>
            <a:r>
              <a:rPr lang="ru-RU" sz="2000" dirty="0" err="1" smtClean="0"/>
              <a:t>історичних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населених</a:t>
            </a:r>
            <a:r>
              <a:rPr lang="ru-RU" sz="2000" dirty="0" smtClean="0"/>
              <a:t> </a:t>
            </a:r>
            <a:r>
              <a:rPr lang="ru-RU" sz="2000" dirty="0" err="1"/>
              <a:t>місць</a:t>
            </a:r>
            <a:r>
              <a:rPr lang="ru-RU" sz="2000" dirty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».</a:t>
            </a:r>
            <a:endParaRPr lang="uk-UA" sz="2000" dirty="0" smtClean="0"/>
          </a:p>
          <a:p>
            <a:pPr marL="447675" indent="-366713">
              <a:buFont typeface="+mj-lt"/>
              <a:buAutoNum type="arabicPeriod"/>
            </a:pPr>
            <a:r>
              <a:rPr lang="uk-UA" sz="2000" b="1" dirty="0" smtClean="0"/>
              <a:t>Постанова </a:t>
            </a:r>
            <a:r>
              <a:rPr lang="uk-UA" sz="2000" b="1" dirty="0"/>
              <a:t>Кабінету Міністрів України від 13 березня 2002 р. </a:t>
            </a:r>
            <a:r>
              <a:rPr lang="uk-UA" sz="2000" b="1" dirty="0" smtClean="0"/>
              <a:t>№ </a:t>
            </a:r>
            <a:r>
              <a:rPr lang="uk-UA" sz="2000" b="1" dirty="0"/>
              <a:t>318 </a:t>
            </a:r>
            <a:r>
              <a:rPr lang="uk-UA" sz="2000" dirty="0"/>
              <a:t>«Про затвердження Порядку визначення меж та режимів використання історичних ареалів населених місць, обмеження господарської діяльності на території історичних ареалів населених місць».</a:t>
            </a:r>
          </a:p>
          <a:p>
            <a:pPr marL="447675" indent="-366713">
              <a:buFont typeface="+mj-lt"/>
              <a:buAutoNum type="arabicPeriod"/>
            </a:pPr>
            <a:r>
              <a:rPr lang="uk-UA" sz="2000" b="1" dirty="0"/>
              <a:t>Постанова Кабінету Міністрів України від 13 березня 2002 р. </a:t>
            </a:r>
            <a:r>
              <a:rPr lang="uk-UA" sz="2000" b="1" dirty="0" smtClean="0"/>
              <a:t>№ </a:t>
            </a:r>
            <a:r>
              <a:rPr lang="uk-UA" sz="2000" b="1" dirty="0"/>
              <a:t>316 </a:t>
            </a:r>
            <a:r>
              <a:rPr lang="uk-UA" sz="2000" dirty="0"/>
              <a:t>«</a:t>
            </a:r>
            <a:r>
              <a:rPr lang="ru-RU" sz="2000" dirty="0"/>
              <a:t>Про </a:t>
            </a:r>
            <a:r>
              <a:rPr lang="ru-RU" sz="2000" dirty="0" err="1"/>
              <a:t>затвердження</a:t>
            </a:r>
            <a:r>
              <a:rPr lang="ru-RU" sz="2000" dirty="0"/>
              <a:t> Порядку </a:t>
            </a:r>
            <a:r>
              <a:rPr lang="ru-RU" sz="2000" dirty="0" err="1"/>
              <a:t>видачі</a:t>
            </a:r>
            <a:r>
              <a:rPr lang="ru-RU" sz="2000" dirty="0"/>
              <a:t> </a:t>
            </a:r>
            <a:r>
              <a:rPr lang="ru-RU" sz="2000" dirty="0" err="1"/>
              <a:t>дозволів</a:t>
            </a:r>
            <a:r>
              <a:rPr lang="ru-RU" sz="2000" dirty="0"/>
              <a:t> на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археологічних</a:t>
            </a:r>
            <a:r>
              <a:rPr lang="ru-RU" sz="2000" dirty="0"/>
              <a:t> </a:t>
            </a:r>
            <a:r>
              <a:rPr lang="ru-RU" sz="2000" dirty="0" err="1"/>
              <a:t>розвідок</a:t>
            </a:r>
            <a:r>
              <a:rPr lang="ru-RU" sz="2000" dirty="0"/>
              <a:t>, </a:t>
            </a:r>
            <a:r>
              <a:rPr lang="ru-RU" sz="2000" dirty="0" err="1"/>
              <a:t>розкопок</a:t>
            </a:r>
            <a:r>
              <a:rPr lang="ru-RU" sz="2000" dirty="0"/>
              <a:t>,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земляних</a:t>
            </a:r>
            <a:r>
              <a:rPr lang="ru-RU" sz="2000" dirty="0"/>
              <a:t> </a:t>
            </a:r>
            <a:r>
              <a:rPr lang="ru-RU" sz="2000" dirty="0" err="1"/>
              <a:t>робіт</a:t>
            </a:r>
            <a:r>
              <a:rPr lang="ru-RU" sz="2000" dirty="0"/>
              <a:t> на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пам’ятки</a:t>
            </a:r>
            <a:r>
              <a:rPr lang="ru-RU" sz="2000" dirty="0"/>
              <a:t>, </a:t>
            </a:r>
            <a:r>
              <a:rPr lang="ru-RU" sz="2000" dirty="0" err="1"/>
              <a:t>охоронюваній</a:t>
            </a:r>
            <a:r>
              <a:rPr lang="ru-RU" sz="2000" dirty="0"/>
              <a:t> </a:t>
            </a:r>
            <a:r>
              <a:rPr lang="ru-RU" sz="2000" dirty="0" err="1"/>
              <a:t>археологічній</a:t>
            </a:r>
            <a:r>
              <a:rPr lang="ru-RU" sz="2000" dirty="0"/>
              <a:t> </a:t>
            </a:r>
            <a:r>
              <a:rPr lang="ru-RU" sz="2000" dirty="0" err="1"/>
              <a:t>території</a:t>
            </a:r>
            <a:r>
              <a:rPr lang="ru-RU" sz="2000" dirty="0"/>
              <a:t>, в зонах </a:t>
            </a:r>
            <a:r>
              <a:rPr lang="ru-RU" sz="2000" dirty="0" err="1"/>
              <a:t>охорони</a:t>
            </a:r>
            <a:r>
              <a:rPr lang="ru-RU" sz="2000" dirty="0"/>
              <a:t>, в </a:t>
            </a:r>
            <a:r>
              <a:rPr lang="ru-RU" sz="2000" dirty="0" err="1"/>
              <a:t>історичних</a:t>
            </a:r>
            <a:r>
              <a:rPr lang="ru-RU" sz="2000" dirty="0"/>
              <a:t> ареалах </a:t>
            </a:r>
            <a:r>
              <a:rPr lang="ru-RU" sz="2000" dirty="0" err="1"/>
              <a:t>населених</a:t>
            </a:r>
            <a:r>
              <a:rPr lang="ru-RU" sz="2000" dirty="0"/>
              <a:t> </a:t>
            </a:r>
            <a:r>
              <a:rPr lang="ru-RU" sz="2000" dirty="0" err="1"/>
              <a:t>місць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дослідження</a:t>
            </a:r>
            <a:r>
              <a:rPr lang="ru-RU" sz="2000" dirty="0"/>
              <a:t> </a:t>
            </a:r>
            <a:r>
              <a:rPr lang="ru-RU" sz="2000" dirty="0" err="1"/>
              <a:t>решток</a:t>
            </a:r>
            <a:r>
              <a:rPr lang="ru-RU" sz="2000" dirty="0"/>
              <a:t> </a:t>
            </a:r>
            <a:r>
              <a:rPr lang="ru-RU" sz="2000" dirty="0" err="1"/>
              <a:t>життєдіяльності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містяться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</a:t>
            </a:r>
            <a:r>
              <a:rPr lang="ru-RU" sz="2000" dirty="0" smtClean="0"/>
              <a:t>земною </a:t>
            </a:r>
            <a:r>
              <a:rPr lang="ru-RU" sz="2000" dirty="0" err="1"/>
              <a:t>поверхнею</a:t>
            </a:r>
            <a:r>
              <a:rPr lang="ru-RU" sz="2000" dirty="0"/>
              <a:t>, </a:t>
            </a:r>
            <a:r>
              <a:rPr lang="ru-RU" sz="2000" dirty="0" err="1"/>
              <a:t>під</a:t>
            </a:r>
            <a:r>
              <a:rPr lang="ru-RU" sz="2000" dirty="0"/>
              <a:t> водою на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».</a:t>
            </a:r>
          </a:p>
          <a:p>
            <a:pPr marL="447675" indent="-366713">
              <a:buFont typeface="+mj-lt"/>
              <a:buAutoNum type="arabicPeriod"/>
            </a:pPr>
            <a:r>
              <a:rPr lang="ru-RU" sz="2000" b="1" dirty="0" smtClean="0"/>
              <a:t>Постанова </a:t>
            </a:r>
            <a:r>
              <a:rPr lang="ru-RU" sz="2000" b="1" dirty="0" err="1" smtClean="0"/>
              <a:t>Кабінету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Міністрів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України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22 </a:t>
            </a:r>
            <a:r>
              <a:rPr lang="ru-RU" sz="2000" b="1" dirty="0" err="1" smtClean="0"/>
              <a:t>травня</a:t>
            </a:r>
            <a:r>
              <a:rPr lang="ru-RU" sz="2000" b="1" dirty="0" smtClean="0"/>
              <a:t> 2019 </a:t>
            </a:r>
            <a:r>
              <a:rPr lang="ru-RU" sz="2000" b="1" dirty="0"/>
              <a:t>р</a:t>
            </a:r>
            <a:r>
              <a:rPr lang="ru-RU" sz="2000" b="1" dirty="0" smtClean="0"/>
              <a:t>. № 452 </a:t>
            </a:r>
            <a:r>
              <a:rPr lang="ru-RU" sz="2000" dirty="0"/>
              <a:t>«Про </a:t>
            </a:r>
            <a:r>
              <a:rPr lang="ru-RU" sz="2000" dirty="0" err="1"/>
              <a:t>затвердження</a:t>
            </a:r>
            <a:r>
              <a:rPr lang="ru-RU" sz="2000" dirty="0"/>
              <a:t> Порядку </a:t>
            </a:r>
            <a:r>
              <a:rPr lang="ru-RU" sz="2000" dirty="0" err="1"/>
              <a:t>визначення</a:t>
            </a:r>
            <a:r>
              <a:rPr lang="ru-RU" sz="2000" dirty="0"/>
              <a:t> </a:t>
            </a:r>
            <a:r>
              <a:rPr lang="ru-RU" sz="2000" dirty="0" err="1"/>
              <a:t>категорій</a:t>
            </a:r>
            <a:r>
              <a:rPr lang="ru-RU" sz="2000" dirty="0"/>
              <a:t> </a:t>
            </a:r>
            <a:r>
              <a:rPr lang="ru-RU" sz="2000" dirty="0" err="1"/>
              <a:t>пам’яток</a:t>
            </a:r>
            <a:r>
              <a:rPr lang="ru-RU" sz="2000" dirty="0"/>
              <a:t>».</a:t>
            </a:r>
            <a:endParaRPr lang="ru-RU" sz="2000" dirty="0" smtClean="0"/>
          </a:p>
          <a:p>
            <a:pPr marL="447675" indent="-366713">
              <a:buFont typeface="+mj-lt"/>
              <a:buAutoNum type="arabicPeriod"/>
            </a:pPr>
            <a:r>
              <a:rPr lang="ru-RU" sz="2000" b="1" dirty="0" smtClean="0"/>
              <a:t>Постанова </a:t>
            </a:r>
            <a:r>
              <a:rPr lang="ru-RU" sz="2000" b="1" dirty="0" err="1" smtClean="0"/>
              <a:t>Кабінету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Міністрів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України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</a:t>
            </a:r>
            <a:r>
              <a:rPr lang="ru-RU" sz="2000" b="1" dirty="0"/>
              <a:t>28 </a:t>
            </a:r>
            <a:r>
              <a:rPr lang="ru-RU" sz="2000" b="1" dirty="0" err="1"/>
              <a:t>грудня</a:t>
            </a:r>
            <a:r>
              <a:rPr lang="ru-RU" sz="2000" b="1" dirty="0"/>
              <a:t> 2001 р. </a:t>
            </a:r>
            <a:r>
              <a:rPr lang="ru-RU" sz="2000" b="1" dirty="0" smtClean="0"/>
              <a:t>№ 1768 </a:t>
            </a:r>
            <a:r>
              <a:rPr lang="ru-RU" sz="2000" dirty="0" smtClean="0"/>
              <a:t>«Про </a:t>
            </a:r>
            <a:r>
              <a:rPr lang="ru-RU" sz="2000" dirty="0" err="1"/>
              <a:t>затвердження</a:t>
            </a:r>
            <a:r>
              <a:rPr lang="ru-RU" sz="2000" dirty="0"/>
              <a:t> Порядку </a:t>
            </a:r>
            <a:r>
              <a:rPr lang="ru-RU" sz="2000" dirty="0" err="1"/>
              <a:t>укладення</a:t>
            </a:r>
            <a:r>
              <a:rPr lang="ru-RU" sz="2000" dirty="0"/>
              <a:t> </a:t>
            </a:r>
            <a:r>
              <a:rPr lang="ru-RU" sz="2000" dirty="0" err="1" smtClean="0"/>
              <a:t>охоронних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договорів</a:t>
            </a:r>
            <a:r>
              <a:rPr lang="ru-RU" sz="2000" dirty="0" smtClean="0"/>
              <a:t> </a:t>
            </a:r>
            <a:r>
              <a:rPr lang="ru-RU" sz="2000" dirty="0"/>
              <a:t>на </a:t>
            </a:r>
            <a:r>
              <a:rPr lang="ru-RU" sz="2000" dirty="0" err="1"/>
              <a:t>пам'ятки</a:t>
            </a:r>
            <a:r>
              <a:rPr lang="ru-RU" sz="2000" dirty="0"/>
              <a:t> </a:t>
            </a:r>
            <a:r>
              <a:rPr lang="ru-RU" sz="2000" dirty="0" err="1"/>
              <a:t>культурної</a:t>
            </a:r>
            <a:r>
              <a:rPr lang="ru-RU" sz="2000" dirty="0"/>
              <a:t> </a:t>
            </a:r>
            <a:r>
              <a:rPr lang="ru-RU" sz="2000" dirty="0" err="1" smtClean="0"/>
              <a:t>спадщини</a:t>
            </a:r>
            <a:r>
              <a:rPr lang="ru-RU" sz="2000" dirty="0" smtClean="0"/>
              <a:t>». </a:t>
            </a:r>
          </a:p>
          <a:p>
            <a:pPr marL="596646" indent="-514350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061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1714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</a:rPr>
              <a:t>Типи об'єктів культурної спадщини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908720"/>
            <a:ext cx="7962088" cy="5760640"/>
          </a:xfrm>
        </p:spPr>
        <p:txBody>
          <a:bodyPr>
            <a:noAutofit/>
          </a:bodyPr>
          <a:lstStyle/>
          <a:p>
            <a:pPr marL="596646" indent="-514350" algn="just">
              <a:buFont typeface="+mj-lt"/>
              <a:buAutoNum type="arabicPeriod"/>
            </a:pPr>
            <a:r>
              <a:rPr lang="ru-RU" sz="2400" b="1" dirty="0" err="1" smtClean="0"/>
              <a:t>Споруди</a:t>
            </a:r>
            <a:r>
              <a:rPr lang="ru-RU" sz="2400" b="1" dirty="0" smtClean="0"/>
              <a:t> </a:t>
            </a:r>
            <a:r>
              <a:rPr lang="ru-RU" sz="2400" b="1" dirty="0"/>
              <a:t>(</a:t>
            </a:r>
            <a:r>
              <a:rPr lang="ru-RU" sz="2400" b="1" dirty="0" err="1"/>
              <a:t>витвори</a:t>
            </a:r>
            <a:r>
              <a:rPr lang="ru-RU" sz="2400" b="1" dirty="0"/>
              <a:t>) </a:t>
            </a:r>
            <a:r>
              <a:rPr lang="ru-RU" sz="2400" dirty="0" smtClean="0"/>
              <a:t>– твори </a:t>
            </a:r>
            <a:r>
              <a:rPr lang="ru-RU" sz="2400" dirty="0" err="1"/>
              <a:t>архітектури</a:t>
            </a:r>
            <a:r>
              <a:rPr lang="ru-RU" sz="2400" dirty="0"/>
              <a:t> та </a:t>
            </a:r>
            <a:r>
              <a:rPr lang="ru-RU" sz="2400" dirty="0" err="1"/>
              <a:t>інженерного</a:t>
            </a:r>
            <a:r>
              <a:rPr lang="ru-RU" sz="2400" dirty="0"/>
              <a:t> </a:t>
            </a:r>
            <a:r>
              <a:rPr lang="ru-RU" sz="2400" dirty="0" err="1" smtClean="0"/>
              <a:t>мистецтва</a:t>
            </a:r>
            <a:r>
              <a:rPr lang="ru-RU" sz="2400" dirty="0"/>
              <a:t>, твори </a:t>
            </a:r>
            <a:r>
              <a:rPr lang="ru-RU" sz="2400" dirty="0" err="1"/>
              <a:t>монументальної</a:t>
            </a:r>
            <a:r>
              <a:rPr lang="ru-RU" sz="2400" dirty="0"/>
              <a:t> </a:t>
            </a:r>
            <a:r>
              <a:rPr lang="ru-RU" sz="2400" dirty="0" err="1" smtClean="0"/>
              <a:t>скульптури</a:t>
            </a:r>
            <a:r>
              <a:rPr lang="ru-RU" sz="2400" dirty="0" smtClean="0"/>
              <a:t> </a:t>
            </a:r>
            <a:r>
              <a:rPr lang="ru-RU" sz="2400" dirty="0"/>
              <a:t>та </a:t>
            </a:r>
            <a:r>
              <a:rPr lang="ru-RU" sz="2400" dirty="0" smtClean="0"/>
              <a:t>монументального </a:t>
            </a:r>
            <a:r>
              <a:rPr lang="ru-RU" sz="2400" dirty="0" err="1" smtClean="0"/>
              <a:t>малярства</a:t>
            </a:r>
            <a:r>
              <a:rPr lang="ru-RU" sz="2400" dirty="0"/>
              <a:t>, </a:t>
            </a:r>
            <a:r>
              <a:rPr lang="ru-RU" sz="2400" dirty="0" err="1"/>
              <a:t>археологічні</a:t>
            </a:r>
            <a:r>
              <a:rPr lang="ru-RU" sz="2400" dirty="0"/>
              <a:t> </a:t>
            </a:r>
            <a:r>
              <a:rPr lang="ru-RU" sz="2400" dirty="0" err="1"/>
              <a:t>об'єкти</a:t>
            </a:r>
            <a:r>
              <a:rPr lang="ru-RU" sz="2400" dirty="0"/>
              <a:t>, </a:t>
            </a:r>
            <a:r>
              <a:rPr lang="ru-RU" sz="2400" dirty="0" err="1"/>
              <a:t>печери</a:t>
            </a:r>
            <a:r>
              <a:rPr lang="ru-RU" sz="2400" dirty="0"/>
              <a:t> з </a:t>
            </a:r>
            <a:r>
              <a:rPr lang="ru-RU" sz="2400" dirty="0" err="1"/>
              <a:t>наявними</a:t>
            </a:r>
            <a:r>
              <a:rPr lang="ru-RU" sz="2400" dirty="0"/>
              <a:t> </a:t>
            </a:r>
            <a:r>
              <a:rPr lang="ru-RU" sz="2400" dirty="0" err="1"/>
              <a:t>свідченнями</a:t>
            </a: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 err="1" smtClean="0"/>
              <a:t>життєдіяльності</a:t>
            </a:r>
            <a:r>
              <a:rPr lang="ru-RU" sz="2400" dirty="0" smtClean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, </a:t>
            </a:r>
            <a:r>
              <a:rPr lang="ru-RU" sz="2400" dirty="0" err="1"/>
              <a:t>будівлі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приміщення</a:t>
            </a:r>
            <a:r>
              <a:rPr lang="ru-RU" sz="2400" dirty="0"/>
              <a:t> в них,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зберегли</a:t>
            </a:r>
            <a:r>
              <a:rPr lang="ru-RU" sz="2400" dirty="0"/>
              <a:t> </a:t>
            </a:r>
            <a:r>
              <a:rPr lang="ru-RU" sz="2400" dirty="0" err="1" smtClean="0"/>
              <a:t>автентичні</a:t>
            </a:r>
            <a:r>
              <a:rPr lang="ru-RU" sz="2400" dirty="0" smtClean="0"/>
              <a:t> </a:t>
            </a:r>
            <a:r>
              <a:rPr lang="ru-RU" sz="2400" dirty="0" err="1"/>
              <a:t>свідчення</a:t>
            </a:r>
            <a:r>
              <a:rPr lang="ru-RU" sz="2400" dirty="0"/>
              <a:t> про </a:t>
            </a:r>
            <a:r>
              <a:rPr lang="ru-RU" sz="2400" dirty="0" err="1"/>
              <a:t>визначні</a:t>
            </a:r>
            <a:r>
              <a:rPr lang="ru-RU" sz="2400" dirty="0"/>
              <a:t> </a:t>
            </a:r>
            <a:r>
              <a:rPr lang="ru-RU" sz="2400" dirty="0" err="1"/>
              <a:t>історичні</a:t>
            </a:r>
            <a:r>
              <a:rPr lang="ru-RU" sz="2400" dirty="0"/>
              <a:t> </a:t>
            </a:r>
            <a:r>
              <a:rPr lang="ru-RU" sz="2400" dirty="0" err="1"/>
              <a:t>події</a:t>
            </a:r>
            <a:r>
              <a:rPr lang="ru-RU" sz="2400" dirty="0"/>
              <a:t>, </a:t>
            </a:r>
            <a:r>
              <a:rPr lang="ru-RU" sz="2400" dirty="0" err="1"/>
              <a:t>життя</a:t>
            </a:r>
            <a:r>
              <a:rPr lang="ru-RU" sz="2400" dirty="0"/>
              <a:t> та </a:t>
            </a:r>
            <a:r>
              <a:rPr lang="ru-RU" sz="2400" dirty="0" err="1" smtClean="0"/>
              <a:t>діяльність</a:t>
            </a:r>
            <a:r>
              <a:rPr lang="ru-RU" sz="2400" dirty="0" smtClean="0"/>
              <a:t> </a:t>
            </a:r>
            <a:r>
              <a:rPr lang="ru-RU" sz="2400" dirty="0" err="1"/>
              <a:t>відомих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; </a:t>
            </a:r>
            <a:endParaRPr lang="ru-RU" sz="2400" dirty="0" smtClean="0"/>
          </a:p>
          <a:p>
            <a:pPr marL="596646" indent="-514350" algn="just">
              <a:buFont typeface="+mj-lt"/>
              <a:buAutoNum type="arabicPeriod"/>
            </a:pPr>
            <a:r>
              <a:rPr lang="ru-RU" sz="2400" b="1" dirty="0" err="1" smtClean="0"/>
              <a:t>Комплекси</a:t>
            </a:r>
            <a:r>
              <a:rPr lang="ru-RU" sz="2400" b="1" dirty="0" smtClean="0"/>
              <a:t> </a:t>
            </a:r>
            <a:r>
              <a:rPr lang="ru-RU" sz="2400" b="1" dirty="0"/>
              <a:t>(</a:t>
            </a:r>
            <a:r>
              <a:rPr lang="ru-RU" sz="2400" b="1" dirty="0" err="1"/>
              <a:t>ансамблі</a:t>
            </a:r>
            <a:r>
              <a:rPr lang="ru-RU" sz="2400" b="1" dirty="0"/>
              <a:t>) </a:t>
            </a:r>
            <a:r>
              <a:rPr lang="ru-RU" sz="2400" b="1" dirty="0" smtClean="0"/>
              <a:t>– </a:t>
            </a:r>
            <a:r>
              <a:rPr lang="ru-RU" sz="2400" dirty="0" err="1" smtClean="0"/>
              <a:t>топографічно</a:t>
            </a:r>
            <a:r>
              <a:rPr lang="ru-RU" sz="2400" dirty="0" smtClean="0"/>
              <a:t> </a:t>
            </a:r>
            <a:r>
              <a:rPr lang="ru-RU" sz="2400" dirty="0" err="1"/>
              <a:t>визначені</a:t>
            </a:r>
            <a:r>
              <a:rPr lang="ru-RU" sz="2400" dirty="0"/>
              <a:t> </a:t>
            </a:r>
            <a:r>
              <a:rPr lang="ru-RU" sz="2400" dirty="0" err="1"/>
              <a:t>сукупності</a:t>
            </a:r>
            <a:r>
              <a:rPr lang="ru-RU" sz="2400" dirty="0"/>
              <a:t> </a:t>
            </a:r>
            <a:r>
              <a:rPr lang="ru-RU" sz="2400" dirty="0" err="1" smtClean="0"/>
              <a:t>окремих</a:t>
            </a:r>
            <a:r>
              <a:rPr lang="ru-RU" sz="2400" dirty="0" smtClean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поєднаних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собою </a:t>
            </a:r>
            <a:r>
              <a:rPr lang="ru-RU" sz="2400" dirty="0" err="1"/>
              <a:t>об'єктів</a:t>
            </a:r>
            <a:r>
              <a:rPr lang="ru-RU" sz="2400" dirty="0"/>
              <a:t> </a:t>
            </a:r>
            <a:r>
              <a:rPr lang="ru-RU" sz="2400" dirty="0" err="1"/>
              <a:t>культурної</a:t>
            </a:r>
            <a:r>
              <a:rPr lang="ru-RU" sz="2400" dirty="0"/>
              <a:t> </a:t>
            </a:r>
            <a:r>
              <a:rPr lang="ru-RU" sz="2400" dirty="0" err="1"/>
              <a:t>спадщини</a:t>
            </a:r>
            <a:r>
              <a:rPr lang="ru-RU" sz="2400" dirty="0"/>
              <a:t>; </a:t>
            </a:r>
            <a:endParaRPr lang="ru-RU" sz="2400" dirty="0" smtClean="0"/>
          </a:p>
          <a:p>
            <a:pPr marL="596646" indent="-514350" algn="just">
              <a:buFont typeface="+mj-lt"/>
              <a:buAutoNum type="arabicPeriod"/>
            </a:pPr>
            <a:r>
              <a:rPr lang="ru-RU" sz="2400" b="1" dirty="0" err="1" smtClean="0"/>
              <a:t>Визначні</a:t>
            </a:r>
            <a:r>
              <a:rPr lang="ru-RU" sz="2400" b="1" dirty="0" smtClean="0"/>
              <a:t> </a:t>
            </a:r>
            <a:r>
              <a:rPr lang="ru-RU" sz="2400" b="1" dirty="0" err="1"/>
              <a:t>місця</a:t>
            </a:r>
            <a:r>
              <a:rPr lang="ru-RU" sz="2400" b="1" dirty="0"/>
              <a:t> </a:t>
            </a:r>
            <a:r>
              <a:rPr lang="ru-RU" sz="2400" b="1" dirty="0" smtClean="0"/>
              <a:t>– </a:t>
            </a:r>
            <a:r>
              <a:rPr lang="ru-RU" sz="2400" dirty="0" err="1" smtClean="0"/>
              <a:t>зони</a:t>
            </a:r>
            <a:r>
              <a:rPr lang="ru-RU" sz="2400" dirty="0" smtClean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ландшафти</a:t>
            </a:r>
            <a:r>
              <a:rPr lang="ru-RU" sz="2400" dirty="0"/>
              <a:t>, </a:t>
            </a:r>
            <a:r>
              <a:rPr lang="ru-RU" sz="2400" dirty="0" smtClean="0"/>
              <a:t>природно-</a:t>
            </a:r>
            <a:r>
              <a:rPr lang="ru-RU" sz="2400" dirty="0" err="1" smtClean="0"/>
              <a:t>антропогенні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витвори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донесли до </a:t>
            </a:r>
            <a:r>
              <a:rPr lang="ru-RU" sz="2400" dirty="0" err="1"/>
              <a:t>нашого</a:t>
            </a:r>
            <a:r>
              <a:rPr lang="ru-RU" sz="2400" dirty="0"/>
              <a:t> часу </a:t>
            </a:r>
            <a:r>
              <a:rPr lang="ru-RU" sz="2400" dirty="0" err="1"/>
              <a:t>цінність</a:t>
            </a:r>
            <a:r>
              <a:rPr lang="ru-RU" sz="2400" dirty="0"/>
              <a:t> з </a:t>
            </a:r>
            <a:r>
              <a:rPr lang="ru-RU" sz="2400" dirty="0" err="1" smtClean="0"/>
              <a:t>археологічного</a:t>
            </a:r>
            <a:r>
              <a:rPr lang="ru-RU" sz="2400" dirty="0" smtClean="0"/>
              <a:t>, </a:t>
            </a:r>
            <a:r>
              <a:rPr lang="ru-RU" sz="2400" dirty="0" err="1" smtClean="0"/>
              <a:t>естетичного</a:t>
            </a:r>
            <a:r>
              <a:rPr lang="ru-RU" sz="2400" dirty="0"/>
              <a:t>, </a:t>
            </a:r>
            <a:r>
              <a:rPr lang="ru-RU" sz="2400" dirty="0" err="1"/>
              <a:t>етнологічного</a:t>
            </a:r>
            <a:r>
              <a:rPr lang="ru-RU" sz="2400" dirty="0"/>
              <a:t>, </a:t>
            </a:r>
            <a:r>
              <a:rPr lang="ru-RU" sz="2400" dirty="0" err="1"/>
              <a:t>історичного</a:t>
            </a:r>
            <a:r>
              <a:rPr lang="ru-RU" sz="2400" dirty="0"/>
              <a:t>, </a:t>
            </a:r>
            <a:r>
              <a:rPr lang="ru-RU" sz="2400" dirty="0" err="1"/>
              <a:t>архітектурного</a:t>
            </a:r>
            <a:r>
              <a:rPr lang="ru-RU" sz="2400" dirty="0"/>
              <a:t>, </a:t>
            </a:r>
            <a:br>
              <a:rPr lang="ru-RU" sz="2400" dirty="0"/>
            </a:br>
            <a:r>
              <a:rPr lang="ru-RU" sz="2400" dirty="0" err="1"/>
              <a:t>мистецького</a:t>
            </a:r>
            <a:r>
              <a:rPr lang="ru-RU" sz="2400" dirty="0"/>
              <a:t>, </a:t>
            </a:r>
            <a:r>
              <a:rPr lang="ru-RU" sz="2400" dirty="0" err="1"/>
              <a:t>наукового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художнього</a:t>
            </a:r>
            <a:r>
              <a:rPr lang="ru-RU" sz="2400" dirty="0"/>
              <a:t> </a:t>
            </a:r>
            <a:r>
              <a:rPr lang="ru-RU" sz="2400" dirty="0" err="1"/>
              <a:t>погляду</a:t>
            </a:r>
            <a:r>
              <a:rPr lang="ru-RU" sz="2400" dirty="0"/>
              <a:t>. 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2793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1825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FF0000"/>
                </a:solidFill>
              </a:rPr>
              <a:t>Види об'єктів культурної спадщини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412776"/>
            <a:ext cx="7962088" cy="5760640"/>
          </a:xfrm>
        </p:spPr>
        <p:txBody>
          <a:bodyPr>
            <a:noAutofit/>
          </a:bodyPr>
          <a:lstStyle/>
          <a:p>
            <a:pPr marL="539496" indent="-457200" algn="just">
              <a:buFont typeface="+mj-lt"/>
              <a:buAutoNum type="arabicPeriod"/>
            </a:pPr>
            <a:r>
              <a:rPr lang="ru-RU" b="1" dirty="0" err="1" smtClean="0"/>
              <a:t>археологічні</a:t>
            </a:r>
            <a:r>
              <a:rPr lang="ru-RU" b="1" dirty="0" smtClean="0"/>
              <a:t>; </a:t>
            </a:r>
            <a:endParaRPr lang="ru-RU" b="1" dirty="0"/>
          </a:p>
          <a:p>
            <a:pPr marL="539496" indent="-457200" algn="just">
              <a:buFont typeface="+mj-lt"/>
              <a:buAutoNum type="arabicPeriod"/>
            </a:pPr>
            <a:r>
              <a:rPr lang="ru-RU" b="1" dirty="0" err="1" smtClean="0"/>
              <a:t>історичні</a:t>
            </a:r>
            <a:r>
              <a:rPr lang="ru-RU" b="1" dirty="0" smtClean="0"/>
              <a:t>; </a:t>
            </a:r>
            <a:endParaRPr lang="ru-RU" b="1" dirty="0"/>
          </a:p>
          <a:p>
            <a:pPr marL="539496" indent="-457200" algn="just">
              <a:buFont typeface="+mj-lt"/>
              <a:buAutoNum type="arabicPeriod"/>
            </a:pPr>
            <a:r>
              <a:rPr lang="ru-RU" b="1" dirty="0" err="1" smtClean="0"/>
              <a:t>об'єкти</a:t>
            </a:r>
            <a:r>
              <a:rPr lang="ru-RU" b="1" dirty="0" smtClean="0"/>
              <a:t> </a:t>
            </a:r>
            <a:r>
              <a:rPr lang="ru-RU" b="1" dirty="0"/>
              <a:t>монументального   </a:t>
            </a:r>
            <a:r>
              <a:rPr lang="ru-RU" b="1" dirty="0" err="1" smtClean="0"/>
              <a:t>мистецтва</a:t>
            </a:r>
            <a:r>
              <a:rPr lang="ru-RU" b="1" dirty="0" smtClean="0"/>
              <a:t>; </a:t>
            </a:r>
            <a:endParaRPr lang="ru-RU" b="1" dirty="0"/>
          </a:p>
          <a:p>
            <a:pPr marL="539496" indent="-457200" algn="just">
              <a:buFont typeface="+mj-lt"/>
              <a:buAutoNum type="arabicPeriod"/>
            </a:pPr>
            <a:r>
              <a:rPr lang="ru-RU" b="1" dirty="0" err="1" smtClean="0"/>
              <a:t>об'єкти</a:t>
            </a:r>
            <a:r>
              <a:rPr lang="ru-RU" b="1" dirty="0" smtClean="0"/>
              <a:t>  </a:t>
            </a:r>
            <a:r>
              <a:rPr lang="ru-RU" b="1" dirty="0" err="1" smtClean="0"/>
              <a:t>архітектури</a:t>
            </a:r>
            <a:r>
              <a:rPr lang="ru-RU" b="1" dirty="0" smtClean="0"/>
              <a:t>; </a:t>
            </a:r>
            <a:endParaRPr lang="ru-RU" b="1" dirty="0"/>
          </a:p>
          <a:p>
            <a:pPr marL="539496" indent="-457200" algn="just">
              <a:buFont typeface="+mj-lt"/>
              <a:buAutoNum type="arabicPeriod"/>
            </a:pPr>
            <a:r>
              <a:rPr lang="ru-RU" b="1" dirty="0" err="1" smtClean="0"/>
              <a:t>об'єкти</a:t>
            </a:r>
            <a:r>
              <a:rPr lang="ru-RU" b="1" dirty="0" smtClean="0"/>
              <a:t> </a:t>
            </a:r>
            <a:r>
              <a:rPr lang="ru-RU" b="1" dirty="0" err="1" smtClean="0"/>
              <a:t>містобудування</a:t>
            </a:r>
            <a:r>
              <a:rPr lang="ru-RU" b="1" dirty="0" smtClean="0"/>
              <a:t>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ru-RU" b="1" dirty="0" err="1" smtClean="0"/>
              <a:t>об'єкти</a:t>
            </a:r>
            <a:r>
              <a:rPr lang="ru-RU" b="1" dirty="0" smtClean="0"/>
              <a:t> </a:t>
            </a:r>
            <a:r>
              <a:rPr lang="ru-RU" b="1" dirty="0"/>
              <a:t>садово-паркового  </a:t>
            </a:r>
            <a:r>
              <a:rPr lang="ru-RU" b="1" dirty="0" err="1" smtClean="0"/>
              <a:t>мистецтва</a:t>
            </a:r>
            <a:r>
              <a:rPr lang="ru-RU" b="1" dirty="0" smtClean="0"/>
              <a:t>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ru-RU" b="1" dirty="0" err="1" smtClean="0"/>
              <a:t>ландшафтні</a:t>
            </a:r>
            <a:r>
              <a:rPr lang="ru-RU" b="1" dirty="0" smtClean="0"/>
              <a:t>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ru-RU" b="1" dirty="0" err="1" smtClean="0"/>
              <a:t>об'єкти</a:t>
            </a:r>
            <a:r>
              <a:rPr lang="ru-RU" b="1" dirty="0" smtClean="0"/>
              <a:t> </a:t>
            </a:r>
            <a:r>
              <a:rPr lang="ru-RU" b="1" dirty="0"/>
              <a:t>науки і </a:t>
            </a:r>
            <a:r>
              <a:rPr lang="ru-RU" b="1" dirty="0" err="1" smtClean="0"/>
              <a:t>техніки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6147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9776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</a:rPr>
              <a:t>Особливості правового режиму </a:t>
            </a:r>
            <a:r>
              <a:rPr lang="uk-UA" sz="2800" b="1" dirty="0" err="1" smtClean="0">
                <a:solidFill>
                  <a:srgbClr val="FF0000"/>
                </a:solidFill>
              </a:rPr>
              <a:t>ЗІКП</a:t>
            </a:r>
            <a:r>
              <a:rPr lang="uk-UA" sz="2800" b="1" dirty="0" smtClean="0">
                <a:solidFill>
                  <a:srgbClr val="FF0000"/>
                </a:solidFill>
              </a:rPr>
              <a:t/>
            </a:r>
            <a:br>
              <a:rPr lang="uk-UA" sz="2800" b="1" dirty="0" smtClean="0">
                <a:solidFill>
                  <a:srgbClr val="FF0000"/>
                </a:solidFill>
              </a:rPr>
            </a:br>
            <a:r>
              <a:rPr lang="uk-UA" sz="2800" b="1" dirty="0" smtClean="0">
                <a:solidFill>
                  <a:srgbClr val="FF0000"/>
                </a:solidFill>
              </a:rPr>
              <a:t>(слайд 1)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628800"/>
            <a:ext cx="7962088" cy="4752528"/>
          </a:xfrm>
        </p:spPr>
        <p:txBody>
          <a:bodyPr>
            <a:noAutofit/>
          </a:bodyPr>
          <a:lstStyle/>
          <a:p>
            <a:pPr marL="596646" indent="-514350" algn="just">
              <a:spcBef>
                <a:spcPts val="0"/>
              </a:spcBef>
              <a:buFont typeface="+mj-lt"/>
              <a:buAutoNum type="arabicPeriod"/>
            </a:pPr>
            <a:r>
              <a:rPr lang="ru-RU" sz="2400" b="1" dirty="0" err="1" smtClean="0"/>
              <a:t>обмеження</a:t>
            </a:r>
            <a:r>
              <a:rPr lang="ru-RU" sz="2400" b="1" dirty="0" smtClean="0"/>
              <a:t> </a:t>
            </a:r>
            <a:r>
              <a:rPr lang="ru-RU" sz="2400" b="1" dirty="0"/>
              <a:t>та заборони,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безпосередньо</a:t>
            </a:r>
            <a:r>
              <a:rPr lang="ru-RU" sz="2400" b="1" dirty="0"/>
              <a:t> </a:t>
            </a:r>
            <a:r>
              <a:rPr lang="ru-RU" sz="2400" b="1" dirty="0" err="1"/>
              <a:t>випливають</a:t>
            </a:r>
            <a:r>
              <a:rPr lang="ru-RU" sz="2400" b="1" dirty="0"/>
              <a:t> </a:t>
            </a:r>
            <a:r>
              <a:rPr lang="ru-RU" sz="2400" b="1" dirty="0" err="1"/>
              <a:t>із</a:t>
            </a:r>
            <a:r>
              <a:rPr lang="ru-RU" sz="2400" b="1" dirty="0"/>
              <a:t> </a:t>
            </a:r>
            <a:r>
              <a:rPr lang="ru-RU" sz="2400" b="1" dirty="0" err="1"/>
              <a:t>цільового</a:t>
            </a:r>
            <a:r>
              <a:rPr lang="ru-RU" sz="2400" b="1" dirty="0"/>
              <a:t> </a:t>
            </a:r>
            <a:r>
              <a:rPr lang="ru-RU" sz="2400" b="1" dirty="0" err="1"/>
              <a:t>призначення</a:t>
            </a:r>
            <a:r>
              <a:rPr lang="ru-RU" sz="2400" b="1" dirty="0"/>
              <a:t> земель;</a:t>
            </a:r>
          </a:p>
          <a:p>
            <a:pPr marL="596646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b="1" dirty="0"/>
              <a:t>багатоманітність форм власності на землі цієї категорії при забороні щодо передачі у приватну власність окремих земельних ділянок;</a:t>
            </a:r>
            <a:endParaRPr lang="ru-RU" sz="2400" b="1" dirty="0"/>
          </a:p>
          <a:p>
            <a:pPr marL="596646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b="1" dirty="0" smtClean="0"/>
              <a:t>необхідність </a:t>
            </a:r>
            <a:r>
              <a:rPr lang="uk-UA" sz="2400" b="1" dirty="0" err="1" smtClean="0"/>
              <a:t>історико-архітектурного</a:t>
            </a:r>
            <a:r>
              <a:rPr lang="uk-UA" sz="2400" b="1" dirty="0" smtClean="0"/>
              <a:t> </a:t>
            </a:r>
            <a:r>
              <a:rPr lang="uk-UA" sz="2400" b="1" dirty="0"/>
              <a:t>опорного </a:t>
            </a:r>
            <a:r>
              <a:rPr lang="uk-UA" sz="2400" b="1" dirty="0" smtClean="0"/>
              <a:t>плану;</a:t>
            </a:r>
          </a:p>
          <a:p>
            <a:pPr marL="596646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b="1" dirty="0" smtClean="0"/>
              <a:t>встановлення </a:t>
            </a:r>
            <a:r>
              <a:rPr lang="uk-UA" sz="2400" b="1" dirty="0"/>
              <a:t>навколо найбільш  значущих об’єктів культурної спадщини </a:t>
            </a:r>
            <a:r>
              <a:rPr lang="uk-UA" sz="2400" b="1" dirty="0" smtClean="0"/>
              <a:t>охоронних </a:t>
            </a:r>
            <a:r>
              <a:rPr lang="uk-UA" sz="2400" b="1" dirty="0"/>
              <a:t>зон з забороною діяльності,  яка шкідливо впливає або може вплинути на додержання  режиму  використання  цих земель</a:t>
            </a:r>
            <a:r>
              <a:rPr lang="uk-UA" sz="2400" b="1" dirty="0" smtClean="0"/>
              <a:t>;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8580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6977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</a:rPr>
              <a:t>Особливості правового режиму </a:t>
            </a:r>
            <a:r>
              <a:rPr lang="uk-UA" sz="2800" b="1" dirty="0" err="1" smtClean="0">
                <a:solidFill>
                  <a:srgbClr val="FF0000"/>
                </a:solidFill>
              </a:rPr>
              <a:t>ЗІКП</a:t>
            </a:r>
            <a:r>
              <a:rPr lang="uk-UA" sz="2800" b="1" dirty="0" smtClean="0">
                <a:solidFill>
                  <a:srgbClr val="FF0000"/>
                </a:solidFill>
              </a:rPr>
              <a:t/>
            </a:r>
            <a:br>
              <a:rPr lang="uk-UA" sz="2800" b="1" dirty="0" smtClean="0">
                <a:solidFill>
                  <a:srgbClr val="FF0000"/>
                </a:solidFill>
              </a:rPr>
            </a:br>
            <a:r>
              <a:rPr lang="uk-UA" sz="2800" b="1" dirty="0" smtClean="0">
                <a:solidFill>
                  <a:srgbClr val="FF0000"/>
                </a:solidFill>
              </a:rPr>
              <a:t>(слайд 2)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628800"/>
            <a:ext cx="7962088" cy="4536504"/>
          </a:xfrm>
        </p:spPr>
        <p:txBody>
          <a:bodyPr>
            <a:noAutofit/>
          </a:bodyPr>
          <a:lstStyle/>
          <a:p>
            <a:pPr marL="596646" lvl="0" indent="-514350" algn="just">
              <a:spcBef>
                <a:spcPts val="0"/>
              </a:spcBef>
              <a:buFont typeface="+mj-lt"/>
              <a:buAutoNum type="arabicPeriod" startAt="5"/>
            </a:pPr>
            <a:r>
              <a:rPr lang="uk-UA" sz="2400" b="1" dirty="0" smtClean="0"/>
              <a:t>обов’язкове </a:t>
            </a:r>
            <a:r>
              <a:rPr lang="uk-UA" sz="2400" b="1" dirty="0"/>
              <a:t>укладання охоронного договору між суб’єктом прав на земельну ділянку та відповідним органом культурної </a:t>
            </a:r>
            <a:r>
              <a:rPr lang="uk-UA" sz="2400" b="1" dirty="0" smtClean="0"/>
              <a:t>спадщини;</a:t>
            </a:r>
            <a:endParaRPr lang="ru-RU" sz="2400" b="1" dirty="0"/>
          </a:p>
          <a:p>
            <a:pPr marL="596646" lvl="0" indent="-514350" algn="just">
              <a:spcBef>
                <a:spcPts val="0"/>
              </a:spcBef>
              <a:buFont typeface="+mj-lt"/>
              <a:buAutoNum type="arabicPeriod" startAt="5"/>
            </a:pPr>
            <a:r>
              <a:rPr lang="uk-UA" sz="2400" b="1" dirty="0"/>
              <a:t>складний правовий режим для частини земель, які є одночасно об’єктами природно-заповідного фонду;</a:t>
            </a:r>
            <a:endParaRPr lang="ru-RU" sz="2400" b="1" dirty="0"/>
          </a:p>
          <a:p>
            <a:pPr marL="596646" lvl="0" indent="-514350" algn="just">
              <a:spcBef>
                <a:spcPts val="0"/>
              </a:spcBef>
              <a:buFont typeface="+mj-lt"/>
              <a:buAutoNum type="arabicPeriod" startAt="5"/>
            </a:pPr>
            <a:r>
              <a:rPr lang="uk-UA" sz="2400" b="1" dirty="0"/>
              <a:t>особливий порядок віднесення земель до цієї </a:t>
            </a:r>
            <a:r>
              <a:rPr lang="uk-UA" sz="2400" b="1" dirty="0" smtClean="0"/>
              <a:t>категорії;</a:t>
            </a:r>
            <a:endParaRPr lang="ru-RU" sz="2400" b="1" dirty="0"/>
          </a:p>
          <a:p>
            <a:pPr marL="596646" lvl="0" indent="-514350" algn="just">
              <a:spcBef>
                <a:spcPts val="0"/>
              </a:spcBef>
              <a:buFont typeface="+mj-lt"/>
              <a:buAutoNum type="arabicPeriod" startAt="5"/>
            </a:pPr>
            <a:r>
              <a:rPr lang="uk-UA" sz="2400" b="1" dirty="0"/>
              <a:t>зонування самих земель та територій, до них </a:t>
            </a:r>
            <a:r>
              <a:rPr lang="uk-UA" sz="2400" b="1" dirty="0" smtClean="0"/>
              <a:t>прилеглих;</a:t>
            </a:r>
            <a:endParaRPr lang="ru-RU" sz="2400" b="1" dirty="0"/>
          </a:p>
          <a:p>
            <a:pPr marL="596646" lvl="0" indent="-514350" algn="just">
              <a:spcBef>
                <a:spcPts val="0"/>
              </a:spcBef>
              <a:buFont typeface="+mj-lt"/>
              <a:buAutoNum type="arabicPeriod" startAt="5"/>
            </a:pPr>
            <a:r>
              <a:rPr lang="uk-UA" sz="2400" b="1" dirty="0" smtClean="0"/>
              <a:t>підвищена </a:t>
            </a:r>
            <a:r>
              <a:rPr lang="uk-UA" sz="2400" b="1" dirty="0"/>
              <a:t>відповідальність за порушення правового </a:t>
            </a:r>
            <a:r>
              <a:rPr lang="uk-UA" sz="2400" b="1" dirty="0" smtClean="0"/>
              <a:t>режиму.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13163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764704"/>
            <a:ext cx="7704856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6339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332656"/>
            <a:ext cx="7128791" cy="5915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73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3" y="476672"/>
            <a:ext cx="7560839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240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1143000"/>
          </a:xfrm>
        </p:spPr>
        <p:txBody>
          <a:bodyPr>
            <a:normAutofit/>
          </a:bodyPr>
          <a:lstStyle/>
          <a:p>
            <a:pPr algn="ctr"/>
            <a:r>
              <a:rPr lang="uk-UA" sz="3000" b="1" dirty="0" smtClean="0"/>
              <a:t>Склад земель природно-заповідного фонду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4800600"/>
          </a:xfrm>
        </p:spPr>
        <p:txBody>
          <a:bodyPr>
            <a:normAutofit fontScale="92500" lnSpcReduction="10000"/>
          </a:bodyPr>
          <a:lstStyle/>
          <a:p>
            <a:pPr marL="82296" indent="457200">
              <a:buNone/>
            </a:pPr>
            <a:r>
              <a:rPr lang="uk-UA" sz="2800" b="1" dirty="0">
                <a:solidFill>
                  <a:srgbClr val="FF0000"/>
                </a:solidFill>
              </a:rPr>
              <a:t>Землі природно-заповідного фонду </a:t>
            </a:r>
            <a:r>
              <a:rPr lang="uk-UA" sz="2800" dirty="0"/>
              <a:t>- це ділянки суші і водного простору з природними комплексами та об’єктами, що мають особливу природоохоронну, екологічну, наукову, естетичну, рекреаційну та іншу цінність, яким відповідно до закону надано </a:t>
            </a:r>
            <a:r>
              <a:rPr lang="uk-UA" sz="2800" u="sng" dirty="0"/>
              <a:t>статус територій та об'єктів природно-заповідного </a:t>
            </a:r>
            <a:r>
              <a:rPr lang="uk-UA" sz="2800" u="sng" dirty="0" smtClean="0"/>
              <a:t>фонду</a:t>
            </a:r>
          </a:p>
          <a:p>
            <a:pPr marL="82296" indent="457200">
              <a:buNone/>
            </a:pPr>
            <a:r>
              <a:rPr lang="uk-UA" sz="2800" b="1" dirty="0" smtClean="0"/>
              <a:t>(</a:t>
            </a:r>
            <a:r>
              <a:rPr lang="uk-UA" sz="2800" b="1" dirty="0"/>
              <a:t>ст. 43 </a:t>
            </a:r>
            <a:r>
              <a:rPr lang="uk-UA" sz="2800" b="1" dirty="0" err="1" smtClean="0"/>
              <a:t>ЗК</a:t>
            </a:r>
            <a:r>
              <a:rPr lang="uk-UA" sz="2800" b="1" dirty="0" smtClean="0"/>
              <a:t>, ст. 7 Закону України «Про природно-заповідний фонд України»)</a:t>
            </a:r>
            <a:r>
              <a:rPr lang="uk-UA" sz="2800" dirty="0" smtClean="0"/>
              <a:t>.</a:t>
            </a:r>
            <a:endParaRPr lang="uk-UA" sz="2800" dirty="0"/>
          </a:p>
          <a:p>
            <a:pPr marL="82296" indent="0">
              <a:buNone/>
            </a:pPr>
            <a:endParaRPr lang="uk-UA" sz="3000" b="1" dirty="0" smtClean="0"/>
          </a:p>
          <a:p>
            <a:pPr marL="82296" indent="0">
              <a:buNone/>
            </a:pPr>
            <a:r>
              <a:rPr lang="uk-UA" sz="3000" b="1" dirty="0" smtClean="0"/>
              <a:t>Загальна площа земель </a:t>
            </a:r>
            <a:r>
              <a:rPr lang="uk-UA" sz="3000" dirty="0" smtClean="0"/>
              <a:t>– </a:t>
            </a:r>
            <a:r>
              <a:rPr lang="uk-UA" sz="3000" b="1" dirty="0" smtClean="0"/>
              <a:t>4,3 млн. га </a:t>
            </a:r>
            <a:r>
              <a:rPr lang="uk-UA" sz="3000" dirty="0" smtClean="0"/>
              <a:t>(6,6 % від загальної території – показник заповідності).</a:t>
            </a:r>
            <a:endParaRPr lang="uk-UA" sz="30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/>
              <a:t>Нормативні засади правового режиму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uk-UA" sz="2800" b="1" dirty="0" smtClean="0"/>
              <a:t>земель ПЗФ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076672"/>
            <a:ext cx="7962088" cy="5376664"/>
          </a:xfrm>
        </p:spPr>
        <p:txBody>
          <a:bodyPr>
            <a:normAutofit fontScale="775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b="1" dirty="0" smtClean="0"/>
              <a:t>Земельний кодекс України (</a:t>
            </a:r>
            <a:r>
              <a:rPr lang="uk-UA" b="1" dirty="0" err="1" smtClean="0"/>
              <a:t>гл</a:t>
            </a:r>
            <a:r>
              <a:rPr lang="uk-UA" b="1" dirty="0" smtClean="0"/>
              <a:t>. 7).</a:t>
            </a:r>
          </a:p>
          <a:p>
            <a:pPr marL="596646" indent="-514350">
              <a:buFont typeface="+mj-lt"/>
              <a:buAutoNum type="arabicPeriod"/>
            </a:pPr>
            <a:r>
              <a:rPr lang="uk-UA" b="1" dirty="0" smtClean="0"/>
              <a:t>Закон України від 25 червня 1991 р. «Про охорону навколишнього природного середовища» (ст.ст. 60, 61).</a:t>
            </a:r>
          </a:p>
          <a:p>
            <a:pPr marL="596646" indent="-514350">
              <a:buFont typeface="+mj-lt"/>
              <a:buAutoNum type="arabicPeriod"/>
            </a:pPr>
            <a:r>
              <a:rPr lang="ru-RU" b="1" dirty="0"/>
              <a:t>Закон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smtClean="0"/>
              <a:t>16 </a:t>
            </a:r>
            <a:r>
              <a:rPr lang="ru-RU" b="1" dirty="0" err="1"/>
              <a:t>червня</a:t>
            </a:r>
            <a:r>
              <a:rPr lang="ru-RU" b="1" dirty="0"/>
              <a:t> </a:t>
            </a:r>
            <a:r>
              <a:rPr lang="ru-RU" b="1" dirty="0" smtClean="0"/>
              <a:t>1992 </a:t>
            </a:r>
            <a:r>
              <a:rPr lang="ru-RU" b="1" dirty="0"/>
              <a:t>р. «Про </a:t>
            </a:r>
            <a:r>
              <a:rPr lang="ru-RU" b="1" dirty="0" smtClean="0"/>
              <a:t>природно-</a:t>
            </a:r>
            <a:r>
              <a:rPr lang="ru-RU" b="1" dirty="0" err="1" smtClean="0"/>
              <a:t>заповідний</a:t>
            </a:r>
            <a:r>
              <a:rPr lang="ru-RU" b="1" dirty="0" smtClean="0"/>
              <a:t> фонд </a:t>
            </a:r>
            <a:r>
              <a:rPr lang="ru-RU" b="1" dirty="0" err="1" smtClean="0"/>
              <a:t>України</a:t>
            </a:r>
            <a:r>
              <a:rPr lang="ru-RU" b="1" dirty="0" smtClean="0"/>
              <a:t>».</a:t>
            </a:r>
            <a:endParaRPr lang="ru-RU" b="1" dirty="0"/>
          </a:p>
          <a:p>
            <a:pPr marL="596646" indent="-514350">
              <a:buFont typeface="+mj-lt"/>
              <a:buAutoNum type="arabicPeriod"/>
            </a:pPr>
            <a:r>
              <a:rPr lang="uk-UA" b="1" dirty="0"/>
              <a:t>Закон України від </a:t>
            </a:r>
            <a:r>
              <a:rPr lang="uk-UA" b="1" dirty="0" smtClean="0"/>
              <a:t>24 </a:t>
            </a:r>
            <a:r>
              <a:rPr lang="uk-UA" b="1" dirty="0"/>
              <a:t>червня </a:t>
            </a:r>
            <a:r>
              <a:rPr lang="uk-UA" b="1" dirty="0" smtClean="0"/>
              <a:t>2004 </a:t>
            </a:r>
            <a:r>
              <a:rPr lang="uk-UA" b="1" dirty="0"/>
              <a:t>р. «Про </a:t>
            </a:r>
            <a:r>
              <a:rPr lang="uk-UA" b="1" dirty="0" smtClean="0"/>
              <a:t>екологічну мережу».</a:t>
            </a:r>
          </a:p>
          <a:p>
            <a:pPr marL="596646" indent="-514350">
              <a:buFont typeface="+mj-lt"/>
              <a:buAutoNum type="arabicPeriod"/>
            </a:pPr>
            <a:r>
              <a:rPr lang="uk-UA" b="1" dirty="0"/>
              <a:t>Закон України від </a:t>
            </a:r>
            <a:r>
              <a:rPr lang="uk-UA" b="1" dirty="0" smtClean="0"/>
              <a:t>21 вересня 2000 </a:t>
            </a:r>
            <a:r>
              <a:rPr lang="uk-UA" b="1" dirty="0"/>
              <a:t>р. </a:t>
            </a:r>
            <a:r>
              <a:rPr lang="uk-UA" b="1" dirty="0" smtClean="0"/>
              <a:t>«</a:t>
            </a:r>
            <a:r>
              <a:rPr lang="ru-RU" b="1" dirty="0" smtClean="0"/>
              <a:t>Про </a:t>
            </a:r>
            <a:r>
              <a:rPr lang="ru-RU" b="1" dirty="0" err="1"/>
              <a:t>Загальнодержавну</a:t>
            </a:r>
            <a:r>
              <a:rPr lang="ru-RU" b="1" dirty="0"/>
              <a:t> </a:t>
            </a:r>
            <a:r>
              <a:rPr lang="ru-RU" b="1" dirty="0" err="1"/>
              <a:t>програму</a:t>
            </a:r>
            <a:r>
              <a:rPr lang="ru-RU" b="1" dirty="0"/>
              <a:t> </a:t>
            </a:r>
            <a:r>
              <a:rPr lang="ru-RU" b="1" dirty="0" err="1"/>
              <a:t>формування</a:t>
            </a:r>
            <a:r>
              <a:rPr lang="ru-RU" b="1" dirty="0"/>
              <a:t> </a:t>
            </a:r>
            <a:br>
              <a:rPr lang="ru-RU" b="1" dirty="0"/>
            </a:br>
            <a:r>
              <a:rPr lang="ru-RU" b="1" dirty="0" err="1"/>
              <a:t>національної</a:t>
            </a:r>
            <a:r>
              <a:rPr lang="ru-RU" b="1" dirty="0"/>
              <a:t> </a:t>
            </a:r>
            <a:r>
              <a:rPr lang="ru-RU" b="1" dirty="0" err="1"/>
              <a:t>екологічної</a:t>
            </a:r>
            <a:r>
              <a:rPr lang="ru-RU" b="1" dirty="0"/>
              <a:t> </a:t>
            </a:r>
            <a:r>
              <a:rPr lang="ru-RU" b="1" dirty="0" err="1"/>
              <a:t>мережі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br>
              <a:rPr lang="ru-RU" b="1" dirty="0"/>
            </a:br>
            <a:r>
              <a:rPr lang="ru-RU" b="1" dirty="0"/>
              <a:t>на 2000-2015 </a:t>
            </a:r>
            <a:r>
              <a:rPr lang="ru-RU" b="1" dirty="0" smtClean="0"/>
              <a:t>роки».</a:t>
            </a:r>
          </a:p>
          <a:p>
            <a:pPr marL="596646" indent="-514350">
              <a:buFont typeface="+mj-lt"/>
              <a:buAutoNum type="arabicPeriod"/>
            </a:pPr>
            <a:r>
              <a:rPr lang="uk-UA" b="1" dirty="0"/>
              <a:t>Закон України від </a:t>
            </a:r>
            <a:r>
              <a:rPr lang="uk-UA" b="1" dirty="0" smtClean="0"/>
              <a:t>27 лютого 1991 </a:t>
            </a:r>
            <a:r>
              <a:rPr lang="uk-UA" b="1" dirty="0"/>
              <a:t>р. «</a:t>
            </a:r>
            <a:r>
              <a:rPr lang="ru-RU" b="1" dirty="0"/>
              <a:t>Про </a:t>
            </a:r>
            <a:r>
              <a:rPr lang="ru-RU" b="1" dirty="0" err="1" smtClean="0"/>
              <a:t>правовий</a:t>
            </a:r>
            <a:r>
              <a:rPr lang="ru-RU" b="1" dirty="0" smtClean="0"/>
              <a:t> </a:t>
            </a:r>
            <a:r>
              <a:rPr lang="ru-RU" b="1" dirty="0"/>
              <a:t>режим </a:t>
            </a:r>
            <a:r>
              <a:rPr lang="ru-RU" b="1" dirty="0" err="1"/>
              <a:t>території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зазнала</a:t>
            </a:r>
            <a:r>
              <a:rPr lang="ru-RU" b="1" dirty="0"/>
              <a:t> </a:t>
            </a:r>
            <a:r>
              <a:rPr lang="ru-RU" b="1" dirty="0" err="1" smtClean="0"/>
              <a:t>радіоактивного</a:t>
            </a:r>
            <a:r>
              <a:rPr lang="ru-RU" b="1" dirty="0" smtClean="0"/>
              <a:t> </a:t>
            </a:r>
            <a:r>
              <a:rPr lang="ru-RU" b="1" dirty="0" err="1" smtClean="0"/>
              <a:t>забруднення</a:t>
            </a:r>
            <a:r>
              <a:rPr lang="ru-RU" b="1" dirty="0" smtClean="0"/>
              <a:t> </a:t>
            </a:r>
            <a:r>
              <a:rPr lang="ru-RU" b="1" dirty="0" err="1"/>
              <a:t>внаслідок</a:t>
            </a:r>
            <a:r>
              <a:rPr lang="ru-RU" b="1" dirty="0"/>
              <a:t> </a:t>
            </a:r>
            <a:r>
              <a:rPr lang="ru-RU" b="1" dirty="0" err="1"/>
              <a:t>Чорнобильської</a:t>
            </a:r>
            <a:r>
              <a:rPr lang="ru-RU" b="1" dirty="0"/>
              <a:t> </a:t>
            </a:r>
            <a:r>
              <a:rPr lang="ru-RU" b="1" dirty="0" err="1"/>
              <a:t>катастрофи</a:t>
            </a:r>
            <a:r>
              <a:rPr lang="ru-RU" b="1" dirty="0"/>
              <a:t> </a:t>
            </a:r>
            <a:r>
              <a:rPr lang="ru-RU" b="1" dirty="0" smtClean="0"/>
              <a:t>».</a:t>
            </a:r>
            <a:endParaRPr lang="ru-RU" b="1" dirty="0"/>
          </a:p>
          <a:p>
            <a:pPr marL="596646" indent="-514350">
              <a:buFont typeface="+mj-lt"/>
              <a:buAutoNum type="arabicPeriod"/>
            </a:pPr>
            <a:endParaRPr lang="ru-RU" b="1" dirty="0" smtClean="0"/>
          </a:p>
          <a:p>
            <a:pPr marL="596646" indent="-514350">
              <a:buFont typeface="+mj-lt"/>
              <a:buAutoNum type="arabicPeriod"/>
            </a:pPr>
            <a:endParaRPr lang="uk-UA" b="1" dirty="0"/>
          </a:p>
          <a:p>
            <a:pPr marL="596646" indent="-514350">
              <a:buFont typeface="+mj-lt"/>
              <a:buAutoNum type="arabicPeriod"/>
            </a:pPr>
            <a:endParaRPr lang="uk-UA" dirty="0" smtClean="0"/>
          </a:p>
          <a:p>
            <a:pPr marL="596646" indent="-514350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90796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5375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000" b="1" dirty="0" smtClean="0">
                <a:solidFill>
                  <a:srgbClr val="4F271C">
                    <a:satMod val="130000"/>
                  </a:srgbClr>
                </a:solidFill>
              </a:rPr>
              <a:t>Класифікація територій та об'єктів ПЗФ</a:t>
            </a:r>
            <a:br>
              <a:rPr lang="uk-UA" sz="3000" b="1" dirty="0" smtClean="0">
                <a:solidFill>
                  <a:srgbClr val="4F271C">
                    <a:satMod val="130000"/>
                  </a:srgbClr>
                </a:solidFill>
              </a:rPr>
            </a:br>
            <a:r>
              <a:rPr lang="uk-UA" sz="3000" b="1" dirty="0" smtClean="0">
                <a:solidFill>
                  <a:srgbClr val="4F271C">
                    <a:satMod val="130000"/>
                  </a:srgbClr>
                </a:solidFill>
              </a:rPr>
              <a:t>(ст. 44 ЗК, ст. 3 Закону про ПЗФ) 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 algn="ctr">
              <a:buNone/>
            </a:pPr>
            <a:r>
              <a:rPr lang="ru-RU" sz="3000" b="1" dirty="0" err="1" smtClean="0"/>
              <a:t>Природні</a:t>
            </a:r>
            <a:endParaRPr lang="ru-RU" sz="3000" b="1" dirty="0"/>
          </a:p>
          <a:p>
            <a:pPr marL="596646" indent="-514350" algn="just">
              <a:buFont typeface="+mj-lt"/>
              <a:buAutoNum type="arabicPeriod"/>
            </a:pP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 smtClean="0"/>
              <a:t>заповідники</a:t>
            </a:r>
            <a:endParaRPr lang="ru-RU" dirty="0" smtClean="0"/>
          </a:p>
          <a:p>
            <a:pPr marL="596646" indent="-514350" algn="just">
              <a:buFont typeface="+mj-lt"/>
              <a:buAutoNum type="arabicPeriod"/>
            </a:pPr>
            <a:r>
              <a:rPr lang="ru-RU" dirty="0" err="1"/>
              <a:t>біосферні</a:t>
            </a:r>
            <a:r>
              <a:rPr lang="ru-RU" dirty="0"/>
              <a:t> </a:t>
            </a:r>
            <a:r>
              <a:rPr lang="ru-RU" dirty="0" err="1"/>
              <a:t>заповідники</a:t>
            </a:r>
            <a:endParaRPr lang="ru-RU" dirty="0"/>
          </a:p>
          <a:p>
            <a:pPr marL="596646" indent="-514350" algn="just">
              <a:buFont typeface="+mj-lt"/>
              <a:buAutoNum type="arabicPeriod"/>
            </a:pPr>
            <a:r>
              <a:rPr lang="ru-RU" dirty="0" err="1" smtClean="0"/>
              <a:t>національні</a:t>
            </a:r>
            <a:r>
              <a:rPr lang="ru-RU" dirty="0" smtClean="0"/>
              <a:t>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smtClean="0"/>
              <a:t>парки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ru-RU" dirty="0" err="1" smtClean="0"/>
              <a:t>регіональні</a:t>
            </a:r>
            <a:r>
              <a:rPr lang="ru-RU" dirty="0" smtClean="0"/>
              <a:t> </a:t>
            </a:r>
            <a:r>
              <a:rPr lang="ru-RU" dirty="0" err="1" smtClean="0"/>
              <a:t>ландшафтні</a:t>
            </a:r>
            <a:r>
              <a:rPr lang="ru-RU" dirty="0" smtClean="0"/>
              <a:t> парки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ru-RU" dirty="0" smtClean="0"/>
              <a:t>заказники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ru-RU" dirty="0" err="1" smtClean="0"/>
              <a:t>пам'ятки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endParaRPr lang="ru-RU" dirty="0" smtClean="0"/>
          </a:p>
          <a:p>
            <a:pPr marL="596646" indent="-514350" algn="just">
              <a:buFont typeface="+mj-lt"/>
              <a:buAutoNum type="arabicPeriod"/>
            </a:pPr>
            <a:r>
              <a:rPr lang="ru-RU" dirty="0" err="1" smtClean="0"/>
              <a:t>заповідні</a:t>
            </a:r>
            <a:r>
              <a:rPr lang="ru-RU" dirty="0" smtClean="0"/>
              <a:t> </a:t>
            </a:r>
            <a:r>
              <a:rPr lang="ru-RU" dirty="0"/>
              <a:t>урочища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82296" indent="0" algn="ctr">
              <a:buNone/>
            </a:pPr>
            <a:r>
              <a:rPr lang="uk-UA" sz="3000" b="1" dirty="0" smtClean="0"/>
              <a:t>Штучні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ru-RU" dirty="0" err="1"/>
              <a:t>ботанічні</a:t>
            </a:r>
            <a:r>
              <a:rPr lang="ru-RU" dirty="0"/>
              <a:t> </a:t>
            </a:r>
            <a:r>
              <a:rPr lang="ru-RU" dirty="0" smtClean="0"/>
              <a:t>сади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ru-RU" dirty="0" err="1" smtClean="0"/>
              <a:t>дендрологічні</a:t>
            </a:r>
            <a:r>
              <a:rPr lang="ru-RU" dirty="0" smtClean="0"/>
              <a:t> парки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ru-RU" dirty="0" err="1" smtClean="0"/>
              <a:t>зоологічні</a:t>
            </a:r>
            <a:r>
              <a:rPr lang="ru-RU" dirty="0" smtClean="0"/>
              <a:t> парки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ru-RU" dirty="0" err="1"/>
              <a:t>пам'ятки</a:t>
            </a:r>
            <a:r>
              <a:rPr lang="ru-RU" dirty="0"/>
              <a:t> </a:t>
            </a:r>
            <a:r>
              <a:rPr lang="ru-RU" dirty="0" err="1" smtClean="0"/>
              <a:t>природи</a:t>
            </a:r>
            <a:endParaRPr lang="ru-RU" dirty="0" smtClean="0"/>
          </a:p>
          <a:p>
            <a:pPr marL="596646" indent="-514350" algn="just">
              <a:buFont typeface="+mj-lt"/>
              <a:buAutoNum type="arabicPeriod"/>
            </a:pPr>
            <a:r>
              <a:rPr lang="ru-RU" dirty="0" smtClean="0"/>
              <a:t>парки-</a:t>
            </a:r>
            <a:r>
              <a:rPr lang="ru-RU" dirty="0" err="1" smtClean="0"/>
              <a:t>пам'ятки</a:t>
            </a:r>
            <a:r>
              <a:rPr lang="ru-RU" dirty="0" smtClean="0"/>
              <a:t> </a:t>
            </a:r>
            <a:r>
              <a:rPr lang="ru-RU" dirty="0"/>
              <a:t>садово-паркового </a:t>
            </a:r>
            <a:r>
              <a:rPr lang="ru-RU" dirty="0" err="1"/>
              <a:t>мистецтва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017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43608" y="476672"/>
            <a:ext cx="77768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3200" dirty="0"/>
              <a:t>До </a:t>
            </a:r>
            <a:r>
              <a:rPr lang="ru-RU" sz="3200" b="1" dirty="0">
                <a:solidFill>
                  <a:srgbClr val="FF0000"/>
                </a:solidFill>
              </a:rPr>
              <a:t>земель </a:t>
            </a:r>
            <a:r>
              <a:rPr lang="ru-RU" sz="3200" b="1" dirty="0" err="1">
                <a:solidFill>
                  <a:srgbClr val="FF0000"/>
                </a:solidFill>
              </a:rPr>
              <a:t>іншого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природоохоронного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призначення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належать</a:t>
            </a:r>
            <a:r>
              <a:rPr lang="ru-RU" sz="3200" dirty="0" smtClean="0"/>
              <a:t>:</a:t>
            </a:r>
          </a:p>
          <a:p>
            <a:pPr indent="457200"/>
            <a:r>
              <a:rPr lang="ru-RU" sz="3200" strike="sngStrike" dirty="0" smtClean="0"/>
              <a:t>а</a:t>
            </a:r>
            <a:r>
              <a:rPr lang="ru-RU" sz="3200" strike="sngStrike" dirty="0"/>
              <a:t>) </a:t>
            </a:r>
            <a:r>
              <a:rPr lang="ru-RU" sz="3200" strike="sngStrike" dirty="0" err="1"/>
              <a:t>земельні</a:t>
            </a:r>
            <a:r>
              <a:rPr lang="ru-RU" sz="3200" strike="sngStrike" dirty="0"/>
              <a:t> </a:t>
            </a:r>
            <a:r>
              <a:rPr lang="ru-RU" sz="3200" strike="sngStrike" dirty="0" err="1"/>
              <a:t>ділянки</a:t>
            </a:r>
            <a:r>
              <a:rPr lang="ru-RU" sz="3200" strike="sngStrike" dirty="0"/>
              <a:t> водно-</a:t>
            </a:r>
            <a:r>
              <a:rPr lang="ru-RU" sz="3200" strike="sngStrike" dirty="0" err="1"/>
              <a:t>болотних</a:t>
            </a:r>
            <a:r>
              <a:rPr lang="ru-RU" sz="3200" strike="sngStrike" dirty="0"/>
              <a:t> </a:t>
            </a:r>
            <a:r>
              <a:rPr lang="ru-RU" sz="3200" strike="sngStrike" dirty="0" err="1"/>
              <a:t>угідь</a:t>
            </a:r>
            <a:r>
              <a:rPr lang="ru-RU" sz="3200" strike="sngStrike" dirty="0"/>
              <a:t>, </a:t>
            </a:r>
            <a:r>
              <a:rPr lang="ru-RU" sz="3200" strike="sngStrike" dirty="0" err="1"/>
              <a:t>що</a:t>
            </a:r>
            <a:r>
              <a:rPr lang="ru-RU" sz="3200" strike="sngStrike" dirty="0"/>
              <a:t> не </a:t>
            </a:r>
            <a:r>
              <a:rPr lang="ru-RU" sz="3200" strike="sngStrike" dirty="0" err="1"/>
              <a:t>віднесені</a:t>
            </a:r>
            <a:r>
              <a:rPr lang="ru-RU" sz="3200" strike="sngStrike" dirty="0"/>
              <a:t> до земель </a:t>
            </a:r>
            <a:r>
              <a:rPr lang="ru-RU" sz="3200" strike="sngStrike" dirty="0" err="1"/>
              <a:t>лісового</a:t>
            </a:r>
            <a:r>
              <a:rPr lang="ru-RU" sz="3200" strike="sngStrike" dirty="0"/>
              <a:t> і водного </a:t>
            </a:r>
            <a:r>
              <a:rPr lang="ru-RU" sz="3200" strike="sngStrike" dirty="0" smtClean="0"/>
              <a:t>фонду; </a:t>
            </a:r>
            <a:r>
              <a:rPr lang="ru-RU" sz="3200" dirty="0" smtClean="0"/>
              <a:t>(з 2006 р.)</a:t>
            </a:r>
            <a:endParaRPr lang="ru-RU" sz="3200" strike="sngStrike" dirty="0" smtClean="0"/>
          </a:p>
          <a:p>
            <a:pPr indent="457200"/>
            <a:r>
              <a:rPr lang="ru-RU" sz="3200" dirty="0" smtClean="0"/>
              <a:t>б</a:t>
            </a:r>
            <a:r>
              <a:rPr lang="ru-RU" sz="3200" dirty="0"/>
              <a:t>) </a:t>
            </a:r>
            <a:r>
              <a:rPr lang="ru-RU" sz="3200" dirty="0" err="1"/>
              <a:t>земельні</a:t>
            </a:r>
            <a:r>
              <a:rPr lang="ru-RU" sz="3200" dirty="0"/>
              <a:t> </a:t>
            </a:r>
            <a:r>
              <a:rPr lang="ru-RU" sz="3200" dirty="0" err="1"/>
              <a:t>ділянки</a:t>
            </a:r>
            <a:r>
              <a:rPr lang="ru-RU" sz="3200" dirty="0"/>
              <a:t>, в межах </a:t>
            </a:r>
            <a:r>
              <a:rPr lang="ru-RU" sz="3200" dirty="0" err="1"/>
              <a:t>яких</a:t>
            </a:r>
            <a:r>
              <a:rPr lang="ru-RU" sz="3200" dirty="0"/>
              <a:t> є </a:t>
            </a:r>
            <a:r>
              <a:rPr lang="ru-RU" sz="3200" dirty="0" err="1"/>
              <a:t>природні</a:t>
            </a:r>
            <a:r>
              <a:rPr lang="ru-RU" sz="3200" dirty="0"/>
              <a:t> </a:t>
            </a:r>
            <a:r>
              <a:rPr lang="ru-RU" sz="3200" dirty="0" err="1"/>
              <a:t>об'єкти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мають</a:t>
            </a:r>
            <a:r>
              <a:rPr lang="ru-RU" sz="3200" dirty="0"/>
              <a:t> </a:t>
            </a:r>
            <a:r>
              <a:rPr lang="ru-RU" sz="3200" dirty="0" err="1"/>
              <a:t>особливу</a:t>
            </a:r>
            <a:r>
              <a:rPr lang="ru-RU" sz="3200" dirty="0"/>
              <a:t> </a:t>
            </a:r>
            <a:r>
              <a:rPr lang="ru-RU" sz="3200" dirty="0" err="1"/>
              <a:t>наукову</a:t>
            </a:r>
            <a:r>
              <a:rPr lang="ru-RU" sz="3200" dirty="0"/>
              <a:t> </a:t>
            </a:r>
            <a:r>
              <a:rPr lang="ru-RU" sz="3200" dirty="0" err="1"/>
              <a:t>цінність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4514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476672"/>
            <a:ext cx="784887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>
                <a:solidFill>
                  <a:srgbClr val="FF0000"/>
                </a:solidFill>
              </a:rPr>
              <a:t>Режим </a:t>
            </a:r>
            <a:r>
              <a:rPr lang="ru-RU" sz="2600" b="1" dirty="0" err="1">
                <a:solidFill>
                  <a:srgbClr val="FF0000"/>
                </a:solidFill>
              </a:rPr>
              <a:t>територій</a:t>
            </a:r>
            <a:r>
              <a:rPr lang="ru-RU" sz="2600" b="1" dirty="0">
                <a:solidFill>
                  <a:srgbClr val="FF0000"/>
                </a:solidFill>
              </a:rPr>
              <a:t> та </a:t>
            </a:r>
            <a:r>
              <a:rPr lang="ru-RU" sz="2600" b="1" dirty="0" err="1">
                <a:solidFill>
                  <a:srgbClr val="FF0000"/>
                </a:solidFill>
              </a:rPr>
              <a:t>об’єктів</a:t>
            </a:r>
            <a:r>
              <a:rPr lang="ru-RU" sz="2600" b="1" dirty="0">
                <a:solidFill>
                  <a:srgbClr val="FF0000"/>
                </a:solidFill>
              </a:rPr>
              <a:t> ПЗФ </a:t>
            </a:r>
            <a:r>
              <a:rPr lang="ru-RU" sz="2600" dirty="0"/>
              <a:t>– </a:t>
            </a:r>
            <a:r>
              <a:rPr lang="ru-RU" sz="2600" dirty="0" err="1"/>
              <a:t>це</a:t>
            </a:r>
            <a:r>
              <a:rPr lang="ru-RU" sz="2600" dirty="0"/>
              <a:t> </a:t>
            </a:r>
            <a:r>
              <a:rPr lang="ru-RU" sz="2600" dirty="0" err="1"/>
              <a:t>сукупність</a:t>
            </a:r>
            <a:r>
              <a:rPr lang="ru-RU" sz="2600" dirty="0"/>
              <a:t> </a:t>
            </a:r>
            <a:r>
              <a:rPr lang="ru-RU" sz="2600" dirty="0" err="1"/>
              <a:t>науково</a:t>
            </a:r>
            <a:r>
              <a:rPr lang="ru-RU" sz="2600" dirty="0"/>
              <a:t> </a:t>
            </a:r>
            <a:r>
              <a:rPr lang="ru-RU" sz="2600" dirty="0" err="1" smtClean="0"/>
              <a:t>обґрунтованих</a:t>
            </a:r>
            <a:r>
              <a:rPr lang="ru-RU" sz="2600" dirty="0" smtClean="0"/>
              <a:t> </a:t>
            </a:r>
            <a:r>
              <a:rPr lang="ru-RU" sz="2600" dirty="0" err="1"/>
              <a:t>екологічних</a:t>
            </a:r>
            <a:r>
              <a:rPr lang="ru-RU" sz="2600" dirty="0"/>
              <a:t> </a:t>
            </a:r>
            <a:r>
              <a:rPr lang="ru-RU" sz="2600" dirty="0" err="1"/>
              <a:t>вимог</a:t>
            </a:r>
            <a:r>
              <a:rPr lang="ru-RU" sz="2600" dirty="0"/>
              <a:t>, норм і правил, </a:t>
            </a:r>
            <a:r>
              <a:rPr lang="ru-RU" sz="2600" dirty="0" err="1"/>
              <a:t>які</a:t>
            </a:r>
            <a:r>
              <a:rPr lang="ru-RU" sz="2600" dirty="0"/>
              <a:t> </a:t>
            </a:r>
            <a:r>
              <a:rPr lang="ru-RU" sz="2600" dirty="0" err="1"/>
              <a:t>визначають</a:t>
            </a:r>
            <a:r>
              <a:rPr lang="ru-RU" sz="2600" dirty="0"/>
              <a:t> </a:t>
            </a:r>
            <a:r>
              <a:rPr lang="ru-RU" sz="2600" dirty="0" err="1"/>
              <a:t>правовий</a:t>
            </a:r>
            <a:r>
              <a:rPr lang="ru-RU" sz="2600" dirty="0"/>
              <a:t> статус, </a:t>
            </a:r>
            <a:r>
              <a:rPr lang="ru-RU" sz="2600" dirty="0" err="1"/>
              <a:t>призначення</a:t>
            </a:r>
            <a:r>
              <a:rPr lang="ru-RU" sz="2600" dirty="0"/>
              <a:t> </a:t>
            </a:r>
            <a:r>
              <a:rPr lang="ru-RU" sz="2600" dirty="0" err="1"/>
              <a:t>цих</a:t>
            </a:r>
            <a:r>
              <a:rPr lang="ru-RU" sz="2600" dirty="0"/>
              <a:t> </a:t>
            </a:r>
            <a:r>
              <a:rPr lang="ru-RU" sz="2600" dirty="0" err="1"/>
              <a:t>територій</a:t>
            </a:r>
            <a:r>
              <a:rPr lang="ru-RU" sz="2600" dirty="0"/>
              <a:t> та </a:t>
            </a:r>
            <a:r>
              <a:rPr lang="ru-RU" sz="2600" dirty="0" err="1"/>
              <a:t>об’єктів</a:t>
            </a:r>
            <a:r>
              <a:rPr lang="ru-RU" sz="2600" dirty="0"/>
              <a:t>, характер </a:t>
            </a:r>
            <a:r>
              <a:rPr lang="ru-RU" sz="2600" dirty="0" err="1"/>
              <a:t>допустимої</a:t>
            </a:r>
            <a:r>
              <a:rPr lang="ru-RU" sz="2600" dirty="0"/>
              <a:t> </a:t>
            </a:r>
            <a:r>
              <a:rPr lang="ru-RU" sz="2600" dirty="0" err="1"/>
              <a:t>діяльності</a:t>
            </a:r>
            <a:r>
              <a:rPr lang="ru-RU" sz="2600" dirty="0"/>
              <a:t> в них, порядок </a:t>
            </a:r>
            <a:r>
              <a:rPr lang="ru-RU" sz="2600" dirty="0" err="1"/>
              <a:t>охорони</a:t>
            </a:r>
            <a:r>
              <a:rPr lang="ru-RU" sz="2600" dirty="0"/>
              <a:t>, </a:t>
            </a:r>
            <a:r>
              <a:rPr lang="ru-RU" sz="2600" dirty="0" err="1"/>
              <a:t>використання</a:t>
            </a:r>
            <a:r>
              <a:rPr lang="ru-RU" sz="2600" dirty="0"/>
              <a:t> і </a:t>
            </a:r>
            <a:r>
              <a:rPr lang="ru-RU" sz="2600" dirty="0" err="1"/>
              <a:t>відтворення</a:t>
            </a:r>
            <a:r>
              <a:rPr lang="ru-RU" sz="2600" dirty="0"/>
              <a:t> </a:t>
            </a:r>
            <a:r>
              <a:rPr lang="ru-RU" sz="2600" dirty="0" err="1"/>
              <a:t>їх</a:t>
            </a:r>
            <a:r>
              <a:rPr lang="ru-RU" sz="2600" dirty="0"/>
              <a:t> </a:t>
            </a:r>
            <a:r>
              <a:rPr lang="ru-RU" sz="2600" dirty="0" err="1"/>
              <a:t>природних</a:t>
            </a:r>
            <a:r>
              <a:rPr lang="ru-RU" sz="2600" dirty="0"/>
              <a:t> </a:t>
            </a:r>
            <a:r>
              <a:rPr lang="ru-RU" sz="2600" dirty="0" err="1" smtClean="0"/>
              <a:t>комплексів</a:t>
            </a:r>
            <a:endParaRPr lang="ru-RU" sz="2600" dirty="0" smtClean="0"/>
          </a:p>
          <a:p>
            <a:pPr indent="457200"/>
            <a:r>
              <a:rPr lang="ru-RU" sz="2600" b="1" dirty="0" smtClean="0"/>
              <a:t>(</a:t>
            </a:r>
            <a:r>
              <a:rPr lang="ru-RU" sz="2600" b="1" dirty="0"/>
              <a:t>ст. 14 Закону про ПЗФ). </a:t>
            </a:r>
            <a:endParaRPr lang="ru-RU" sz="2600" b="1" dirty="0" smtClean="0"/>
          </a:p>
          <a:p>
            <a:endParaRPr lang="ru-RU" sz="2600" dirty="0" smtClean="0"/>
          </a:p>
          <a:p>
            <a:pPr indent="457200" algn="just"/>
            <a:r>
              <a:rPr lang="uk-UA" sz="2600" b="1" dirty="0" smtClean="0">
                <a:solidFill>
                  <a:srgbClr val="FF0000"/>
                </a:solidFill>
              </a:rPr>
              <a:t>Основна </a:t>
            </a:r>
            <a:r>
              <a:rPr lang="uk-UA" sz="2600" b="1" dirty="0">
                <a:solidFill>
                  <a:srgbClr val="FF0000"/>
                </a:solidFill>
              </a:rPr>
              <a:t>особливість правового режиму </a:t>
            </a:r>
            <a:r>
              <a:rPr lang="uk-UA" sz="2600" b="1" dirty="0" smtClean="0">
                <a:solidFill>
                  <a:srgbClr val="FF0000"/>
                </a:solidFill>
              </a:rPr>
              <a:t>ЗПФ </a:t>
            </a:r>
            <a:r>
              <a:rPr lang="uk-UA" sz="2600" dirty="0" smtClean="0"/>
              <a:t>полягає </a:t>
            </a:r>
            <a:r>
              <a:rPr lang="uk-UA" sz="2600" dirty="0"/>
              <a:t>у </a:t>
            </a:r>
            <a:r>
              <a:rPr lang="uk-UA" sz="2600" u="sng" dirty="0"/>
              <a:t>встановленні повної або часткової заборони на здійснення господарської діяльності </a:t>
            </a:r>
            <a:r>
              <a:rPr lang="uk-UA" sz="2600" dirty="0"/>
              <a:t>на території відповідних земельних ділянок, якщо ця діяльність негативно впливає на стан відповідних природних комплексів або об’єктів чи перешкоджає їх використанню за цільовим призначенням. </a:t>
            </a:r>
          </a:p>
        </p:txBody>
      </p:sp>
    </p:spTree>
    <p:extLst>
      <p:ext uri="{BB962C8B-B14F-4D97-AF65-F5344CB8AC3E}">
        <p14:creationId xmlns:p14="http://schemas.microsoft.com/office/powerpoint/2010/main" val="7080303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3474</TotalTime>
  <Words>1847</Words>
  <Application>Microsoft Office PowerPoint</Application>
  <PresentationFormat>Екран (4:3)</PresentationFormat>
  <Paragraphs>191</Paragraphs>
  <Slides>37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37</vt:i4>
      </vt:variant>
    </vt:vector>
  </HeadingPairs>
  <TitlesOfParts>
    <vt:vector size="44" baseType="lpstr">
      <vt:lpstr>Calibri</vt:lpstr>
      <vt:lpstr>Corbel</vt:lpstr>
      <vt:lpstr>Gill Sans MT</vt:lpstr>
      <vt:lpstr>Verdana</vt:lpstr>
      <vt:lpstr>Wingdings</vt:lpstr>
      <vt:lpstr>Wingdings 2</vt:lpstr>
      <vt:lpstr>Солнцестояние</vt:lpstr>
      <vt:lpstr>ПРАВОВИЙ РЕЖИМ земель Природних  Територій  ТА  земель під Об'єктами, ЩО ПІДЛЯГАЮТЬ ОСОБЛИВІЙ ОХОРОНІ  </vt:lpstr>
      <vt:lpstr>Основні питання теми</vt:lpstr>
      <vt:lpstr>Презентація PowerPoint</vt:lpstr>
      <vt:lpstr>Презентація PowerPoint</vt:lpstr>
      <vt:lpstr>Склад земель природно-заповідного фонду</vt:lpstr>
      <vt:lpstr>Нормативні засади правового режиму  земель ПЗФ</vt:lpstr>
      <vt:lpstr>Класифікація територій та об'єктів ПЗФ (ст. 44 ЗК, ст. 3 Закону про ПЗФ) </vt:lpstr>
      <vt:lpstr>Презентація PowerPoint</vt:lpstr>
      <vt:lpstr>Презентація PowerPoint</vt:lpstr>
      <vt:lpstr>Особливості правового режиму земель ПЗФ   (слайд 1)</vt:lpstr>
      <vt:lpstr>Особливості правового режиму земель ПЗФ (слайд 2)</vt:lpstr>
      <vt:lpstr>Презентація PowerPoint</vt:lpstr>
      <vt:lpstr>Презентація PowerPoint</vt:lpstr>
      <vt:lpstr>Презентація PowerPoint</vt:lpstr>
      <vt:lpstr>Презентація PowerPoint</vt:lpstr>
      <vt:lpstr>Нормативні засади правового режиму земель оздоровчого призначення</vt:lpstr>
      <vt:lpstr>Презентація PowerPoint</vt:lpstr>
      <vt:lpstr>Особливості правового режиму ЗОП</vt:lpstr>
      <vt:lpstr>Презентація PowerPoint</vt:lpstr>
      <vt:lpstr>Закон України «Про курорти»</vt:lpstr>
      <vt:lpstr>Презентація PowerPoint</vt:lpstr>
      <vt:lpstr>Презентація PowerPoint</vt:lpstr>
      <vt:lpstr>Інформація Державного кадастру природних територій курортів </vt:lpstr>
      <vt:lpstr>Презентація PowerPoint</vt:lpstr>
      <vt:lpstr>Нормативні засади правового режиму земель рекреаційного призначення</vt:lpstr>
      <vt:lpstr>Презентація PowerPoint</vt:lpstr>
      <vt:lpstr>Особливості правового режиму земель рекреаційного призначення </vt:lpstr>
      <vt:lpstr>Презентація PowerPoint</vt:lpstr>
      <vt:lpstr>Презентація PowerPoint</vt:lpstr>
      <vt:lpstr>Законодавчі засади правового режиму земель історико-культурного призначення</vt:lpstr>
      <vt:lpstr>Нормативні засади правового режиму земель ІКП</vt:lpstr>
      <vt:lpstr>Типи об'єктів культурної спадщини</vt:lpstr>
      <vt:lpstr>Види об'єктів культурної спадщини</vt:lpstr>
      <vt:lpstr>Особливості правового режиму ЗІКП (слайд 1)</vt:lpstr>
      <vt:lpstr>Особливості правового режиму ЗІКП (слайд 2)</vt:lpstr>
      <vt:lpstr>Презентація PowerPoint</vt:lpstr>
      <vt:lpstr>Презентація PowerPoint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Поняття, предмет та система земельного права України</dc:title>
  <dc:creator>Customer</dc:creator>
  <cp:lastModifiedBy>1PR</cp:lastModifiedBy>
  <cp:revision>372</cp:revision>
  <cp:lastPrinted>2019-04-11T06:27:00Z</cp:lastPrinted>
  <dcterms:created xsi:type="dcterms:W3CDTF">2010-09-03T10:03:27Z</dcterms:created>
  <dcterms:modified xsi:type="dcterms:W3CDTF">2022-12-05T18:29:41Z</dcterms:modified>
</cp:coreProperties>
</file>