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058F"/>
    <a:srgbClr val="9C2C69"/>
    <a:srgbClr val="004EEC"/>
    <a:srgbClr val="FFFAEB"/>
    <a:srgbClr val="EDFFFA"/>
    <a:srgbClr val="E1FFF1"/>
    <a:srgbClr val="FFE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29"/>
    <p:restoredTop sz="94675"/>
  </p:normalViewPr>
  <p:slideViewPr>
    <p:cSldViewPr snapToGrid="0" snapToObjects="1">
      <p:cViewPr varScale="1">
        <p:scale>
          <a:sx n="93" d="100"/>
          <a:sy n="93" d="100"/>
        </p:scale>
        <p:origin x="240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7F489-1BCF-0E41-B520-8187621D1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6496BD-3754-1642-9AAF-965609659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80986C-37CC-4A4A-B8A5-7A860846E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8610-69E7-454B-AB46-174A58332E84}" type="datetimeFigureOut">
              <a:rPr lang="ru-UA" smtClean="0"/>
              <a:t>03.05.2020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BF4A75-098A-F641-9C56-31F0520DD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25CCB-8A7F-2745-BA9B-E51F2C9D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6391-9852-0E41-A096-83B68C97A4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9892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4BF4B-4D01-A549-88E4-98819EDD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5B8B24-10C0-A94B-A5B7-ED9A9EEAF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16AC2-F4E7-034A-BC22-E2CC180CF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8610-69E7-454B-AB46-174A58332E84}" type="datetimeFigureOut">
              <a:rPr lang="ru-UA" smtClean="0"/>
              <a:t>03.05.2020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F48A30-50D8-1B4A-B5C8-CC11290E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B900EF-D332-D34E-BD81-48C134F1C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6391-9852-0E41-A096-83B68C97A4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5082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AC3EBE-657B-6445-AACF-14A34FBCA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20F495-D900-7543-8276-F091B38E8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41437A-E4B3-CC4B-B94A-36C413848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8610-69E7-454B-AB46-174A58332E84}" type="datetimeFigureOut">
              <a:rPr lang="ru-UA" smtClean="0"/>
              <a:t>03.05.2020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67EB8F-B8D0-CF47-8BF8-1083C313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C663F9-F296-7148-A5F6-4A1D5EDA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6391-9852-0E41-A096-83B68C97A4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2977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174F7-5C5D-774B-89B2-92F1FB77D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A7AA53-2760-2C45-9F3D-FC06A1A9F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38B59-4FD4-0243-8195-EAB92B88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8610-69E7-454B-AB46-174A58332E84}" type="datetimeFigureOut">
              <a:rPr lang="ru-UA" smtClean="0"/>
              <a:t>03.05.2020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CA9EC2-3709-F14F-A773-992153E9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06D2A8-DACF-3F4D-B925-7E454E0E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6391-9852-0E41-A096-83B68C97A4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9499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22006-C7A0-0A43-B1EB-A34CFEE62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F4B262-7E3B-CE47-958C-7C4572324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46F91D-9F36-F648-94D3-9C50BCB9D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8610-69E7-454B-AB46-174A58332E84}" type="datetimeFigureOut">
              <a:rPr lang="ru-UA" smtClean="0"/>
              <a:t>03.05.2020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90E44-1B8C-2E43-999D-A1D7CEDD3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8841F1-D8FA-7747-BD4D-6A29C7CE8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6391-9852-0E41-A096-83B68C97A4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504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9C2E8-7173-A549-A3F7-9043272C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03CF49-A637-1248-9647-76B7BC500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54360A-5D39-3944-A9D3-FFD9C4BC5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CEDB76-ECA5-A941-A52B-4F013AD65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8610-69E7-454B-AB46-174A58332E84}" type="datetimeFigureOut">
              <a:rPr lang="ru-UA" smtClean="0"/>
              <a:t>03.05.2020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AB40AD-D751-5B4D-A70E-8A8E74FE3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B14021-BDC2-FD48-AAED-87E7D27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6391-9852-0E41-A096-83B68C97A4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3068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DB4A7-C36B-9B4B-9241-29777DD94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07D98-A736-3040-A6D5-08956F6CF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734D78-033A-C542-9940-98FFD8A3F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27E384-C461-6345-95AE-F378A4A63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86F233-FEB0-0540-98DF-478DDD525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75EE26-8986-6940-819C-27614134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8610-69E7-454B-AB46-174A58332E84}" type="datetimeFigureOut">
              <a:rPr lang="ru-UA" smtClean="0"/>
              <a:t>03.05.2020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C700EF-DD93-1348-9C8A-72A09AA5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C7A5BB-A8C4-864A-A1F8-FBB6DB38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6391-9852-0E41-A096-83B68C97A4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440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E084AE-4BA7-A94A-85FD-06828DCD1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290057-82C2-A045-BDB7-E6F59760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8610-69E7-454B-AB46-174A58332E84}" type="datetimeFigureOut">
              <a:rPr lang="ru-UA" smtClean="0"/>
              <a:t>03.05.2020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79E49D-A580-D64A-A3DA-70FC0177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F93D32-6319-5549-A853-A94CDDDC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6391-9852-0E41-A096-83B68C97A4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392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081505-BF86-4448-828A-214588FD2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8610-69E7-454B-AB46-174A58332E84}" type="datetimeFigureOut">
              <a:rPr lang="ru-UA" smtClean="0"/>
              <a:t>03.05.2020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5405D5-84ED-B644-9711-E73B6D9F5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2B545C-D101-9C41-A436-1A24D6752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6391-9852-0E41-A096-83B68C97A4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84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B4C79-EFEF-6D47-AC2A-D7E2CB09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307396-BDFF-4B42-86DB-12BF01CFB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2FE6C-85AA-4740-9D1E-124A1EB43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173EDD-9B52-C848-8BC2-910313300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8610-69E7-454B-AB46-174A58332E84}" type="datetimeFigureOut">
              <a:rPr lang="ru-UA" smtClean="0"/>
              <a:t>03.05.2020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F02ED2-B249-944C-84EB-2AE448BB5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B6A162-2173-754F-B41F-200AE9D3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6391-9852-0E41-A096-83B68C97A4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27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BCCA8-EA6E-EC4C-A9B8-246690A90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E85CA1-9446-9A43-94E9-5348C4011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2686AD-6F9D-2745-BBF3-2E2074CCD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3F114-4ADB-6648-BB93-F48473F8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8610-69E7-454B-AB46-174A58332E84}" type="datetimeFigureOut">
              <a:rPr lang="ru-UA" smtClean="0"/>
              <a:t>03.05.2020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446BAC-8F3E-3B47-ABAA-2738959AF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A2D3BF-F8DF-D549-9133-313C7FF9F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6391-9852-0E41-A096-83B68C97A4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308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60AFD-27EA-4241-A59E-21635622B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E6A332-E918-544E-B659-7634DFD96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C9D2D9-6D65-0B4D-A7B8-E5B68D432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C8610-69E7-454B-AB46-174A58332E84}" type="datetimeFigureOut">
              <a:rPr lang="ru-UA" smtClean="0"/>
              <a:t>03.05.2020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92E38B-5661-AF4A-B73F-551CE3752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F042AE-2FCC-814B-8EE7-02F543930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06391-9852-0E41-A096-83B68C97A4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8294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chemeClr val="accent6">
                <a:lumMod val="20000"/>
                <a:lumOff val="8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48671E8-3743-C846-BD4E-B0312380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95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UA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Класична континентальна геополітика</a:t>
            </a:r>
            <a:br>
              <a:rPr lang="ru-UA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UA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ч.2 Французька геополітика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D9AB9514-641C-EA45-B6AD-35FB47C3F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6915" y="5422900"/>
            <a:ext cx="2895600" cy="122214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UA" b="1" dirty="0">
                <a:solidFill>
                  <a:srgbClr val="7030A0"/>
                </a:solidFill>
              </a:rPr>
              <a:t>к.політ.н.</a:t>
            </a:r>
          </a:p>
          <a:p>
            <a:pPr marL="0" indent="0" algn="r">
              <a:buNone/>
            </a:pPr>
            <a:r>
              <a:rPr lang="ru-UA" b="1" dirty="0">
                <a:solidFill>
                  <a:srgbClr val="7030A0"/>
                </a:solidFill>
              </a:rPr>
              <a:t>Лепська Н.В.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EF96C2-D881-3543-8CCF-8C0C2029C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9" y="1446152"/>
            <a:ext cx="8502733" cy="541184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35783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20000"/>
                <a:lumOff val="80000"/>
              </a:schemeClr>
            </a:gs>
            <a:gs pos="64000">
              <a:schemeClr val="accent4">
                <a:lumMod val="20000"/>
                <a:lumOff val="80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9F9EE-AD83-9B44-92ED-8BA153E7E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02262"/>
            <a:ext cx="3932237" cy="588818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ВАЖЛИВО!!!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0FE36E-6BB8-7947-92F5-518A6CD66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6618" y="202262"/>
            <a:ext cx="2988458" cy="465825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28C36B9-7856-AF43-8F61-566370FBA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9381" y="791081"/>
            <a:ext cx="5597237" cy="6177756"/>
          </a:xfrm>
        </p:spPr>
        <p:txBody>
          <a:bodyPr>
            <a:normAutofit/>
          </a:bodyPr>
          <a:lstStyle/>
          <a:p>
            <a:r>
              <a:rPr lang="uk-UA" sz="1800" b="1" dirty="0">
                <a:solidFill>
                  <a:srgbClr val="002060"/>
                </a:solidFill>
              </a:rPr>
              <a:t>У 1922 р. австрійський граф Р. Куденхове-Калергі (син відомого австрійського дипломата та доньки японського торговця) висунув ідею об'єднання Європи.</a:t>
            </a:r>
          </a:p>
          <a:p>
            <a:r>
              <a:rPr lang="ru-RU" sz="1800" b="1" dirty="0">
                <a:solidFill>
                  <a:srgbClr val="002060"/>
                </a:solidFill>
              </a:rPr>
              <a:t>У 1922 року у Відні він заснував Всеєвропейський рух</a:t>
            </a:r>
            <a:endParaRPr lang="uk-UA" sz="1800" b="1" dirty="0">
              <a:solidFill>
                <a:srgbClr val="002060"/>
              </a:solidFill>
            </a:endParaRPr>
          </a:p>
          <a:p>
            <a:r>
              <a:rPr lang="uk-UA" sz="1800" b="1" dirty="0">
                <a:solidFill>
                  <a:srgbClr val="002060"/>
                </a:solidFill>
              </a:rPr>
              <a:t>У 1923 р. опублікував книгу «Пан-Європа», а у червні 1924 р. звернувся з відкритим листом до французьких парламентарів, де виклав свій проєкт. Він наголошував на необхідності об'єднання Європи перед 3-ма силами – СРСР, США та Великобританії. СРСР він відводив роль моста між Європою та Китаєм</a:t>
            </a:r>
          </a:p>
          <a:p>
            <a:r>
              <a:rPr lang="uk-UA" sz="1800" b="1" dirty="0">
                <a:solidFill>
                  <a:srgbClr val="002060"/>
                </a:solidFill>
              </a:rPr>
              <a:t>Ядро об'єднаної Європи мають складати примирені Франція та Німеччина</a:t>
            </a:r>
          </a:p>
          <a:p>
            <a:endParaRPr lang="uk-UA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0BB7173-BFEC-7A4D-BD7F-9D1F543D6831}"/>
              </a:ext>
            </a:extLst>
          </p:cNvPr>
          <p:cNvSpPr txBox="1">
            <a:spLocks/>
          </p:cNvSpPr>
          <p:nvPr/>
        </p:nvSpPr>
        <p:spPr>
          <a:xfrm>
            <a:off x="6833855" y="5007328"/>
            <a:ext cx="4665417" cy="16484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Ріхард Куденхове-Калергі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(1894-1972)</a:t>
            </a:r>
          </a:p>
          <a:p>
            <a:endParaRPr lang="uk-UA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Духовний батько Євросоюзу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Саме він запропонував твір Бетховена в якості гімну ЄС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Брав участь у розробці гербу ЄС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980220-B5A9-EB41-BB84-6BFC7D6D5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665" y="4456610"/>
            <a:ext cx="1554500" cy="235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7AB594-BCD7-6240-B052-4C9592915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815" y="4456610"/>
            <a:ext cx="1520850" cy="23504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95D079-4500-1A41-8BAD-68EBBC59C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012" y="202262"/>
            <a:ext cx="3334126" cy="46582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267059-997D-1745-BEAA-6A0568516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2" y="4417167"/>
            <a:ext cx="1601892" cy="23504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52BF56-D91F-B94F-818A-2C411BCE4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524" y="4456610"/>
            <a:ext cx="1666319" cy="232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9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20000"/>
                <a:lumOff val="80000"/>
              </a:schemeClr>
            </a:gs>
            <a:gs pos="64000">
              <a:schemeClr val="accent4">
                <a:lumMod val="20000"/>
                <a:lumOff val="80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A0E32F-9E9E-0F4D-85C4-76CFC8203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5" t="7070" r="4625" b="3838"/>
          <a:stretch/>
        </p:blipFill>
        <p:spPr>
          <a:xfrm>
            <a:off x="1482436" y="748144"/>
            <a:ext cx="9227128" cy="6109856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00E298A-9559-8F4A-9818-A75414AE0A00}"/>
              </a:ext>
            </a:extLst>
          </p:cNvPr>
          <p:cNvSpPr txBox="1">
            <a:spLocks/>
          </p:cNvSpPr>
          <p:nvPr/>
        </p:nvSpPr>
        <p:spPr>
          <a:xfrm>
            <a:off x="2092036" y="180109"/>
            <a:ext cx="8409709" cy="584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Р. Куденхове-Калергі</a:t>
            </a:r>
          </a:p>
        </p:txBody>
      </p:sp>
    </p:spTree>
    <p:extLst>
      <p:ext uri="{BB962C8B-B14F-4D97-AF65-F5344CB8AC3E}">
        <p14:creationId xmlns:p14="http://schemas.microsoft.com/office/powerpoint/2010/main" val="3462011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20000"/>
                <a:lumOff val="80000"/>
              </a:schemeClr>
            </a:gs>
            <a:gs pos="64000">
              <a:schemeClr val="accent4">
                <a:lumMod val="20000"/>
                <a:lumOff val="80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31C083-CCF0-934C-8999-114403573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0853" y="36801"/>
            <a:ext cx="1766302" cy="297930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F31CC94-B399-F447-A4D8-EE0501C7D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489" y="978334"/>
            <a:ext cx="6428509" cy="5842865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  <a:r>
              <a:rPr lang="uk-UA" b="1" dirty="0">
                <a:solidFill>
                  <a:srgbClr val="002060"/>
                </a:solidFill>
              </a:rPr>
              <a:t>У </a:t>
            </a:r>
            <a:r>
              <a:rPr lang="uk-UA" b="1" dirty="0">
                <a:solidFill>
                  <a:srgbClr val="FF0000"/>
                </a:solidFill>
              </a:rPr>
              <a:t>1924 р.</a:t>
            </a:r>
            <a:r>
              <a:rPr lang="uk-UA" b="1" dirty="0">
                <a:solidFill>
                  <a:srgbClr val="002060"/>
                </a:solidFill>
              </a:rPr>
              <a:t> вийшов перший номер </a:t>
            </a:r>
            <a:r>
              <a:rPr lang="uk-UA" b="1" dirty="0">
                <a:solidFill>
                  <a:srgbClr val="FF0000"/>
                </a:solidFill>
              </a:rPr>
              <a:t>регулярного журналу «Пан-Європа» </a:t>
            </a:r>
            <a:r>
              <a:rPr lang="uk-UA" b="1" dirty="0">
                <a:solidFill>
                  <a:srgbClr val="002060"/>
                </a:solidFill>
              </a:rPr>
              <a:t>– офіційного друкованого органу Панєвропейського союзу </a:t>
            </a:r>
          </a:p>
          <a:p>
            <a:r>
              <a:rPr lang="uk-UA" b="1" dirty="0">
                <a:solidFill>
                  <a:srgbClr val="002060"/>
                </a:solidFill>
              </a:rPr>
              <a:t>У </a:t>
            </a:r>
            <a:r>
              <a:rPr lang="uk-UA" b="1" dirty="0">
                <a:solidFill>
                  <a:srgbClr val="FF0000"/>
                </a:solidFill>
              </a:rPr>
              <a:t>жовтні 1926 р. відбувся перший Панєвропейський конгрес</a:t>
            </a:r>
            <a:r>
              <a:rPr lang="uk-UA" b="1" dirty="0">
                <a:solidFill>
                  <a:srgbClr val="002060"/>
                </a:solidFill>
              </a:rPr>
              <a:t>, на якому було представлене широке коло прихильників європейської ідеї та проєкту об'єднання Європи – близько 2000 представників 24 народів Європи. Було проголошено про </a:t>
            </a:r>
            <a:r>
              <a:rPr lang="uk-UA" b="1" dirty="0">
                <a:solidFill>
                  <a:srgbClr val="FF0000"/>
                </a:solidFill>
              </a:rPr>
              <a:t>створення Панєвропейського союзу</a:t>
            </a:r>
            <a:r>
              <a:rPr lang="uk-UA" b="1" dirty="0">
                <a:solidFill>
                  <a:srgbClr val="002060"/>
                </a:solidFill>
              </a:rPr>
              <a:t>. </a:t>
            </a:r>
          </a:p>
          <a:p>
            <a:r>
              <a:rPr lang="uk-UA" b="1" dirty="0">
                <a:solidFill>
                  <a:srgbClr val="FF0000"/>
                </a:solidFill>
              </a:rPr>
              <a:t>Р. Куденхове-Калергі був обраний Міжнародним президентом, почесним головою якого став відомий політичний діяч Арістид Бріан</a:t>
            </a:r>
            <a:r>
              <a:rPr lang="uk-UA" b="1" dirty="0">
                <a:solidFill>
                  <a:srgbClr val="002060"/>
                </a:solidFill>
              </a:rPr>
              <a:t> (був тоді міністром закордонних справ Франції). Серед членів союзу були, наприклад, Т. Манн, А. Ейнштейн, З. Фрейд, </a:t>
            </a:r>
            <a:r>
              <a:rPr lang="uk-UA" b="1" dirty="0" err="1">
                <a:solidFill>
                  <a:srgbClr val="002060"/>
                </a:solidFill>
              </a:rPr>
              <a:t>Х</a:t>
            </a:r>
            <a:r>
              <a:rPr lang="uk-UA" b="1" dirty="0">
                <a:solidFill>
                  <a:srgbClr val="002060"/>
                </a:solidFill>
              </a:rPr>
              <a:t>. Ортега-і-Гассет та ін.</a:t>
            </a:r>
          </a:p>
          <a:p>
            <a:r>
              <a:rPr lang="uk-UA" b="1" dirty="0">
                <a:solidFill>
                  <a:srgbClr val="002060"/>
                </a:solidFill>
              </a:rPr>
              <a:t>Проєкти об'єднання Європи були позитивно оцінені і на офіційному рівні. </a:t>
            </a:r>
            <a:r>
              <a:rPr lang="uk-UA" b="1" dirty="0">
                <a:solidFill>
                  <a:srgbClr val="FF0000"/>
                </a:solidFill>
              </a:rPr>
              <a:t>Проєкт європейського об'єднання Бріана передбачав створення федерального союзу, збереження суверенітету і незалежності усіх його учасників, використовував поняття «спільний ринок»» «європейське співтовариство». </a:t>
            </a:r>
            <a:r>
              <a:rPr lang="uk-UA" b="1" dirty="0">
                <a:solidFill>
                  <a:srgbClr val="002060"/>
                </a:solidFill>
              </a:rPr>
              <a:t>Проєкт дуже нагадував за структурою Лігу Націй.</a:t>
            </a:r>
          </a:p>
          <a:p>
            <a:r>
              <a:rPr lang="uk-UA" b="1" dirty="0">
                <a:solidFill>
                  <a:srgbClr val="002060"/>
                </a:solidFill>
              </a:rPr>
              <a:t>З підйомом фашизму в Європі в 1930-х роках проект європейської інтеграції був відкладений і Всеєвропейський рух був змушений призупинити своє існування. Проте після Другої світової війни завдяки своїй діяльності та підтримці Уїнстона Черчилля, </a:t>
            </a:r>
            <a:r>
              <a:rPr lang="uk-UA" b="1" dirty="0" err="1">
                <a:solidFill>
                  <a:srgbClr val="002060"/>
                </a:solidFill>
              </a:rPr>
              <a:t>Ш</a:t>
            </a:r>
            <a:r>
              <a:rPr lang="uk-UA" b="1" dirty="0">
                <a:solidFill>
                  <a:srgbClr val="002060"/>
                </a:solidFill>
              </a:rPr>
              <a:t>. де Голля та ін., Куденхове-Калергі зумів відновити діяльність цієї організації. </a:t>
            </a:r>
          </a:p>
          <a:p>
            <a:r>
              <a:rPr lang="uk-UA" b="1" dirty="0">
                <a:solidFill>
                  <a:srgbClr val="002060"/>
                </a:solidFill>
              </a:rPr>
              <a:t>Панєвропейський союз продовжує свою діяльність і зараз.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7DE2340-8704-CF41-B7B7-7E3E31BFE4B0}"/>
              </a:ext>
            </a:extLst>
          </p:cNvPr>
          <p:cNvSpPr txBox="1">
            <a:spLocks/>
          </p:cNvSpPr>
          <p:nvPr/>
        </p:nvSpPr>
        <p:spPr>
          <a:xfrm>
            <a:off x="3655193" y="36801"/>
            <a:ext cx="2902680" cy="8350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Арістид Бріан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отримав Нобелівську премію миру у 1926 р.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459212-7B94-5A4A-B7A4-82CCB2BA8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771" y="3417022"/>
            <a:ext cx="4676146" cy="31143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59174F-9AB5-6448-89D3-7775BABCD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425" y="469900"/>
            <a:ext cx="3492500" cy="232410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DA884F9-72F9-8147-A016-48D280734E70}"/>
              </a:ext>
            </a:extLst>
          </p:cNvPr>
          <p:cNvSpPr txBox="1">
            <a:spLocks/>
          </p:cNvSpPr>
          <p:nvPr/>
        </p:nvSpPr>
        <p:spPr>
          <a:xfrm>
            <a:off x="8693115" y="2794000"/>
            <a:ext cx="3367810" cy="5553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Панєвропейськый конгрес 1926 р.</a:t>
            </a:r>
          </a:p>
        </p:txBody>
      </p:sp>
    </p:spTree>
    <p:extLst>
      <p:ext uri="{BB962C8B-B14F-4D97-AF65-F5344CB8AC3E}">
        <p14:creationId xmlns:p14="http://schemas.microsoft.com/office/powerpoint/2010/main" val="948600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20000"/>
                <a:lumOff val="80000"/>
              </a:schemeClr>
            </a:gs>
            <a:gs pos="64000">
              <a:schemeClr val="accent4">
                <a:lumMod val="20000"/>
                <a:lumOff val="80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58F08-A108-C042-AA39-34605B612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595196" cy="1525953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 ГОТМАН – </a:t>
            </a:r>
            <a:r>
              <a:rPr lang="uk-UA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УЧЕНЬ А. ДЕМАНЖОНА 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народився у м. Харкові, закінчив Паризький ун-т, працював в Оксфорді на кафедрі Маккіндера, у 1940 емігрував до США, де працював географом Державного департаменту, з 1968 – директор географічної школи Оксфордського університету)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3986DE-BFD2-294B-88B8-EB0C2040F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934" t="-181" r="13367" b="181"/>
          <a:stretch/>
        </p:blipFill>
        <p:spPr>
          <a:xfrm>
            <a:off x="6871855" y="66129"/>
            <a:ext cx="3374166" cy="428263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9172A02-79B3-644F-8074-A6DB256B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578026"/>
            <a:ext cx="6775094" cy="5219444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Відомий своїм вивченням міського регіону Північно-Східного мегаполісу (т. зв. коридор Бостон - Вашингтон). Термін «мегалополіс» був введений ним для опису піднесення міської забудови в зоні, що простягалася від Бостона до Вашингтона. </a:t>
            </a:r>
          </a:p>
          <a:p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Відстоюючи британську географічну традицію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доклав зусиль щодо її модернізації та усунення пов'язаних з нею теоретичних та методологічних недоліків. Його роботи з географії людини охоплювала історичні, політичні, міські, регіональні та економічні аспекти. 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Регіони, на яких він зосередив свою роботу, - Франція, США, Японія, Ізраїль та Середземномор’я. </a:t>
            </a:r>
          </a:p>
          <a:p>
            <a:r>
              <a:rPr lang="uk-UA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Найвидатніші роботи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«Мегалополіс: Урбанізоване узбережжя Північно-Східного моря США», «Географія Європи» (1950), «Центр та периферія: просторові зміни в політиці» (1980), «Політика держав та їх географія» (1952), «Значення територій» (1953). </a:t>
            </a:r>
          </a:p>
          <a:p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Американське географічне товариство присудило йому почесну стипендію в 1956 році та «Медаль Чарльза П. Далі» в 1964 році. Він 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залишився співробітником Британської академії та Американської академії мистецтв і наук.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Нагороджений медаллю «Вікторія» Королівським географічним товариством у 1980 році.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3E66E67-F929-FC4C-BCC5-4E954655D739}"/>
              </a:ext>
            </a:extLst>
          </p:cNvPr>
          <p:cNvSpPr txBox="1">
            <a:spLocks/>
          </p:cNvSpPr>
          <p:nvPr/>
        </p:nvSpPr>
        <p:spPr>
          <a:xfrm>
            <a:off x="7141478" y="4450658"/>
            <a:ext cx="1910366" cy="5116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 ГОТМАН</a:t>
            </a:r>
          </a:p>
          <a:p>
            <a:pPr algn="ctr"/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(1915-1994)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56FA25-AC5A-2C4F-8F4D-BAC55688F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880" y="218535"/>
            <a:ext cx="2022120" cy="27189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703AD3-04D2-7A45-8114-CFC95EF22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80" y="2164588"/>
            <a:ext cx="1910365" cy="22860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27D11B-BA28-9A46-A511-4AD1CF2DB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844" y="4136745"/>
            <a:ext cx="3140155" cy="271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97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20000"/>
                <a:lumOff val="80000"/>
              </a:schemeClr>
            </a:gs>
            <a:gs pos="64000">
              <a:schemeClr val="accent4">
                <a:lumMod val="20000"/>
                <a:lumOff val="80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4">
            <a:extLst>
              <a:ext uri="{FF2B5EF4-FFF2-40B4-BE49-F238E27FC236}">
                <a16:creationId xmlns:a16="http://schemas.microsoft.com/office/drawing/2014/main" id="{689FE33E-6B4E-1845-91F9-453E514E9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891" y="152400"/>
            <a:ext cx="4433454" cy="32142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846F97-BD2A-9747-926F-1F9DD71FD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5491" y="0"/>
            <a:ext cx="4433454" cy="32142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BA8D98A-99C6-E044-AE2D-4324B8058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6981"/>
            <a:ext cx="6525491" cy="6761019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Критикував Ратцеля, Хаусхофера, Маккіндера, Спайкмена за те, що представляли геополітику як науку про війну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Вважав 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простір основною категорією геополітики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доводив, що 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розмір території не є пропорційним міці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держави, адже європейські держави з доволі обмеженою територією впродовж багатьох століть домінували у світі і зуміли створити імперії, розміри яких перевищували території метрополій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По-новому трактував географічне положення держави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яке визначається 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відношенням до основних комунікаційних ліній і потоків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прилеглих до них: рух людей, армій, товарів, капіталів, ідей. </a:t>
            </a:r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 Тож за Готманом, основне поняття тут є </a:t>
            </a:r>
            <a:r>
              <a:rPr lang="uk-UA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«циркуляція» (або «комунікація»)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Його 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відношення до проблеми морських та континентальних держав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b="1" u="sng" dirty="0">
                <a:solidFill>
                  <a:srgbClr val="9C2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морським державам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відміну від континентальних, властива більша свобода, терпимість та менша схильність до автаркічних та абсолютистських форм організацій; багато з позитивних властивостей морських держав детермінується характером їх комунікацій. </a:t>
            </a:r>
            <a:r>
              <a:rPr lang="uk-UA" b="1" dirty="0">
                <a:solidFill>
                  <a:srgbClr val="9C2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 є основною ареною контактів, адже пов'язує різні географічні райони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що розширювало кругозір мешканців морських держав. Свобода мореплавства давала більші переваги морським державам, сприяючи </a:t>
            </a:r>
            <a:r>
              <a:rPr lang="uk-UA" b="1" dirty="0">
                <a:solidFill>
                  <a:srgbClr val="9C2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використанню досвіду інших країн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запозиченням та варіантності розвитку. </a:t>
            </a:r>
            <a:r>
              <a:rPr lang="uk-UA" b="1" u="sng" dirty="0">
                <a:solidFill>
                  <a:srgbClr val="9C2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Континентальні ж держави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своїй історії мали </a:t>
            </a:r>
            <a:r>
              <a:rPr lang="uk-UA" b="1" dirty="0">
                <a:solidFill>
                  <a:srgbClr val="9C2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менш диференційовані, менш інтенсивні і менш різноманітні контакти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обміни, що й спричиняю відповідні риси їх розвитку.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874232-F797-F542-A915-3A4E9DBFC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077" y="2355270"/>
            <a:ext cx="5095904" cy="35329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80AB7A-58EE-F546-9014-FE5DAB979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69325"/>
            <a:ext cx="2964700" cy="293716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09319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FFFAEB"/>
            </a:gs>
            <a:gs pos="64000">
              <a:schemeClr val="accent4">
                <a:lumMod val="20000"/>
                <a:lumOff val="80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9F70A-513C-3243-B827-79748654A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209309" cy="1343889"/>
          </a:xfrm>
        </p:spPr>
        <p:txBody>
          <a:bodyPr>
            <a:normAutofit fontScale="90000"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Найвидатніший здобуток Ж. Готмана – розвиток іконографічного напрямку в геополітиці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22F09F-D2BA-BD45-B236-8A161F275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1343888"/>
            <a:ext cx="6172200" cy="5417129"/>
          </a:xfrm>
        </p:spPr>
        <p:txBody>
          <a:bodyPr>
            <a:normAutofit fontScale="85000" lnSpcReduction="20000"/>
          </a:bodyPr>
          <a:lstStyle/>
          <a:p>
            <a:r>
              <a:rPr lang="uk-UA" sz="2100" b="1" dirty="0">
                <a:solidFill>
                  <a:srgbClr val="D40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Іконографія (букв.) – система символів, що використовуються в іконопису, де символи передають смисл іконописного образу</a:t>
            </a:r>
          </a:p>
          <a:p>
            <a:r>
              <a:rPr lang="uk-UA" sz="2100" b="1" dirty="0">
                <a:solidFill>
                  <a:srgbClr val="D40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Іконографія за Готманом 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вираження </a:t>
            </a:r>
            <a:r>
              <a:rPr lang="uk-UA" sz="2100" b="1" dirty="0">
                <a:solidFill>
                  <a:srgbClr val="D40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уявлень про картину довколишнього світу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спільноти певного самоорганізованого простору, що утворилося </a:t>
            </a:r>
            <a:r>
              <a:rPr lang="uk-UA" sz="2100" b="1" dirty="0">
                <a:solidFill>
                  <a:srgbClr val="D40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 впливом релігійної, культурної, національної і соціальної історії цього простору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іконографія простору включає </a:t>
            </a:r>
            <a:r>
              <a:rPr lang="uk-UA" sz="2100" b="1" dirty="0">
                <a:solidFill>
                  <a:srgbClr val="D40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твори мистецтва, архітектури, усі символи-форми суспільного життя та побуту</a:t>
            </a:r>
          </a:p>
          <a:p>
            <a:r>
              <a:rPr lang="uk-UA" sz="2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Просторова іконографія – системні характеристики території, що відображують в собі соціо-культурні, релігійні, національні та побутові контури</a:t>
            </a:r>
          </a:p>
          <a:p>
            <a:r>
              <a:rPr lang="uk-UA" sz="2100" b="1" dirty="0" err="1">
                <a:solidFill>
                  <a:srgbClr val="004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uk-UA" sz="2100" b="1" dirty="0">
                <a:solidFill>
                  <a:srgbClr val="004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Шмітт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розвиваючи поняття «іконографія простору», зауважував, що воно </a:t>
            </a:r>
            <a:r>
              <a:rPr lang="uk-UA" sz="2100" b="1" dirty="0">
                <a:solidFill>
                  <a:srgbClr val="004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включати, окрім різних форм суспільної організації, також й інші типові форми прояву людського  буття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100" b="1" dirty="0">
                <a:solidFill>
                  <a:srgbClr val="004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символічну мову почуттів та думок в тому вигляді, в якому вони характерні для певних територій з особливою неповторною культурою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Сюди ж відносяться </a:t>
            </a:r>
            <a:r>
              <a:rPr lang="uk-UA" sz="2100" b="1" dirty="0">
                <a:solidFill>
                  <a:srgbClr val="004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образи минулого, міфи, легенди, усі символи і табу, що топографічно локалізовані в одному певному просторі 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тільки через це набувають історичної дійсності</a:t>
            </a:r>
          </a:p>
          <a:p>
            <a:endParaRPr lang="uk-UA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521684-FA39-9C46-943F-2F699F6AC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187" y="-9237"/>
            <a:ext cx="5741587" cy="34382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9D8A1B-938C-A94F-B5C7-50E7530D6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278" y="3221028"/>
            <a:ext cx="5514109" cy="363697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23656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FFFAEB"/>
            </a:gs>
            <a:gs pos="64000">
              <a:schemeClr val="accent4">
                <a:lumMod val="20000"/>
                <a:lumOff val="80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1B52EC38-11A5-E54D-9E87-17DF70734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256" y="98426"/>
            <a:ext cx="6119726" cy="6759573"/>
          </a:xfrm>
        </p:spPr>
        <p:txBody>
          <a:bodyPr>
            <a:noAutofit/>
          </a:bodyPr>
          <a:lstStyle/>
          <a:p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Готман наголошує на </a:t>
            </a:r>
            <a:r>
              <a:rPr lang="uk-UA" sz="1800" b="1" dirty="0">
                <a:solidFill>
                  <a:srgbClr val="D40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циркуляції іконографії, тобто йдеться про взаємовплив регіональних іконографій</a:t>
            </a:r>
          </a:p>
          <a:p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часом </a:t>
            </a:r>
            <a:r>
              <a:rPr lang="uk-UA" sz="1800" b="1" dirty="0">
                <a:solidFill>
                  <a:srgbClr val="D40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іконографія може відірватися від реального ґрунту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який її породив багато століть та навіть тисячоліть потому, та </a:t>
            </a:r>
            <a:r>
              <a:rPr lang="uk-UA" sz="1800" b="1" dirty="0">
                <a:solidFill>
                  <a:srgbClr val="D40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відновлюватися інерційно</a:t>
            </a:r>
          </a:p>
          <a:p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Готман наводить приклади </a:t>
            </a:r>
            <a:r>
              <a:rPr lang="uk-UA" sz="1800" b="1" dirty="0">
                <a:solidFill>
                  <a:srgbClr val="004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«функціонування системи символів»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англійці у Новій Зеландії облаштували територію за готовим взірцем, або ж росіяни освоювали Далекий Схід та Сибір та привносили туди свій спосіб життя, свою систему символів</a:t>
            </a:r>
          </a:p>
          <a:p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Сила іконографії як чинника, що диференціює простір, полягає в тому, що це </a:t>
            </a:r>
            <a:r>
              <a:rPr lang="uk-UA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духовне явище</a:t>
            </a:r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якому властива психологічна інертність, що слабко піддається трансформації. 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Тому політична єдність або ж роз'єднаність сягають своїм корінням у сферу духа, самосвідомості, що він називає </a:t>
            </a:r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«психосоматикою території». </a:t>
            </a:r>
            <a:r>
              <a:rPr lang="uk-UA" sz="1800" b="1" dirty="0">
                <a:solidFill>
                  <a:srgbClr val="9C2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Політичні кордони за Готманом визначаються насамперед дією духовних факторів, а не формами земної поверхні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DB026D-3569-E548-9BBF-9DCD858D3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473" y="-96982"/>
            <a:ext cx="5801071" cy="33735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DA6980-7368-374E-9711-16CC06338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06" y="2698525"/>
            <a:ext cx="5638800" cy="428416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40744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FFFAEB"/>
            </a:gs>
            <a:gs pos="64000">
              <a:schemeClr val="accent4">
                <a:lumMod val="20000"/>
                <a:lumOff val="80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897A92EB-A02C-C243-838B-EDDEF4159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249382"/>
            <a:ext cx="5721927" cy="6359236"/>
          </a:xfrm>
        </p:spPr>
        <p:txBody>
          <a:bodyPr>
            <a:normAutofit fontScale="92500" lnSpcReduction="10000"/>
          </a:bodyPr>
          <a:lstStyle/>
          <a:p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Готманом центральна проблема політичної географії – це проблема </a:t>
            </a:r>
            <a:r>
              <a:rPr lang="uk-UA" sz="1800" b="1" dirty="0">
                <a:solidFill>
                  <a:srgbClr val="D40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взаємодії між «комунікацією» та «іконографією»</a:t>
            </a:r>
          </a:p>
          <a:p>
            <a:r>
              <a:rPr lang="uk-UA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Циркуляція розвивається </a:t>
            </a:r>
            <a:r>
              <a:rPr lang="uk-UA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послідовно</a:t>
            </a:r>
            <a:r>
              <a:rPr lang="uk-UA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інертно</a:t>
            </a:r>
            <a:r>
              <a:rPr lang="uk-UA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відповідності до конфігурації комунікаційної мережі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яка є досить </a:t>
            </a:r>
            <a:r>
              <a:rPr lang="uk-UA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стабільною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uk-UA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змінюється завдяки прогресу у транспорті і зв'язку або в результаті змін в географії центрів людської діяльності</a:t>
            </a:r>
          </a:p>
          <a:p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комунікаційних </a:t>
            </a:r>
            <a:r>
              <a:rPr lang="uk-UA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перехрестях </a:t>
            </a:r>
            <a:r>
              <a:rPr lang="uk-UA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виникають центри контактів, обмінів, трансформацій. 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 центри – </a:t>
            </a:r>
            <a:r>
              <a:rPr lang="uk-UA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міста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виробляють з усього різноманіття впливів </a:t>
            </a:r>
            <a:r>
              <a:rPr lang="uk-UA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локальну іконографію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Надалі місто, перетворюючись у політичний або адміністративний центр, </a:t>
            </a:r>
            <a:r>
              <a:rPr lang="uk-UA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притягує та організовує </a:t>
            </a:r>
            <a:r>
              <a:rPr lang="uk-UA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довколишній простір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Процес розширюється і приводе до </a:t>
            </a:r>
            <a:r>
              <a:rPr lang="uk-UA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синтезу локальних іконографій </a:t>
            </a:r>
            <a:r>
              <a:rPr lang="uk-UA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більш широкі просторові системи 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символів. </a:t>
            </a:r>
          </a:p>
          <a:p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цьому і полягає механізм формування районів, держав, цивілізацій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Цей процес не є лінійним, оскільки можуть відбуватися і періоди регіональної відособленості.</a:t>
            </a:r>
          </a:p>
          <a:p>
            <a:r>
              <a:rPr lang="uk-UA" sz="1800" b="1" dirty="0">
                <a:solidFill>
                  <a:srgbClr val="D405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Концепція іконографії простору значно вплинула а формування цілого напряму в геополітичній науці, пов'язаного з дослідженнями геополітичних образів і символів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0B4D39A9-10C8-1947-A416-B2F21FAC5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377" y="1587109"/>
            <a:ext cx="5721927" cy="34732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D85A38-455D-C647-B44E-36997DC59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959" y="3484418"/>
            <a:ext cx="4498109" cy="33735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3B37F4-3546-B24A-8FEF-6FE010EDD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90624" y="175677"/>
            <a:ext cx="3492500" cy="23241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9066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6">
                <a:lumMod val="20000"/>
                <a:lumOff val="80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0CE47-CDEB-F846-A65F-B00082277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6" y="989012"/>
            <a:ext cx="3932237" cy="611188"/>
          </a:xfrm>
        </p:spPr>
        <p:txBody>
          <a:bodyPr>
            <a:normAutofit fontScale="90000"/>
          </a:bodyPr>
          <a:lstStyle/>
          <a:p>
            <a:r>
              <a:rPr lang="ru-UA" sz="4000" b="1" dirty="0">
                <a:solidFill>
                  <a:srgbClr val="FF0000"/>
                </a:solidFill>
                <a:latin typeface="+mn-lt"/>
              </a:rPr>
              <a:t>ПЛАН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CDB24F-93DA-EC4D-A292-E4B818CF6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1975" y="615238"/>
            <a:ext cx="7543799" cy="54569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D56032E-BE92-264F-B0F4-233E875A1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1626" y="2057400"/>
            <a:ext cx="3932237" cy="3811588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ru-UA" sz="2400" b="1" dirty="0">
                <a:solidFill>
                  <a:srgbClr val="002060"/>
                </a:solidFill>
              </a:rPr>
              <a:t>Загальні здобутки та обмеження класичної геополітики. </a:t>
            </a:r>
          </a:p>
          <a:p>
            <a:pPr marL="342900" indent="-342900">
              <a:buAutoNum type="arabicPeriod"/>
            </a:pPr>
            <a:r>
              <a:rPr lang="ru-UA" sz="2400" b="1" dirty="0">
                <a:solidFill>
                  <a:srgbClr val="002060"/>
                </a:solidFill>
              </a:rPr>
              <a:t>Специфіка класичної німецької геополітики</a:t>
            </a:r>
          </a:p>
          <a:p>
            <a:r>
              <a:rPr lang="ru-UA" sz="2400" b="1" dirty="0">
                <a:solidFill>
                  <a:srgbClr val="002060"/>
                </a:solidFill>
              </a:rPr>
              <a:t> 1.2 Ф.Ратцель</a:t>
            </a:r>
          </a:p>
          <a:p>
            <a:r>
              <a:rPr lang="ru-UA" sz="2400" b="1" dirty="0">
                <a:solidFill>
                  <a:srgbClr val="002060"/>
                </a:solidFill>
              </a:rPr>
              <a:t>1.2 Р.Челлен</a:t>
            </a:r>
          </a:p>
          <a:p>
            <a:r>
              <a:rPr lang="ru-UA" sz="2400" b="1" dirty="0">
                <a:solidFill>
                  <a:srgbClr val="002060"/>
                </a:solidFill>
              </a:rPr>
              <a:t>1.3 К.Хаусхофер</a:t>
            </a:r>
          </a:p>
          <a:p>
            <a:r>
              <a:rPr lang="ru-UA" sz="2400" b="1" dirty="0">
                <a:solidFill>
                  <a:srgbClr val="002060"/>
                </a:solidFill>
              </a:rPr>
              <a:t>1.4 К. Шмітт</a:t>
            </a:r>
          </a:p>
          <a:p>
            <a:r>
              <a:rPr lang="ru-UA" sz="2400" b="1" dirty="0">
                <a:solidFill>
                  <a:srgbClr val="002060"/>
                </a:solidFill>
              </a:rPr>
              <a:t>3. Французька геополітика</a:t>
            </a:r>
          </a:p>
        </p:txBody>
      </p:sp>
    </p:spTree>
    <p:extLst>
      <p:ext uri="{BB962C8B-B14F-4D97-AF65-F5344CB8AC3E}">
        <p14:creationId xmlns:p14="http://schemas.microsoft.com/office/powerpoint/2010/main" val="79696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20000"/>
                <a:lumOff val="80000"/>
              </a:schemeClr>
            </a:gs>
            <a:gs pos="64000">
              <a:schemeClr val="accent4">
                <a:lumMod val="20000"/>
                <a:lumOff val="80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B04DD-7C75-DE4B-9BF9-44109513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2" y="0"/>
            <a:ext cx="6511639" cy="106997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ФРАНЦУЗЬКА КЛАСИЧНА ГЕОПОЛІТИКА (к.ХІХ- сер. ХХ ст.)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054317-D519-9545-B314-654151A7B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8364" y="1174992"/>
            <a:ext cx="7273636" cy="45030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55715C6-0FE7-6D42-B0BD-A9D5AE4D7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543" y="1205875"/>
            <a:ext cx="4904509" cy="5663335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1800" b="1" dirty="0">
                <a:solidFill>
                  <a:srgbClr val="7030A0"/>
                </a:solidFill>
              </a:rPr>
              <a:t>ОСНОВНІ РИСИ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002060"/>
                </a:solidFill>
              </a:rPr>
              <a:t>була більш </a:t>
            </a:r>
            <a:r>
              <a:rPr lang="uk-UA" b="1" dirty="0">
                <a:solidFill>
                  <a:srgbClr val="FF0000"/>
                </a:solidFill>
              </a:rPr>
              <a:t>поміркованою</a:t>
            </a:r>
            <a:r>
              <a:rPr lang="uk-UA" b="1" dirty="0">
                <a:solidFill>
                  <a:srgbClr val="002060"/>
                </a:solidFill>
              </a:rPr>
              <a:t>, адже Франція була занепокоєна </a:t>
            </a:r>
            <a:r>
              <a:rPr lang="uk-UA" b="1" dirty="0">
                <a:solidFill>
                  <a:srgbClr val="FF0000"/>
                </a:solidFill>
              </a:rPr>
              <a:t>не придбанням нових територій </a:t>
            </a:r>
            <a:r>
              <a:rPr lang="uk-UA" b="1" dirty="0">
                <a:solidFill>
                  <a:srgbClr val="002060"/>
                </a:solidFill>
              </a:rPr>
              <a:t>(на відміну від Німеччини), а </a:t>
            </a:r>
            <a:r>
              <a:rPr lang="uk-UA" b="1" dirty="0">
                <a:solidFill>
                  <a:srgbClr val="FF0000"/>
                </a:solidFill>
              </a:rPr>
              <a:t>освоєнням тих, якими вже володіла</a:t>
            </a:r>
            <a:r>
              <a:rPr lang="uk-UA" b="1" dirty="0">
                <a:solidFill>
                  <a:srgbClr val="002060"/>
                </a:solidFill>
              </a:rPr>
              <a:t>, та </a:t>
            </a:r>
            <a:r>
              <a:rPr lang="uk-UA" b="1" dirty="0">
                <a:solidFill>
                  <a:srgbClr val="FF0000"/>
                </a:solidFill>
              </a:rPr>
              <a:t>їх захистом </a:t>
            </a:r>
            <a:r>
              <a:rPr lang="uk-UA" b="1" dirty="0">
                <a:solidFill>
                  <a:srgbClr val="002060"/>
                </a:solidFill>
              </a:rPr>
              <a:t>від можливого захоплення сусідами – Німеччиною або Італією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FF0000"/>
                </a:solidFill>
              </a:rPr>
              <a:t>інституалізація геополітики тут не була такою масштабною</a:t>
            </a:r>
            <a:r>
              <a:rPr lang="uk-UA" b="1" dirty="0">
                <a:solidFill>
                  <a:srgbClr val="002060"/>
                </a:solidFill>
              </a:rPr>
              <a:t>, як у Німеччині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002060"/>
                </a:solidFill>
              </a:rPr>
              <a:t>французька школа геополітики </a:t>
            </a:r>
            <a:r>
              <a:rPr lang="uk-UA" b="1" dirty="0">
                <a:solidFill>
                  <a:srgbClr val="FF0000"/>
                </a:solidFill>
              </a:rPr>
              <a:t>формувалася як антитеза німецькій геополітиці</a:t>
            </a:r>
            <a:r>
              <a:rPr lang="uk-UA" b="1" dirty="0">
                <a:solidFill>
                  <a:srgbClr val="002060"/>
                </a:solidFill>
              </a:rPr>
              <a:t>, що об’єктивно відображало реальний</a:t>
            </a:r>
            <a:r>
              <a:rPr lang="uk-UA" b="1" dirty="0">
                <a:solidFill>
                  <a:srgbClr val="FF0000"/>
                </a:solidFill>
              </a:rPr>
              <a:t> геополітичний конфлікт між Францією та Німеччиною за європейське домінування</a:t>
            </a:r>
            <a:r>
              <a:rPr lang="uk-UA" b="1" dirty="0">
                <a:solidFill>
                  <a:srgbClr val="002060"/>
                </a:solidFill>
              </a:rPr>
              <a:t>. Поразка Франції у франко-прусській війні 1870-1871 р.р., проголошення Германської імперії, суперечки двох держав навколо </a:t>
            </a:r>
            <a:r>
              <a:rPr lang="uk-UA" b="1" dirty="0">
                <a:solidFill>
                  <a:srgbClr val="FF0000"/>
                </a:solidFill>
              </a:rPr>
              <a:t>Ельзасу і Лотарингії</a:t>
            </a:r>
            <a:r>
              <a:rPr lang="uk-UA" b="1" dirty="0">
                <a:solidFill>
                  <a:srgbClr val="002060"/>
                </a:solidFill>
              </a:rPr>
              <a:t>, врешті-решт </a:t>
            </a:r>
            <a:r>
              <a:rPr lang="uk-UA" b="1" dirty="0">
                <a:solidFill>
                  <a:srgbClr val="FF0000"/>
                </a:solidFill>
              </a:rPr>
              <a:t>економічне протистояння </a:t>
            </a:r>
            <a:r>
              <a:rPr lang="uk-UA" b="1" dirty="0">
                <a:solidFill>
                  <a:srgbClr val="002060"/>
                </a:solidFill>
              </a:rPr>
              <a:t>на тлі промислового зростання Німеччини – усі ці фактори підживлювали </a:t>
            </a:r>
            <a:r>
              <a:rPr lang="uk-UA" b="1" dirty="0">
                <a:solidFill>
                  <a:srgbClr val="FF0000"/>
                </a:solidFill>
              </a:rPr>
              <a:t>опозиційність французької геополітики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002060"/>
                </a:solidFill>
              </a:rPr>
              <a:t>на відміну від німецької традиції</a:t>
            </a:r>
            <a:r>
              <a:rPr lang="uk-UA" b="1" dirty="0">
                <a:solidFill>
                  <a:srgbClr val="FF0000"/>
                </a:solidFill>
              </a:rPr>
              <a:t>, у Франції був закладений гуманістичний підхід</a:t>
            </a:r>
            <a:r>
              <a:rPr lang="uk-UA" b="1" dirty="0">
                <a:solidFill>
                  <a:srgbClr val="002060"/>
                </a:solidFill>
              </a:rPr>
              <a:t> щодо вирішення проблеми освоєння простору і заснована </a:t>
            </a:r>
            <a:r>
              <a:rPr lang="uk-UA" b="1" i="1" dirty="0">
                <a:solidFill>
                  <a:srgbClr val="FF0000"/>
                </a:solidFill>
              </a:rPr>
              <a:t>антропологічна школа</a:t>
            </a:r>
            <a:r>
              <a:rPr lang="uk-UA" b="1" dirty="0">
                <a:solidFill>
                  <a:srgbClr val="FF0000"/>
                </a:solidFill>
              </a:rPr>
              <a:t> у світовій геополітиці.</a:t>
            </a:r>
            <a:endParaRPr lang="ru-UA" b="1" dirty="0">
              <a:solidFill>
                <a:srgbClr val="FF0000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42253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A9914-9ACB-7446-8A50-B1FBE7DB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06" y="207817"/>
            <a:ext cx="4886182" cy="1267691"/>
          </a:xfr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 Відаль де ла Блаш – фундатор французької школи геополітики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4862A6-61FD-EF43-9193-EA9E75F9D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7258" y="0"/>
            <a:ext cx="3346820" cy="466793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87F06D7-6A9B-054E-861B-84A5C795B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475509"/>
            <a:ext cx="7592291" cy="5188528"/>
          </a:xfrm>
        </p:spPr>
        <p:txBody>
          <a:bodyPr>
            <a:normAutofit fontScale="92500" lnSpcReduction="10000"/>
          </a:bodyPr>
          <a:lstStyle/>
          <a:p>
            <a:r>
              <a:rPr lang="uk-UA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«Нарис географії Франції» (1903), «Східна Франція» (1917), «Принципи географії людини» (1922).</a:t>
            </a:r>
          </a:p>
          <a:p>
            <a:r>
              <a:rPr lang="uk-UA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1891 заснував у Сорбонні, де працював професором географії,  ж-л «Анали географії»</a:t>
            </a:r>
          </a:p>
          <a:p>
            <a:r>
              <a:rPr lang="uk-UA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Ретельно вивчивши інтелектуальні здобутки своїх німецьких колег, він </a:t>
            </a:r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вибудував свої геополітичні теорії на їх ґрунтовній критиці. </a:t>
            </a:r>
            <a:r>
              <a:rPr lang="uk-UA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Так, основоположною для Ратцеля була ідея простору та життєвої необхідності в ньому держави, у Блаша фокус наукових розвідок – це людина, тому </a:t>
            </a:r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географічний фаталізм, а воля людини є вирішальною для розвитку держави.</a:t>
            </a:r>
          </a:p>
          <a:p>
            <a:r>
              <a:rPr lang="uk-UA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Саме це твердження стало фундаментом нового геополітичного підходу, закладеного П. де ла Блашем, </a:t>
            </a:r>
            <a:r>
              <a:rPr lang="uk-UA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посибілізму</a:t>
            </a:r>
            <a:r>
              <a:rPr lang="uk-UA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(від франц. possible – можливий</a:t>
            </a:r>
            <a:r>
              <a:rPr lang="uk-UA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політична історія має просторову (географічну) і часову (історичну) складові. </a:t>
            </a:r>
          </a:p>
          <a:p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 Географічне середовище, клімат, ґрунт є певною «можливістю» – потенціалом, який може стати реальним політичним фактором, а може залишитися нейтральним – це залежить від людини, що мешкає в межах даного простору, і </a:t>
            </a:r>
            <a:r>
              <a:rPr lang="uk-UA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людина, на відміну від пасивного природного фактору, є фактором активним, що перетворює географічний світ</a:t>
            </a:r>
            <a:r>
              <a:rPr lang="ru-UA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1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800" dirty="0">
              <a:solidFill>
                <a:srgbClr val="FF000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BE56A9F-1E45-754D-A76A-BC55745781F8}"/>
              </a:ext>
            </a:extLst>
          </p:cNvPr>
          <p:cNvSpPr txBox="1">
            <a:spLocks/>
          </p:cNvSpPr>
          <p:nvPr/>
        </p:nvSpPr>
        <p:spPr>
          <a:xfrm>
            <a:off x="7592291" y="4742209"/>
            <a:ext cx="4004742" cy="5067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 Відаль де ла Блаш</a:t>
            </a:r>
          </a:p>
          <a:p>
            <a:pPr algn="ctr"/>
            <a:r>
              <a:rPr lang="uk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(1845 – 1918)</a:t>
            </a:r>
          </a:p>
        </p:txBody>
      </p:sp>
      <p:sp>
        <p:nvSpPr>
          <p:cNvPr id="7" name="Стрелка вправо 6">
            <a:extLst>
              <a:ext uri="{FF2B5EF4-FFF2-40B4-BE49-F238E27FC236}">
                <a16:creationId xmlns:a16="http://schemas.microsoft.com/office/drawing/2014/main" id="{818BE9A0-2E9E-C441-A385-8FB3F7A6FEA6}"/>
              </a:ext>
            </a:extLst>
          </p:cNvPr>
          <p:cNvSpPr/>
          <p:nvPr/>
        </p:nvSpPr>
        <p:spPr>
          <a:xfrm>
            <a:off x="265090" y="4667933"/>
            <a:ext cx="659753" cy="249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 Box 34">
            <a:extLst>
              <a:ext uri="{FF2B5EF4-FFF2-40B4-BE49-F238E27FC236}">
                <a16:creationId xmlns:a16="http://schemas.microsoft.com/office/drawing/2014/main" id="{71CFEF52-ED84-1641-8A16-0E029A33E9DC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7384473" y="5283587"/>
            <a:ext cx="4807527" cy="15262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«Географічна індивідуальність не є щось заздалегідь дане природою; вона лише резервуар, де спить закладена природою енергія, яку може розбудити тільки людина».</a:t>
            </a:r>
            <a:r>
              <a:rPr lang="uk-UA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(Поль Відаль де ла Блаш)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21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A30C9C-1B50-6745-9590-3D422E7E9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874" y="51233"/>
            <a:ext cx="5167744" cy="400396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2294D2D-8C30-A544-B1D6-6697028E9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692" y="360218"/>
            <a:ext cx="5666508" cy="6345382"/>
          </a:xfrm>
        </p:spPr>
        <p:txBody>
          <a:bodyPr>
            <a:normAutofit fontScale="85000" lnSpcReduction="10000"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Суб’єктивний фактор є провідним у цивілізаційному процесі,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який Блаш розглядав як світовий, і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основну роль тут відіграють </a:t>
            </a:r>
            <a:r>
              <a:rPr lang="uk-UA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комунікації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Цивілізаційний процес є взаємодією локальних або таких, що розширюються у просторі, осередків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Ці первинні «клітинки» цивілізації – невеличкі, локально розташовані та відносно ізольовані, спільноти людей, що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утворюються через їх взаємодію з природним довкіллям і з часом довільно формують певні </a:t>
            </a:r>
            <a:r>
              <a:rPr lang="uk-UA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«способи життя»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Взаємодіючи, вони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поступово охоплюють великі простори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Процес цей досить тривалий, зі спалахами, катастрофами та регресією. Крім того, ці взаємодії є не тільки щільні культурні комунікації і запозичення, але й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можуть доходити до майже цілковитого знищення одного осередку іншим</a:t>
            </a:r>
            <a:r>
              <a:rPr lang="ru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Процес взаємодії найбільш активно відбувався у </a:t>
            </a:r>
            <a:r>
              <a:rPr lang="uk-UA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«північній півсфері від Середземномор’я до Китайського моря», а особливо в Західній і Центральній Європі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де елементи цивілізації, змішуючись, утворювали складні конфігурації численних осередків з власними способами життя. Тому </a:t>
            </a:r>
            <a:r>
              <a:rPr lang="uk-UA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саме в Європі так динамічно утворювалися імперії, релігії, держави, що загалом пояснює багатство європейської цивілізації.</a:t>
            </a:r>
            <a:endParaRPr lang="ru-UA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2167CC-3286-F249-9B55-467F6ED54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092" y="3788641"/>
            <a:ext cx="4744129" cy="30693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9103E0-9FAC-4F4C-AD41-2F7D3B032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327" y="4218130"/>
            <a:ext cx="3269673" cy="190730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93864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81A6C74-FF8B-A140-AD5B-45C1F0931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449" y="3006436"/>
            <a:ext cx="5417125" cy="385156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Аналізуючи геополітичне положення великих держав, Блаш використовував </a:t>
            </a:r>
            <a:r>
              <a:rPr lang="uk-UA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позиційний принцип 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оцінював 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Німеччину як просторово завідомо заблоковану іншими великими державами Європи</a:t>
            </a:r>
            <a:endParaRPr lang="uk-UA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Великобританія і Франція володіють великою кількістю колоній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всьому світу і вільним виходом до океану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США можуть здійснювати меридіональну експансію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Росія має в своєму розпорядженні азіатські території</a:t>
            </a:r>
            <a:r>
              <a:rPr lang="uk-UA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 Таким чином, Німеччина з усіх боків затиснута, їй </a:t>
            </a:r>
            <a:r>
              <a:rPr lang="uk-UA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конче потрібно випустити свою просторову енергію, тож Німеччина – головна загрозу миру в Європі</a:t>
            </a:r>
            <a:endParaRPr lang="ru-UA" sz="1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812065-049F-594C-A6FA-80256CCF4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6" y="2698945"/>
            <a:ext cx="5533150" cy="41315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4AD834-8DBA-EC42-820B-2388F2459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469" y="208970"/>
            <a:ext cx="3683316" cy="21584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E89212-FD91-A041-9606-A36972A7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95" y="27514"/>
            <a:ext cx="4971472" cy="27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05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EA6C6F-EF60-3E4E-9B74-EB7310C08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4" y="3556249"/>
            <a:ext cx="5889107" cy="33147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465182D-E72F-D14A-9379-0EE6C5F75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033" y="303380"/>
            <a:ext cx="5889107" cy="642992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Розвиваючи свою теорію, Блаш висунув 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ідею неминучого подолання конфронтації між цивілізаціями Моря і Суші за рахунок розвитку комунікацій.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Прикладом є 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Антанта, що об’єднала Велику Британію (таласократія), Францію (яка, за Блашем є більше таласократією) і Росію (телурократія).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часом </a:t>
            </a:r>
            <a:r>
              <a:rPr lang="uk-UA" sz="3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 Морем і Суходолом встановляться якісно нові відношення, і така 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конвергенція цивілізацій призведе до </a:t>
            </a:r>
            <a:r>
              <a:rPr lang="uk-UA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створення світової держави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де кожний мешканець буде громадянином світу.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  Як конкретну реалізацію даної ідеї, Блаш пропонує 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перетворити землі Ельзасу і Лотарингії (що відійшли до Франції після Першої світової війни і більшість населення тут німці) в </a:t>
            </a:r>
            <a:r>
              <a:rPr lang="uk-UA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зону взаємного співробітництва між Францією і Німеччиною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Але Блаш пішов ще далі, пропонуючи цю модель перенести на організацію європейського геополітичного простору загалом.</a:t>
            </a:r>
            <a:endParaRPr lang="ru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83641D-078D-A446-81FB-2982525D6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93" y="57233"/>
            <a:ext cx="5575733" cy="3710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54CA22-32CA-974A-982F-162C14F79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121" y="3301751"/>
            <a:ext cx="2549104" cy="139311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6230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20000"/>
                <a:lumOff val="80000"/>
              </a:schemeClr>
            </a:gs>
            <a:gs pos="64000">
              <a:schemeClr val="accent4">
                <a:lumMod val="20000"/>
                <a:lumOff val="80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BD2BB-320C-DB4E-A533-F9BC27AFA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79" y="67686"/>
            <a:ext cx="3932237" cy="921326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ЖАК АНСЕЛЬ –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учень В. Блаша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22AE1C-5BB7-3746-A8D0-347AC40A9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9656" y="67685"/>
            <a:ext cx="3675364" cy="545156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3A16142-40E8-E544-90F7-5A9FE7BF3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89013"/>
            <a:ext cx="8534400" cy="5801302"/>
          </a:xfrm>
        </p:spPr>
        <p:txBody>
          <a:bodyPr>
            <a:noAutofit/>
          </a:bodyPr>
          <a:lstStyle/>
          <a:p>
            <a:r>
              <a:rPr lang="uk-UA" sz="1800" b="1" dirty="0">
                <a:solidFill>
                  <a:srgbClr val="002060"/>
                </a:solidFill>
              </a:rPr>
              <a:t>Перший з французів, хто розробив (у фонді А. Карнегі) </a:t>
            </a:r>
            <a:r>
              <a:rPr lang="uk-UA" sz="1800" b="1" dirty="0">
                <a:solidFill>
                  <a:srgbClr val="FF0000"/>
                </a:solidFill>
              </a:rPr>
              <a:t>лекційний курс з геополітики. </a:t>
            </a:r>
            <a:r>
              <a:rPr lang="uk-UA" sz="1800" b="1" dirty="0">
                <a:solidFill>
                  <a:srgbClr val="002060"/>
                </a:solidFill>
              </a:rPr>
              <a:t>У 1936 р. написав фундаментальну працю «Геополітика», 1938 – «Географія кордонів»</a:t>
            </a:r>
          </a:p>
          <a:p>
            <a:r>
              <a:rPr lang="uk-UA" sz="1800" b="1" dirty="0">
                <a:solidFill>
                  <a:srgbClr val="FF0000"/>
                </a:solidFill>
              </a:rPr>
              <a:t>!!!</a:t>
            </a:r>
            <a:r>
              <a:rPr lang="uk-UA" sz="1800" b="1" dirty="0">
                <a:solidFill>
                  <a:srgbClr val="002060"/>
                </a:solidFill>
              </a:rPr>
              <a:t> Приділяв особливу </a:t>
            </a:r>
            <a:r>
              <a:rPr lang="uk-UA" sz="1800" b="1" dirty="0">
                <a:solidFill>
                  <a:srgbClr val="FF0000"/>
                </a:solidFill>
              </a:rPr>
              <a:t>увагу проблемам світової системи кордонів</a:t>
            </a:r>
            <a:r>
              <a:rPr lang="uk-UA" sz="1800" b="1" dirty="0">
                <a:solidFill>
                  <a:srgbClr val="002060"/>
                </a:solidFill>
              </a:rPr>
              <a:t>. Зміна кордонів – це результат необхідності та бажаності. </a:t>
            </a:r>
            <a:r>
              <a:rPr lang="uk-UA" sz="1800" b="1" dirty="0">
                <a:solidFill>
                  <a:srgbClr val="FF0000"/>
                </a:solidFill>
              </a:rPr>
              <a:t>Кордони – це тимчасова периферія, а не жорсткі бар'єри</a:t>
            </a:r>
            <a:r>
              <a:rPr lang="uk-UA" sz="1800" b="1" dirty="0">
                <a:solidFill>
                  <a:srgbClr val="002060"/>
                </a:solidFill>
              </a:rPr>
              <a:t>. Кордони визначав як </a:t>
            </a:r>
            <a:r>
              <a:rPr lang="uk-UA" sz="1800" b="1" dirty="0">
                <a:solidFill>
                  <a:srgbClr val="FF0000"/>
                </a:solidFill>
              </a:rPr>
              <a:t>«політичні ізобари</a:t>
            </a:r>
            <a:r>
              <a:rPr lang="uk-UA" sz="1800" b="1" dirty="0">
                <a:solidFill>
                  <a:srgbClr val="002060"/>
                </a:solidFill>
              </a:rPr>
              <a:t>, які фіксують на певний час рівновагу між двома тисками – двома народами, на противагу концепції природних кордонів </a:t>
            </a:r>
            <a:r>
              <a:rPr lang="uk-UA" sz="1800" b="1" dirty="0">
                <a:solidFill>
                  <a:srgbClr val="FF0000"/>
                </a:solidFill>
              </a:rPr>
              <a:t>німецької геополітики, яку Ансель вважав псевдогеографією</a:t>
            </a:r>
            <a:r>
              <a:rPr lang="uk-UA" sz="1800" b="1" dirty="0">
                <a:solidFill>
                  <a:srgbClr val="002060"/>
                </a:solidFill>
              </a:rPr>
              <a:t>, що підкорюється доктрині життєвого простору. «Кордон не має абсолютної цінності. Він має лише відносну цінність відповідно до функції, що має виконувати згідно з рішеннями груп людей, яких він охоплює і які прагнуть його підтримувати».  </a:t>
            </a:r>
            <a:r>
              <a:rPr lang="uk-UA" sz="1800" b="1" dirty="0">
                <a:solidFill>
                  <a:srgbClr val="FF0000"/>
                </a:solidFill>
              </a:rPr>
              <a:t>Єдиний природний бар'єр – рубіж ойкумени (відсутності людей)</a:t>
            </a:r>
          </a:p>
          <a:p>
            <a:r>
              <a:rPr lang="uk-UA" sz="1800" b="1" dirty="0">
                <a:solidFill>
                  <a:srgbClr val="FF0000"/>
                </a:solidFill>
              </a:rPr>
              <a:t>Заперечував війну як засіб територіальної політики держави. Критикував експансіонізм та імперіалізм німецької геополітики</a:t>
            </a:r>
            <a:r>
              <a:rPr lang="uk-UA" sz="1800" b="1" dirty="0">
                <a:solidFill>
                  <a:srgbClr val="002060"/>
                </a:solidFill>
              </a:rPr>
              <a:t>, за що був заточений у концтабір, де і загинув</a:t>
            </a:r>
          </a:p>
          <a:p>
            <a:r>
              <a:rPr lang="uk-UA" sz="1800" b="1" dirty="0">
                <a:solidFill>
                  <a:srgbClr val="FF0000"/>
                </a:solidFill>
              </a:rPr>
              <a:t>Ідея домінування однієї нації над іншою для Анселя є абсурдною</a:t>
            </a:r>
            <a:r>
              <a:rPr lang="uk-UA" sz="1800" b="1" dirty="0">
                <a:solidFill>
                  <a:srgbClr val="002060"/>
                </a:solidFill>
              </a:rPr>
              <a:t>. Вважав, що шлях до прогресу пролягає через створення гнучких угруповань, які б здійснювали спільний внесок у загальне благо, і велич однієї нації була б несумісною зі свободою іншої </a:t>
            </a:r>
          </a:p>
          <a:p>
            <a:r>
              <a:rPr lang="uk-UA" sz="1800" b="1" dirty="0">
                <a:solidFill>
                  <a:srgbClr val="FF0000"/>
                </a:solidFill>
              </a:rPr>
              <a:t>!!! Його концепція є франкоцентристською, Франція – країна з цивілізуючою функцією, а не завойовницькою місією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C08BF9F-630B-D148-A97C-96A3C64E2E8A}"/>
              </a:ext>
            </a:extLst>
          </p:cNvPr>
          <p:cNvSpPr txBox="1">
            <a:spLocks/>
          </p:cNvSpPr>
          <p:nvPr/>
        </p:nvSpPr>
        <p:spPr>
          <a:xfrm>
            <a:off x="9001710" y="5643177"/>
            <a:ext cx="2626000" cy="5116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ЖАК АНСЕЛЬ</a:t>
            </a:r>
          </a:p>
          <a:p>
            <a:pPr algn="ctr"/>
            <a:r>
              <a:rPr lang="uk-UA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(1882-1943)</a:t>
            </a:r>
          </a:p>
        </p:txBody>
      </p:sp>
    </p:spTree>
    <p:extLst>
      <p:ext uri="{BB962C8B-B14F-4D97-AF65-F5344CB8AC3E}">
        <p14:creationId xmlns:p14="http://schemas.microsoft.com/office/powerpoint/2010/main" val="1390207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20000"/>
                <a:lumOff val="80000"/>
              </a:schemeClr>
            </a:gs>
            <a:gs pos="64000">
              <a:schemeClr val="accent4">
                <a:lumMod val="20000"/>
                <a:lumOff val="80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CF836-C49C-B945-86AC-C265886DE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6" y="166543"/>
            <a:ext cx="4378036" cy="86590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АЛЬБЕР ДЕМАНЖОН – учень В. Блаша</a:t>
            </a:r>
            <a:endParaRPr lang="uk-UA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6F523F-1111-4246-8799-B96062CB5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0361" y="498764"/>
            <a:ext cx="3564874" cy="5010628"/>
          </a:xfrm>
          <a:prstGeom prst="rect">
            <a:avLst/>
          </a:prstGeom>
          <a:solidFill>
            <a:srgbClr val="EDFFFA"/>
          </a:solidFill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6035596-97DC-524E-AE50-92053D4E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0945" y="1032451"/>
            <a:ext cx="7675419" cy="5659006"/>
          </a:xfrm>
        </p:spPr>
        <p:txBody>
          <a:bodyPr>
            <a:noAutofit/>
          </a:bodyPr>
          <a:lstStyle/>
          <a:p>
            <a:r>
              <a:rPr lang="uk-UA" sz="1800" b="1" dirty="0">
                <a:solidFill>
                  <a:srgbClr val="002060"/>
                </a:solidFill>
              </a:rPr>
              <a:t>Англійський геополітичний словник 1994 р. називає Деманжона  </a:t>
            </a:r>
            <a:r>
              <a:rPr lang="uk-UA" sz="1800" b="1" dirty="0">
                <a:solidFill>
                  <a:srgbClr val="FF0000"/>
                </a:solidFill>
              </a:rPr>
              <a:t>«категоричним протагоністом європейської кооперації»</a:t>
            </a:r>
          </a:p>
          <a:p>
            <a:r>
              <a:rPr lang="uk-UA" sz="1800" b="1" dirty="0">
                <a:solidFill>
                  <a:srgbClr val="002060"/>
                </a:solidFill>
              </a:rPr>
              <a:t>Фундаментальна праця – </a:t>
            </a:r>
            <a:r>
              <a:rPr lang="uk-UA" sz="1800" b="1" dirty="0">
                <a:solidFill>
                  <a:srgbClr val="FF0000"/>
                </a:solidFill>
              </a:rPr>
              <a:t>«Занепад Європи» (1920), </a:t>
            </a:r>
            <a:r>
              <a:rPr lang="uk-UA" sz="1800" b="1" dirty="0">
                <a:solidFill>
                  <a:srgbClr val="002060"/>
                </a:solidFill>
              </a:rPr>
              <a:t>де наполегливо відстоює </a:t>
            </a:r>
            <a:r>
              <a:rPr lang="uk-UA" sz="1800" b="1" i="1" dirty="0">
                <a:solidFill>
                  <a:srgbClr val="FF0000"/>
                </a:solidFill>
              </a:rPr>
              <a:t>ідею європейської інтеграції</a:t>
            </a:r>
            <a:r>
              <a:rPr lang="uk-UA" sz="1800" b="1" dirty="0">
                <a:solidFill>
                  <a:srgbClr val="FF0000"/>
                </a:solidFill>
              </a:rPr>
              <a:t> </a:t>
            </a:r>
          </a:p>
          <a:p>
            <a:r>
              <a:rPr lang="uk-UA" sz="1800" b="1" dirty="0">
                <a:solidFill>
                  <a:srgbClr val="002060"/>
                </a:solidFill>
              </a:rPr>
              <a:t>Був категорично проти намагань неоратцелістів використати ідеї Ратцеля для наукового обґрунтування німецької експансії, вважав, що </a:t>
            </a:r>
            <a:r>
              <a:rPr lang="uk-UA" sz="1800" b="1" dirty="0">
                <a:solidFill>
                  <a:srgbClr val="FF0000"/>
                </a:solidFill>
              </a:rPr>
              <a:t>вчення Ратцеля викривлено використовується в Німеччині</a:t>
            </a:r>
          </a:p>
          <a:p>
            <a:r>
              <a:rPr lang="uk-UA" sz="1800" b="1" dirty="0">
                <a:solidFill>
                  <a:srgbClr val="002060"/>
                </a:solidFill>
              </a:rPr>
              <a:t>Наголошував, що </a:t>
            </a:r>
            <a:r>
              <a:rPr lang="uk-UA" sz="1800" b="1" i="1" dirty="0">
                <a:solidFill>
                  <a:srgbClr val="002060"/>
                </a:solidFill>
              </a:rPr>
              <a:t>після Першої світової війни в Європі утворилася велика кількість держав, а це призведе до автаркії і численним конфліктам.</a:t>
            </a:r>
            <a:r>
              <a:rPr lang="uk-UA" sz="1800" b="1" dirty="0">
                <a:solidFill>
                  <a:srgbClr val="002060"/>
                </a:solidFill>
              </a:rPr>
              <a:t> </a:t>
            </a:r>
            <a:r>
              <a:rPr lang="uk-UA" sz="1800" b="1" dirty="0">
                <a:solidFill>
                  <a:srgbClr val="FF0000"/>
                </a:solidFill>
              </a:rPr>
              <a:t>Над Європою нависла загроза бути периферією глобальної політики</a:t>
            </a:r>
            <a:r>
              <a:rPr lang="uk-UA" sz="1800" b="1" dirty="0">
                <a:solidFill>
                  <a:srgbClr val="002060"/>
                </a:solidFill>
              </a:rPr>
              <a:t>. </a:t>
            </a:r>
          </a:p>
          <a:p>
            <a:r>
              <a:rPr lang="uk-UA" sz="1800" b="1" dirty="0">
                <a:solidFill>
                  <a:srgbClr val="002060"/>
                </a:solidFill>
              </a:rPr>
              <a:t>Вважав, що після війни </a:t>
            </a:r>
            <a:r>
              <a:rPr lang="uk-UA" sz="1800" b="1" u="sng" dirty="0">
                <a:solidFill>
                  <a:srgbClr val="FF0000"/>
                </a:solidFill>
              </a:rPr>
              <a:t>геополітична структура світу має бути триполюсною</a:t>
            </a:r>
            <a:r>
              <a:rPr lang="uk-UA" sz="1800" b="1" u="sng" dirty="0">
                <a:solidFill>
                  <a:srgbClr val="002060"/>
                </a:solidFill>
              </a:rPr>
              <a:t> - США, Японія і об’єднана Європа </a:t>
            </a:r>
          </a:p>
          <a:p>
            <a:r>
              <a:rPr lang="uk-UA" sz="2000" b="1" dirty="0">
                <a:solidFill>
                  <a:srgbClr val="FF0000"/>
                </a:solidFill>
              </a:rPr>
              <a:t>!!!</a:t>
            </a:r>
            <a:r>
              <a:rPr lang="uk-UA" sz="2000" b="1" dirty="0">
                <a:solidFill>
                  <a:srgbClr val="002060"/>
                </a:solidFill>
              </a:rPr>
              <a:t> тому </a:t>
            </a:r>
            <a:r>
              <a:rPr lang="uk-UA" sz="2000" b="1" i="1" dirty="0">
                <a:solidFill>
                  <a:srgbClr val="FF0000"/>
                </a:solidFill>
              </a:rPr>
              <a:t>саме за умов кооперації Європа здатна запобігти свого занепаду і, таким чином, буде збережений світовий баланс сил</a:t>
            </a:r>
            <a:r>
              <a:rPr lang="uk-UA" sz="2000" b="1" dirty="0">
                <a:solidFill>
                  <a:srgbClr val="FF0000"/>
                </a:solidFill>
              </a:rPr>
              <a:t>. </a:t>
            </a:r>
          </a:p>
          <a:p>
            <a:r>
              <a:rPr lang="uk-UA" sz="1800" b="1" dirty="0">
                <a:solidFill>
                  <a:srgbClr val="002060"/>
                </a:solidFill>
              </a:rPr>
              <a:t>Першочерговим завданням в цьому напрямі є </a:t>
            </a:r>
            <a:r>
              <a:rPr lang="uk-UA" sz="1800" b="1" i="1" dirty="0">
                <a:solidFill>
                  <a:srgbClr val="FF0000"/>
                </a:solidFill>
              </a:rPr>
              <a:t>подолання франко-німецьких протиріч</a:t>
            </a:r>
            <a:r>
              <a:rPr lang="uk-UA" sz="1800" b="1" dirty="0">
                <a:solidFill>
                  <a:srgbClr val="FF0000"/>
                </a:solidFill>
              </a:rPr>
              <a:t>.</a:t>
            </a:r>
            <a:r>
              <a:rPr lang="uk-UA" sz="1800" b="1" dirty="0">
                <a:solidFill>
                  <a:srgbClr val="002060"/>
                </a:solidFill>
              </a:rPr>
              <a:t> Тож, тільки у врівноваженому геополітичному просторі у європейському союзі зі своїм колишнім супротивником Німеччиною бачилася можливість збереження французької колоніальної імперії і подальшого розповсюдження французької культури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554929B-71BB-7D46-846B-A4B8890C03C8}"/>
              </a:ext>
            </a:extLst>
          </p:cNvPr>
          <p:cNvSpPr txBox="1">
            <a:spLocks/>
          </p:cNvSpPr>
          <p:nvPr/>
        </p:nvSpPr>
        <p:spPr>
          <a:xfrm>
            <a:off x="8672945" y="5868366"/>
            <a:ext cx="3228109" cy="4908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АЛЬБЕР ДЕМАНЖОН</a:t>
            </a:r>
          </a:p>
          <a:p>
            <a:pPr algn="ctr"/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(1872 – 1940)</a:t>
            </a:r>
            <a:endParaRPr lang="uk-UA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9222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3772</TotalTime>
  <Words>2515</Words>
  <Application>Microsoft Macintosh PowerPoint</Application>
  <PresentationFormat>Широкоэкранный</PresentationFormat>
  <Paragraphs>103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Times New Roman</vt:lpstr>
      <vt:lpstr>Wingdings</vt:lpstr>
      <vt:lpstr>Тема Office</vt:lpstr>
      <vt:lpstr>Класична континентальна геополітика ч.2 Французька геополітика</vt:lpstr>
      <vt:lpstr>ПЛАН</vt:lpstr>
      <vt:lpstr>3. ФРАНЦУЗЬКА КЛАСИЧНА ГЕОПОЛІТИКА (к.ХІХ- сер. ХХ ст.)</vt:lpstr>
      <vt:lpstr>Поль Відаль де ла Блаш – фундатор французької школи геополітики</vt:lpstr>
      <vt:lpstr>Презентация PowerPoint</vt:lpstr>
      <vt:lpstr>Презентация PowerPoint</vt:lpstr>
      <vt:lpstr>Презентация PowerPoint</vt:lpstr>
      <vt:lpstr>ЖАК АНСЕЛЬ – учень В. Блаша</vt:lpstr>
      <vt:lpstr>АЛЬБЕР ДЕМАНЖОН – учень В. Блаша</vt:lpstr>
      <vt:lpstr>ВАЖЛИВО!!!</vt:lpstr>
      <vt:lpstr>Презентация PowerPoint</vt:lpstr>
      <vt:lpstr>Презентация PowerPoint</vt:lpstr>
      <vt:lpstr>ЖАН ГОТМАН – УЧЕНЬ А. ДЕМАНЖОНА (народився у м. Харкові, закінчив Паризький ун-т, працював в Оксфорді на кафедрі Маккіндера, у 1940 емігрував до США, де працював географом Державного департаменту, з 1968 – директор географічної школи Оксфордського університету)</vt:lpstr>
      <vt:lpstr>Презентация PowerPoint</vt:lpstr>
      <vt:lpstr>Найвидатніший здобуток Ж. Готмана – розвиток іконографічного напрямку в геополітиці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Континентальна геополітика</dc:title>
  <dc:creator>Microsoft Office User</dc:creator>
  <cp:lastModifiedBy>Microsoft Office User</cp:lastModifiedBy>
  <cp:revision>91</cp:revision>
  <dcterms:created xsi:type="dcterms:W3CDTF">2020-04-29T00:15:35Z</dcterms:created>
  <dcterms:modified xsi:type="dcterms:W3CDTF">2020-05-04T00:34:02Z</dcterms:modified>
</cp:coreProperties>
</file>