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4" r:id="rId4"/>
    <p:sldId id="285" r:id="rId5"/>
    <p:sldId id="286" r:id="rId6"/>
    <p:sldId id="287" r:id="rId7"/>
    <p:sldId id="290" r:id="rId8"/>
    <p:sldId id="263" r:id="rId9"/>
    <p:sldId id="291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93" r:id="rId19"/>
    <p:sldId id="295" r:id="rId20"/>
    <p:sldId id="273" r:id="rId21"/>
    <p:sldId id="278" r:id="rId22"/>
    <p:sldId id="274" r:id="rId23"/>
    <p:sldId id="275" r:id="rId24"/>
    <p:sldId id="276" r:id="rId25"/>
    <p:sldId id="277" r:id="rId26"/>
    <p:sldId id="279" r:id="rId27"/>
    <p:sldId id="280" r:id="rId28"/>
    <p:sldId id="281" r:id="rId29"/>
    <p:sldId id="282" r:id="rId30"/>
    <p:sldId id="283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 horzBarState="maximized">
    <p:restoredLeft sz="34615" autoAdjust="0"/>
    <p:restoredTop sz="86364" autoAdjust="0"/>
  </p:normalViewPr>
  <p:slideViewPr>
    <p:cSldViewPr>
      <p:cViewPr>
        <p:scale>
          <a:sx n="78" d="100"/>
          <a:sy n="78" d="100"/>
        </p:scale>
        <p:origin x="114" y="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2" y="12283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671"/>
            <a:ext cx="7772400" cy="1357321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Лекція 9: Романські мови як об</a:t>
            </a:r>
            <a:r>
              <a:rPr lang="en-US" b="1" dirty="0" smtClean="0"/>
              <a:t>`</a:t>
            </a:r>
            <a:r>
              <a:rPr lang="uk-UA" b="1" dirty="0" err="1" smtClean="0"/>
              <a:t>єкт</a:t>
            </a:r>
            <a:r>
              <a:rPr lang="uk-UA" b="1" dirty="0" smtClean="0"/>
              <a:t> наукового дослідження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357430"/>
            <a:ext cx="6400800" cy="3643338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uk-UA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Рух на захист рідної мови у країнах романського мовлення (ХІV-XIX):</a:t>
            </a:r>
            <a:endParaRPr lang="ru-RU" sz="5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uk-UA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1.1 Поетична та лінгвістична діяльність Данте.</a:t>
            </a:r>
            <a:endParaRPr lang="ru-RU" sz="5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uk-UA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1.2 Діяльність </a:t>
            </a:r>
            <a:r>
              <a:rPr lang="uk-UA" sz="5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„Плеяди”</a:t>
            </a:r>
            <a:r>
              <a:rPr lang="uk-UA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Франції. Граматика Пор-Рояля. </a:t>
            </a:r>
            <a:endParaRPr lang="ru-RU" sz="5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uk-UA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1.3 Перша граматика іспанської мови </a:t>
            </a:r>
            <a:r>
              <a:rPr lang="uk-UA" sz="5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Антоніо</a:t>
            </a:r>
            <a:r>
              <a:rPr lang="uk-UA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uk-UA" sz="5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Небріха</a:t>
            </a:r>
            <a:r>
              <a:rPr lang="uk-UA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5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„Діалог</a:t>
            </a:r>
            <a:r>
              <a:rPr lang="uk-UA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uk-UA" sz="5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мову”</a:t>
            </a:r>
            <a:r>
              <a:rPr lang="uk-UA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Хуана де </a:t>
            </a:r>
            <a:r>
              <a:rPr lang="uk-UA" sz="5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Вальдеса</a:t>
            </a:r>
            <a:r>
              <a:rPr lang="uk-UA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5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uk-UA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1.4 Особливості руху на захист рідної мови у Румунії.</a:t>
            </a:r>
            <a:endParaRPr lang="ru-RU" sz="5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uk-UA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Лінгвістична діяльність Академій.</a:t>
            </a:r>
            <a:endParaRPr lang="ru-RU" sz="5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uk-UA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Порівняльно-історичне вивчення романських мов (Ф.</a:t>
            </a:r>
            <a:r>
              <a:rPr lang="uk-UA" sz="5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Ренуар</a:t>
            </a:r>
            <a:r>
              <a:rPr lang="uk-UA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Ф. </a:t>
            </a:r>
            <a:r>
              <a:rPr lang="uk-UA" sz="5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Діц</a:t>
            </a:r>
            <a:r>
              <a:rPr lang="uk-UA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Г.</a:t>
            </a:r>
            <a:r>
              <a:rPr lang="uk-UA" sz="5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Асколі</a:t>
            </a:r>
            <a:r>
              <a:rPr lang="uk-UA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Г. </a:t>
            </a:r>
            <a:r>
              <a:rPr lang="uk-UA" sz="5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Паріс</a:t>
            </a:r>
            <a:r>
              <a:rPr lang="uk-UA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Г.</a:t>
            </a:r>
            <a:r>
              <a:rPr lang="uk-UA" sz="5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Шухардт</a:t>
            </a:r>
            <a:r>
              <a:rPr lang="uk-UA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Г. </a:t>
            </a:r>
            <a:r>
              <a:rPr lang="uk-UA" sz="5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Грьобер</a:t>
            </a:r>
            <a:r>
              <a:rPr lang="uk-UA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5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uk-UA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uk-UA" sz="5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Младограматична</a:t>
            </a:r>
            <a:r>
              <a:rPr lang="uk-UA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школа у романському мовознавстві.</a:t>
            </a:r>
            <a:endParaRPr lang="ru-RU" sz="5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uk-UA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Ідеалістична теорія Карла </a:t>
            </a:r>
            <a:r>
              <a:rPr lang="uk-UA" sz="5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Фосслера</a:t>
            </a:r>
            <a:r>
              <a:rPr lang="uk-UA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5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uk-UA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Лінгвістична географія. </a:t>
            </a:r>
            <a:r>
              <a:rPr lang="uk-UA" sz="5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„Лінгвістичний</a:t>
            </a:r>
            <a:r>
              <a:rPr lang="uk-UA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атлас </a:t>
            </a:r>
            <a:r>
              <a:rPr lang="uk-UA" sz="5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Франції”</a:t>
            </a:r>
            <a:r>
              <a:rPr lang="uk-UA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Ж. </a:t>
            </a:r>
            <a:r>
              <a:rPr lang="uk-UA" sz="5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Жильєрона</a:t>
            </a:r>
            <a:r>
              <a:rPr lang="uk-UA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5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uk-UA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Основні напрямки сучасних досліджень з романської філології. </a:t>
            </a:r>
            <a:endParaRPr lang="ru-RU" sz="5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uk-UA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 Порівняльна типологія романських мов як наукова та навчальна дисципліна.</a:t>
            </a:r>
            <a:endParaRPr lang="ru-RU" sz="5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uk-UA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9. Конгреси і конференції з романської філології. Періодичні видання з романських мов.</a:t>
            </a:r>
            <a:endParaRPr lang="ru-RU" sz="5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uk-UA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10. Романістика в Україні у ХХ-ХХІ ст.</a:t>
            </a:r>
            <a:endParaRPr lang="ru-RU" sz="5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Здобутки романістики ХІХ століття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uk-UA" dirty="0" smtClean="0"/>
              <a:t>відбулось становлення романського мовознавства – самостійної галузі знань, метою якої стало:</a:t>
            </a:r>
          </a:p>
          <a:p>
            <a:pPr algn="just">
              <a:buFontTx/>
              <a:buChar char="-"/>
            </a:pPr>
            <a:r>
              <a:rPr lang="uk-UA" dirty="0" smtClean="0"/>
              <a:t>відновлення історичної основи романських мов -  народної латини, </a:t>
            </a:r>
          </a:p>
          <a:p>
            <a:pPr algn="just">
              <a:buFontTx/>
              <a:buChar char="-"/>
            </a:pPr>
            <a:r>
              <a:rPr lang="uk-UA" dirty="0" smtClean="0"/>
              <a:t>виявлення </a:t>
            </a:r>
            <a:r>
              <a:rPr lang="uk-UA" dirty="0" err="1" smtClean="0"/>
              <a:t>регулярностей</a:t>
            </a:r>
            <a:r>
              <a:rPr lang="uk-UA" dirty="0" smtClean="0"/>
              <a:t> (</a:t>
            </a:r>
            <a:r>
              <a:rPr lang="uk-UA" dirty="0" err="1" smtClean="0"/>
              <a:t>нерегулярностей</a:t>
            </a:r>
            <a:r>
              <a:rPr lang="uk-UA" dirty="0" smtClean="0"/>
              <a:t>) розвитку від латини до романських мов.</a:t>
            </a:r>
          </a:p>
          <a:p>
            <a:pPr algn="just">
              <a:buNone/>
            </a:pPr>
            <a:r>
              <a:rPr lang="uk-UA" dirty="0" smtClean="0"/>
              <a:t>Філологи-романісти ХІХ ст. видавали та коментували стародавні тексти, вивчали історію романських літератур; публікували труди, присвячені окремим романським мовам, діалектології, питанням, </a:t>
            </a:r>
            <a:r>
              <a:rPr lang="uk-UA" dirty="0" err="1" smtClean="0"/>
              <a:t>пов</a:t>
            </a:r>
            <a:r>
              <a:rPr lang="en-US" dirty="0" smtClean="0"/>
              <a:t>`</a:t>
            </a:r>
            <a:r>
              <a:rPr lang="uk-UA" dirty="0" err="1" smtClean="0"/>
              <a:t>язанним</a:t>
            </a:r>
            <a:r>
              <a:rPr lang="uk-UA" dirty="0" smtClean="0"/>
              <a:t> з умовами формування романських мов.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Романська філологія </a:t>
            </a:r>
            <a:br>
              <a:rPr lang="uk-UA" dirty="0" smtClean="0"/>
            </a:br>
            <a:r>
              <a:rPr lang="uk-UA" dirty="0" smtClean="0"/>
              <a:t>у ХХ столітті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Карл </a:t>
            </a:r>
            <a:r>
              <a:rPr lang="uk-UA" b="1" dirty="0" err="1" smtClean="0"/>
              <a:t>Фосслер</a:t>
            </a:r>
            <a:r>
              <a:rPr lang="uk-UA" b="1" dirty="0" smtClean="0"/>
              <a:t> – </a:t>
            </a:r>
            <a:br>
              <a:rPr lang="uk-UA" b="1" dirty="0" smtClean="0"/>
            </a:br>
            <a:r>
              <a:rPr lang="uk-UA" b="1" dirty="0" smtClean="0"/>
              <a:t>німецький романіст (1872-1949)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dirty="0" smtClean="0"/>
              <a:t>засновник ідеалістичної або естетичної школи;</a:t>
            </a:r>
          </a:p>
          <a:p>
            <a:r>
              <a:rPr lang="uk-UA" dirty="0" smtClean="0"/>
              <a:t>послідовник </a:t>
            </a:r>
            <a:r>
              <a:rPr lang="uk-UA" dirty="0" err="1" smtClean="0"/>
              <a:t>В.фон</a:t>
            </a:r>
            <a:r>
              <a:rPr lang="uk-UA" dirty="0" smtClean="0"/>
              <a:t> Гумбольдта і Г.</a:t>
            </a:r>
            <a:r>
              <a:rPr lang="uk-UA" dirty="0" err="1" smtClean="0"/>
              <a:t>Шухардта</a:t>
            </a:r>
            <a:r>
              <a:rPr lang="uk-UA" dirty="0" smtClean="0"/>
              <a:t>, критикував </a:t>
            </a:r>
            <a:r>
              <a:rPr lang="uk-UA" dirty="0" err="1" smtClean="0"/>
              <a:t>младограматиків</a:t>
            </a:r>
            <a:r>
              <a:rPr lang="uk-UA" dirty="0" smtClean="0"/>
              <a:t>;</a:t>
            </a:r>
          </a:p>
          <a:p>
            <a:r>
              <a:rPr lang="uk-UA" dirty="0" smtClean="0"/>
              <a:t>вважав, що треба встановлювати причинні </a:t>
            </a:r>
            <a:r>
              <a:rPr lang="uk-UA" dirty="0" err="1" smtClean="0"/>
              <a:t>зв</a:t>
            </a:r>
            <a:r>
              <a:rPr lang="en-US" dirty="0" smtClean="0"/>
              <a:t>`</a:t>
            </a:r>
            <a:r>
              <a:rPr lang="uk-UA" dirty="0" err="1" smtClean="0"/>
              <a:t>язки</a:t>
            </a:r>
            <a:r>
              <a:rPr lang="uk-UA" dirty="0" smtClean="0"/>
              <a:t> у мові, вивчати історію мови через історію культури суспільства її носіїв:</a:t>
            </a:r>
          </a:p>
          <a:p>
            <a:pPr>
              <a:buNone/>
            </a:pPr>
            <a:r>
              <a:rPr lang="uk-UA" dirty="0" smtClean="0"/>
              <a:t>Першоосновою всіх мовних змін та вживання мовних форм є  </a:t>
            </a:r>
            <a:r>
              <a:rPr lang="uk-UA" dirty="0" err="1" smtClean="0"/>
              <a:t>“дух</a:t>
            </a:r>
            <a:r>
              <a:rPr lang="uk-UA" dirty="0" smtClean="0"/>
              <a:t> </a:t>
            </a:r>
            <a:r>
              <a:rPr lang="uk-UA" dirty="0" err="1" smtClean="0"/>
              <a:t>народу”</a:t>
            </a:r>
            <a:r>
              <a:rPr lang="uk-UA" dirty="0" smtClean="0"/>
              <a:t> – абстрактна сукупність душевного складу мовців кожної мови. Щоб зрозуміти </a:t>
            </a:r>
            <a:r>
              <a:rPr lang="uk-UA" dirty="0" err="1" smtClean="0"/>
              <a:t>“дух</a:t>
            </a:r>
            <a:r>
              <a:rPr lang="uk-UA" dirty="0" smtClean="0"/>
              <a:t> </a:t>
            </a:r>
            <a:r>
              <a:rPr lang="uk-UA" dirty="0" err="1" smtClean="0"/>
              <a:t>народу”</a:t>
            </a:r>
            <a:r>
              <a:rPr lang="uk-UA" dirty="0" smtClean="0"/>
              <a:t>, треба вивчати історію мистецтва, створюваного народом – носіями мови, історію його культури у найширшому розумінні цього слова.</a:t>
            </a:r>
          </a:p>
          <a:p>
            <a:r>
              <a:rPr lang="uk-UA" dirty="0" smtClean="0"/>
              <a:t>1913 р. </a:t>
            </a:r>
            <a:r>
              <a:rPr lang="uk-UA" dirty="0" err="1" smtClean="0"/>
              <a:t>“Культура</a:t>
            </a:r>
            <a:r>
              <a:rPr lang="uk-UA" dirty="0" smtClean="0"/>
              <a:t> Франції в контексті еволюції її </a:t>
            </a:r>
            <a:r>
              <a:rPr lang="uk-UA" dirty="0" err="1" smtClean="0"/>
              <a:t>мови”</a:t>
            </a:r>
            <a:r>
              <a:rPr lang="uk-UA" dirty="0" smtClean="0"/>
              <a:t>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Метод </a:t>
            </a:r>
            <a:r>
              <a:rPr lang="uk-UA" b="1" dirty="0" err="1" smtClean="0"/>
              <a:t>“слов</a:t>
            </a:r>
            <a:r>
              <a:rPr lang="en-US" b="1" dirty="0" smtClean="0"/>
              <a:t>á</a:t>
            </a:r>
            <a:r>
              <a:rPr lang="uk-UA" b="1" dirty="0" smtClean="0"/>
              <a:t> і </a:t>
            </a:r>
            <a:r>
              <a:rPr lang="uk-UA" b="1" dirty="0" err="1" smtClean="0"/>
              <a:t>речі”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smtClean="0"/>
              <a:t>передбачає встановлення </a:t>
            </a:r>
            <a:r>
              <a:rPr lang="uk-UA" dirty="0" err="1" smtClean="0"/>
              <a:t>зв</a:t>
            </a:r>
            <a:r>
              <a:rPr lang="en-US" dirty="0" smtClean="0"/>
              <a:t>`</a:t>
            </a:r>
            <a:r>
              <a:rPr lang="uk-UA" dirty="0" err="1" smtClean="0"/>
              <a:t>язків</a:t>
            </a:r>
            <a:r>
              <a:rPr lang="uk-UA" dirty="0" smtClean="0"/>
              <a:t> між словами та речами і поняттями, які вони називають.</a:t>
            </a:r>
          </a:p>
          <a:p>
            <a:pPr>
              <a:buNone/>
            </a:pPr>
            <a:r>
              <a:rPr lang="uk-UA" dirty="0" smtClean="0"/>
              <a:t>У 1909 р. Рудольф </a:t>
            </a:r>
            <a:r>
              <a:rPr lang="uk-UA" dirty="0" err="1" smtClean="0"/>
              <a:t>Мерингер</a:t>
            </a:r>
            <a:r>
              <a:rPr lang="uk-UA" dirty="0" smtClean="0"/>
              <a:t> – засновник метода, утворив разом з іншими вченими (серед яких В.</a:t>
            </a:r>
            <a:r>
              <a:rPr lang="uk-UA" dirty="0" err="1" smtClean="0"/>
              <a:t>Мейєр-Любке</a:t>
            </a:r>
            <a:r>
              <a:rPr lang="uk-UA" dirty="0" smtClean="0"/>
              <a:t>) журнал </a:t>
            </a:r>
            <a:r>
              <a:rPr lang="uk-UA" dirty="0" err="1" smtClean="0"/>
              <a:t>“Слов</a:t>
            </a:r>
            <a:r>
              <a:rPr lang="en-US" dirty="0" smtClean="0"/>
              <a:t>á</a:t>
            </a:r>
            <a:r>
              <a:rPr lang="uk-UA" dirty="0" smtClean="0"/>
              <a:t> і </a:t>
            </a:r>
            <a:r>
              <a:rPr lang="uk-UA" dirty="0" err="1" smtClean="0"/>
              <a:t>речі”</a:t>
            </a:r>
            <a:r>
              <a:rPr lang="uk-UA" dirty="0" smtClean="0"/>
              <a:t>, присвячений виключно цьому аспекту наукової діяльності.</a:t>
            </a:r>
          </a:p>
          <a:p>
            <a:pPr>
              <a:buNone/>
            </a:pPr>
            <a:r>
              <a:rPr lang="uk-UA" dirty="0" smtClean="0"/>
              <a:t>У 1912р. Г.</a:t>
            </a:r>
            <a:r>
              <a:rPr lang="uk-UA" dirty="0" err="1" smtClean="0"/>
              <a:t>Шухардт</a:t>
            </a:r>
            <a:r>
              <a:rPr lang="uk-UA" dirty="0" smtClean="0"/>
              <a:t> надрукував статтю </a:t>
            </a:r>
            <a:r>
              <a:rPr lang="uk-UA" dirty="0" err="1" smtClean="0"/>
              <a:t>“Речі</a:t>
            </a:r>
            <a:r>
              <a:rPr lang="uk-UA" dirty="0" smtClean="0"/>
              <a:t> та </a:t>
            </a:r>
            <a:r>
              <a:rPr lang="uk-UA" dirty="0" err="1" smtClean="0"/>
              <a:t>слов</a:t>
            </a:r>
            <a:r>
              <a:rPr lang="en-US" dirty="0" smtClean="0"/>
              <a:t>á</a:t>
            </a:r>
            <a:r>
              <a:rPr lang="uk-UA" dirty="0" smtClean="0"/>
              <a:t>”, де навів приклади змін речей та слів та показав взаємні наслідки таких змін.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err="1" smtClean="0"/>
              <a:t>Фердинанд</a:t>
            </a:r>
            <a:r>
              <a:rPr lang="uk-UA" b="1" dirty="0" smtClean="0"/>
              <a:t> де Соссюр – швейцарський вчений (1857-1913)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uk-UA" dirty="0" smtClean="0"/>
              <a:t>У 1916 р. було надруковано </a:t>
            </a:r>
            <a:r>
              <a:rPr lang="uk-UA" dirty="0" err="1" smtClean="0"/>
              <a:t>“Курс</a:t>
            </a:r>
            <a:r>
              <a:rPr lang="uk-UA" dirty="0" smtClean="0"/>
              <a:t> загальної </a:t>
            </a:r>
            <a:r>
              <a:rPr lang="uk-UA" dirty="0" err="1" smtClean="0"/>
              <a:t>лінгвістики”</a:t>
            </a:r>
            <a:r>
              <a:rPr lang="uk-UA" dirty="0" smtClean="0"/>
              <a:t>, підготовлений за матеріалами лекцій учнями Шарлем </a:t>
            </a:r>
            <a:r>
              <a:rPr lang="uk-UA" dirty="0" err="1" smtClean="0"/>
              <a:t>Баллі</a:t>
            </a:r>
            <a:r>
              <a:rPr lang="uk-UA" dirty="0" smtClean="0"/>
              <a:t> та Альбером </a:t>
            </a:r>
            <a:r>
              <a:rPr lang="uk-UA" dirty="0" err="1" smtClean="0"/>
              <a:t>Сеше</a:t>
            </a:r>
            <a:r>
              <a:rPr lang="uk-UA" dirty="0" smtClean="0"/>
              <a:t>.</a:t>
            </a:r>
          </a:p>
          <a:p>
            <a:pPr algn="just">
              <a:buNone/>
            </a:pPr>
            <a:r>
              <a:rPr lang="uk-UA" b="1" i="1" dirty="0" smtClean="0"/>
              <a:t>Теза </a:t>
            </a:r>
            <a:r>
              <a:rPr lang="uk-UA" b="1" i="1" dirty="0" err="1" smtClean="0"/>
              <a:t>Ф.де</a:t>
            </a:r>
            <a:r>
              <a:rPr lang="uk-UA" b="1" i="1" dirty="0" smtClean="0"/>
              <a:t> Соссюра:</a:t>
            </a:r>
            <a:r>
              <a:rPr lang="uk-UA" dirty="0" smtClean="0"/>
              <a:t> мова – </a:t>
            </a:r>
            <a:r>
              <a:rPr lang="uk-UA" dirty="0" err="1" smtClean="0"/>
              <a:t>“соціальний</a:t>
            </a:r>
            <a:r>
              <a:rPr lang="uk-UA" dirty="0" smtClean="0"/>
              <a:t> </a:t>
            </a:r>
            <a:r>
              <a:rPr lang="uk-UA" dirty="0" err="1" smtClean="0"/>
              <a:t>продукт”</a:t>
            </a:r>
            <a:r>
              <a:rPr lang="uk-UA" dirty="0" smtClean="0"/>
              <a:t>, </a:t>
            </a:r>
            <a:r>
              <a:rPr lang="uk-UA" dirty="0" err="1" smtClean="0"/>
              <a:t>“здобуток</a:t>
            </a:r>
            <a:r>
              <a:rPr lang="uk-UA" dirty="0" smtClean="0"/>
              <a:t>, який в результаті практики відкладається у всіх, хто належить до одного соціального колективу, це граматична система, яка віртуально існує у мозку кожного, у цілій сукупності індивідів, адже мова не існує повністю в жодному з них, вона існує  в повній мірі тільки у колективі… Її соціальна природа – одна з її внутрішніх </a:t>
            </a:r>
            <a:r>
              <a:rPr lang="uk-UA" dirty="0" err="1" smtClean="0"/>
              <a:t>властивостей”</a:t>
            </a:r>
            <a:r>
              <a:rPr lang="uk-UA" dirty="0" smtClean="0"/>
              <a:t>.</a:t>
            </a:r>
          </a:p>
          <a:p>
            <a:pPr algn="just">
              <a:buNone/>
            </a:pPr>
            <a:r>
              <a:rPr lang="uk-UA" dirty="0" smtClean="0"/>
              <a:t>Під впливом тези </a:t>
            </a:r>
            <a:r>
              <a:rPr lang="uk-UA" dirty="0" err="1" smtClean="0"/>
              <a:t>Ф.де</a:t>
            </a:r>
            <a:r>
              <a:rPr lang="uk-UA" dirty="0" smtClean="0"/>
              <a:t> Соссюра про системний характер мови, були розведені поняття системи і норми, було встановлено, що закони системи та норми мови не співпадають.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Соціолінгвістичний напрямок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uk-UA" dirty="0" smtClean="0"/>
              <a:t>дослідження взаємодії мови та суспільства, яке нею говорить.</a:t>
            </a:r>
          </a:p>
          <a:p>
            <a:pPr>
              <a:buNone/>
            </a:pPr>
            <a:r>
              <a:rPr lang="uk-UA" dirty="0" smtClean="0"/>
              <a:t>Представники:</a:t>
            </a:r>
          </a:p>
          <a:p>
            <a:pPr algn="just">
              <a:buFontTx/>
              <a:buChar char="-"/>
            </a:pPr>
            <a:r>
              <a:rPr lang="uk-UA" dirty="0" smtClean="0"/>
              <a:t>французькі філологи: Антуан Мейє (1866-1936) – спеціаліст в галузі загального та індоєвропейського мовознавства, Жозеф </a:t>
            </a:r>
            <a:r>
              <a:rPr lang="uk-UA" dirty="0" err="1" smtClean="0"/>
              <a:t>Вандрієс</a:t>
            </a:r>
            <a:r>
              <a:rPr lang="uk-UA" dirty="0" smtClean="0"/>
              <a:t> (1875-1960) та ін.;</a:t>
            </a:r>
          </a:p>
          <a:p>
            <a:pPr algn="just">
              <a:buNone/>
            </a:pPr>
            <a:r>
              <a:rPr lang="uk-UA" dirty="0" smtClean="0"/>
              <a:t>Основи соціологічних досліджень були закладені:</a:t>
            </a:r>
          </a:p>
          <a:p>
            <a:pPr algn="just">
              <a:buNone/>
            </a:pPr>
            <a:r>
              <a:rPr lang="uk-UA" dirty="0" smtClean="0"/>
              <a:t>О.О.Потебнею (1835-1891), Л.В. Щербою (1880-1944), В.В. Виноградовим (1892-1969) та ін.;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Стилістичні дослідження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dirty="0" smtClean="0"/>
              <a:t>Стилістика вивчає емоційно забарвлене мовлення та ті мовні явища, за допомогою яких досягається необхідний виразний ефект.</a:t>
            </a:r>
          </a:p>
          <a:p>
            <a:pPr algn="just"/>
            <a:r>
              <a:rPr lang="uk-UA" dirty="0" smtClean="0"/>
              <a:t>Основи цього напрямку закладені швейцарським вченим Ш.</a:t>
            </a:r>
            <a:r>
              <a:rPr lang="uk-UA" dirty="0" err="1" smtClean="0"/>
              <a:t>Баллі</a:t>
            </a:r>
            <a:r>
              <a:rPr lang="uk-UA" dirty="0" smtClean="0"/>
              <a:t> (1865-1947),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Лінгвістична географія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uk-UA" dirty="0" smtClean="0"/>
              <a:t>науковий напрям, який досліджує різновиди мовлення (діалекти, наріччя) методом картографування. </a:t>
            </a:r>
          </a:p>
          <a:p>
            <a:pPr algn="just">
              <a:buNone/>
            </a:pPr>
            <a:r>
              <a:rPr lang="uk-UA" b="1" dirty="0" smtClean="0"/>
              <a:t>Картографування</a:t>
            </a:r>
            <a:r>
              <a:rPr lang="uk-UA" dirty="0" smtClean="0"/>
              <a:t> - збір діалектного матеріалу шляхом опитування за заздалегідь укладеною лінгвістичною анкетою мовців-інформантів. Результати опитування наносяться на географічні карти, які потім сукупно видаються у вигляді атласів.</a:t>
            </a:r>
          </a:p>
          <a:p>
            <a:pPr algn="just">
              <a:buNone/>
            </a:pPr>
            <a:r>
              <a:rPr lang="uk-UA" dirty="0" smtClean="0"/>
              <a:t>Вивчення атласів допомагає визначити кордони територіального розповсюдження діалектних особливостей (фонетичних, лексичних, граматичних). </a:t>
            </a:r>
          </a:p>
          <a:p>
            <a:pPr algn="just"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err="1" smtClean="0"/>
              <a:t>Жюль</a:t>
            </a:r>
            <a:r>
              <a:rPr lang="uk-UA" dirty="0" smtClean="0"/>
              <a:t> </a:t>
            </a:r>
            <a:r>
              <a:rPr lang="uk-UA" dirty="0" err="1" smtClean="0"/>
              <a:t>Жильєрон</a:t>
            </a:r>
            <a:r>
              <a:rPr lang="uk-UA" dirty="0" smtClean="0"/>
              <a:t> (1854-1926)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Рабочий стол 27.02.2017\Карты ромфил (2)\Жюль Жильерон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357430"/>
            <a:ext cx="4214842" cy="3571900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uk-UA" dirty="0" smtClean="0"/>
              <a:t>Засновник лінгвістичної географії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Рабочий стол 27.02.2017\Карты ромфил (2)\ALF_mardi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071734" y="642918"/>
            <a:ext cx="7572428" cy="50381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Порівняльно-історичне вивчення романських мов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uk-UA" dirty="0" smtClean="0"/>
              <a:t>1836 рік публікація першого тому класичної роботи Фрідріха </a:t>
            </a:r>
            <a:r>
              <a:rPr lang="uk-UA" dirty="0" err="1" smtClean="0"/>
              <a:t>Діца</a:t>
            </a:r>
            <a:r>
              <a:rPr lang="uk-UA" dirty="0" smtClean="0"/>
              <a:t> «Граматика романських мов», написаної з використанням порівняльно-історичного методу, розробленого Ф. </a:t>
            </a:r>
            <a:r>
              <a:rPr lang="uk-UA" dirty="0" err="1" smtClean="0"/>
              <a:t>Боппом</a:t>
            </a:r>
            <a:r>
              <a:rPr lang="uk-UA" dirty="0" smtClean="0"/>
              <a:t> та Я. </a:t>
            </a:r>
            <a:r>
              <a:rPr lang="uk-UA" dirty="0" err="1" smtClean="0"/>
              <a:t>Гриммом</a:t>
            </a:r>
            <a:r>
              <a:rPr lang="uk-UA" dirty="0" smtClean="0"/>
              <a:t>.</a:t>
            </a:r>
          </a:p>
          <a:p>
            <a:pPr algn="just"/>
            <a:r>
              <a:rPr lang="uk-UA" dirty="0" smtClean="0"/>
              <a:t>Після Ф. </a:t>
            </a:r>
            <a:r>
              <a:rPr lang="uk-UA" dirty="0" err="1" smtClean="0"/>
              <a:t>Діца</a:t>
            </a:r>
            <a:r>
              <a:rPr lang="uk-UA" dirty="0" smtClean="0"/>
              <a:t> романська філологія стає предметом самостійного наукового дослідження і мало-помалу входить як особливий розділ до системи університетського викладання.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err="1" smtClean="0"/>
              <a:t>“Лінгвістичний</a:t>
            </a:r>
            <a:r>
              <a:rPr lang="uk-UA" b="1" dirty="0" smtClean="0"/>
              <a:t> атлас </a:t>
            </a:r>
            <a:r>
              <a:rPr lang="uk-UA" b="1" dirty="0" err="1" smtClean="0"/>
              <a:t>Франції”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1902-1910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err="1" smtClean="0"/>
              <a:t>Жюль</a:t>
            </a:r>
            <a:r>
              <a:rPr lang="uk-UA" dirty="0" smtClean="0"/>
              <a:t> </a:t>
            </a:r>
            <a:r>
              <a:rPr lang="uk-UA" dirty="0" err="1" smtClean="0"/>
              <a:t>Жильєрон</a:t>
            </a:r>
            <a:r>
              <a:rPr lang="uk-UA" dirty="0" smtClean="0"/>
              <a:t> (1854-1926) – укладач Лінгвістичного атласу Франції</a:t>
            </a:r>
          </a:p>
          <a:p>
            <a:r>
              <a:rPr lang="uk-UA" dirty="0" smtClean="0"/>
              <a:t>Едмон </a:t>
            </a:r>
            <a:r>
              <a:rPr lang="uk-UA" dirty="0" err="1" smtClean="0"/>
              <a:t>Едмон</a:t>
            </a:r>
            <a:r>
              <a:rPr lang="uk-UA" dirty="0" smtClean="0"/>
              <a:t> – асистент, який здійснив збір матеріалу польовим шляхом.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Фундаментальні праці з історії романських мов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uk-UA" dirty="0" smtClean="0"/>
              <a:t>іспанський філолог </a:t>
            </a:r>
            <a:r>
              <a:rPr lang="uk-UA" dirty="0" err="1" smtClean="0"/>
              <a:t>Рамон</a:t>
            </a:r>
            <a:r>
              <a:rPr lang="uk-UA" dirty="0" smtClean="0"/>
              <a:t> </a:t>
            </a:r>
            <a:r>
              <a:rPr lang="uk-UA" dirty="0" err="1" smtClean="0"/>
              <a:t>Менендес</a:t>
            </a:r>
            <a:r>
              <a:rPr lang="uk-UA" dirty="0" smtClean="0"/>
              <a:t> </a:t>
            </a:r>
            <a:r>
              <a:rPr lang="uk-UA" dirty="0" err="1" smtClean="0"/>
              <a:t>Пидаль</a:t>
            </a:r>
            <a:r>
              <a:rPr lang="uk-UA" dirty="0" smtClean="0"/>
              <a:t> (1869-1968);</a:t>
            </a:r>
          </a:p>
          <a:p>
            <a:pPr algn="just"/>
            <a:r>
              <a:rPr lang="uk-UA" dirty="0" smtClean="0"/>
              <a:t>французькі вчені </a:t>
            </a:r>
            <a:r>
              <a:rPr lang="uk-UA" dirty="0" err="1" smtClean="0"/>
              <a:t>Фердинанд</a:t>
            </a:r>
            <a:r>
              <a:rPr lang="uk-UA" dirty="0" smtClean="0"/>
              <a:t> </a:t>
            </a:r>
            <a:r>
              <a:rPr lang="uk-UA" dirty="0" err="1" smtClean="0"/>
              <a:t>Брюно</a:t>
            </a:r>
            <a:r>
              <a:rPr lang="uk-UA" dirty="0" smtClean="0"/>
              <a:t> (1860-1938), Альбер Доза (1877-1955), Марсель </a:t>
            </a:r>
            <a:r>
              <a:rPr lang="uk-UA" dirty="0" err="1" smtClean="0"/>
              <a:t>Коен</a:t>
            </a:r>
            <a:r>
              <a:rPr lang="uk-UA" dirty="0" smtClean="0"/>
              <a:t> (1884-1974);</a:t>
            </a:r>
          </a:p>
          <a:p>
            <a:pPr algn="just"/>
            <a:r>
              <a:rPr lang="uk-UA" dirty="0" smtClean="0"/>
              <a:t>італійський філолог Бруно </a:t>
            </a:r>
            <a:r>
              <a:rPr lang="uk-UA" dirty="0" err="1" smtClean="0"/>
              <a:t>Мільоріні</a:t>
            </a:r>
            <a:r>
              <a:rPr lang="uk-UA" dirty="0" smtClean="0"/>
              <a:t> (1896-1975);</a:t>
            </a:r>
          </a:p>
          <a:p>
            <a:pPr algn="just"/>
            <a:r>
              <a:rPr lang="uk-UA" dirty="0" smtClean="0"/>
              <a:t>румунський філолог </a:t>
            </a:r>
            <a:r>
              <a:rPr lang="uk-UA" dirty="0" err="1" smtClean="0"/>
              <a:t>Александру</a:t>
            </a:r>
            <a:r>
              <a:rPr lang="uk-UA" dirty="0" smtClean="0"/>
              <a:t> </a:t>
            </a:r>
            <a:r>
              <a:rPr lang="uk-UA" dirty="0" err="1" smtClean="0"/>
              <a:t>Росетті</a:t>
            </a:r>
            <a:r>
              <a:rPr lang="uk-UA" dirty="0" smtClean="0"/>
              <a:t> (1895-1990);</a:t>
            </a:r>
          </a:p>
          <a:p>
            <a:pPr algn="just"/>
            <a:r>
              <a:rPr lang="uk-UA" dirty="0" smtClean="0"/>
              <a:t> бразильський вчений Серафім </a:t>
            </a:r>
            <a:r>
              <a:rPr lang="uk-UA" dirty="0" err="1" smtClean="0"/>
              <a:t>да</a:t>
            </a:r>
            <a:r>
              <a:rPr lang="uk-UA" dirty="0" smtClean="0"/>
              <a:t> </a:t>
            </a:r>
            <a:r>
              <a:rPr lang="uk-UA" dirty="0" err="1" smtClean="0"/>
              <a:t>Силва</a:t>
            </a:r>
            <a:r>
              <a:rPr lang="uk-UA" dirty="0" smtClean="0"/>
              <a:t> </a:t>
            </a:r>
            <a:r>
              <a:rPr lang="uk-UA" dirty="0" err="1" smtClean="0"/>
              <a:t>Нету</a:t>
            </a:r>
            <a:r>
              <a:rPr lang="uk-UA" dirty="0" smtClean="0"/>
              <a:t> (1917-1960);</a:t>
            </a:r>
          </a:p>
          <a:p>
            <a:pPr algn="just"/>
            <a:r>
              <a:rPr lang="uk-UA" smtClean="0"/>
              <a:t>російські </a:t>
            </a:r>
            <a:r>
              <a:rPr lang="uk-UA" dirty="0" smtClean="0"/>
              <a:t>вчені Володимир Федорович </a:t>
            </a:r>
            <a:r>
              <a:rPr lang="uk-UA" dirty="0" err="1" smtClean="0"/>
              <a:t>Шишмарьов</a:t>
            </a:r>
            <a:r>
              <a:rPr lang="uk-UA" dirty="0" smtClean="0"/>
              <a:t> (1875-1957), Максим Володимирович Сергієвський (1892-1946)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err="1" smtClean="0"/>
              <a:t>Історико-лінгвістичне</a:t>
            </a:r>
            <a:r>
              <a:rPr lang="uk-UA" b="1" dirty="0" smtClean="0"/>
              <a:t> вивчення романських мов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uk-UA" dirty="0" smtClean="0"/>
              <a:t>1946 р. – Едуард </a:t>
            </a:r>
            <a:r>
              <a:rPr lang="uk-UA" dirty="0" err="1" smtClean="0"/>
              <a:t>Бурсьє</a:t>
            </a:r>
            <a:r>
              <a:rPr lang="uk-UA" dirty="0" smtClean="0"/>
              <a:t> (1854-1946) </a:t>
            </a:r>
            <a:r>
              <a:rPr lang="uk-UA" dirty="0" err="1" smtClean="0"/>
              <a:t>“Основи</a:t>
            </a:r>
            <a:r>
              <a:rPr lang="uk-UA" dirty="0" smtClean="0"/>
              <a:t> романського </a:t>
            </a:r>
            <a:r>
              <a:rPr lang="uk-UA" dirty="0" err="1" smtClean="0"/>
              <a:t>мовознавства”</a:t>
            </a:r>
            <a:r>
              <a:rPr lang="uk-UA" dirty="0" smtClean="0"/>
              <a:t>: докладний опис стану латинської мови до та після падіння Римської імперії, дається характеристика найбільш розповсюджених романських мов у історичному аспекті.</a:t>
            </a:r>
          </a:p>
          <a:p>
            <a:pPr algn="just"/>
            <a:r>
              <a:rPr lang="uk-UA" dirty="0" smtClean="0"/>
              <a:t>40-ві роки </a:t>
            </a:r>
            <a:r>
              <a:rPr lang="uk-UA" dirty="0" err="1" smtClean="0"/>
              <a:t>ХХст</a:t>
            </a:r>
            <a:r>
              <a:rPr lang="uk-UA" dirty="0" smtClean="0"/>
              <a:t>.:Карло </a:t>
            </a:r>
            <a:r>
              <a:rPr lang="uk-UA" dirty="0" err="1" smtClean="0"/>
              <a:t>Тальявіні</a:t>
            </a:r>
            <a:r>
              <a:rPr lang="uk-UA" dirty="0" smtClean="0"/>
              <a:t> (1903-1982) </a:t>
            </a:r>
            <a:r>
              <a:rPr lang="uk-UA" dirty="0" err="1" smtClean="0"/>
              <a:t>“Витоки</a:t>
            </a:r>
            <a:r>
              <a:rPr lang="uk-UA" dirty="0" smtClean="0"/>
              <a:t> романських </a:t>
            </a:r>
            <a:r>
              <a:rPr lang="uk-UA" dirty="0" err="1" smtClean="0"/>
              <a:t>мов”</a:t>
            </a:r>
            <a:r>
              <a:rPr lang="uk-UA" dirty="0" smtClean="0"/>
              <a:t>: увага приділена </a:t>
            </a:r>
            <a:r>
              <a:rPr lang="uk-UA" dirty="0" err="1" smtClean="0"/>
              <a:t>дороманським</a:t>
            </a:r>
            <a:r>
              <a:rPr lang="uk-UA" dirty="0" smtClean="0"/>
              <a:t> субстратам, впливу адстратів та </a:t>
            </a:r>
            <a:r>
              <a:rPr lang="uk-UA" dirty="0" err="1" smtClean="0"/>
              <a:t>суперстратів</a:t>
            </a:r>
            <a:r>
              <a:rPr lang="uk-UA" dirty="0" smtClean="0"/>
              <a:t> на формування і розвиток романських мов, вивчені найстародавніші письмові свідоцтва літературних романських мов.</a:t>
            </a:r>
          </a:p>
          <a:p>
            <a:pPr algn="just"/>
            <a:r>
              <a:rPr lang="uk-UA" dirty="0" smtClean="0"/>
              <a:t>50-ті роки </a:t>
            </a:r>
            <a:r>
              <a:rPr lang="uk-UA" dirty="0" err="1" smtClean="0"/>
              <a:t>ХХст</a:t>
            </a:r>
            <a:r>
              <a:rPr lang="uk-UA" dirty="0" smtClean="0"/>
              <a:t>.: </a:t>
            </a:r>
            <a:r>
              <a:rPr lang="uk-UA" dirty="0" err="1" smtClean="0"/>
              <a:t>Герхард</a:t>
            </a:r>
            <a:r>
              <a:rPr lang="uk-UA" dirty="0" smtClean="0"/>
              <a:t> </a:t>
            </a:r>
            <a:r>
              <a:rPr lang="uk-UA" dirty="0" err="1" smtClean="0"/>
              <a:t>Рольфс</a:t>
            </a:r>
            <a:r>
              <a:rPr lang="uk-UA" dirty="0" smtClean="0"/>
              <a:t> (1892-1986) </a:t>
            </a:r>
            <a:r>
              <a:rPr lang="uk-UA" dirty="0" err="1" smtClean="0"/>
              <a:t>“Романська</a:t>
            </a:r>
            <a:r>
              <a:rPr lang="uk-UA" dirty="0" smtClean="0"/>
              <a:t> </a:t>
            </a:r>
            <a:r>
              <a:rPr lang="uk-UA" dirty="0" err="1" smtClean="0"/>
              <a:t>філологія”</a:t>
            </a:r>
            <a:r>
              <a:rPr lang="uk-UA" dirty="0" smtClean="0"/>
              <a:t> : дає детальний огляд публікацій з питань </a:t>
            </a:r>
            <a:r>
              <a:rPr lang="uk-UA" dirty="0" err="1" smtClean="0"/>
              <a:t>франц</a:t>
            </a:r>
            <a:r>
              <a:rPr lang="uk-UA" dirty="0" smtClean="0"/>
              <a:t>., </a:t>
            </a:r>
            <a:r>
              <a:rPr lang="uk-UA" dirty="0" err="1" smtClean="0"/>
              <a:t>прованс</a:t>
            </a:r>
            <a:r>
              <a:rPr lang="uk-UA" dirty="0" smtClean="0"/>
              <a:t>., італійської, </a:t>
            </a:r>
            <a:r>
              <a:rPr lang="uk-UA" dirty="0" err="1" smtClean="0"/>
              <a:t>ретором</a:t>
            </a:r>
            <a:r>
              <a:rPr lang="uk-UA" dirty="0" smtClean="0"/>
              <a:t>., </a:t>
            </a:r>
            <a:r>
              <a:rPr lang="uk-UA" dirty="0" err="1" smtClean="0"/>
              <a:t>сард</a:t>
            </a:r>
            <a:r>
              <a:rPr lang="uk-UA" dirty="0" smtClean="0"/>
              <a:t>. </a:t>
            </a:r>
            <a:r>
              <a:rPr lang="uk-UA" smtClean="0"/>
              <a:t>мов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Друга половина ХХ століття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uk-UA" dirty="0" smtClean="0"/>
              <a:t>В ході історичного розвитку наукової думки, в рамках комплексної гуманітарної науки філології сформувалась самостійна наукова дисципліна – </a:t>
            </a:r>
            <a:r>
              <a:rPr lang="uk-UA" b="1" dirty="0" smtClean="0"/>
              <a:t>романська філологія</a:t>
            </a:r>
          </a:p>
          <a:p>
            <a:pPr algn="just">
              <a:buNone/>
            </a:pPr>
            <a:r>
              <a:rPr lang="uk-UA" dirty="0" smtClean="0"/>
              <a:t>Об</a:t>
            </a:r>
            <a:r>
              <a:rPr lang="en-US" dirty="0" smtClean="0"/>
              <a:t>`</a:t>
            </a:r>
            <a:r>
              <a:rPr lang="uk-UA" dirty="0" err="1" smtClean="0"/>
              <a:t>єкт</a:t>
            </a:r>
            <a:r>
              <a:rPr lang="uk-UA" dirty="0" smtClean="0"/>
              <a:t> </a:t>
            </a:r>
            <a:r>
              <a:rPr lang="uk-UA" b="1" dirty="0" smtClean="0"/>
              <a:t>романської</a:t>
            </a:r>
            <a:r>
              <a:rPr lang="uk-UA" dirty="0" smtClean="0"/>
              <a:t> </a:t>
            </a:r>
            <a:r>
              <a:rPr lang="uk-UA" b="1" dirty="0" smtClean="0"/>
              <a:t>філології</a:t>
            </a:r>
            <a:r>
              <a:rPr lang="uk-UA" dirty="0" smtClean="0"/>
              <a:t>  - романський мовний ареал у всій сукупності проблем, </a:t>
            </a:r>
            <a:r>
              <a:rPr lang="uk-UA" dirty="0" err="1" smtClean="0"/>
              <a:t>пов</a:t>
            </a:r>
            <a:r>
              <a:rPr lang="en-US" dirty="0" smtClean="0"/>
              <a:t>`</a:t>
            </a:r>
            <a:r>
              <a:rPr lang="uk-UA" dirty="0" err="1" smtClean="0"/>
              <a:t>язаних</a:t>
            </a:r>
            <a:r>
              <a:rPr lang="uk-UA" dirty="0" smtClean="0"/>
              <a:t> з формуванням і функціонуванням мов (у їх соціальних, національних, територіальних аспектах), які в нього входять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Проблеми, якими займається романська філологія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AutoNum type="arabicParenR"/>
            </a:pPr>
            <a:r>
              <a:rPr lang="uk-UA" dirty="0" smtClean="0"/>
              <a:t>Романські мовні системи у співвіднесенні з системою латинської мови, яка складає їх генетичну систему, і по відношенню одна до одної.</a:t>
            </a:r>
          </a:p>
          <a:p>
            <a:pPr marL="514350" indent="-514350" algn="just">
              <a:buAutoNum type="arabicParenR"/>
            </a:pPr>
            <a:r>
              <a:rPr lang="uk-UA" dirty="0" smtClean="0"/>
              <a:t>Сучасні романські мови з огляду на соціальні функції, які вони виконують, та на географічні функції.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Осередки вивчення романських мов в Україні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algn="just">
              <a:buNone/>
            </a:pPr>
            <a:r>
              <a:rPr lang="uk-UA" dirty="0" smtClean="0"/>
              <a:t>Інститут філології при Київському національному університеті імені Тараса Шевченка :</a:t>
            </a:r>
            <a:endParaRPr lang="ru-RU" dirty="0" smtClean="0"/>
          </a:p>
          <a:p>
            <a:pPr algn="just">
              <a:buNone/>
            </a:pPr>
            <a:r>
              <a:rPr lang="uk-UA" dirty="0" smtClean="0"/>
              <a:t>- </a:t>
            </a:r>
            <a:r>
              <a:rPr lang="uk-UA" i="1" dirty="0" smtClean="0"/>
              <a:t>кафедра французької філології</a:t>
            </a:r>
            <a:r>
              <a:rPr lang="uk-UA" dirty="0" smtClean="0"/>
              <a:t>  (як окремий підрозділ існує з 1994 року), очолювана професором, доктором філологічних наук Г.Г. Крючковим. Науково-методична робота кафедри включає такі напрямки: </a:t>
            </a:r>
            <a:r>
              <a:rPr lang="uk-UA" dirty="0" err="1" smtClean="0"/>
              <a:t>графеміка</a:t>
            </a:r>
            <a:r>
              <a:rPr lang="uk-UA" dirty="0" smtClean="0"/>
              <a:t> та </a:t>
            </a:r>
            <a:r>
              <a:rPr lang="uk-UA" dirty="0" err="1" smtClean="0"/>
              <a:t>орфографіка</a:t>
            </a:r>
            <a:r>
              <a:rPr lang="uk-UA" dirty="0" smtClean="0"/>
              <a:t> французької мови, зіставне дослідження </a:t>
            </a:r>
            <a:r>
              <a:rPr lang="uk-UA" dirty="0" err="1" smtClean="0"/>
              <a:t>морфосемантичних</a:t>
            </a:r>
            <a:r>
              <a:rPr lang="uk-UA" dirty="0" smtClean="0"/>
              <a:t> особливостей української, російської та французької мов, системно-комунікативний метод навчання іноземних мов, лінгвостилістичні особливості художнього тексту, застосування сучасних відео-технологій у викладанні французької мови.</a:t>
            </a:r>
            <a:endParaRPr lang="ru-RU" dirty="0" smtClean="0"/>
          </a:p>
          <a:p>
            <a:pPr algn="just">
              <a:buNone/>
            </a:pPr>
            <a:r>
              <a:rPr lang="uk-UA" dirty="0" smtClean="0"/>
              <a:t>- </a:t>
            </a:r>
            <a:r>
              <a:rPr lang="uk-UA" i="1" dirty="0" smtClean="0"/>
              <a:t>кафедра іспанської та італійської філології</a:t>
            </a:r>
            <a:r>
              <a:rPr lang="uk-UA" dirty="0" smtClean="0"/>
              <a:t>, яка займається актуальними проблемами лінгвістичної семантики, </a:t>
            </a:r>
            <a:r>
              <a:rPr lang="uk-UA" dirty="0" err="1" smtClean="0"/>
              <a:t>прагмалінгвістики</a:t>
            </a:r>
            <a:r>
              <a:rPr lang="uk-UA" dirty="0" smtClean="0"/>
              <a:t>, </a:t>
            </a:r>
            <a:r>
              <a:rPr lang="uk-UA" dirty="0" err="1" smtClean="0"/>
              <a:t>когнітивноЇ</a:t>
            </a:r>
            <a:r>
              <a:rPr lang="uk-UA" dirty="0" smtClean="0"/>
              <a:t> лінгвістики, досліджує особливості сучасних іспанської, італійської, португальської та </a:t>
            </a:r>
            <a:r>
              <a:rPr lang="uk-UA" dirty="0" err="1" smtClean="0"/>
              <a:t>метропольних</a:t>
            </a:r>
            <a:r>
              <a:rPr lang="uk-UA" dirty="0" smtClean="0"/>
              <a:t> мов, а також історичні чинники, що вплинули на їх розвиток, проводить порівняльний аналіз романських мов та паралелі між ними та українською мовою.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видань</a:t>
            </a:r>
            <a:r>
              <a:rPr lang="ru-RU" dirty="0" smtClean="0"/>
              <a:t> </a:t>
            </a:r>
            <a:r>
              <a:rPr lang="ru-RU" dirty="0" err="1" smtClean="0"/>
              <a:t>кафедри</a:t>
            </a:r>
            <a:r>
              <a:rPr lang="ru-RU" dirty="0" smtClean="0"/>
              <a:t> – </a:t>
            </a:r>
            <a:r>
              <a:rPr lang="ru-RU" dirty="0" err="1" smtClean="0"/>
              <a:t>монографія</a:t>
            </a:r>
            <a:r>
              <a:rPr lang="ru-RU" dirty="0" smtClean="0"/>
              <a:t> </a:t>
            </a:r>
            <a:r>
              <a:rPr lang="ru-RU" dirty="0" err="1" smtClean="0"/>
              <a:t>проф</a:t>
            </a:r>
            <a:r>
              <a:rPr lang="uk-UA" dirty="0" err="1" smtClean="0"/>
              <a:t>есора</a:t>
            </a:r>
            <a:r>
              <a:rPr lang="ru-RU" dirty="0" smtClean="0"/>
              <a:t> Н.М. </a:t>
            </a:r>
            <a:r>
              <a:rPr lang="ru-RU" dirty="0" err="1" smtClean="0"/>
              <a:t>Корбозерової</a:t>
            </a:r>
            <a:r>
              <a:rPr lang="ru-RU" dirty="0" smtClean="0"/>
              <a:t> "Грамматика и семантика сложного предложения. Вопросы </a:t>
            </a:r>
            <a:r>
              <a:rPr lang="ru-RU" dirty="0" err="1" smtClean="0"/>
              <a:t>становлення</a:t>
            </a:r>
            <a:r>
              <a:rPr lang="ru-RU" dirty="0" smtClean="0"/>
              <a:t> синтаксиса испанского языка" (К., 1989)</a:t>
            </a:r>
            <a:r>
              <a:rPr lang="uk-UA" dirty="0" smtClean="0"/>
              <a:t>;</a:t>
            </a:r>
            <a:r>
              <a:rPr lang="ru-RU" dirty="0" smtClean="0"/>
              <a:t> "</a:t>
            </a:r>
            <a:r>
              <a:rPr lang="ru-RU" dirty="0" err="1" smtClean="0"/>
              <a:t>Diccionario</a:t>
            </a:r>
            <a:r>
              <a:rPr lang="ru-RU" dirty="0" smtClean="0"/>
              <a:t> </a:t>
            </a:r>
            <a:r>
              <a:rPr lang="ru-RU" dirty="0" err="1" smtClean="0"/>
              <a:t>economico</a:t>
            </a:r>
            <a:r>
              <a:rPr lang="ru-RU" dirty="0" smtClean="0"/>
              <a:t> </a:t>
            </a:r>
            <a:r>
              <a:rPr lang="ru-RU" dirty="0" err="1" smtClean="0"/>
              <a:t>espanol-ucraniano</a:t>
            </a:r>
            <a:r>
              <a:rPr lang="ru-RU" dirty="0" smtClean="0"/>
              <a:t>. </a:t>
            </a:r>
            <a:r>
              <a:rPr lang="ru-RU" dirty="0" err="1" smtClean="0"/>
              <a:t>Іспансько-український</a:t>
            </a:r>
            <a:r>
              <a:rPr lang="ru-RU" dirty="0" smtClean="0"/>
              <a:t> словник </a:t>
            </a:r>
            <a:r>
              <a:rPr lang="ru-RU" dirty="0" err="1" smtClean="0"/>
              <a:t>економічних</a:t>
            </a:r>
            <a:r>
              <a:rPr lang="ru-RU" dirty="0" smtClean="0"/>
              <a:t> </a:t>
            </a:r>
            <a:r>
              <a:rPr lang="ru-RU" dirty="0" err="1" smtClean="0"/>
              <a:t>термінів</a:t>
            </a:r>
            <a:r>
              <a:rPr lang="ru-RU" dirty="0" smtClean="0"/>
              <a:t>" (К., 2001) </a:t>
            </a:r>
            <a:r>
              <a:rPr lang="ru-RU" dirty="0" err="1" smtClean="0"/>
              <a:t>доц</a:t>
            </a:r>
            <a:r>
              <a:rPr lang="uk-UA" dirty="0" err="1" smtClean="0"/>
              <a:t>ентів</a:t>
            </a:r>
            <a:r>
              <a:rPr lang="uk-UA" dirty="0" smtClean="0"/>
              <a:t> </a:t>
            </a:r>
            <a:r>
              <a:rPr lang="ru-RU" dirty="0" smtClean="0"/>
              <a:t>Е.В. </a:t>
            </a:r>
            <a:r>
              <a:rPr lang="ru-RU" dirty="0" err="1" smtClean="0"/>
              <a:t>Шевкун</a:t>
            </a:r>
            <a:r>
              <a:rPr lang="ru-RU" dirty="0" smtClean="0"/>
              <a:t> та 0.0. </a:t>
            </a:r>
            <a:r>
              <a:rPr lang="ru-RU" dirty="0" err="1" smtClean="0"/>
              <a:t>Курченко</a:t>
            </a:r>
            <a:r>
              <a:rPr lang="uk-UA" dirty="0" smtClean="0"/>
              <a:t>;</a:t>
            </a:r>
            <a:r>
              <a:rPr lang="ru-RU" dirty="0" smtClean="0"/>
              <a:t> </a:t>
            </a:r>
            <a:r>
              <a:rPr lang="ru-RU" dirty="0" err="1" smtClean="0"/>
              <a:t>підручники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посібники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грифом </a:t>
            </a:r>
            <a:r>
              <a:rPr lang="ru-RU" dirty="0" err="1" smtClean="0"/>
              <a:t>Міністерства</a:t>
            </a:r>
            <a:r>
              <a:rPr lang="ru-RU" dirty="0" smtClean="0"/>
              <a:t> </a:t>
            </a:r>
            <a:r>
              <a:rPr lang="ru-RU" dirty="0" err="1" smtClean="0"/>
              <a:t>освіти</a:t>
            </a:r>
            <a:r>
              <a:rPr lang="uk-UA" dirty="0" smtClean="0"/>
              <a:t> України</a:t>
            </a:r>
            <a:r>
              <a:rPr lang="ru-RU" dirty="0" smtClean="0"/>
              <a:t>: E. </a:t>
            </a:r>
            <a:r>
              <a:rPr lang="ru-RU" dirty="0" err="1" smtClean="0"/>
              <a:t>Shevkun</a:t>
            </a:r>
            <a:r>
              <a:rPr lang="ru-RU" dirty="0" smtClean="0"/>
              <a:t>, О. M. </a:t>
            </a:r>
            <a:r>
              <a:rPr lang="ru-RU" dirty="0" err="1" smtClean="0"/>
              <a:t>Obruchnikova</a:t>
            </a:r>
            <a:r>
              <a:rPr lang="ru-RU" dirty="0" smtClean="0"/>
              <a:t> "</a:t>
            </a:r>
            <a:r>
              <a:rPr lang="ru-RU" dirty="0" err="1" smtClean="0"/>
              <a:t>Espanol</a:t>
            </a:r>
            <a:r>
              <a:rPr lang="ru-RU" dirty="0" smtClean="0"/>
              <a:t>: </a:t>
            </a:r>
            <a:r>
              <a:rPr lang="ru-RU" dirty="0" err="1" smtClean="0"/>
              <a:t>economia</a:t>
            </a:r>
            <a:r>
              <a:rPr lang="ru-RU" dirty="0" smtClean="0"/>
              <a:t> </a:t>
            </a:r>
            <a:r>
              <a:rPr lang="ru-RU" dirty="0" err="1" smtClean="0"/>
              <a:t>y</a:t>
            </a:r>
            <a:r>
              <a:rPr lang="ru-RU" dirty="0" smtClean="0"/>
              <a:t> </a:t>
            </a:r>
            <a:r>
              <a:rPr lang="ru-RU" dirty="0" err="1" smtClean="0"/>
              <a:t>finanzas</a:t>
            </a:r>
            <a:r>
              <a:rPr lang="ru-RU" dirty="0" smtClean="0"/>
              <a:t>" (К., 2001), </a:t>
            </a:r>
            <a:r>
              <a:rPr lang="ru-RU" dirty="0" err="1" smtClean="0"/>
              <a:t>проф</a:t>
            </a:r>
            <a:r>
              <a:rPr lang="uk-UA" dirty="0" smtClean="0"/>
              <a:t>.</a:t>
            </a:r>
            <a:r>
              <a:rPr lang="ru-RU" dirty="0" smtClean="0"/>
              <a:t> Н.М. </a:t>
            </a:r>
            <a:r>
              <a:rPr lang="ru-RU" dirty="0" err="1" smtClean="0"/>
              <a:t>Корбозерової</a:t>
            </a:r>
            <a:r>
              <a:rPr lang="ru-RU" dirty="0" smtClean="0"/>
              <a:t>, О. М. </a:t>
            </a:r>
            <a:r>
              <a:rPr lang="ru-RU" dirty="0" err="1" smtClean="0"/>
              <a:t>Вронської</a:t>
            </a:r>
            <a:r>
              <a:rPr lang="ru-RU" dirty="0" smtClean="0"/>
              <a:t> "</a:t>
            </a:r>
            <a:r>
              <a:rPr lang="ru-RU" dirty="0" err="1" smtClean="0"/>
              <a:t>Україна</a:t>
            </a:r>
            <a:r>
              <a:rPr lang="ru-RU" dirty="0" smtClean="0"/>
              <a:t> - </a:t>
            </a:r>
            <a:r>
              <a:rPr lang="ru-RU" dirty="0" err="1" smtClean="0"/>
              <a:t>іспанською</a:t>
            </a:r>
            <a:r>
              <a:rPr lang="ru-RU" dirty="0" smtClean="0"/>
              <a:t>" (К,, 2003), доц. І.І. </a:t>
            </a:r>
            <a:r>
              <a:rPr lang="ru-RU" dirty="0" err="1" smtClean="0"/>
              <a:t>Магушинця</a:t>
            </a:r>
            <a:r>
              <a:rPr lang="ru-RU" dirty="0" smtClean="0"/>
              <a:t> "</a:t>
            </a:r>
            <a:r>
              <a:rPr lang="ru-RU" dirty="0" err="1" smtClean="0"/>
              <a:t>Вступ</a:t>
            </a:r>
            <a:r>
              <a:rPr lang="ru-RU" dirty="0" smtClean="0"/>
              <a:t> до риторики" (К., 2003), "</a:t>
            </a:r>
            <a:r>
              <a:rPr lang="ru-RU" dirty="0" err="1" smtClean="0"/>
              <a:t>Вступ</a:t>
            </a:r>
            <a:r>
              <a:rPr lang="ru-RU" dirty="0" smtClean="0"/>
              <a:t> до </a:t>
            </a:r>
            <a:r>
              <a:rPr lang="ru-RU" dirty="0" err="1" smtClean="0"/>
              <a:t>італьяністики</a:t>
            </a:r>
            <a:r>
              <a:rPr lang="ru-RU" dirty="0" smtClean="0"/>
              <a:t>" (К., 2004).</a:t>
            </a:r>
          </a:p>
          <a:p>
            <a:pPr algn="just">
              <a:buNone/>
            </a:pPr>
            <a:r>
              <a:rPr lang="uk-UA" dirty="0" smtClean="0"/>
              <a:t>- </a:t>
            </a:r>
            <a:r>
              <a:rPr lang="uk-UA" i="1" dirty="0" smtClean="0"/>
              <a:t>кафедра теорії і практики перекладу з романських мов імені М. Зерова</a:t>
            </a:r>
            <a:r>
              <a:rPr lang="uk-UA" dirty="0" smtClean="0"/>
              <a:t>, заснована у 1983 році. </a:t>
            </a:r>
            <a:r>
              <a:rPr lang="ru-RU" dirty="0" err="1" smtClean="0"/>
              <a:t>Науково-дослідницька</a:t>
            </a:r>
            <a:r>
              <a:rPr lang="ru-RU" dirty="0" smtClean="0"/>
              <a:t> </a:t>
            </a:r>
            <a:r>
              <a:rPr lang="ru-RU" dirty="0" err="1" smtClean="0"/>
              <a:t>діяльність</a:t>
            </a:r>
            <a:r>
              <a:rPr lang="ru-RU" dirty="0" smtClean="0"/>
              <a:t> </a:t>
            </a:r>
            <a:r>
              <a:rPr lang="uk-UA" dirty="0" smtClean="0"/>
              <a:t>кафедри </a:t>
            </a:r>
            <a:r>
              <a:rPr lang="ru-RU" dirty="0" err="1" smtClean="0"/>
              <a:t>здійснюється</a:t>
            </a:r>
            <a:r>
              <a:rPr lang="ru-RU" dirty="0" smtClean="0"/>
              <a:t> в рамках </a:t>
            </a:r>
            <a:r>
              <a:rPr lang="ru-RU" dirty="0" err="1" smtClean="0"/>
              <a:t>комплексної</a:t>
            </a:r>
            <a:r>
              <a:rPr lang="ru-RU" dirty="0" smtClean="0"/>
              <a:t> теми «</a:t>
            </a:r>
            <a:r>
              <a:rPr lang="ru-RU" dirty="0" err="1" smtClean="0"/>
              <a:t>Коцептуальні</a:t>
            </a:r>
            <a:r>
              <a:rPr lang="ru-RU" dirty="0" smtClean="0"/>
              <a:t> </a:t>
            </a:r>
            <a:r>
              <a:rPr lang="ru-RU" dirty="0" err="1" smtClean="0"/>
              <a:t>картини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 </a:t>
            </a:r>
            <a:r>
              <a:rPr lang="ru-RU" dirty="0" err="1" smtClean="0"/>
              <a:t>романських</a:t>
            </a:r>
            <a:r>
              <a:rPr lang="ru-RU" dirty="0" smtClean="0"/>
              <a:t> та </a:t>
            </a:r>
            <a:r>
              <a:rPr lang="ru-RU" dirty="0" err="1" smtClean="0"/>
              <a:t>германських</a:t>
            </a:r>
            <a:r>
              <a:rPr lang="ru-RU" dirty="0" smtClean="0"/>
              <a:t> </a:t>
            </a:r>
            <a:r>
              <a:rPr lang="ru-RU" dirty="0" err="1" smtClean="0"/>
              <a:t>мов</a:t>
            </a:r>
            <a:r>
              <a:rPr lang="ru-RU" dirty="0" smtClean="0"/>
              <a:t> у </a:t>
            </a:r>
            <a:r>
              <a:rPr lang="ru-RU" dirty="0" err="1" smtClean="0"/>
              <a:t>контексті</a:t>
            </a:r>
            <a:r>
              <a:rPr lang="ru-RU" dirty="0" smtClean="0"/>
              <a:t> </a:t>
            </a:r>
            <a:r>
              <a:rPr lang="ru-RU" dirty="0" err="1" smtClean="0"/>
              <a:t>сучасного</a:t>
            </a:r>
            <a:r>
              <a:rPr lang="ru-RU" dirty="0" smtClean="0"/>
              <a:t> </a:t>
            </a:r>
            <a:r>
              <a:rPr lang="ru-RU" dirty="0" err="1" smtClean="0"/>
              <a:t>перекладознавства</a:t>
            </a:r>
            <a:r>
              <a:rPr lang="ru-RU" dirty="0" smtClean="0"/>
              <a:t>»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керівництвом</a:t>
            </a:r>
            <a:r>
              <a:rPr lang="ru-RU" dirty="0" smtClean="0"/>
              <a:t> </a:t>
            </a:r>
            <a:r>
              <a:rPr lang="ru-RU" dirty="0" err="1" smtClean="0"/>
              <a:t>проф</a:t>
            </a:r>
            <a:r>
              <a:rPr lang="uk-UA" dirty="0" err="1" smtClean="0"/>
              <a:t>есора</a:t>
            </a:r>
            <a:r>
              <a:rPr lang="uk-UA" dirty="0" smtClean="0"/>
              <a:t> Олександра Івановича </a:t>
            </a:r>
            <a:r>
              <a:rPr lang="ru-RU" dirty="0" err="1" smtClean="0"/>
              <a:t>Чередниченка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Київський національний лінгвістичний університет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i="1" dirty="0" smtClean="0"/>
              <a:t>кафедра романської філології</a:t>
            </a:r>
            <a:r>
              <a:rPr lang="uk-UA" b="1" dirty="0" smtClean="0"/>
              <a:t>, </a:t>
            </a:r>
            <a:r>
              <a:rPr lang="uk-UA" dirty="0" smtClean="0"/>
              <a:t>очолювана професором О.М. </a:t>
            </a:r>
            <a:r>
              <a:rPr lang="uk-UA" dirty="0" err="1" smtClean="0"/>
              <a:t>Кагановською</a:t>
            </a:r>
            <a:r>
              <a:rPr lang="uk-UA" dirty="0" smtClean="0"/>
              <a:t>. Наукова робота кафедри ведеться в межах колективної теми "Системність одиниць романських мов: когнітивний та комунікативно-функціональний аспекти". У 2012 році опубліковано: </a:t>
            </a:r>
            <a:r>
              <a:rPr lang="uk-UA" dirty="0" err="1" smtClean="0"/>
              <a:t>Кагановська</a:t>
            </a:r>
            <a:r>
              <a:rPr lang="uk-UA" dirty="0" smtClean="0"/>
              <a:t> О.М., </a:t>
            </a:r>
            <a:r>
              <a:rPr lang="uk-UA" dirty="0" err="1" smtClean="0"/>
              <a:t>Каратєєва</a:t>
            </a:r>
            <a:r>
              <a:rPr lang="uk-UA" dirty="0" smtClean="0"/>
              <a:t> Г.М., Савчук Р.І. Романські студії початку ХХІ століття: текстові концепти, </a:t>
            </a:r>
            <a:r>
              <a:rPr lang="uk-UA" dirty="0" err="1" smtClean="0"/>
              <a:t>наратив</a:t>
            </a:r>
            <a:r>
              <a:rPr lang="uk-UA" dirty="0" smtClean="0"/>
              <a:t>, можливі світи – К.: Вид. Центр КНЛУ.</a:t>
            </a:r>
            <a:endParaRPr lang="ru-RU" dirty="0" smtClean="0"/>
          </a:p>
          <a:p>
            <a:r>
              <a:rPr lang="uk-UA" dirty="0" smtClean="0"/>
              <a:t>- </a:t>
            </a:r>
            <a:r>
              <a:rPr lang="uk-UA" i="1" dirty="0" smtClean="0"/>
              <a:t>кафедра романських мов та перекладу</a:t>
            </a:r>
            <a:r>
              <a:rPr lang="uk-UA" dirty="0" smtClean="0"/>
              <a:t>, організована у 2002 р. після її виділення з кафедри практики германських і романських </a:t>
            </a:r>
            <a:r>
              <a:rPr lang="ru-RU" dirty="0" err="1" smtClean="0"/>
              <a:t>мов</a:t>
            </a:r>
            <a:r>
              <a:rPr lang="ru-RU" dirty="0" smtClean="0"/>
              <a:t>, яку </a:t>
            </a:r>
            <a:r>
              <a:rPr lang="ru-RU" dirty="0" err="1" smtClean="0"/>
              <a:t>було</a:t>
            </a:r>
            <a:r>
              <a:rPr lang="ru-RU" dirty="0" smtClean="0"/>
              <a:t> створено в 1996 р. </a:t>
            </a:r>
            <a:r>
              <a:rPr lang="ru-RU" dirty="0" err="1" smtClean="0"/>
              <a:t>Викладачі</a:t>
            </a:r>
            <a:r>
              <a:rPr lang="ru-RU" dirty="0" smtClean="0"/>
              <a:t> </a:t>
            </a:r>
            <a:r>
              <a:rPr lang="ru-RU" dirty="0" err="1" smtClean="0"/>
              <a:t>кафедри</a:t>
            </a:r>
            <a:r>
              <a:rPr lang="ru-RU" dirty="0" smtClean="0"/>
              <a:t> </a:t>
            </a:r>
            <a:r>
              <a:rPr lang="ru-RU" dirty="0" err="1" smtClean="0"/>
              <a:t>працюють</a:t>
            </a:r>
            <a:r>
              <a:rPr lang="ru-RU" dirty="0" smtClean="0"/>
              <a:t> у </a:t>
            </a:r>
            <a:r>
              <a:rPr lang="ru-RU" dirty="0" err="1" smtClean="0"/>
              <a:t>руслі</a:t>
            </a:r>
            <a:r>
              <a:rPr lang="ru-RU" dirty="0" smtClean="0"/>
              <a:t> </a:t>
            </a:r>
            <a:r>
              <a:rPr lang="ru-RU" dirty="0" err="1" smtClean="0"/>
              <a:t>колективної</a:t>
            </a:r>
            <a:r>
              <a:rPr lang="ru-RU" dirty="0" smtClean="0"/>
              <a:t> </a:t>
            </a:r>
            <a:r>
              <a:rPr lang="ru-RU" dirty="0" err="1" smtClean="0"/>
              <a:t>наукової</a:t>
            </a:r>
            <a:r>
              <a:rPr lang="ru-RU" dirty="0" smtClean="0"/>
              <a:t> теми «</a:t>
            </a:r>
            <a:r>
              <a:rPr lang="ru-RU" dirty="0" err="1" smtClean="0"/>
              <a:t>Актуальні</a:t>
            </a:r>
            <a:r>
              <a:rPr lang="ru-RU" dirty="0" smtClean="0"/>
              <a:t> </a:t>
            </a:r>
            <a:r>
              <a:rPr lang="ru-RU" dirty="0" err="1" smtClean="0"/>
              <a:t>проблеми</a:t>
            </a:r>
            <a:r>
              <a:rPr lang="ru-RU" dirty="0" smtClean="0"/>
              <a:t> </a:t>
            </a:r>
            <a:r>
              <a:rPr lang="ru-RU" dirty="0" err="1" smtClean="0"/>
              <a:t>лінгвістики</a:t>
            </a:r>
            <a:r>
              <a:rPr lang="ru-RU" dirty="0" smtClean="0"/>
              <a:t> та </a:t>
            </a:r>
            <a:r>
              <a:rPr lang="ru-RU" dirty="0" err="1" smtClean="0"/>
              <a:t>перекладознавства</a:t>
            </a:r>
            <a:r>
              <a:rPr lang="ru-RU" dirty="0" smtClean="0"/>
              <a:t> </a:t>
            </a:r>
            <a:r>
              <a:rPr lang="ru-RU" dirty="0" err="1" smtClean="0"/>
              <a:t>сучасних</a:t>
            </a:r>
            <a:r>
              <a:rPr lang="ru-RU" dirty="0" smtClean="0"/>
              <a:t> </a:t>
            </a:r>
            <a:r>
              <a:rPr lang="ru-RU" dirty="0" err="1" smtClean="0"/>
              <a:t>романських</a:t>
            </a:r>
            <a:r>
              <a:rPr lang="ru-RU" dirty="0" smtClean="0"/>
              <a:t> </a:t>
            </a:r>
            <a:r>
              <a:rPr lang="ru-RU" dirty="0" err="1" smtClean="0"/>
              <a:t>мов</a:t>
            </a:r>
            <a:r>
              <a:rPr lang="ru-RU" dirty="0" smtClean="0"/>
              <a:t>».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uk-UA" dirty="0" smtClean="0"/>
              <a:t>У Харківському національному педагогічному університеті ім. Г.С. Сковороди діє </a:t>
            </a:r>
            <a:r>
              <a:rPr lang="uk-UA" i="1" dirty="0" smtClean="0"/>
              <a:t>кафедра романської філології</a:t>
            </a:r>
            <a:r>
              <a:rPr lang="uk-UA" dirty="0" smtClean="0"/>
              <a:t> під </a:t>
            </a:r>
            <a:r>
              <a:rPr lang="uk-UA" dirty="0" err="1" smtClean="0"/>
              <a:t>керівництсвом</a:t>
            </a:r>
            <a:r>
              <a:rPr lang="uk-UA" dirty="0" smtClean="0"/>
              <a:t> професора, доктора філологічних наук Льва Михайловича </a:t>
            </a:r>
            <a:r>
              <a:rPr lang="uk-UA" dirty="0" err="1" smtClean="0"/>
              <a:t>Мінкіна</a:t>
            </a:r>
            <a:r>
              <a:rPr lang="uk-UA" dirty="0" smtClean="0"/>
              <a:t>. При кафедрі діє аспірантура зі спеціальності 10.02.05 – романські мови. </a:t>
            </a:r>
            <a:endParaRPr lang="ru-RU" dirty="0" smtClean="0"/>
          </a:p>
          <a:p>
            <a:pPr algn="just"/>
            <a:r>
              <a:rPr lang="uk-UA" dirty="0" smtClean="0"/>
              <a:t>У Харківському національному університеті імені В.Н. </a:t>
            </a:r>
            <a:r>
              <a:rPr lang="uk-UA" dirty="0" err="1" smtClean="0"/>
              <a:t>Каразіна</a:t>
            </a:r>
            <a:r>
              <a:rPr lang="uk-UA" dirty="0" smtClean="0"/>
              <a:t> існує </a:t>
            </a:r>
            <a:r>
              <a:rPr lang="uk-UA" i="1" dirty="0" smtClean="0"/>
              <a:t>кафедра романської філології і перекладу</a:t>
            </a:r>
            <a:r>
              <a:rPr lang="uk-UA" dirty="0" smtClean="0"/>
              <a:t>, історія якої почалась із заснуванням Харківського інституту лінгвістичної освіти у 30-ті роки ХХ століття. Науково-дослідна робота кафедри спрямована на дослідження проблем міжкультурної комунікації, мовознавства, </a:t>
            </a:r>
            <a:r>
              <a:rPr lang="uk-UA" dirty="0" err="1" smtClean="0"/>
              <a:t>перекладознавства</a:t>
            </a:r>
            <a:r>
              <a:rPr lang="uk-UA" dirty="0" smtClean="0"/>
              <a:t>, літературознавства, психології, філософії.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uk-UA" dirty="0" smtClean="0"/>
              <a:t>У Львівському національному університеті імені Івана Франка працює </a:t>
            </a:r>
            <a:r>
              <a:rPr lang="uk-UA" i="1" dirty="0" smtClean="0"/>
              <a:t>кафедра французької філології</a:t>
            </a:r>
            <a:r>
              <a:rPr lang="uk-UA" dirty="0" smtClean="0"/>
              <a:t>, очолювана професором, доктором філологічних наук </a:t>
            </a:r>
            <a:r>
              <a:rPr lang="uk-UA" dirty="0" err="1" smtClean="0"/>
              <a:t>Помірко</a:t>
            </a:r>
            <a:r>
              <a:rPr lang="uk-UA" dirty="0" smtClean="0"/>
              <a:t> Романом Семеновичем. Науковці кафедри досліджують порівняльно-типологічні особливості романських мов; семантику, синтагматику і прагматику мовленнєвої діяльності французької та іспанської мов; </a:t>
            </a:r>
            <a:r>
              <a:rPr lang="ru-RU" dirty="0" smtClean="0"/>
              <a:t> </a:t>
            </a:r>
            <a:r>
              <a:rPr lang="uk-UA" dirty="0" smtClean="0"/>
              <a:t>проблеми перекладу з французької та іспанської на українську мову та з української на іспанську і французьку;</a:t>
            </a:r>
            <a:r>
              <a:rPr lang="uk-UA" b="1" dirty="0" smtClean="0"/>
              <a:t> </a:t>
            </a:r>
            <a:r>
              <a:rPr lang="uk-UA" dirty="0" smtClean="0"/>
              <a:t>проблеми фонетики, граматики, стилістики та сучасної </a:t>
            </a:r>
            <a:r>
              <a:rPr lang="uk-UA" dirty="0" err="1" smtClean="0"/>
              <a:t>дериватології</a:t>
            </a:r>
            <a:r>
              <a:rPr lang="uk-UA" dirty="0" smtClean="0"/>
              <a:t> романських мов; історіографію романістичних досліджень у Львівському університеті.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uk-UA" dirty="0" smtClean="0"/>
              <a:t>У Чернівецькому національному університеті імені Юрія </a:t>
            </a:r>
            <a:r>
              <a:rPr lang="uk-UA" dirty="0" err="1" smtClean="0"/>
              <a:t>Федьковича</a:t>
            </a:r>
            <a:r>
              <a:rPr lang="uk-UA" dirty="0" smtClean="0"/>
              <a:t> з 1945 року діє </a:t>
            </a:r>
            <a:r>
              <a:rPr lang="uk-UA" i="1" dirty="0" smtClean="0"/>
              <a:t>кафедра романської філології та перекладу</a:t>
            </a:r>
            <a:r>
              <a:rPr lang="uk-UA" dirty="0" smtClean="0"/>
              <a:t>. </a:t>
            </a:r>
            <a:r>
              <a:rPr lang="ru-RU" dirty="0" err="1" smtClean="0"/>
              <a:t>Започаткував</a:t>
            </a:r>
            <a:r>
              <a:rPr lang="ru-RU" dirty="0" smtClean="0"/>
              <a:t> </a:t>
            </a:r>
            <a:r>
              <a:rPr lang="ru-RU" dirty="0" err="1" smtClean="0"/>
              <a:t>викладання</a:t>
            </a:r>
            <a:r>
              <a:rPr lang="ru-RU" dirty="0" smtClean="0"/>
              <a:t> </a:t>
            </a:r>
            <a:r>
              <a:rPr lang="ru-RU" dirty="0" err="1" smtClean="0"/>
              <a:t>французької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 в </a:t>
            </a:r>
            <a:r>
              <a:rPr lang="ru-RU" dirty="0" err="1" smtClean="0"/>
              <a:t>університеті</a:t>
            </a:r>
            <a:r>
              <a:rPr lang="ru-RU" dirty="0" smtClean="0"/>
              <a:t> </a:t>
            </a:r>
            <a:r>
              <a:rPr lang="ru-RU" dirty="0" err="1" smtClean="0"/>
              <a:t>випускник</a:t>
            </a:r>
            <a:r>
              <a:rPr lang="ru-RU" dirty="0" smtClean="0"/>
              <a:t> </a:t>
            </a:r>
            <a:r>
              <a:rPr lang="ru-RU" dirty="0" err="1" smtClean="0"/>
              <a:t>Сорбонни</a:t>
            </a:r>
            <a:r>
              <a:rPr lang="ru-RU" dirty="0" smtClean="0"/>
              <a:t>, </a:t>
            </a:r>
            <a:r>
              <a:rPr lang="ru-RU" dirty="0" err="1" smtClean="0"/>
              <a:t>професор</a:t>
            </a:r>
            <a:r>
              <a:rPr lang="ru-RU" dirty="0" smtClean="0"/>
              <a:t> </a:t>
            </a:r>
            <a:r>
              <a:rPr lang="ru-RU" dirty="0" err="1" smtClean="0"/>
              <a:t>Олександр</a:t>
            </a:r>
            <a:r>
              <a:rPr lang="ru-RU" dirty="0" smtClean="0"/>
              <a:t> </a:t>
            </a:r>
            <a:r>
              <a:rPr lang="ru-RU" dirty="0" err="1" smtClean="0"/>
              <a:t>Будінський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працював</a:t>
            </a:r>
            <a:r>
              <a:rPr lang="ru-RU" dirty="0" smtClean="0"/>
              <a:t> на </a:t>
            </a:r>
            <a:r>
              <a:rPr lang="ru-RU" dirty="0" err="1" smtClean="0"/>
              <a:t>кафедрі</a:t>
            </a:r>
            <a:r>
              <a:rPr lang="ru-RU" dirty="0" smtClean="0"/>
              <a:t> </a:t>
            </a:r>
            <a:r>
              <a:rPr lang="ru-RU" dirty="0" err="1" smtClean="0"/>
              <a:t>романістики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входила </a:t>
            </a:r>
            <a:r>
              <a:rPr lang="ru-RU" dirty="0" err="1" smtClean="0"/>
              <a:t>продовж</a:t>
            </a:r>
            <a:r>
              <a:rPr lang="ru-RU" dirty="0" smtClean="0"/>
              <a:t>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 до складу </a:t>
            </a:r>
            <a:r>
              <a:rPr lang="ru-RU" dirty="0" err="1" smtClean="0"/>
              <a:t>філологічного</a:t>
            </a:r>
            <a:r>
              <a:rPr lang="ru-RU" dirty="0" smtClean="0"/>
              <a:t> факультету. </a:t>
            </a:r>
            <a:r>
              <a:rPr lang="ru-RU" dirty="0" err="1" smtClean="0"/>
              <a:t>Нині</a:t>
            </a:r>
            <a:r>
              <a:rPr lang="ru-RU" dirty="0" smtClean="0"/>
              <a:t> кафедр</a:t>
            </a:r>
            <a:r>
              <a:rPr lang="uk-UA" dirty="0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чолює</a:t>
            </a:r>
            <a:r>
              <a:rPr lang="ru-RU" dirty="0" smtClean="0"/>
              <a:t> </a:t>
            </a:r>
            <a:r>
              <a:rPr lang="uk-UA" dirty="0" smtClean="0"/>
              <a:t>доктор</a:t>
            </a:r>
            <a:r>
              <a:rPr lang="ru-RU" dirty="0" smtClean="0"/>
              <a:t> </a:t>
            </a:r>
            <a:r>
              <a:rPr lang="ru-RU" dirty="0" err="1" smtClean="0"/>
              <a:t>філол</a:t>
            </a:r>
            <a:r>
              <a:rPr lang="uk-UA" dirty="0" err="1" smtClean="0"/>
              <a:t>огічних</a:t>
            </a:r>
            <a:r>
              <a:rPr lang="ru-RU" dirty="0" smtClean="0"/>
              <a:t> наук, </a:t>
            </a:r>
            <a:r>
              <a:rPr lang="ru-RU" dirty="0" err="1" smtClean="0"/>
              <a:t>професор</a:t>
            </a:r>
            <a:r>
              <a:rPr lang="ru-RU" dirty="0" smtClean="0"/>
              <a:t> М. М. Попович. </a:t>
            </a:r>
            <a:r>
              <a:rPr lang="uk-UA" dirty="0" smtClean="0"/>
              <a:t>Серед наукових пріоритетів кафедри – дослідження </a:t>
            </a:r>
            <a:r>
              <a:rPr lang="ru-RU" dirty="0" err="1" smtClean="0"/>
              <a:t>лексико-граматичні</a:t>
            </a:r>
            <a:r>
              <a:rPr lang="ru-RU" dirty="0" smtClean="0"/>
              <a:t> </a:t>
            </a:r>
            <a:r>
              <a:rPr lang="ru-RU" dirty="0" err="1" smtClean="0"/>
              <a:t>одиниц</a:t>
            </a:r>
            <a:r>
              <a:rPr lang="uk-UA" dirty="0" smtClean="0"/>
              <a:t>ь </a:t>
            </a:r>
            <a:r>
              <a:rPr lang="ru-RU" dirty="0" err="1" smtClean="0"/>
              <a:t>мови</a:t>
            </a:r>
            <a:r>
              <a:rPr lang="ru-RU" dirty="0" smtClean="0"/>
              <a:t> в </a:t>
            </a:r>
            <a:r>
              <a:rPr lang="ru-RU" dirty="0" err="1" smtClean="0"/>
              <a:t>діахронії</a:t>
            </a:r>
            <a:r>
              <a:rPr lang="ru-RU" dirty="0" smtClean="0"/>
              <a:t>; </a:t>
            </a:r>
            <a:r>
              <a:rPr lang="ru-RU" dirty="0" err="1" smtClean="0"/>
              <a:t>когнітивно-дискурсн</a:t>
            </a:r>
            <a:r>
              <a:rPr lang="uk-UA" dirty="0" err="1" smtClean="0"/>
              <a:t>ий</a:t>
            </a:r>
            <a:r>
              <a:rPr lang="uk-UA" dirty="0" smtClean="0"/>
              <a:t> аспект </a:t>
            </a:r>
            <a:r>
              <a:rPr lang="ru-RU" dirty="0" err="1" smtClean="0"/>
              <a:t>функціонування</a:t>
            </a:r>
            <a:r>
              <a:rPr lang="ru-RU" dirty="0" smtClean="0"/>
              <a:t>  </a:t>
            </a:r>
            <a:r>
              <a:rPr lang="ru-RU" dirty="0" err="1" smtClean="0"/>
              <a:t>лексико-семантичних</a:t>
            </a:r>
            <a:r>
              <a:rPr lang="ru-RU" dirty="0" smtClean="0"/>
              <a:t> </a:t>
            </a:r>
            <a:r>
              <a:rPr lang="ru-RU" dirty="0" err="1" smtClean="0"/>
              <a:t>одиниць</a:t>
            </a:r>
            <a:r>
              <a:rPr lang="ru-RU" dirty="0" smtClean="0"/>
              <a:t> </a:t>
            </a:r>
            <a:r>
              <a:rPr lang="ru-RU" dirty="0" err="1" smtClean="0"/>
              <a:t>французької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uk-UA" dirty="0" smtClean="0"/>
              <a:t>; </a:t>
            </a:r>
            <a:r>
              <a:rPr lang="ru-RU" dirty="0" err="1" smtClean="0"/>
              <a:t>лінгво-прагматичні</a:t>
            </a:r>
            <a:r>
              <a:rPr lang="ru-RU" dirty="0" smtClean="0"/>
              <a:t> </a:t>
            </a:r>
            <a:r>
              <a:rPr lang="ru-RU" dirty="0" err="1" smtClean="0"/>
              <a:t>аспекти</a:t>
            </a:r>
            <a:r>
              <a:rPr lang="ru-RU" dirty="0" smtClean="0"/>
              <a:t> </a:t>
            </a:r>
            <a:r>
              <a:rPr lang="ru-RU" dirty="0" err="1" smtClean="0"/>
              <a:t>одиниць</a:t>
            </a:r>
            <a:r>
              <a:rPr lang="ru-RU" dirty="0" smtClean="0"/>
              <a:t> перекладу у </a:t>
            </a:r>
            <a:r>
              <a:rPr lang="ru-RU" dirty="0" err="1" smtClean="0"/>
              <a:t>різних</a:t>
            </a:r>
            <a:r>
              <a:rPr lang="ru-RU" dirty="0" smtClean="0"/>
              <a:t> типах </a:t>
            </a:r>
            <a:r>
              <a:rPr lang="ru-RU" dirty="0" err="1" smtClean="0"/>
              <a:t>дискурсів</a:t>
            </a:r>
            <a:r>
              <a:rPr lang="uk-UA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Фрідріх </a:t>
            </a:r>
            <a:r>
              <a:rPr lang="uk-UA" b="1" dirty="0" err="1" smtClean="0"/>
              <a:t>Діц</a:t>
            </a:r>
            <a:r>
              <a:rPr lang="uk-UA" b="1" dirty="0" smtClean="0"/>
              <a:t> – </a:t>
            </a:r>
            <a:br>
              <a:rPr lang="uk-UA" b="1" dirty="0" smtClean="0"/>
            </a:br>
            <a:r>
              <a:rPr lang="uk-UA" b="1" dirty="0" smtClean="0"/>
              <a:t>німецький філолог (1794-1876)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Засновник романського мовознавства як наукової дисципліни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1836-1843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р.р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-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“Граматика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романських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мов”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(3 томи):</a:t>
            </a:r>
          </a:p>
          <a:p>
            <a:pPr algn="just">
              <a:buFontTx/>
              <a:buChar char="-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запропонована  одна з перших класифікацій романських мов (розподіл на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західно-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східнороманські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мови);</a:t>
            </a:r>
          </a:p>
          <a:p>
            <a:pPr algn="just">
              <a:buFontTx/>
              <a:buChar char="-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представлені основні закономірності переходу від латини до романських мов на фонетичному, морфологічному та синтаксичному рівнях.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1854 р. –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“Етимологічний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словник романських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мов”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досліджені:</a:t>
            </a:r>
          </a:p>
          <a:p>
            <a:pPr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загальнороманські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лексеми з огляду на їх походження;</a:t>
            </a:r>
          </a:p>
          <a:p>
            <a:pPr>
              <a:buFontTx/>
              <a:buChar char="-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слова, характерні для окремих областей Романії. 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NB!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Ф.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Діц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у своїх дослідження спирався на матеріал класичної латини. Поняття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“народна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латина”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отримало своє конкретне мовне значення на наступному етапі свого розвитку.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D:\Рабочий стол 27.02.2017\Карты ромфил (2)\Friedrich_Christian_Diez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36"/>
            <a:ext cx="3714775" cy="43577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/>
              <a:t>Кафедра </a:t>
            </a:r>
            <a:r>
              <a:rPr lang="uk-UA" sz="3200" b="1" i="1" dirty="0" smtClean="0"/>
              <a:t>романської філології і перекладу</a:t>
            </a:r>
            <a:r>
              <a:rPr lang="uk-UA" sz="3200" b="1" dirty="0" smtClean="0"/>
              <a:t> Запорізького національного університету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err="1" smtClean="0"/>
              <a:t>Основні</a:t>
            </a:r>
            <a:r>
              <a:rPr lang="ru-RU" b="1" dirty="0" smtClean="0"/>
              <a:t> напрямки </a:t>
            </a:r>
            <a:r>
              <a:rPr lang="ru-RU" b="1" dirty="0" err="1" smtClean="0"/>
              <a:t>наукових</a:t>
            </a:r>
            <a:r>
              <a:rPr lang="ru-RU" b="1" dirty="0" smtClean="0"/>
              <a:t> </a:t>
            </a:r>
            <a:r>
              <a:rPr lang="ru-RU" b="1" dirty="0" err="1" smtClean="0"/>
              <a:t>досліджень</a:t>
            </a:r>
            <a:r>
              <a:rPr lang="ru-RU" b="1" dirty="0" smtClean="0"/>
              <a:t> </a:t>
            </a:r>
          </a:p>
          <a:p>
            <a:r>
              <a:rPr lang="ru-RU" b="1" dirty="0" smtClean="0"/>
              <a:t> </a:t>
            </a:r>
            <a:r>
              <a:rPr lang="ru-RU" dirty="0" err="1" smtClean="0"/>
              <a:t>дослідження</a:t>
            </a:r>
            <a:r>
              <a:rPr lang="ru-RU" dirty="0" smtClean="0"/>
              <a:t> </a:t>
            </a:r>
            <a:r>
              <a:rPr lang="ru-RU" dirty="0" err="1" smtClean="0"/>
              <a:t>семантичних</a:t>
            </a:r>
            <a:r>
              <a:rPr lang="ru-RU" dirty="0" smtClean="0"/>
              <a:t> та </a:t>
            </a:r>
            <a:r>
              <a:rPr lang="ru-RU" dirty="0" err="1" smtClean="0"/>
              <a:t>культурологічних</a:t>
            </a:r>
            <a:r>
              <a:rPr lang="ru-RU" dirty="0" smtClean="0"/>
              <a:t> </a:t>
            </a:r>
            <a:r>
              <a:rPr lang="ru-RU" dirty="0" err="1" smtClean="0"/>
              <a:t>аспектів</a:t>
            </a:r>
            <a:r>
              <a:rPr lang="ru-RU" dirty="0" smtClean="0"/>
              <a:t> </a:t>
            </a:r>
            <a:r>
              <a:rPr lang="ru-RU" dirty="0" err="1" smtClean="0"/>
              <a:t>мовних</a:t>
            </a:r>
            <a:r>
              <a:rPr lang="ru-RU" dirty="0" smtClean="0"/>
              <a:t> </a:t>
            </a:r>
            <a:r>
              <a:rPr lang="ru-RU" dirty="0" err="1" smtClean="0"/>
              <a:t>одиниць</a:t>
            </a:r>
            <a:r>
              <a:rPr lang="ru-RU" dirty="0" smtClean="0"/>
              <a:t> </a:t>
            </a:r>
            <a:r>
              <a:rPr lang="ru-RU" dirty="0" err="1" smtClean="0"/>
              <a:t>ісп</a:t>
            </a:r>
            <a:r>
              <a:rPr lang="ru-RU" dirty="0" smtClean="0"/>
              <a:t>. та франц. </a:t>
            </a:r>
            <a:r>
              <a:rPr lang="ru-RU" dirty="0" err="1" smtClean="0"/>
              <a:t>мов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вивчення</a:t>
            </a:r>
            <a:r>
              <a:rPr lang="ru-RU" dirty="0" smtClean="0"/>
              <a:t> </a:t>
            </a:r>
            <a:r>
              <a:rPr lang="ru-RU" dirty="0" err="1" smtClean="0"/>
              <a:t>жанрово-стилістичних</a:t>
            </a:r>
            <a:r>
              <a:rPr lang="ru-RU" dirty="0" smtClean="0"/>
              <a:t> </a:t>
            </a:r>
            <a:r>
              <a:rPr lang="ru-RU" dirty="0" err="1" smtClean="0"/>
              <a:t>домінант</a:t>
            </a:r>
            <a:r>
              <a:rPr lang="ru-RU" dirty="0" smtClean="0"/>
              <a:t> </a:t>
            </a:r>
            <a:r>
              <a:rPr lang="ru-RU" dirty="0" err="1" smtClean="0"/>
              <a:t>різножанрових</a:t>
            </a:r>
            <a:r>
              <a:rPr lang="ru-RU" dirty="0" smtClean="0"/>
              <a:t> </a:t>
            </a:r>
            <a:r>
              <a:rPr lang="ru-RU" dirty="0" err="1" smtClean="0"/>
              <a:t>текстів</a:t>
            </a:r>
            <a:r>
              <a:rPr lang="ru-RU" dirty="0" smtClean="0"/>
              <a:t> та </a:t>
            </a:r>
            <a:r>
              <a:rPr lang="ru-RU" dirty="0" err="1" smtClean="0"/>
              <a:t>їх</a:t>
            </a:r>
            <a:r>
              <a:rPr lang="ru-RU" dirty="0" smtClean="0"/>
              <a:t> передача при </a:t>
            </a:r>
            <a:r>
              <a:rPr lang="ru-RU" dirty="0" err="1" smtClean="0"/>
              <a:t>перекладі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проблеми</a:t>
            </a:r>
            <a:r>
              <a:rPr lang="ru-RU" dirty="0" smtClean="0"/>
              <a:t> </a:t>
            </a:r>
            <a:r>
              <a:rPr lang="ru-RU" dirty="0" err="1" smtClean="0"/>
              <a:t>номінації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регіональна</a:t>
            </a:r>
            <a:r>
              <a:rPr lang="ru-RU" dirty="0" smtClean="0"/>
              <a:t> </a:t>
            </a:r>
            <a:r>
              <a:rPr lang="ru-RU" dirty="0" err="1" smtClean="0"/>
              <a:t>варіативність</a:t>
            </a:r>
            <a:r>
              <a:rPr lang="ru-RU" dirty="0" smtClean="0"/>
              <a:t> </a:t>
            </a:r>
            <a:r>
              <a:rPr lang="ru-RU" dirty="0" err="1" smtClean="0"/>
              <a:t>ісп</a:t>
            </a:r>
            <a:r>
              <a:rPr lang="ru-RU" dirty="0" smtClean="0"/>
              <a:t>. та франц. </a:t>
            </a:r>
            <a:r>
              <a:rPr lang="ru-RU" dirty="0" err="1" smtClean="0"/>
              <a:t>мов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Грациадіо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Ісая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Асколі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– італійський філолог (1829-1907)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dirty="0" smtClean="0"/>
              <a:t>заложив основи італійської діалектології:</a:t>
            </a:r>
          </a:p>
          <a:p>
            <a:pPr>
              <a:buNone/>
            </a:pPr>
            <a:r>
              <a:rPr lang="uk-UA" dirty="0" smtClean="0"/>
              <a:t>У 1873р. заснував журнал </a:t>
            </a:r>
            <a:r>
              <a:rPr lang="uk-UA" dirty="0" err="1" smtClean="0"/>
              <a:t>“Італійський</a:t>
            </a:r>
            <a:r>
              <a:rPr lang="uk-UA" dirty="0" smtClean="0"/>
              <a:t> журнал з </a:t>
            </a:r>
            <a:r>
              <a:rPr lang="uk-UA" dirty="0" err="1" smtClean="0"/>
              <a:t>діалектології”</a:t>
            </a:r>
            <a:r>
              <a:rPr lang="uk-UA" dirty="0" smtClean="0"/>
              <a:t>, перший том якого (500 сторінок) було присвячено діалектам ретороманської мови </a:t>
            </a:r>
            <a:r>
              <a:rPr lang="uk-UA" dirty="0" err="1" smtClean="0"/>
              <a:t>“Ладинські</a:t>
            </a:r>
            <a:r>
              <a:rPr lang="uk-UA" dirty="0" smtClean="0"/>
              <a:t> </a:t>
            </a:r>
            <a:r>
              <a:rPr lang="uk-UA" dirty="0" err="1" smtClean="0"/>
              <a:t>наріччя”</a:t>
            </a:r>
            <a:r>
              <a:rPr lang="uk-UA" dirty="0" smtClean="0"/>
              <a:t>;</a:t>
            </a:r>
          </a:p>
          <a:p>
            <a:r>
              <a:rPr lang="uk-UA" dirty="0" smtClean="0"/>
              <a:t>розвивав теорію субстрату: вважав етнічний фактор основною причиною виникнення особливостей латини в окремих провінціях Романії, які потім спричинили розбіжності між романськими мовами.   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D:\Рабочий стол 27.02.2017\Карты ромфил (2)\Ascol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4143403" cy="45720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err="1" smtClean="0"/>
              <a:t>Гастон</a:t>
            </a:r>
            <a:r>
              <a:rPr lang="uk-UA" b="1" dirty="0" smtClean="0"/>
              <a:t> </a:t>
            </a:r>
            <a:r>
              <a:rPr lang="uk-UA" b="1" dirty="0" err="1" smtClean="0"/>
              <a:t>Паріс</a:t>
            </a:r>
            <a:r>
              <a:rPr lang="uk-UA" b="1" dirty="0" smtClean="0"/>
              <a:t> – </a:t>
            </a:r>
            <a:br>
              <a:rPr lang="uk-UA" b="1" dirty="0" smtClean="0"/>
            </a:br>
            <a:r>
              <a:rPr lang="uk-UA" b="1" dirty="0" smtClean="0"/>
              <a:t>французький філолог (1839-1903)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/>
              <a:t>член Французької Академії;</a:t>
            </a:r>
          </a:p>
          <a:p>
            <a:r>
              <a:rPr lang="uk-UA" dirty="0" smtClean="0"/>
              <a:t>утворив філологічну школу (серед його учнів: В.Ф.</a:t>
            </a:r>
            <a:r>
              <a:rPr lang="uk-UA" dirty="0" err="1" smtClean="0"/>
              <a:t>Шишмарьов</a:t>
            </a:r>
            <a:r>
              <a:rPr lang="uk-UA" dirty="0" smtClean="0"/>
              <a:t>, Вільгельм </a:t>
            </a:r>
            <a:r>
              <a:rPr lang="uk-UA" dirty="0" err="1" smtClean="0"/>
              <a:t>Мейєр-Любке</a:t>
            </a:r>
            <a:r>
              <a:rPr lang="uk-UA" dirty="0" smtClean="0"/>
              <a:t>);</a:t>
            </a:r>
          </a:p>
          <a:p>
            <a:r>
              <a:rPr lang="uk-UA" dirty="0" smtClean="0"/>
              <a:t>1872р. – разом з Полем </a:t>
            </a:r>
            <a:r>
              <a:rPr lang="uk-UA" dirty="0" err="1" smtClean="0"/>
              <a:t>Мейєром</a:t>
            </a:r>
            <a:r>
              <a:rPr lang="uk-UA" dirty="0" smtClean="0"/>
              <a:t> заснував журнал </a:t>
            </a:r>
            <a:r>
              <a:rPr lang="uk-UA" dirty="0" err="1" smtClean="0"/>
              <a:t>“Романія”</a:t>
            </a:r>
            <a:r>
              <a:rPr lang="uk-UA" dirty="0" smtClean="0"/>
              <a:t>, який існує у наші дні;</a:t>
            </a:r>
          </a:p>
          <a:p>
            <a:r>
              <a:rPr lang="uk-UA" dirty="0" smtClean="0"/>
              <a:t>видавав </a:t>
            </a:r>
            <a:r>
              <a:rPr lang="uk-UA" dirty="0" err="1" smtClean="0"/>
              <a:t>старофранцузькі</a:t>
            </a:r>
            <a:r>
              <a:rPr lang="uk-UA" dirty="0" smtClean="0"/>
              <a:t> тексти</a:t>
            </a:r>
            <a:endParaRPr lang="ru-RU" dirty="0"/>
          </a:p>
        </p:txBody>
      </p:sp>
      <p:pic>
        <p:nvPicPr>
          <p:cNvPr id="2050" name="Picture 2" descr="D:\Рабочий стол 27.02.2017\Карты ромфил (2)\320px-Gaston_Pari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23100" y="1600200"/>
            <a:ext cx="3506799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err="1" smtClean="0"/>
              <a:t>Гуго</a:t>
            </a:r>
            <a:r>
              <a:rPr lang="uk-UA" b="1" dirty="0" smtClean="0"/>
              <a:t> </a:t>
            </a:r>
            <a:r>
              <a:rPr lang="uk-UA" b="1" dirty="0" err="1" smtClean="0"/>
              <a:t>Шухардт</a:t>
            </a:r>
            <a:r>
              <a:rPr lang="uk-UA" b="1" dirty="0" smtClean="0"/>
              <a:t> – </a:t>
            </a:r>
            <a:br>
              <a:rPr lang="uk-UA" b="1" dirty="0" smtClean="0"/>
            </a:br>
            <a:r>
              <a:rPr lang="uk-UA" b="1" dirty="0" smtClean="0"/>
              <a:t>австрійський філолог (1842-1927)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dirty="0" smtClean="0"/>
              <a:t>1866-1867р.р. – </a:t>
            </a:r>
            <a:r>
              <a:rPr lang="uk-UA" dirty="0" err="1" smtClean="0"/>
              <a:t>“Вокалізм</a:t>
            </a:r>
            <a:r>
              <a:rPr lang="uk-UA" dirty="0" smtClean="0"/>
              <a:t> вульгарної </a:t>
            </a:r>
            <a:r>
              <a:rPr lang="uk-UA" dirty="0" err="1" smtClean="0"/>
              <a:t>латини”</a:t>
            </a:r>
            <a:r>
              <a:rPr lang="uk-UA" dirty="0" smtClean="0"/>
              <a:t>:</a:t>
            </a:r>
          </a:p>
          <a:p>
            <a:pPr>
              <a:buFontTx/>
              <a:buChar char="-"/>
            </a:pPr>
            <a:r>
              <a:rPr lang="uk-UA" dirty="0" smtClean="0"/>
              <a:t>реконструював фонологічний склад народної латини;</a:t>
            </a:r>
          </a:p>
          <a:p>
            <a:pPr algn="just">
              <a:buFontTx/>
              <a:buChar char="-"/>
            </a:pPr>
            <a:r>
              <a:rPr lang="uk-UA" dirty="0" smtClean="0"/>
              <a:t>був прихильником теорії етнічного субстрату </a:t>
            </a:r>
          </a:p>
          <a:p>
            <a:endParaRPr lang="ru-RU" dirty="0"/>
          </a:p>
        </p:txBody>
      </p:sp>
      <p:pic>
        <p:nvPicPr>
          <p:cNvPr id="3074" name="Picture 2" descr="D:\Рабочий стол 27.02.2017\Карты ромфил (2)\Hugo_Ernst_Mario_Schuchard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85926"/>
            <a:ext cx="3857652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Густав </a:t>
            </a:r>
            <a:r>
              <a:rPr lang="uk-UA" b="1" dirty="0" err="1" smtClean="0"/>
              <a:t>Грьобер</a:t>
            </a:r>
            <a:r>
              <a:rPr lang="uk-UA" b="1" dirty="0" smtClean="0"/>
              <a:t> – </a:t>
            </a:r>
            <a:br>
              <a:rPr lang="uk-UA" b="1" dirty="0" smtClean="0"/>
            </a:br>
            <a:r>
              <a:rPr lang="uk-UA" b="1" dirty="0" smtClean="0"/>
              <a:t>німецький філолог (1844-1911)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 1877 р. заснував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“Журнал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з романської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філології”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який існує у наші дні;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1883-1902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р.р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- редактор, видавець, учасник великого двотомного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“Компендіуму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з романської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філології”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де зібрані статті з питань романської філології;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автор хронологічної або історичної теорії виникнення романських мов: виникнення романських мов почалось з романізації першої провінції за межами Апеннінського півострова і продовжувалось при завоюванні кожної нової провінції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err="1" smtClean="0"/>
              <a:t>Младограматичний</a:t>
            </a:r>
            <a:r>
              <a:rPr lang="uk-UA" b="1" dirty="0" smtClean="0"/>
              <a:t> напрямок у романському мовознавстві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uk-UA" dirty="0" smtClean="0"/>
              <a:t>70-90 роки ХІХ ст. у порівняльно-історичному мовознавстві виникає новий напрямок – </a:t>
            </a:r>
            <a:r>
              <a:rPr lang="uk-UA" dirty="0" err="1" smtClean="0"/>
              <a:t>младограматичний</a:t>
            </a:r>
            <a:r>
              <a:rPr lang="uk-UA" dirty="0" smtClean="0"/>
              <a:t> (представлений філологами молодого покоління)</a:t>
            </a:r>
          </a:p>
          <a:p>
            <a:pPr algn="just"/>
            <a:r>
              <a:rPr lang="uk-UA" dirty="0" smtClean="0"/>
              <a:t>Німецькі вчені Герман </a:t>
            </a:r>
            <a:r>
              <a:rPr lang="uk-UA" dirty="0" err="1" smtClean="0"/>
              <a:t>Остгоф</a:t>
            </a:r>
            <a:r>
              <a:rPr lang="uk-UA" dirty="0" smtClean="0"/>
              <a:t> (1847-1909) та Карл </a:t>
            </a:r>
            <a:r>
              <a:rPr lang="uk-UA" dirty="0" err="1" smtClean="0"/>
              <a:t>Бругман</a:t>
            </a:r>
            <a:r>
              <a:rPr lang="uk-UA" dirty="0" smtClean="0"/>
              <a:t> (1849-1919) розробили теоретичну концепцію згідно якої історичні зміни у мові пояснюються дією двох факторів:</a:t>
            </a:r>
          </a:p>
          <a:p>
            <a:pPr marL="514350" indent="-514350" algn="just">
              <a:buAutoNum type="arabicParenR"/>
            </a:pPr>
            <a:r>
              <a:rPr lang="uk-UA" dirty="0" smtClean="0"/>
              <a:t>фонетичний закон (механістичний фактор);</a:t>
            </a:r>
          </a:p>
          <a:p>
            <a:pPr marL="514350" indent="-514350">
              <a:buAutoNum type="arabicParenR"/>
            </a:pPr>
            <a:r>
              <a:rPr lang="uk-UA" dirty="0" smtClean="0"/>
              <a:t>аналогія (психічний фактор) – уподібнення однієї форми другій за звучанням, або за значенням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Вільгельм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Мейєр-Любке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– австрійський філолог </a:t>
            </a:r>
            <a:br>
              <a:rPr lang="uk-UA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(1861-1936)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4810" y="1600200"/>
            <a:ext cx="4471990" cy="4525963"/>
          </a:xfrm>
        </p:spPr>
        <p:txBody>
          <a:bodyPr>
            <a:normAutofit fontScale="62500" lnSpcReduction="2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1890-1902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р.р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“Граматика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романських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мов”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1911-1920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р.р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“Етимологічний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словник романських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мов”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; крім романських мов, які були описані Ф.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Діцем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вивчав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фріульський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енгадинський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діалекти ретороманської мови, сардинську та далматинську мови;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широко використовував метод порівняльної реконструкції;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систематизував опис звукових змін (групуючи їх по відношенню до наголошеності/ненаголошеності складу, положення у слові, звукового оточення), морфологічних змін, розробив численні питання синтаксису;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1901р. – написав перший в історії романської філології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“Вступ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до романського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мовознавства”</a:t>
            </a:r>
            <a:endParaRPr lang="ru-RU" dirty="0"/>
          </a:p>
        </p:txBody>
      </p:sp>
      <p:pic>
        <p:nvPicPr>
          <p:cNvPr id="4098" name="Picture 2" descr="D:\Рабочий стол 27.02.2017\Карты ромфил (2)\Wilhelm_Meyer-Lübk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43050"/>
            <a:ext cx="3429024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998</TotalTime>
  <Words>2186</Words>
  <PresentationFormat>Экран (4:3)</PresentationFormat>
  <Paragraphs>128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Лекція 9: Романські мови як об`єкт наукового дослідження</vt:lpstr>
      <vt:lpstr>Порівняльно-історичне вивчення романських мов</vt:lpstr>
      <vt:lpstr>Фрідріх Діц –  німецький філолог (1794-1876)</vt:lpstr>
      <vt:lpstr>Грациадіо Ісая Асколі  – італійський філолог (1829-1907)</vt:lpstr>
      <vt:lpstr>Гастон Паріс –  французький філолог (1839-1903)</vt:lpstr>
      <vt:lpstr>Гуго Шухардт –  австрійський філолог (1842-1927)</vt:lpstr>
      <vt:lpstr>Густав Грьобер –  німецький філолог (1844-1911)</vt:lpstr>
      <vt:lpstr>Младограматичний напрямок у романському мовознавстві </vt:lpstr>
      <vt:lpstr>Вільгельм Мейєр-Любке  – австрійський філолог  (1861-1936)</vt:lpstr>
      <vt:lpstr>Здобутки романістики ХІХ століття</vt:lpstr>
      <vt:lpstr>Романська філологія  у ХХ столітті</vt:lpstr>
      <vt:lpstr>Карл Фосслер –  німецький романіст (1872-1949)</vt:lpstr>
      <vt:lpstr>Метод “словá і речі”</vt:lpstr>
      <vt:lpstr>Фердинанд де Соссюр – швейцарський вчений (1857-1913)</vt:lpstr>
      <vt:lpstr>Соціолінгвістичний напрямок </vt:lpstr>
      <vt:lpstr>Стилістичні дослідження</vt:lpstr>
      <vt:lpstr>Лінгвістична географія</vt:lpstr>
      <vt:lpstr>Слайд 18</vt:lpstr>
      <vt:lpstr>Слайд 19</vt:lpstr>
      <vt:lpstr>“Лінгвістичний атлас Франції” 1902-1910</vt:lpstr>
      <vt:lpstr>Фундаментальні праці з історії романських мов </vt:lpstr>
      <vt:lpstr>Історико-лінгвістичне вивчення романських мов</vt:lpstr>
      <vt:lpstr>Друга половина ХХ століття</vt:lpstr>
      <vt:lpstr>Проблеми, якими займається романська філологія </vt:lpstr>
      <vt:lpstr>Осередки вивчення романських мов в Україні</vt:lpstr>
      <vt:lpstr>Київський національний лінгвістичний університет</vt:lpstr>
      <vt:lpstr>Слайд 27</vt:lpstr>
      <vt:lpstr>Слайд 28</vt:lpstr>
      <vt:lpstr>Слайд 29</vt:lpstr>
      <vt:lpstr>Кафедра романської філології і перекладу Запорізького національного університету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Сервер</dc:creator>
  <cp:lastModifiedBy>Lenovo</cp:lastModifiedBy>
  <cp:revision>96</cp:revision>
  <dcterms:created xsi:type="dcterms:W3CDTF">2015-12-06T10:56:34Z</dcterms:created>
  <dcterms:modified xsi:type="dcterms:W3CDTF">2019-10-30T08:34:01Z</dcterms:modified>
</cp:coreProperties>
</file>