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57" r:id="rId4"/>
    <p:sldId id="259" r:id="rId5"/>
    <p:sldId id="281" r:id="rId6"/>
    <p:sldId id="280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9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2" autoAdjust="0"/>
    <p:restoredTop sz="94660"/>
  </p:normalViewPr>
  <p:slideViewPr>
    <p:cSldViewPr>
      <p:cViewPr>
        <p:scale>
          <a:sx n="80" d="100"/>
          <a:sy n="80" d="100"/>
        </p:scale>
        <p:origin x="-198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40A2E-72B2-4E27-9E66-EF76646D08D2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CE8E0-E88E-4E56-BE3F-8A6783FB0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CE8E0-E88E-4E56-BE3F-8A6783FB014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Cours</a:t>
            </a:r>
            <a:r>
              <a:rPr lang="en-US" b="1" dirty="0" smtClean="0"/>
              <a:t> 2: La </a:t>
            </a:r>
            <a:r>
              <a:rPr lang="en-US" b="1" dirty="0" err="1" smtClean="0"/>
              <a:t>catégorie</a:t>
            </a:r>
            <a:r>
              <a:rPr lang="en-US" b="1" dirty="0" smtClean="0"/>
              <a:t> </a:t>
            </a:r>
            <a:r>
              <a:rPr lang="en-US" b="1" dirty="0" err="1" smtClean="0"/>
              <a:t>grammaticale</a:t>
            </a:r>
            <a:r>
              <a:rPr lang="en-US" b="1" dirty="0" smtClean="0"/>
              <a:t>. </a:t>
            </a:r>
            <a:br>
              <a:rPr lang="en-US" b="1" dirty="0" smtClean="0"/>
            </a:br>
            <a:r>
              <a:rPr lang="en-US" b="1" dirty="0" smtClean="0"/>
              <a:t>Les parties du </a:t>
            </a:r>
            <a:r>
              <a:rPr lang="en-US" b="1" dirty="0" err="1" smtClean="0"/>
              <a:t>discours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moyens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l`expression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valeurs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grammaticales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64294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l`intérieur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d`un mot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morphologiquement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morphème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porteur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valeur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grammaticale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ajoutée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au mot (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l`agglutination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): table – tables;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morphème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remplace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autre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élément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 mot:</a:t>
            </a:r>
          </a:p>
          <a:p>
            <a:pPr marL="457200" indent="-457200">
              <a:buAutoNum type="alphaLcParenR"/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suppléance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(le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remplacement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racine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du mot): nous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– nous irons;</a:t>
            </a:r>
          </a:p>
          <a:p>
            <a:pPr marL="457200" indent="-457200">
              <a:buAutoNum type="alphaLcParenR"/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la flexion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(le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remplacement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d`un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grammème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par un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autre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!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>
              <a:buAutoNum type="alphaLcParenR"/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la flexion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séparable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analytique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Il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– Je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suis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allé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42983"/>
            <a:ext cx="4041775" cy="64294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l`extérieur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d`un mot 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syntaxiquement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340237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le mot-</a:t>
            </a:r>
            <a:r>
              <a:rPr lang="en-US" dirty="0" err="1" smtClean="0"/>
              <a:t>outil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ajouté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err="1" smtClean="0"/>
              <a:t>l`école</a:t>
            </a:r>
            <a:r>
              <a:rPr lang="en-US" dirty="0" smtClean="0"/>
              <a:t> – </a:t>
            </a:r>
            <a:r>
              <a:rPr lang="en-US" b="1" dirty="0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l`école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2) le </a:t>
            </a:r>
            <a:r>
              <a:rPr lang="en-US" dirty="0" err="1" smtClean="0"/>
              <a:t>chagement</a:t>
            </a:r>
            <a:r>
              <a:rPr lang="en-US" dirty="0" smtClean="0"/>
              <a:t> de </a:t>
            </a:r>
            <a:r>
              <a:rPr lang="en-US" dirty="0" err="1" smtClean="0"/>
              <a:t>l`ordre</a:t>
            </a:r>
            <a:r>
              <a:rPr lang="en-US" dirty="0" smtClean="0"/>
              <a:t> des </a:t>
            </a:r>
            <a:r>
              <a:rPr lang="en-US" dirty="0" err="1" smtClean="0"/>
              <a:t>mots</a:t>
            </a:r>
            <a:r>
              <a:rPr lang="en-US" dirty="0" smtClean="0"/>
              <a:t>, de </a:t>
            </a:r>
            <a:r>
              <a:rPr lang="en-US" dirty="0" err="1" smtClean="0"/>
              <a:t>l`entourage</a:t>
            </a:r>
            <a:r>
              <a:rPr lang="en-US" dirty="0" smtClean="0"/>
              <a:t> des </a:t>
            </a:r>
            <a:r>
              <a:rPr lang="en-US" dirty="0" err="1" smtClean="0"/>
              <a:t>mots</a:t>
            </a:r>
            <a:r>
              <a:rPr lang="en-US" dirty="0" smtClean="0"/>
              <a:t>:</a:t>
            </a:r>
          </a:p>
          <a:p>
            <a:pPr marL="457200" indent="-457200">
              <a:buNone/>
            </a:pPr>
            <a:r>
              <a:rPr lang="en-US" dirty="0" smtClean="0"/>
              <a:t>Pierre </a:t>
            </a:r>
            <a:r>
              <a:rPr lang="en-US" dirty="0" err="1" smtClean="0"/>
              <a:t>voit</a:t>
            </a:r>
            <a:r>
              <a:rPr lang="en-US" dirty="0" smtClean="0"/>
              <a:t> Paul; Paul </a:t>
            </a:r>
            <a:r>
              <a:rPr lang="en-US" dirty="0" err="1" smtClean="0"/>
              <a:t>voit</a:t>
            </a:r>
            <a:r>
              <a:rPr lang="en-US" dirty="0" smtClean="0"/>
              <a:t> Pierre</a:t>
            </a:r>
          </a:p>
          <a:p>
            <a:pPr marL="457200" indent="-457200">
              <a:buNone/>
            </a:pPr>
            <a:r>
              <a:rPr lang="en-US" dirty="0" smtClean="0"/>
              <a:t>3) le </a:t>
            </a:r>
            <a:r>
              <a:rPr lang="en-US" dirty="0" err="1" smtClean="0"/>
              <a:t>changement</a:t>
            </a:r>
            <a:r>
              <a:rPr lang="en-US" dirty="0" smtClean="0"/>
              <a:t> de </a:t>
            </a:r>
            <a:r>
              <a:rPr lang="en-US" dirty="0" err="1" smtClean="0"/>
              <a:t>l`intonation</a:t>
            </a:r>
            <a:r>
              <a:rPr lang="en-US" dirty="0" smtClean="0"/>
              <a:t> :</a:t>
            </a:r>
          </a:p>
          <a:p>
            <a:pPr marL="457200" indent="-45720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viens</a:t>
            </a:r>
            <a:r>
              <a:rPr lang="en-US" dirty="0" smtClean="0"/>
              <a:t>? (question)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Les </a:t>
            </a:r>
            <a:r>
              <a:rPr lang="en-US" sz="2800" b="1" dirty="0" err="1" smtClean="0"/>
              <a:t>particularités</a:t>
            </a:r>
            <a:r>
              <a:rPr lang="en-US" sz="2800" b="1" dirty="0" smtClean="0"/>
              <a:t> de la flexion </a:t>
            </a:r>
            <a:br>
              <a:rPr lang="en-US" sz="2800" b="1" dirty="0" smtClean="0"/>
            </a:br>
            <a:r>
              <a:rPr lang="en-US" sz="2800" b="1" dirty="0" smtClean="0"/>
              <a:t>en </a:t>
            </a:r>
            <a:r>
              <a:rPr lang="en-US" sz="2800" b="1" dirty="0" err="1" smtClean="0"/>
              <a:t>français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2400" dirty="0" err="1" smtClean="0"/>
              <a:t>souvent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employée</a:t>
            </a:r>
            <a:r>
              <a:rPr lang="en-US" sz="2400" dirty="0" smtClean="0"/>
              <a:t> la “flexion </a:t>
            </a:r>
            <a:r>
              <a:rPr lang="en-US" sz="2400" dirty="0" err="1" smtClean="0"/>
              <a:t>intérieure</a:t>
            </a:r>
            <a:r>
              <a:rPr lang="en-US" sz="2400" dirty="0" smtClean="0"/>
              <a:t>”(le </a:t>
            </a:r>
            <a:r>
              <a:rPr lang="en-US" sz="2400" dirty="0" err="1" smtClean="0"/>
              <a:t>chagement</a:t>
            </a:r>
            <a:r>
              <a:rPr lang="en-US" sz="2400" dirty="0" smtClean="0"/>
              <a:t> de la </a:t>
            </a:r>
            <a:r>
              <a:rPr lang="en-US" sz="2400" dirty="0" err="1" smtClean="0"/>
              <a:t>forme</a:t>
            </a:r>
            <a:r>
              <a:rPr lang="en-US" sz="2400" dirty="0" smtClean="0"/>
              <a:t> du mot):</a:t>
            </a:r>
          </a:p>
          <a:p>
            <a:pPr marL="514350" indent="-514350" algn="just">
              <a:buFontTx/>
              <a:buChar char="-"/>
            </a:pPr>
            <a:r>
              <a:rPr lang="en-US" sz="2400" dirty="0" smtClean="0"/>
              <a:t>Pour </a:t>
            </a:r>
            <a:r>
              <a:rPr lang="en-US" sz="2400" dirty="0" err="1" smtClean="0"/>
              <a:t>exprimer</a:t>
            </a:r>
            <a:r>
              <a:rPr lang="en-US" sz="2400" dirty="0" smtClean="0"/>
              <a:t> le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et le genre des </a:t>
            </a:r>
            <a:r>
              <a:rPr lang="en-US" sz="2400" dirty="0" err="1" smtClean="0"/>
              <a:t>substantifs</a:t>
            </a:r>
            <a:r>
              <a:rPr lang="en-US" sz="2400" dirty="0" smtClean="0"/>
              <a:t> et des </a:t>
            </a:r>
            <a:r>
              <a:rPr lang="en-US" sz="2400" dirty="0" err="1" smtClean="0"/>
              <a:t>adjectifs</a:t>
            </a:r>
            <a:r>
              <a:rPr lang="en-US" sz="2400" dirty="0" smtClean="0"/>
              <a:t>: travail – </a:t>
            </a:r>
            <a:r>
              <a:rPr lang="en-US" sz="2400" dirty="0" err="1" smtClean="0"/>
              <a:t>travaux</a:t>
            </a:r>
            <a:r>
              <a:rPr lang="en-US" sz="2400" dirty="0" smtClean="0"/>
              <a:t>, national – </a:t>
            </a:r>
            <a:r>
              <a:rPr lang="en-US" sz="2400" dirty="0" err="1" smtClean="0"/>
              <a:t>nationaux</a:t>
            </a:r>
            <a:r>
              <a:rPr lang="en-US" sz="2400" dirty="0" smtClean="0"/>
              <a:t>, grand – </a:t>
            </a:r>
            <a:r>
              <a:rPr lang="en-US" sz="2400" dirty="0" err="1" smtClean="0"/>
              <a:t>grande</a:t>
            </a:r>
            <a:r>
              <a:rPr lang="en-US" sz="2400" dirty="0" smtClean="0"/>
              <a:t>, </a:t>
            </a:r>
            <a:r>
              <a:rPr lang="en-US" sz="2400" dirty="0" err="1" smtClean="0"/>
              <a:t>anglais</a:t>
            </a:r>
            <a:r>
              <a:rPr lang="en-US" sz="2400" dirty="0" smtClean="0"/>
              <a:t> – </a:t>
            </a:r>
            <a:r>
              <a:rPr lang="en-US" sz="2400" dirty="0" err="1" smtClean="0"/>
              <a:t>anglaise</a:t>
            </a:r>
            <a:r>
              <a:rPr lang="en-US" sz="2400" dirty="0" smtClean="0"/>
              <a:t>;</a:t>
            </a:r>
          </a:p>
          <a:p>
            <a:pPr marL="514350" indent="-514350" algn="just">
              <a:buFontTx/>
              <a:buChar char="-"/>
            </a:pPr>
            <a:r>
              <a:rPr lang="en-US" sz="2400" dirty="0" smtClean="0"/>
              <a:t>Pour </a:t>
            </a:r>
            <a:r>
              <a:rPr lang="en-US" sz="2400" dirty="0" err="1" smtClean="0"/>
              <a:t>exprimer</a:t>
            </a:r>
            <a:r>
              <a:rPr lang="en-US" sz="2400" dirty="0" smtClean="0"/>
              <a:t> la </a:t>
            </a:r>
            <a:r>
              <a:rPr lang="en-US" sz="2400" dirty="0" err="1" smtClean="0"/>
              <a:t>personne</a:t>
            </a:r>
            <a:r>
              <a:rPr lang="en-US" sz="2400" dirty="0" smtClean="0"/>
              <a:t> et le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des </a:t>
            </a:r>
            <a:r>
              <a:rPr lang="en-US" sz="2400" dirty="0" err="1" smtClean="0"/>
              <a:t>verbes</a:t>
            </a:r>
            <a:r>
              <a:rPr lang="en-US" sz="2400" dirty="0" smtClean="0"/>
              <a:t>: je </a:t>
            </a:r>
            <a:r>
              <a:rPr lang="en-US" sz="2400" dirty="0" err="1" smtClean="0"/>
              <a:t>mène</a:t>
            </a:r>
            <a:r>
              <a:rPr lang="en-US" sz="2400" dirty="0" smtClean="0"/>
              <a:t> – nous </a:t>
            </a:r>
            <a:r>
              <a:rPr lang="en-US" sz="2400" dirty="0" err="1" smtClean="0"/>
              <a:t>menons</a:t>
            </a:r>
            <a:r>
              <a:rPr lang="en-US" sz="2400" dirty="0" smtClean="0"/>
              <a:t>,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tient</a:t>
            </a:r>
            <a:r>
              <a:rPr lang="en-US" sz="2400" dirty="0" smtClean="0"/>
              <a:t> – </a:t>
            </a:r>
            <a:r>
              <a:rPr lang="en-US" sz="2400" dirty="0" err="1" smtClean="0"/>
              <a:t>ils</a:t>
            </a:r>
            <a:r>
              <a:rPr lang="en-US" sz="2400" dirty="0" smtClean="0"/>
              <a:t> </a:t>
            </a:r>
            <a:r>
              <a:rPr lang="en-US" sz="2400" dirty="0" err="1" smtClean="0"/>
              <a:t>tiennent</a:t>
            </a:r>
            <a:r>
              <a:rPr lang="en-US" sz="2400" dirty="0" smtClean="0"/>
              <a:t> – nous </a:t>
            </a:r>
            <a:r>
              <a:rPr lang="en-US" sz="2400" dirty="0" err="1" smtClean="0"/>
              <a:t>tenons</a:t>
            </a:r>
            <a:r>
              <a:rPr lang="en-US" sz="2400" dirty="0" smtClean="0"/>
              <a:t>;</a:t>
            </a:r>
          </a:p>
          <a:p>
            <a:pPr marL="514350" indent="-514350" algn="just">
              <a:buFontTx/>
              <a:buChar char="-"/>
            </a:pPr>
            <a:r>
              <a:rPr lang="en-US" sz="2400" dirty="0" smtClean="0"/>
              <a:t>Il y a </a:t>
            </a:r>
            <a:r>
              <a:rPr lang="en-US" sz="2400" dirty="0" err="1" smtClean="0"/>
              <a:t>plusieurs</a:t>
            </a:r>
            <a:r>
              <a:rPr lang="en-US" sz="2400" dirty="0" smtClean="0"/>
              <a:t> </a:t>
            </a:r>
            <a:r>
              <a:rPr lang="en-US" sz="2400" dirty="0" err="1" smtClean="0"/>
              <a:t>cas</a:t>
            </a:r>
            <a:r>
              <a:rPr lang="en-US" sz="2400" dirty="0" smtClean="0"/>
              <a:t> de flexions </a:t>
            </a:r>
            <a:r>
              <a:rPr lang="en-US" sz="2400" dirty="0" err="1" smtClean="0"/>
              <a:t>zéro</a:t>
            </a:r>
            <a:r>
              <a:rPr lang="en-US" sz="2400" dirty="0" smtClean="0"/>
              <a:t> et des </a:t>
            </a:r>
            <a:r>
              <a:rPr lang="en-US" sz="2400" dirty="0" err="1" smtClean="0"/>
              <a:t>formes</a:t>
            </a:r>
            <a:r>
              <a:rPr lang="en-US" sz="2400" dirty="0" smtClean="0"/>
              <a:t> </a:t>
            </a:r>
            <a:r>
              <a:rPr lang="en-US" sz="2400" dirty="0" err="1" smtClean="0"/>
              <a:t>omonymiques</a:t>
            </a:r>
            <a:r>
              <a:rPr lang="en-US" sz="2400" dirty="0" smtClean="0"/>
              <a:t>, </a:t>
            </a:r>
            <a:r>
              <a:rPr lang="en-US" sz="2400" dirty="0" err="1" smtClean="0"/>
              <a:t>surtout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 </a:t>
            </a:r>
            <a:r>
              <a:rPr lang="en-US" sz="2400" dirty="0" err="1" smtClean="0"/>
              <a:t>discours</a:t>
            </a:r>
            <a:r>
              <a:rPr lang="en-US" sz="2400" dirty="0" smtClean="0"/>
              <a:t>: </a:t>
            </a:r>
            <a:r>
              <a:rPr lang="en-US" sz="2400" dirty="0" err="1" smtClean="0"/>
              <a:t>verbe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parler</a:t>
            </a:r>
            <a:r>
              <a:rPr lang="en-US" sz="2400" dirty="0" smtClean="0"/>
              <a:t> au </a:t>
            </a:r>
            <a:r>
              <a:rPr lang="en-US" sz="2400" dirty="0" err="1" smtClean="0"/>
              <a:t>présent</a:t>
            </a:r>
            <a:r>
              <a:rPr lang="en-US" sz="2400" dirty="0" smtClean="0"/>
              <a:t> – 2 </a:t>
            </a:r>
            <a:r>
              <a:rPr lang="en-US" sz="2400" dirty="0" err="1" smtClean="0"/>
              <a:t>formes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6 </a:t>
            </a:r>
            <a:r>
              <a:rPr lang="en-US" sz="2400" dirty="0" err="1" smtClean="0"/>
              <a:t>ont</a:t>
            </a:r>
            <a:r>
              <a:rPr lang="en-US" sz="2400" dirty="0" smtClean="0"/>
              <a:t> </a:t>
            </a:r>
            <a:r>
              <a:rPr lang="en-US" sz="2400" dirty="0" err="1" smtClean="0"/>
              <a:t>leurs</a:t>
            </a:r>
            <a:r>
              <a:rPr lang="en-US" sz="2400" dirty="0" smtClean="0"/>
              <a:t> </a:t>
            </a:r>
            <a:r>
              <a:rPr lang="en-US" sz="2400" dirty="0" err="1" smtClean="0"/>
              <a:t>désinences</a:t>
            </a:r>
            <a:r>
              <a:rPr lang="en-US" sz="2400" dirty="0" smtClean="0"/>
              <a:t>;</a:t>
            </a:r>
          </a:p>
          <a:p>
            <a:pPr marL="514350" indent="-514350" algn="just">
              <a:buFontTx/>
              <a:buChar char="-"/>
            </a:pPr>
            <a:r>
              <a:rPr lang="en-US" sz="2400" dirty="0" smtClean="0"/>
              <a:t>Les </a:t>
            </a:r>
            <a:r>
              <a:rPr lang="fr-FR" sz="2400" dirty="0" smtClean="0"/>
              <a:t>différences morphologiques n`embrassent pas tous les mots d`une partie du discours: </a:t>
            </a:r>
            <a:r>
              <a:rPr lang="fr-FR" sz="2400" b="1" i="1" dirty="0" smtClean="0"/>
              <a:t>en ukrainien </a:t>
            </a:r>
            <a:r>
              <a:rPr lang="fr-FR" sz="2400" dirty="0" smtClean="0"/>
              <a:t>presque tous les adjectifs ont les indices du genre </a:t>
            </a:r>
            <a:r>
              <a:rPr lang="uk-UA" sz="2400" i="1" dirty="0" err="1" smtClean="0"/>
              <a:t>–ий</a:t>
            </a:r>
            <a:r>
              <a:rPr lang="uk-UA" sz="2400" i="1" dirty="0" smtClean="0"/>
              <a:t>, -а, -е,</a:t>
            </a:r>
            <a:r>
              <a:rPr lang="fr-FR" sz="2400" i="1" dirty="0" smtClean="0"/>
              <a:t>  </a:t>
            </a:r>
            <a:r>
              <a:rPr lang="uk-UA" sz="2400" i="1" dirty="0" smtClean="0"/>
              <a:t> </a:t>
            </a:r>
            <a:r>
              <a:rPr lang="uk-UA" sz="2400" b="1" i="1" dirty="0" smtClean="0"/>
              <a:t>e</a:t>
            </a:r>
            <a:r>
              <a:rPr lang="en-US" sz="2400" b="1" i="1" dirty="0" smtClean="0"/>
              <a:t>n </a:t>
            </a:r>
            <a:r>
              <a:rPr lang="en-US" sz="2400" b="1" i="1" dirty="0" err="1" smtClean="0"/>
              <a:t>français</a:t>
            </a:r>
            <a:r>
              <a:rPr lang="en-US" sz="2400" b="1" i="1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a le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</a:t>
            </a:r>
            <a:r>
              <a:rPr lang="en-US" sz="2400" dirty="0" err="1" smtClean="0"/>
              <a:t>d`une</a:t>
            </a:r>
            <a:r>
              <a:rPr lang="en-US" sz="2400" dirty="0" smtClean="0"/>
              <a:t> </a:t>
            </a:r>
            <a:r>
              <a:rPr lang="en-US" sz="2400" dirty="0" err="1" smtClean="0"/>
              <a:t>seule</a:t>
            </a:r>
            <a:r>
              <a:rPr lang="en-US" sz="2400" dirty="0" smtClean="0"/>
              <a:t> </a:t>
            </a:r>
            <a:r>
              <a:rPr lang="en-US" sz="2400" dirty="0" err="1" smtClean="0"/>
              <a:t>forme</a:t>
            </a:r>
            <a:r>
              <a:rPr lang="en-US" sz="2400" dirty="0" smtClean="0"/>
              <a:t> pour le </a:t>
            </a:r>
            <a:r>
              <a:rPr lang="en-US" sz="2400" dirty="0" err="1" smtClean="0"/>
              <a:t>masculin</a:t>
            </a:r>
            <a:r>
              <a:rPr lang="en-US" sz="2400" dirty="0" smtClean="0"/>
              <a:t> et le </a:t>
            </a:r>
            <a:r>
              <a:rPr lang="en-US" sz="2400" dirty="0" err="1" smtClean="0"/>
              <a:t>féminin</a:t>
            </a:r>
            <a:r>
              <a:rPr lang="en-US" sz="2400" dirty="0" smtClean="0"/>
              <a:t>: </a:t>
            </a:r>
            <a:r>
              <a:rPr lang="en-US" sz="2400" dirty="0" err="1" smtClean="0"/>
              <a:t>triste</a:t>
            </a:r>
            <a:r>
              <a:rPr lang="en-US" sz="2400" dirty="0" smtClean="0"/>
              <a:t>, </a:t>
            </a:r>
            <a:r>
              <a:rPr lang="en-US" sz="2400" dirty="0" err="1" smtClean="0"/>
              <a:t>timide</a:t>
            </a:r>
            <a:r>
              <a:rPr lang="en-US" sz="2400" dirty="0" smtClean="0"/>
              <a:t>, </a:t>
            </a:r>
            <a:r>
              <a:rPr lang="en-US" sz="2400" dirty="0" err="1" smtClean="0"/>
              <a:t>modeste</a:t>
            </a:r>
            <a:r>
              <a:rPr lang="en-US" sz="2400" dirty="0" smtClean="0"/>
              <a:t> </a:t>
            </a:r>
          </a:p>
          <a:p>
            <a:pPr marL="514350" indent="-514350" algn="just">
              <a:buNone/>
            </a:pPr>
            <a:r>
              <a:rPr lang="en-US" sz="2400" b="1" i="1" dirty="0" smtClean="0"/>
              <a:t>Question: Le </a:t>
            </a:r>
            <a:r>
              <a:rPr lang="en-US" sz="2400" b="1" i="1" dirty="0" err="1" smtClean="0"/>
              <a:t>caractère</a:t>
            </a:r>
            <a:r>
              <a:rPr lang="en-US" sz="2400" b="1" i="1" dirty="0" smtClean="0"/>
              <a:t> non </a:t>
            </a:r>
            <a:r>
              <a:rPr lang="en-US" sz="2400" b="1" i="1" dirty="0" err="1" smtClean="0"/>
              <a:t>régulier</a:t>
            </a:r>
            <a:r>
              <a:rPr lang="en-US" sz="2400" b="1" i="1" dirty="0" smtClean="0"/>
              <a:t> de la </a:t>
            </a:r>
            <a:r>
              <a:rPr lang="en-US" sz="2400" b="1" i="1" dirty="0" err="1" smtClean="0"/>
              <a:t>morphologie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française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renforce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quelles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tendances</a:t>
            </a:r>
            <a:r>
              <a:rPr lang="en-US" sz="2400" b="1" i="1" dirty="0" smtClean="0"/>
              <a:t> ? </a:t>
            </a:r>
            <a:r>
              <a:rPr lang="en-US" sz="2400" b="1" i="1" dirty="0" err="1" smtClean="0"/>
              <a:t>Analytiques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ou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synthétiques</a:t>
            </a:r>
            <a:r>
              <a:rPr lang="en-US" sz="2400" b="1" i="1" dirty="0" smtClean="0"/>
              <a:t>?  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 parties du </a:t>
            </a:r>
            <a:r>
              <a:rPr lang="en-US" b="1" dirty="0" err="1" smtClean="0"/>
              <a:t>discours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en-US" dirty="0" err="1" smtClean="0"/>
              <a:t>sont</a:t>
            </a:r>
            <a:r>
              <a:rPr lang="en-US" dirty="0" smtClean="0"/>
              <a:t> de </a:t>
            </a:r>
            <a:r>
              <a:rPr lang="en-US" dirty="0" err="1" smtClean="0"/>
              <a:t>grandes</a:t>
            </a:r>
            <a:r>
              <a:rPr lang="en-US" dirty="0" smtClean="0"/>
              <a:t> classes (</a:t>
            </a:r>
            <a:r>
              <a:rPr lang="en-US" dirty="0" err="1" smtClean="0"/>
              <a:t>espèces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catégories</a:t>
            </a:r>
            <a:r>
              <a:rPr lang="en-US" dirty="0" smtClean="0"/>
              <a:t>) de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ayant</a:t>
            </a:r>
            <a:r>
              <a:rPr lang="en-US" dirty="0" smtClean="0"/>
              <a:t> les </a:t>
            </a:r>
            <a:r>
              <a:rPr lang="en-US" dirty="0" err="1" smtClean="0"/>
              <a:t>mêmes</a:t>
            </a:r>
            <a:r>
              <a:rPr lang="en-US" dirty="0" smtClean="0"/>
              <a:t> </a:t>
            </a:r>
            <a:r>
              <a:rPr lang="en-US" dirty="0" err="1" smtClean="0"/>
              <a:t>propriétés</a:t>
            </a:r>
            <a:r>
              <a:rPr lang="en-US" dirty="0" smtClean="0"/>
              <a:t> </a:t>
            </a:r>
            <a:r>
              <a:rPr lang="en-US" dirty="0" err="1" smtClean="0"/>
              <a:t>sémantiques</a:t>
            </a:r>
            <a:r>
              <a:rPr lang="en-US" dirty="0" smtClean="0"/>
              <a:t> et </a:t>
            </a:r>
            <a:r>
              <a:rPr lang="en-US" dirty="0" err="1" smtClean="0"/>
              <a:t>grammaticales</a:t>
            </a:r>
            <a:endParaRPr lang="en-US" dirty="0" smtClean="0"/>
          </a:p>
          <a:p>
            <a:pPr algn="just"/>
            <a:r>
              <a:rPr lang="en-US" dirty="0" err="1" smtClean="0"/>
              <a:t>sont</a:t>
            </a:r>
            <a:r>
              <a:rPr lang="en-US" dirty="0" smtClean="0"/>
              <a:t>  </a:t>
            </a:r>
            <a:r>
              <a:rPr lang="en-US" dirty="0" err="1" smtClean="0"/>
              <a:t>caractérisées</a:t>
            </a:r>
            <a:r>
              <a:rPr lang="en-US" dirty="0" smtClean="0"/>
              <a:t> par </a:t>
            </a:r>
            <a:r>
              <a:rPr lang="en-US" dirty="0" err="1" smtClean="0"/>
              <a:t>trois</a:t>
            </a:r>
            <a:r>
              <a:rPr lang="en-US" dirty="0" smtClean="0"/>
              <a:t> aspects:</a:t>
            </a:r>
          </a:p>
          <a:p>
            <a:pPr algn="just">
              <a:buNone/>
            </a:pPr>
            <a:r>
              <a:rPr lang="en-US" dirty="0" smtClean="0"/>
              <a:t>a) le </a:t>
            </a:r>
            <a:r>
              <a:rPr lang="en-US" dirty="0" err="1" smtClean="0"/>
              <a:t>sens</a:t>
            </a:r>
            <a:r>
              <a:rPr lang="en-US" dirty="0" smtClean="0"/>
              <a:t> </a:t>
            </a:r>
            <a:r>
              <a:rPr lang="en-US" dirty="0" err="1" smtClean="0"/>
              <a:t>général</a:t>
            </a:r>
            <a:r>
              <a:rPr lang="en-US" dirty="0" smtClean="0"/>
              <a:t> (</a:t>
            </a:r>
            <a:r>
              <a:rPr lang="en-US" dirty="0" err="1" smtClean="0"/>
              <a:t>catégoriel</a:t>
            </a:r>
            <a:r>
              <a:rPr lang="en-US" dirty="0" smtClean="0"/>
              <a:t>),</a:t>
            </a:r>
          </a:p>
          <a:p>
            <a:pPr algn="just">
              <a:buNone/>
            </a:pPr>
            <a:r>
              <a:rPr lang="en-US" dirty="0" smtClean="0"/>
              <a:t>b)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r>
              <a:rPr lang="en-US" dirty="0" smtClean="0"/>
              <a:t> (=</a:t>
            </a:r>
            <a:r>
              <a:rPr lang="ru-RU" smtClean="0"/>
              <a:t> </a:t>
            </a:r>
            <a:r>
              <a:rPr lang="en-US" smtClean="0"/>
              <a:t>ensemble </a:t>
            </a:r>
            <a:r>
              <a:rPr lang="en-US" dirty="0" smtClean="0"/>
              <a:t>des </a:t>
            </a:r>
            <a:r>
              <a:rPr lang="en-US" dirty="0" err="1" smtClean="0"/>
              <a:t>catégories</a:t>
            </a:r>
            <a:r>
              <a:rPr lang="en-US" dirty="0" smtClean="0"/>
              <a:t> </a:t>
            </a:r>
            <a:r>
              <a:rPr lang="en-US" dirty="0" err="1" smtClean="0"/>
              <a:t>grammaticales</a:t>
            </a:r>
            <a:r>
              <a:rPr lang="en-US" dirty="0" smtClean="0"/>
              <a:t> des </a:t>
            </a:r>
            <a:r>
              <a:rPr lang="en-US" dirty="0" err="1" smtClean="0"/>
              <a:t>mots</a:t>
            </a:r>
            <a:r>
              <a:rPr lang="en-US" dirty="0" smtClean="0"/>
              <a:t>),</a:t>
            </a:r>
          </a:p>
          <a:p>
            <a:pPr algn="just">
              <a:buNone/>
            </a:pPr>
            <a:r>
              <a:rPr lang="en-US" dirty="0" smtClean="0"/>
              <a:t>c) 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r>
              <a:rPr lang="en-US" dirty="0" smtClean="0"/>
              <a:t> des </a:t>
            </a:r>
            <a:r>
              <a:rPr lang="en-US" dirty="0" err="1" smtClean="0"/>
              <a:t>mots</a:t>
            </a:r>
            <a:r>
              <a:rPr lang="ru-RU" dirty="0" smtClean="0"/>
              <a:t> </a:t>
            </a:r>
            <a:r>
              <a:rPr lang="en-US" dirty="0" smtClean="0"/>
              <a:t>et les indices </a:t>
            </a:r>
            <a:r>
              <a:rPr lang="en-US" dirty="0" err="1" smtClean="0"/>
              <a:t>positionnels</a:t>
            </a:r>
            <a:r>
              <a:rPr lang="en-US" dirty="0" smtClean="0"/>
              <a:t> (la distribution)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L`inventaire</a:t>
            </a:r>
            <a:r>
              <a:rPr lang="en-US" b="1" dirty="0" smtClean="0"/>
              <a:t> des parties du </a:t>
            </a:r>
            <a:r>
              <a:rPr lang="en-US" b="1" dirty="0" err="1" smtClean="0"/>
              <a:t>discours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Nom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Adjectif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Verbe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Adverbe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Pronom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Numéral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Préposition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Conjonction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Déterminant</a:t>
            </a:r>
            <a:r>
              <a:rPr lang="en-US" dirty="0" smtClean="0"/>
              <a:t> (articles,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démonstratifs</a:t>
            </a:r>
            <a:r>
              <a:rPr lang="en-US" dirty="0" smtClean="0"/>
              <a:t>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r>
              <a:rPr lang="en-US" dirty="0" smtClean="0"/>
              <a:t>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numéraux</a:t>
            </a:r>
            <a:r>
              <a:rPr lang="en-US" dirty="0" smtClean="0"/>
              <a:t> </a:t>
            </a:r>
            <a:r>
              <a:rPr lang="en-US" dirty="0" err="1" smtClean="0"/>
              <a:t>cardinaux</a:t>
            </a:r>
            <a:r>
              <a:rPr lang="en-US" dirty="0" smtClean="0"/>
              <a:t>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numéraux</a:t>
            </a:r>
            <a:r>
              <a:rPr lang="en-US" dirty="0" smtClean="0"/>
              <a:t> </a:t>
            </a:r>
            <a:r>
              <a:rPr lang="en-US" dirty="0" err="1" smtClean="0"/>
              <a:t>ordinaux</a:t>
            </a:r>
            <a:r>
              <a:rPr lang="en-US" dirty="0" smtClean="0"/>
              <a:t>,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indéfinis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mtClean="0"/>
              <a:t>Particule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Interjection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hiérarchie</a:t>
            </a:r>
            <a:r>
              <a:rPr lang="en-US" b="1" dirty="0" smtClean="0"/>
              <a:t> des PDD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err="1" smtClean="0"/>
              <a:t>D`après</a:t>
            </a:r>
            <a:r>
              <a:rPr lang="en-US" dirty="0" smtClean="0"/>
              <a:t> Georges </a:t>
            </a:r>
            <a:r>
              <a:rPr lang="en-US" dirty="0" err="1" smtClean="0"/>
              <a:t>Galichet</a:t>
            </a:r>
            <a:r>
              <a:rPr lang="en-US" dirty="0" smtClean="0"/>
              <a:t> (1904-1991), le </a:t>
            </a:r>
            <a:r>
              <a:rPr lang="en-US" dirty="0" err="1" smtClean="0"/>
              <a:t>substantif</a:t>
            </a:r>
            <a:r>
              <a:rPr lang="en-US" dirty="0" smtClean="0"/>
              <a:t> et 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parties du </a:t>
            </a:r>
            <a:r>
              <a:rPr lang="en-US" dirty="0" err="1" smtClean="0"/>
              <a:t>discours</a:t>
            </a:r>
            <a:r>
              <a:rPr lang="en-US" dirty="0" smtClean="0"/>
              <a:t> </a:t>
            </a:r>
            <a:r>
              <a:rPr lang="en-US" dirty="0" err="1" smtClean="0"/>
              <a:t>égales</a:t>
            </a:r>
            <a:r>
              <a:rPr lang="en-US" dirty="0" smtClean="0"/>
              <a:t>, qui se </a:t>
            </a:r>
            <a:r>
              <a:rPr lang="en-US" dirty="0" err="1" smtClean="0"/>
              <a:t>corrèlent</a:t>
            </a:r>
            <a:r>
              <a:rPr lang="en-US" dirty="0" smtClean="0"/>
              <a:t> avec les </a:t>
            </a:r>
            <a:r>
              <a:rPr lang="en-US" dirty="0" err="1" smtClean="0"/>
              <a:t>termes</a:t>
            </a:r>
            <a:r>
              <a:rPr lang="en-US" dirty="0" smtClean="0"/>
              <a:t> </a:t>
            </a:r>
            <a:r>
              <a:rPr lang="en-US" dirty="0" err="1" smtClean="0"/>
              <a:t>principaux</a:t>
            </a:r>
            <a:r>
              <a:rPr lang="en-US" dirty="0" smtClean="0"/>
              <a:t> de la phrase – le </a:t>
            </a:r>
            <a:r>
              <a:rPr lang="en-US" dirty="0" err="1" smtClean="0"/>
              <a:t>sujet</a:t>
            </a:r>
            <a:r>
              <a:rPr lang="en-US" dirty="0" smtClean="0"/>
              <a:t> et le </a:t>
            </a:r>
            <a:r>
              <a:rPr lang="en-US" dirty="0" err="1" smtClean="0"/>
              <a:t>prédicat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D`après</a:t>
            </a:r>
            <a:r>
              <a:rPr lang="en-US" dirty="0" smtClean="0"/>
              <a:t> </a:t>
            </a:r>
            <a:r>
              <a:rPr lang="en-US" dirty="0" err="1" smtClean="0"/>
              <a:t>Gustave</a:t>
            </a:r>
            <a:r>
              <a:rPr lang="en-US" dirty="0" smtClean="0"/>
              <a:t> Guillaume (1883-1960), le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r>
              <a:rPr lang="en-US" dirty="0" err="1" smtClean="0"/>
              <a:t>désigne</a:t>
            </a:r>
            <a:r>
              <a:rPr lang="en-US" dirty="0" smtClean="0"/>
              <a:t> </a:t>
            </a:r>
            <a:r>
              <a:rPr lang="en-US" dirty="0" err="1" smtClean="0"/>
              <a:t>l`objet</a:t>
            </a:r>
            <a:r>
              <a:rPr lang="en-US" dirty="0" smtClean="0"/>
              <a:t> </a:t>
            </a:r>
            <a:r>
              <a:rPr lang="en-US" dirty="0" err="1" smtClean="0"/>
              <a:t>indépendant</a:t>
            </a:r>
            <a:r>
              <a:rPr lang="en-US" dirty="0" smtClean="0"/>
              <a:t> de la </a:t>
            </a:r>
            <a:r>
              <a:rPr lang="en-US" dirty="0" err="1" smtClean="0"/>
              <a:t>pensée</a:t>
            </a:r>
            <a:r>
              <a:rPr lang="en-US" dirty="0" smtClean="0"/>
              <a:t>, le </a:t>
            </a:r>
            <a:r>
              <a:rPr lang="en-US" dirty="0" err="1" smtClean="0"/>
              <a:t>verbe</a:t>
            </a:r>
            <a:r>
              <a:rPr lang="en-US" dirty="0" smtClean="0"/>
              <a:t> et </a:t>
            </a:r>
            <a:r>
              <a:rPr lang="en-US" dirty="0" err="1" smtClean="0"/>
              <a:t>l`adjectif</a:t>
            </a:r>
            <a:r>
              <a:rPr lang="en-US" dirty="0" smtClean="0"/>
              <a:t> </a:t>
            </a:r>
            <a:r>
              <a:rPr lang="en-US" dirty="0" err="1" smtClean="0"/>
              <a:t>exprime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qualités</a:t>
            </a:r>
            <a:r>
              <a:rPr lang="en-US" dirty="0" smtClean="0"/>
              <a:t>, </a:t>
            </a:r>
            <a:r>
              <a:rPr lang="en-US" dirty="0" err="1" smtClean="0"/>
              <a:t>l`adverbe</a:t>
            </a:r>
            <a:r>
              <a:rPr lang="en-US" dirty="0" smtClean="0"/>
              <a:t> </a:t>
            </a:r>
            <a:r>
              <a:rPr lang="en-US" dirty="0" err="1" smtClean="0"/>
              <a:t>exprime</a:t>
            </a:r>
            <a:r>
              <a:rPr lang="en-US" dirty="0" smtClean="0"/>
              <a:t> les </a:t>
            </a:r>
            <a:r>
              <a:rPr lang="en-US" dirty="0" err="1" smtClean="0"/>
              <a:t>qualités</a:t>
            </a:r>
            <a:r>
              <a:rPr lang="en-US" dirty="0" smtClean="0"/>
              <a:t> des </a:t>
            </a:r>
            <a:r>
              <a:rPr lang="en-US" dirty="0" err="1" smtClean="0"/>
              <a:t>qualités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D`après</a:t>
            </a:r>
            <a:r>
              <a:rPr lang="en-US" dirty="0" smtClean="0"/>
              <a:t> Lucien </a:t>
            </a:r>
            <a:r>
              <a:rPr lang="en-US" dirty="0" err="1" smtClean="0"/>
              <a:t>Tesnières</a:t>
            </a:r>
            <a:r>
              <a:rPr lang="en-US" dirty="0" smtClean="0"/>
              <a:t>, 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fr-FR" dirty="0" smtClean="0"/>
              <a:t>élément nucléaire de la phrase, qui exprime la prédicativité, et les autres parties du discours sont soumises au verbe.</a:t>
            </a:r>
            <a:endParaRPr lang="en-US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présentatif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introducteur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None/>
            </a:pPr>
            <a:r>
              <a:rPr lang="fr-FR" sz="2400" i="1" dirty="0" smtClean="0"/>
              <a:t>Exemples: voici, voilà / il y a / quant à /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Morphologie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C'est un mot généralement invariable. Ceux qui sont à base verbale connaissent une variation relative : en temps, parfois en nombre, jamais en personne : 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c'est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 (formule d'insistance, de mise en relief) / 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il y a.</a:t>
            </a:r>
          </a:p>
          <a:p>
            <a:pPr marL="514350" indent="-514350" algn="just">
              <a:buAutoNum type="arabicParenR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Contexte: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Leur rôle est simplement d'introduire un élément dans le discours: 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voici, voilà, quant à... / 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 ma nuit étoilée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 (Péguy) 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/ 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 feu ! 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 la soupe !... / 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qu'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il entre !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(introducteur du subjonctif dans une phrase injonctive)</a:t>
            </a:r>
          </a:p>
          <a:p>
            <a:pPr marL="514350" indent="-514350" algn="just">
              <a:buAutoNum type="arabicParenR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Syntaxe: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Derrière le présentatif, l'élément qu'il introduit sera à considérer comme le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régime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du présentatif. Les présentatifs, introducteurs verbaux donnent l'illusion d'entraîner un COD, ce que confirme la forme des pronoms (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 voici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), mais cet élément ne répond à aucune autre caractéristique des COD, telle la transformation passive.</a:t>
            </a:r>
          </a:p>
          <a:p>
            <a:pPr marL="514350" indent="-514350" algn="just">
              <a:buAutoNum type="arabicParenR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Sémantique: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valeurs sont variées: existence, mise en relief, admiration, invitation...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 mot-phrase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Exemples : </a:t>
            </a:r>
            <a:r>
              <a:rPr lang="fr-FR" i="1" dirty="0" smtClean="0"/>
              <a:t>Oh ! / Hélas / Feu ! / Gare ! / Fi donc ! / Fichtre ! / Fouette cocher ! / Ventre-saint-Gris ! / Morbleu !</a:t>
            </a:r>
            <a:r>
              <a:rPr lang="fr-FR" dirty="0" smtClean="0"/>
              <a:t> </a:t>
            </a:r>
            <a:r>
              <a:rPr lang="fr-FR" i="1" dirty="0" smtClean="0"/>
              <a:t>Bonjour / Merci / OK / S'il vous plaît / pardon / oui / non / si...</a:t>
            </a:r>
            <a:endParaRPr lang="fr-FR" dirty="0" smtClean="0"/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1) Morphologie:  </a:t>
            </a:r>
            <a:r>
              <a:rPr lang="fr-FR" dirty="0" smtClean="0"/>
              <a:t>C'est un mot invariable.</a:t>
            </a:r>
          </a:p>
          <a:p>
            <a:pPr algn="just">
              <a:buNone/>
            </a:pPr>
            <a:r>
              <a:rPr lang="fr-FR" b="1" dirty="0" smtClean="0"/>
              <a:t>2) Contexte: </a:t>
            </a:r>
            <a:r>
              <a:rPr lang="fr-FR" dirty="0" smtClean="0"/>
              <a:t>Il est seul dans sa phrase. Mais il peut être suivi d'une autre phrase.</a:t>
            </a:r>
          </a:p>
          <a:p>
            <a:pPr algn="just">
              <a:buNone/>
            </a:pPr>
            <a:r>
              <a:rPr lang="fr-FR" b="1" dirty="0" smtClean="0"/>
              <a:t>3) Syntaxe: </a:t>
            </a:r>
            <a:r>
              <a:rPr lang="fr-FR" dirty="0" smtClean="0"/>
              <a:t>Il n'a pas de fonction, puisque ce terme s'analyse comme l'équivalent d'une phrase.</a:t>
            </a:r>
          </a:p>
          <a:p>
            <a:pPr algn="just">
              <a:buNone/>
            </a:pPr>
            <a:r>
              <a:rPr lang="fr-FR" b="1" dirty="0" smtClean="0"/>
              <a:t>4) Sémantique</a:t>
            </a:r>
            <a:endParaRPr lang="fr-FR" dirty="0" smtClean="0"/>
          </a:p>
          <a:p>
            <a:pPr algn="just"/>
            <a:r>
              <a:rPr lang="fr-FR" dirty="0" smtClean="0"/>
              <a:t>Les aspects sémantiques sont très variés, et fondamentaux, puisque le mot ou la locution exprime un message entier : </a:t>
            </a:r>
            <a:r>
              <a:rPr lang="fr-FR" i="1" dirty="0" smtClean="0"/>
              <a:t>oui</a:t>
            </a:r>
            <a:r>
              <a:rPr lang="fr-FR" dirty="0" smtClean="0"/>
              <a:t> = «je suis d'accord avec ce que vous me dites» / </a:t>
            </a:r>
            <a:r>
              <a:rPr lang="fr-FR" i="1" dirty="0" smtClean="0"/>
              <a:t>bravo</a:t>
            </a:r>
            <a:r>
              <a:rPr lang="fr-FR" dirty="0" smtClean="0"/>
              <a:t> = «je vous félicite de...»</a:t>
            </a:r>
          </a:p>
          <a:p>
            <a:pPr algn="just"/>
            <a:r>
              <a:rPr lang="fr-FR" dirty="0" smtClean="0"/>
              <a:t>Les exclamations, interjections, expriment un sentiment que les mots ne parviennent pas à exprimer, et l'intonation joue un rôle capital (</a:t>
            </a:r>
            <a:r>
              <a:rPr lang="fr-FR" i="1" dirty="0" smtClean="0"/>
              <a:t>Ah ! / Eh !)</a:t>
            </a:r>
            <a:endParaRPr lang="fr-F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 transposition des parties du </a:t>
            </a:r>
            <a:r>
              <a:rPr lang="en-US" b="1" dirty="0" err="1" smtClean="0"/>
              <a:t>discours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et la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périphérie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des parties du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discours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mots</a:t>
            </a:r>
            <a:r>
              <a:rPr lang="en-US" dirty="0" smtClean="0"/>
              <a:t> qui font </a:t>
            </a:r>
            <a:r>
              <a:rPr lang="en-US" dirty="0" err="1" smtClean="0"/>
              <a:t>partie</a:t>
            </a:r>
            <a:r>
              <a:rPr lang="en-US" dirty="0" smtClean="0"/>
              <a:t> des </a:t>
            </a:r>
            <a:r>
              <a:rPr lang="en-US" dirty="0" err="1" smtClean="0"/>
              <a:t>PdD</a:t>
            </a:r>
            <a:r>
              <a:rPr lang="en-US" dirty="0" smtClean="0"/>
              <a:t> ne </a:t>
            </a:r>
            <a:r>
              <a:rPr lang="en-US" dirty="0" err="1" smtClean="0"/>
              <a:t>sont</a:t>
            </a:r>
            <a:r>
              <a:rPr lang="en-US" dirty="0" smtClean="0"/>
              <a:t> pas </a:t>
            </a:r>
            <a:r>
              <a:rPr lang="en-US" dirty="0" err="1" smtClean="0"/>
              <a:t>homogènes</a:t>
            </a:r>
            <a:r>
              <a:rPr lang="en-US" dirty="0" smtClean="0"/>
              <a:t>, à </a:t>
            </a:r>
            <a:r>
              <a:rPr lang="en-US" dirty="0" err="1" smtClean="0"/>
              <a:t>l`intérieur</a:t>
            </a:r>
            <a:r>
              <a:rPr lang="en-US" dirty="0" smtClean="0"/>
              <a:t> de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PdD</a:t>
            </a:r>
            <a:r>
              <a:rPr lang="en-US" dirty="0" smtClean="0"/>
              <a:t> on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distinguer</a:t>
            </a:r>
            <a:r>
              <a:rPr lang="en-US" dirty="0" smtClean="0"/>
              <a:t> le </a:t>
            </a:r>
            <a:r>
              <a:rPr lang="en-US" dirty="0" err="1" smtClean="0"/>
              <a:t>noyau</a:t>
            </a:r>
            <a:r>
              <a:rPr lang="en-US" dirty="0" smtClean="0"/>
              <a:t> et la </a:t>
            </a:r>
            <a:r>
              <a:rPr lang="en-US" dirty="0" err="1" smtClean="0"/>
              <a:t>périphérie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Le </a:t>
            </a:r>
            <a:r>
              <a:rPr lang="en-US" dirty="0" err="1" smtClean="0"/>
              <a:t>noyau</a:t>
            </a:r>
            <a:r>
              <a:rPr lang="en-US" dirty="0" smtClean="0"/>
              <a:t> des </a:t>
            </a:r>
            <a:r>
              <a:rPr lang="en-US" dirty="0" err="1" smtClean="0"/>
              <a:t>PdD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primaires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Par ex.: </a:t>
            </a:r>
            <a:r>
              <a:rPr lang="en-US" b="1" i="1" dirty="0" smtClean="0"/>
              <a:t>pour le </a:t>
            </a:r>
            <a:r>
              <a:rPr lang="en-US" b="1" i="1" dirty="0" err="1" smtClean="0"/>
              <a:t>substantif</a:t>
            </a:r>
            <a:r>
              <a:rPr lang="en-US" dirty="0" smtClean="0"/>
              <a:t>, les </a:t>
            </a:r>
            <a:r>
              <a:rPr lang="en-US" dirty="0" err="1" smtClean="0"/>
              <a:t>noms</a:t>
            </a:r>
            <a:r>
              <a:rPr lang="en-US" dirty="0" smtClean="0"/>
              <a:t> des </a:t>
            </a:r>
            <a:r>
              <a:rPr lang="en-US" dirty="0" err="1" smtClean="0"/>
              <a:t>êtres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 et des </a:t>
            </a:r>
            <a:r>
              <a:rPr lang="en-US" dirty="0" err="1" smtClean="0"/>
              <a:t>objets</a:t>
            </a:r>
            <a:r>
              <a:rPr lang="en-US" dirty="0" smtClean="0"/>
              <a:t> </a:t>
            </a:r>
            <a:r>
              <a:rPr lang="en-US" dirty="0" err="1" smtClean="0"/>
              <a:t>forment</a:t>
            </a:r>
            <a:r>
              <a:rPr lang="en-US" dirty="0" smtClean="0"/>
              <a:t> le </a:t>
            </a:r>
            <a:r>
              <a:rPr lang="en-US" dirty="0" err="1" smtClean="0"/>
              <a:t>noyau</a:t>
            </a:r>
            <a:r>
              <a:rPr lang="en-US" dirty="0" smtClean="0"/>
              <a:t>; les </a:t>
            </a:r>
            <a:r>
              <a:rPr lang="en-US" dirty="0" err="1" smtClean="0"/>
              <a:t>noms</a:t>
            </a:r>
            <a:r>
              <a:rPr lang="en-US" dirty="0" smtClean="0"/>
              <a:t> des </a:t>
            </a:r>
            <a:r>
              <a:rPr lang="en-US" dirty="0" err="1" smtClean="0"/>
              <a:t>qualités</a:t>
            </a:r>
            <a:r>
              <a:rPr lang="en-US" dirty="0" smtClean="0"/>
              <a:t> et des actions – la </a:t>
            </a:r>
            <a:r>
              <a:rPr lang="en-US" dirty="0" err="1" smtClean="0"/>
              <a:t>périphérie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b="1" i="1" dirty="0" smtClean="0"/>
              <a:t>Pour </a:t>
            </a:r>
            <a:r>
              <a:rPr lang="en-US" b="1" i="1" dirty="0" err="1" smtClean="0"/>
              <a:t>l`adjectif</a:t>
            </a:r>
            <a:r>
              <a:rPr lang="en-US" dirty="0" smtClean="0"/>
              <a:t>, 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qualificatifs</a:t>
            </a:r>
            <a:r>
              <a:rPr lang="en-US" dirty="0" smtClean="0"/>
              <a:t> - le </a:t>
            </a:r>
            <a:r>
              <a:rPr lang="en-US" dirty="0" err="1" smtClean="0"/>
              <a:t>noyau</a:t>
            </a:r>
            <a:r>
              <a:rPr lang="en-US" dirty="0" smtClean="0"/>
              <a:t>; 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relatifs</a:t>
            </a:r>
            <a:r>
              <a:rPr lang="en-US" dirty="0" smtClean="0"/>
              <a:t> – la </a:t>
            </a:r>
            <a:r>
              <a:rPr lang="en-US" dirty="0" err="1" smtClean="0"/>
              <a:t>périphérie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Pour le </a:t>
            </a:r>
            <a:r>
              <a:rPr lang="en-US" b="1" i="1" dirty="0" err="1" smtClean="0"/>
              <a:t>verbe</a:t>
            </a:r>
            <a:r>
              <a:rPr lang="en-US" dirty="0" smtClean="0"/>
              <a:t>,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personnelle</a:t>
            </a:r>
            <a:r>
              <a:rPr lang="en-US" dirty="0" smtClean="0"/>
              <a:t> du </a:t>
            </a:r>
            <a:r>
              <a:rPr lang="en-US" dirty="0" err="1" smtClean="0"/>
              <a:t>verbe</a:t>
            </a:r>
            <a:r>
              <a:rPr lang="en-US" dirty="0" smtClean="0"/>
              <a:t> - le </a:t>
            </a:r>
            <a:r>
              <a:rPr lang="en-US" dirty="0" err="1" smtClean="0"/>
              <a:t>noyau</a:t>
            </a:r>
            <a:r>
              <a:rPr lang="en-US" dirty="0" smtClean="0"/>
              <a:t>; </a:t>
            </a:r>
            <a:r>
              <a:rPr lang="en-US" dirty="0" err="1" smtClean="0"/>
              <a:t>l`infinitif</a:t>
            </a:r>
            <a:r>
              <a:rPr lang="en-US" dirty="0" smtClean="0"/>
              <a:t> et les </a:t>
            </a:r>
            <a:r>
              <a:rPr lang="en-US" dirty="0" err="1" smtClean="0"/>
              <a:t>participes</a:t>
            </a:r>
            <a:r>
              <a:rPr lang="en-US" dirty="0" smtClean="0"/>
              <a:t> – la </a:t>
            </a:r>
            <a:r>
              <a:rPr lang="en-US" dirty="0" err="1" smtClean="0"/>
              <a:t>périphérie</a:t>
            </a:r>
            <a:r>
              <a:rPr lang="en-US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 transposition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fonctionnelle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l`adaptation</a:t>
            </a:r>
            <a:r>
              <a:rPr lang="en-US" dirty="0" smtClean="0"/>
              <a:t> du mot à </a:t>
            </a:r>
            <a:r>
              <a:rPr lang="en-US" dirty="0" err="1" smtClean="0"/>
              <a:t>l`accomplissement</a:t>
            </a:r>
            <a:r>
              <a:rPr lang="en-US" dirty="0" smtClean="0"/>
              <a:t> des </a:t>
            </a:r>
            <a:r>
              <a:rPr lang="en-US" dirty="0" err="1" smtClean="0"/>
              <a:t>fonctions</a:t>
            </a:r>
            <a:r>
              <a:rPr lang="en-US" dirty="0" smtClean="0"/>
              <a:t> de </a:t>
            </a:r>
            <a:r>
              <a:rPr lang="en-US" dirty="0" err="1" smtClean="0"/>
              <a:t>l`autre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 du </a:t>
            </a:r>
            <a:r>
              <a:rPr lang="en-US" dirty="0" err="1" smtClean="0"/>
              <a:t>discours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Cette</a:t>
            </a:r>
            <a:r>
              <a:rPr lang="en-US" dirty="0" smtClean="0"/>
              <a:t> transposition </a:t>
            </a:r>
            <a:r>
              <a:rPr lang="en-US" dirty="0" err="1" smtClean="0"/>
              <a:t>augmente</a:t>
            </a:r>
            <a:r>
              <a:rPr lang="en-US" dirty="0" smtClean="0"/>
              <a:t> les </a:t>
            </a:r>
            <a:r>
              <a:rPr lang="en-US" dirty="0" err="1" smtClean="0"/>
              <a:t>possibilités</a:t>
            </a:r>
            <a:r>
              <a:rPr lang="en-US" dirty="0" smtClean="0"/>
              <a:t> nominatives de la langue et rend les </a:t>
            </a:r>
            <a:r>
              <a:rPr lang="en-US" dirty="0" err="1" smtClean="0"/>
              <a:t>moyens</a:t>
            </a:r>
            <a:r>
              <a:rPr lang="en-US" dirty="0" smtClean="0"/>
              <a:t> </a:t>
            </a:r>
            <a:r>
              <a:rPr lang="en-US" dirty="0" err="1" smtClean="0"/>
              <a:t>langagiers</a:t>
            </a:r>
            <a:r>
              <a:rPr lang="en-US" dirty="0" smtClean="0"/>
              <a:t> plus </a:t>
            </a:r>
            <a:r>
              <a:rPr lang="en-US" dirty="0" err="1" smtClean="0"/>
              <a:t>souples</a:t>
            </a:r>
            <a:r>
              <a:rPr lang="en-US" dirty="0" smtClean="0"/>
              <a:t> et multiples.</a:t>
            </a:r>
          </a:p>
          <a:p>
            <a:pPr>
              <a:buNone/>
            </a:pPr>
            <a:r>
              <a:rPr lang="en-US" dirty="0" smtClean="0"/>
              <a:t>Ch. Bally: la transposition</a:t>
            </a:r>
          </a:p>
          <a:p>
            <a:pPr>
              <a:buNone/>
            </a:pPr>
            <a:r>
              <a:rPr lang="en-US" dirty="0" smtClean="0"/>
              <a:t>L. </a:t>
            </a:r>
            <a:r>
              <a:rPr lang="en-US" dirty="0" err="1" smtClean="0"/>
              <a:t>Tesnière</a:t>
            </a:r>
            <a:r>
              <a:rPr lang="en-US" dirty="0" smtClean="0"/>
              <a:t>: la translation</a:t>
            </a:r>
          </a:p>
          <a:p>
            <a:pPr>
              <a:buNone/>
            </a:pPr>
            <a:r>
              <a:rPr lang="en-US" dirty="0" smtClean="0"/>
              <a:t>J. Dubois: la transformation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Quelles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les notions </a:t>
            </a:r>
            <a:r>
              <a:rPr lang="en-US" b="1" dirty="0" err="1" smtClean="0"/>
              <a:t>essentielles</a:t>
            </a:r>
            <a:r>
              <a:rPr lang="en-US" b="1" dirty="0" smtClean="0"/>
              <a:t> de la </a:t>
            </a:r>
            <a:r>
              <a:rPr lang="en-US" b="1" dirty="0" err="1" smtClean="0"/>
              <a:t>grammaire</a:t>
            </a:r>
            <a:r>
              <a:rPr lang="en-US" b="1" dirty="0" smtClean="0"/>
              <a:t>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distingue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tranposition</a:t>
            </a:r>
            <a:r>
              <a:rPr lang="en-US" b="1" dirty="0" smtClean="0"/>
              <a:t> </a:t>
            </a:r>
            <a:r>
              <a:rPr lang="en-US" b="1" dirty="0" err="1" smtClean="0"/>
              <a:t>morphologique</a:t>
            </a:r>
            <a:r>
              <a:rPr lang="en-US" b="1" dirty="0" smtClean="0"/>
              <a:t>: </a:t>
            </a:r>
            <a:r>
              <a:rPr lang="en-US" dirty="0" smtClean="0"/>
              <a:t>le mot (le radical) se transpose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l`autre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dirty="0" err="1" smtClean="0"/>
              <a:t>discours</a:t>
            </a:r>
            <a:r>
              <a:rPr lang="en-US" dirty="0" smtClean="0"/>
              <a:t>  en formant un mot nouveau</a:t>
            </a:r>
          </a:p>
          <a:p>
            <a:pPr>
              <a:buNone/>
            </a:pPr>
            <a:r>
              <a:rPr lang="en-US" dirty="0" smtClean="0"/>
              <a:t>Ex. courage (subst.) – </a:t>
            </a:r>
          </a:p>
          <a:p>
            <a:pPr>
              <a:buNone/>
            </a:pPr>
            <a:r>
              <a:rPr lang="en-US" dirty="0" smtClean="0"/>
              <a:t>Un </a:t>
            </a:r>
            <a:r>
              <a:rPr lang="en-US" dirty="0" err="1" smtClean="0"/>
              <a:t>homme</a:t>
            </a:r>
            <a:r>
              <a:rPr lang="en-US" dirty="0" smtClean="0"/>
              <a:t> </a:t>
            </a:r>
            <a:r>
              <a:rPr lang="en-US" dirty="0" err="1" smtClean="0"/>
              <a:t>courageux</a:t>
            </a:r>
            <a:r>
              <a:rPr lang="en-US" dirty="0" smtClean="0"/>
              <a:t>,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/>
          </a:bodyPr>
          <a:lstStyle/>
          <a:p>
            <a:r>
              <a:rPr lang="en-US" b="1" dirty="0" smtClean="0"/>
              <a:t>La transposition </a:t>
            </a:r>
            <a:r>
              <a:rPr lang="en-US" b="1" dirty="0" err="1" smtClean="0"/>
              <a:t>syntaxique</a:t>
            </a:r>
            <a:r>
              <a:rPr lang="en-US" b="1" dirty="0" smtClean="0"/>
              <a:t>: </a:t>
            </a:r>
            <a:r>
              <a:rPr lang="en-US" dirty="0" smtClean="0"/>
              <a:t>le mot </a:t>
            </a:r>
            <a:r>
              <a:rPr lang="en-US" dirty="0" err="1" smtClean="0"/>
              <a:t>exerce</a:t>
            </a:r>
            <a:r>
              <a:rPr lang="en-US" dirty="0" smtClean="0"/>
              <a:t> la </a:t>
            </a:r>
            <a:r>
              <a:rPr lang="en-US" dirty="0" err="1" smtClean="0"/>
              <a:t>fonction</a:t>
            </a:r>
            <a:r>
              <a:rPr lang="en-US" dirty="0" smtClean="0"/>
              <a:t> de </a:t>
            </a:r>
            <a:r>
              <a:rPr lang="en-US" dirty="0" err="1" smtClean="0"/>
              <a:t>l`autre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dirty="0" err="1" smtClean="0"/>
              <a:t>discours</a:t>
            </a:r>
            <a:r>
              <a:rPr lang="en-US" dirty="0" smtClean="0"/>
              <a:t> sans changer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dirty="0" err="1" smtClean="0"/>
              <a:t>discours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Ex. un </a:t>
            </a:r>
            <a:r>
              <a:rPr lang="en-US" dirty="0" err="1" smtClean="0"/>
              <a:t>homme</a:t>
            </a:r>
            <a:r>
              <a:rPr lang="en-US" dirty="0" smtClean="0"/>
              <a:t> </a:t>
            </a:r>
            <a:r>
              <a:rPr lang="en-US" b="1" dirty="0" smtClean="0"/>
              <a:t>de</a:t>
            </a:r>
            <a:r>
              <a:rPr lang="en-US" dirty="0" smtClean="0"/>
              <a:t> courage, un </a:t>
            </a:r>
            <a:r>
              <a:rPr lang="en-US" dirty="0" err="1" smtClean="0"/>
              <a:t>homme</a:t>
            </a:r>
            <a:r>
              <a:rPr lang="en-US" dirty="0" smtClean="0"/>
              <a:t> </a:t>
            </a:r>
            <a:r>
              <a:rPr lang="en-US" b="1" dirty="0" err="1" smtClean="0"/>
              <a:t>plein</a:t>
            </a:r>
            <a:r>
              <a:rPr lang="en-US" b="1" dirty="0" smtClean="0"/>
              <a:t> de </a:t>
            </a:r>
            <a:r>
              <a:rPr lang="en-US" dirty="0" smtClean="0"/>
              <a:t>courage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La transposition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C`est</a:t>
            </a:r>
            <a:r>
              <a:rPr lang="en-US" dirty="0" smtClean="0"/>
              <a:t> le </a:t>
            </a:r>
            <a:r>
              <a:rPr lang="en-US" dirty="0" err="1" smtClean="0"/>
              <a:t>processus</a:t>
            </a:r>
            <a:r>
              <a:rPr lang="en-US" dirty="0" smtClean="0"/>
              <a:t> qui </a:t>
            </a:r>
            <a:r>
              <a:rPr lang="en-US" dirty="0" err="1" smtClean="0"/>
              <a:t>comprend</a:t>
            </a:r>
            <a:r>
              <a:rPr lang="en-US" dirty="0" smtClean="0"/>
              <a:t> 3 </a:t>
            </a:r>
            <a:r>
              <a:rPr lang="en-US" dirty="0" err="1" smtClean="0"/>
              <a:t>composantes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La </a:t>
            </a:r>
            <a:r>
              <a:rPr lang="en-US" dirty="0" err="1" smtClean="0"/>
              <a:t>forme</a:t>
            </a:r>
            <a:r>
              <a:rPr lang="en-US" dirty="0" smtClean="0"/>
              <a:t> de base (le </a:t>
            </a:r>
            <a:r>
              <a:rPr lang="en-US" dirty="0" err="1" smtClean="0"/>
              <a:t>transponant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terminologie</a:t>
            </a:r>
            <a:r>
              <a:rPr lang="en-US" dirty="0" smtClean="0"/>
              <a:t> de </a:t>
            </a:r>
            <a:r>
              <a:rPr lang="en-US" dirty="0" err="1" smtClean="0"/>
              <a:t>Ch.Bally</a:t>
            </a:r>
            <a:r>
              <a:rPr lang="en-US" dirty="0" smtClean="0"/>
              <a:t>) – </a:t>
            </a:r>
            <a:r>
              <a:rPr lang="en-US" i="1" dirty="0" smtClean="0"/>
              <a:t>courage,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L`indice</a:t>
            </a:r>
            <a:r>
              <a:rPr lang="en-US" dirty="0" smtClean="0"/>
              <a:t> </a:t>
            </a:r>
            <a:r>
              <a:rPr lang="en-US" dirty="0" err="1" smtClean="0"/>
              <a:t>formel</a:t>
            </a:r>
            <a:r>
              <a:rPr lang="en-US" dirty="0" smtClean="0"/>
              <a:t> de la transposition (le </a:t>
            </a:r>
            <a:r>
              <a:rPr lang="en-US" dirty="0" err="1" smtClean="0"/>
              <a:t>traspositeur</a:t>
            </a:r>
            <a:r>
              <a:rPr lang="en-US" dirty="0" smtClean="0"/>
              <a:t>) – </a:t>
            </a:r>
            <a:r>
              <a:rPr lang="en-US" i="1" dirty="0" smtClean="0"/>
              <a:t>-</a:t>
            </a:r>
            <a:r>
              <a:rPr lang="en-US" i="1" dirty="0" err="1" smtClean="0"/>
              <a:t>eux</a:t>
            </a:r>
            <a:r>
              <a:rPr lang="en-US" i="1" dirty="0" smtClean="0"/>
              <a:t>, de, </a:t>
            </a:r>
            <a:r>
              <a:rPr lang="en-US" i="1" dirty="0" err="1" smtClean="0"/>
              <a:t>plein</a:t>
            </a:r>
            <a:r>
              <a:rPr lang="en-US" i="1" dirty="0" smtClean="0"/>
              <a:t> de,</a:t>
            </a:r>
          </a:p>
          <a:p>
            <a:pPr marL="514350" indent="-514350">
              <a:buAutoNum type="arabicParenR"/>
            </a:pPr>
            <a:r>
              <a:rPr lang="en-US" dirty="0" smtClean="0"/>
              <a:t>La nouvelle </a:t>
            </a:r>
            <a:r>
              <a:rPr lang="en-US" dirty="0" err="1" smtClean="0"/>
              <a:t>forme</a:t>
            </a:r>
            <a:r>
              <a:rPr lang="en-US" dirty="0" smtClean="0"/>
              <a:t> (le </a:t>
            </a:r>
            <a:r>
              <a:rPr lang="en-US" dirty="0" err="1" smtClean="0"/>
              <a:t>transposit</a:t>
            </a:r>
            <a:r>
              <a:rPr lang="en-US" dirty="0" smtClean="0"/>
              <a:t>, le </a:t>
            </a:r>
            <a:r>
              <a:rPr lang="en-US" dirty="0" err="1" smtClean="0"/>
              <a:t>terme</a:t>
            </a:r>
            <a:r>
              <a:rPr lang="en-US" dirty="0" smtClean="0"/>
              <a:t> </a:t>
            </a:r>
            <a:r>
              <a:rPr lang="en-US" dirty="0" err="1" smtClean="0"/>
              <a:t>transposé</a:t>
            </a:r>
            <a:r>
              <a:rPr lang="en-US" dirty="0" smtClean="0"/>
              <a:t>) – </a:t>
            </a:r>
            <a:r>
              <a:rPr lang="en-US" i="1" dirty="0" err="1" smtClean="0"/>
              <a:t>courageux</a:t>
            </a:r>
            <a:r>
              <a:rPr lang="en-US" i="1" dirty="0" smtClean="0"/>
              <a:t>, de courage, </a:t>
            </a:r>
            <a:r>
              <a:rPr lang="en-US" i="1" dirty="0" err="1" smtClean="0"/>
              <a:t>plein</a:t>
            </a:r>
            <a:r>
              <a:rPr lang="en-US" i="1" dirty="0" smtClean="0"/>
              <a:t> de courage</a:t>
            </a:r>
            <a:endParaRPr lang="ru-RU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deux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moyens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principaux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 transposition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morphologique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L`affixation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Ex. grand (Adj.) – grandeur (subst.) – </a:t>
            </a:r>
            <a:r>
              <a:rPr lang="en-US" dirty="0" err="1" smtClean="0"/>
              <a:t>grandement</a:t>
            </a:r>
            <a:r>
              <a:rPr lang="en-US" dirty="0" smtClean="0"/>
              <a:t> (Adv) – </a:t>
            </a:r>
            <a:r>
              <a:rPr lang="en-US" dirty="0" err="1" smtClean="0"/>
              <a:t>agrandir</a:t>
            </a:r>
            <a:r>
              <a:rPr lang="en-US" dirty="0" smtClean="0"/>
              <a:t> (V)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 conversion  (</a:t>
            </a:r>
            <a:r>
              <a:rPr lang="en-US" dirty="0" err="1" smtClean="0"/>
              <a:t>dérivation</a:t>
            </a:r>
            <a:r>
              <a:rPr lang="en-US" dirty="0" smtClean="0"/>
              <a:t>  “</a:t>
            </a:r>
            <a:r>
              <a:rPr lang="en-US" dirty="0" err="1" smtClean="0"/>
              <a:t>impropre</a:t>
            </a:r>
            <a:r>
              <a:rPr lang="en-US" dirty="0" smtClean="0"/>
              <a:t>”), sans </a:t>
            </a:r>
            <a:r>
              <a:rPr lang="en-US" dirty="0" err="1" smtClean="0"/>
              <a:t>affixe</a:t>
            </a:r>
            <a:r>
              <a:rPr lang="en-US" dirty="0" smtClean="0"/>
              <a:t>, par le </a:t>
            </a:r>
            <a:r>
              <a:rPr lang="en-US" dirty="0" err="1" smtClean="0"/>
              <a:t>changement</a:t>
            </a:r>
            <a:r>
              <a:rPr lang="en-US" dirty="0" smtClean="0"/>
              <a:t> de la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Ex. grand – un grand </a:t>
            </a:r>
          </a:p>
          <a:p>
            <a:pPr>
              <a:buNone/>
            </a:pPr>
            <a:r>
              <a:rPr lang="en-US" dirty="0" err="1" smtClean="0"/>
              <a:t>dîner</a:t>
            </a:r>
            <a:r>
              <a:rPr lang="en-US" dirty="0" smtClean="0"/>
              <a:t> – un </a:t>
            </a:r>
            <a:r>
              <a:rPr lang="en-US" dirty="0" err="1" smtClean="0"/>
              <a:t>dîner</a:t>
            </a:r>
            <a:r>
              <a:rPr lang="en-US" dirty="0" smtClean="0"/>
              <a:t>,  les </a:t>
            </a:r>
            <a:r>
              <a:rPr lang="en-US" dirty="0" err="1" smtClean="0"/>
              <a:t>dîners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Exercice</a:t>
            </a:r>
            <a:r>
              <a:rPr lang="en-US" b="1" dirty="0" smtClean="0"/>
              <a:t>: </a:t>
            </a:r>
            <a:r>
              <a:rPr lang="en-US" dirty="0" err="1" smtClean="0"/>
              <a:t>Définissez</a:t>
            </a:r>
            <a:r>
              <a:rPr lang="en-US" dirty="0" smtClean="0"/>
              <a:t> la </a:t>
            </a:r>
            <a:r>
              <a:rPr lang="en-US" dirty="0" err="1" smtClean="0"/>
              <a:t>partie</a:t>
            </a:r>
            <a:r>
              <a:rPr lang="en-US" dirty="0" smtClean="0"/>
              <a:t> du </a:t>
            </a:r>
            <a:r>
              <a:rPr lang="en-US" dirty="0" err="1" smtClean="0"/>
              <a:t>discours</a:t>
            </a:r>
            <a:r>
              <a:rPr lang="en-US" dirty="0" smtClean="0"/>
              <a:t> du mot </a:t>
            </a:r>
            <a:r>
              <a:rPr lang="en-US" dirty="0" err="1" smtClean="0"/>
              <a:t>transposé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 travail </a:t>
            </a:r>
            <a:r>
              <a:rPr lang="en-US" dirty="0" err="1" smtClean="0"/>
              <a:t>monstre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Un </a:t>
            </a:r>
            <a:r>
              <a:rPr lang="en-US" dirty="0" err="1" smtClean="0"/>
              <a:t>produit</a:t>
            </a:r>
            <a:r>
              <a:rPr lang="en-US" dirty="0" smtClean="0"/>
              <a:t> miracle – </a:t>
            </a:r>
          </a:p>
          <a:p>
            <a:pPr>
              <a:buNone/>
            </a:pPr>
            <a:r>
              <a:rPr lang="fr-FR" dirty="0" smtClean="0"/>
              <a:t>Je ne mange jamais de viande de cheval –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fr-FR" b="1" dirty="0" smtClean="0"/>
              <a:t>variétés de la transposition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chapeau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paille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→ Adv: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nuitamment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→ Interj: Chapeau!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.: histoire de faire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000" i="1" dirty="0" smtClean="0"/>
              <a:t>(fam)</a:t>
            </a:r>
            <a:r>
              <a:rPr lang="fr-FR" sz="2000" dirty="0" smtClean="0"/>
              <a:t> dans le but de ; afin de)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N: beau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beauté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V: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brunir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Adv: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calmement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(les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poches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→ N: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montage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lira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lisible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touchant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qch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 → Interj: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tiens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(un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homme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bien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→ N: le pour et 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contre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N: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cinq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→ 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cinq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catégorie</a:t>
            </a:r>
            <a:r>
              <a:rPr lang="en-US" b="1" dirty="0" smtClean="0"/>
              <a:t> </a:t>
            </a:r>
            <a:r>
              <a:rPr lang="en-US" b="1" dirty="0" err="1" smtClean="0"/>
              <a:t>grammaticale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c`est</a:t>
            </a:r>
            <a:r>
              <a:rPr lang="en-US" dirty="0" smtClean="0"/>
              <a:t> </a:t>
            </a:r>
            <a:r>
              <a:rPr lang="en-US" dirty="0" err="1" smtClean="0"/>
              <a:t>l`union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fr-FR" dirty="0" smtClean="0"/>
              <a:t>moyens d'expression de la CG,</a:t>
            </a:r>
          </a:p>
          <a:p>
            <a:r>
              <a:rPr lang="fr-FR" dirty="0" smtClean="0"/>
              <a:t>peuvent être morphologiques et syntaxiques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r>
              <a:rPr lang="en-US" dirty="0" smtClean="0"/>
              <a:t> (le </a:t>
            </a:r>
            <a:r>
              <a:rPr lang="en-US" dirty="0" err="1" smtClean="0"/>
              <a:t>contenu</a:t>
            </a:r>
            <a:r>
              <a:rPr lang="en-US" dirty="0" smtClean="0"/>
              <a:t> de la CG 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c`est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fr-FR" dirty="0" smtClean="0"/>
              <a:t>généralisée qui se manifeste dans les classes de mots ou de propositions à l`aide des certains moyens d'expression,</a:t>
            </a:r>
          </a:p>
          <a:p>
            <a:pPr algn="just"/>
            <a:r>
              <a:rPr lang="fr-FR" dirty="0" smtClean="0"/>
              <a:t>reflète les traits et les relations de la réalité objective (les notions «objectivité», «indices», «relations», «conditions», etc) et aussi les relations intralinguistiques (les caractéristiques des unités grammaticales elles-mêmes).</a:t>
            </a:r>
            <a:endParaRPr lang="ru-RU" dirty="0" smtClean="0"/>
          </a:p>
          <a:p>
            <a:endParaRPr lang="fr-FR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variétés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sémantiques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catégories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grammaticales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diffèrent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b="1" dirty="0" smtClean="0"/>
              <a:t>La </a:t>
            </a:r>
            <a:r>
              <a:rPr lang="en-US" b="1" dirty="0" err="1" smtClean="0"/>
              <a:t>quantité</a:t>
            </a:r>
            <a:r>
              <a:rPr lang="en-US" b="1" dirty="0" smtClean="0"/>
              <a:t> des oppositions </a:t>
            </a:r>
            <a:r>
              <a:rPr lang="en-US" b="1" dirty="0" err="1" smtClean="0"/>
              <a:t>intérieures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err="1" smtClean="0"/>
              <a:t>L`opposition</a:t>
            </a:r>
            <a:r>
              <a:rPr lang="en-US" dirty="0" smtClean="0"/>
              <a:t> des </a:t>
            </a:r>
            <a:r>
              <a:rPr lang="en-US" dirty="0" err="1" smtClean="0"/>
              <a:t>formes</a:t>
            </a:r>
            <a:r>
              <a:rPr lang="en-US" dirty="0" smtClean="0"/>
              <a:t> et des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c`est</a:t>
            </a:r>
            <a:r>
              <a:rPr lang="en-US" dirty="0" smtClean="0"/>
              <a:t> la base de la CG.</a:t>
            </a:r>
          </a:p>
          <a:p>
            <a:pPr marL="514350" indent="-514350">
              <a:buNone/>
            </a:pPr>
            <a:r>
              <a:rPr lang="en-US" dirty="0" smtClean="0"/>
              <a:t>Les oppositions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en-US" b="1" dirty="0" err="1" smtClean="0"/>
              <a:t>binaires</a:t>
            </a:r>
            <a:r>
              <a:rPr lang="en-US" dirty="0" smtClean="0"/>
              <a:t> (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catégories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opposées</a:t>
            </a:r>
            <a:r>
              <a:rPr lang="en-US" dirty="0" smtClean="0"/>
              <a:t>): les </a:t>
            </a:r>
            <a:r>
              <a:rPr lang="en-US" dirty="0" err="1" smtClean="0"/>
              <a:t>catégorie</a:t>
            </a:r>
            <a:r>
              <a:rPr lang="en-US" dirty="0" smtClean="0"/>
              <a:t> du genre (</a:t>
            </a:r>
            <a:r>
              <a:rPr lang="en-US" i="1" dirty="0" err="1" smtClean="0"/>
              <a:t>masculin</a:t>
            </a:r>
            <a:r>
              <a:rPr lang="en-US" i="1" dirty="0" smtClean="0"/>
              <a:t>\</a:t>
            </a:r>
            <a:r>
              <a:rPr lang="en-US" i="1" dirty="0" err="1" smtClean="0"/>
              <a:t>féminin</a:t>
            </a:r>
            <a:r>
              <a:rPr lang="en-US" dirty="0" smtClean="0"/>
              <a:t>) et du </a:t>
            </a:r>
            <a:r>
              <a:rPr lang="en-US" dirty="0" err="1" smtClean="0"/>
              <a:t>nombre</a:t>
            </a:r>
            <a:r>
              <a:rPr lang="en-US" dirty="0" smtClean="0"/>
              <a:t> (</a:t>
            </a:r>
            <a:r>
              <a:rPr lang="en-US" i="1" dirty="0" err="1" smtClean="0"/>
              <a:t>singulier</a:t>
            </a:r>
            <a:r>
              <a:rPr lang="en-US" i="1" dirty="0" smtClean="0"/>
              <a:t>\</a:t>
            </a:r>
            <a:r>
              <a:rPr lang="en-US" i="1" dirty="0" err="1" smtClean="0"/>
              <a:t>pluriel</a:t>
            </a:r>
            <a:r>
              <a:rPr lang="en-US" dirty="0" smtClean="0"/>
              <a:t>) du </a:t>
            </a:r>
            <a:r>
              <a:rPr lang="en-US" dirty="0" err="1" smtClean="0"/>
              <a:t>substantif</a:t>
            </a:r>
            <a:r>
              <a:rPr lang="en-US" dirty="0" smtClean="0"/>
              <a:t>,</a:t>
            </a:r>
          </a:p>
          <a:p>
            <a:pPr marL="514350" indent="-514350">
              <a:buFontTx/>
              <a:buChar char="-"/>
            </a:pPr>
            <a:r>
              <a:rPr lang="en-US" b="1" dirty="0" smtClean="0"/>
              <a:t>multiples</a:t>
            </a:r>
            <a:r>
              <a:rPr lang="en-US" dirty="0" smtClean="0"/>
              <a:t> (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formes</a:t>
            </a:r>
            <a:r>
              <a:rPr lang="en-US" dirty="0" smtClean="0"/>
              <a:t> et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opposées</a:t>
            </a:r>
            <a:r>
              <a:rPr lang="en-US" dirty="0" smtClean="0"/>
              <a:t>): la </a:t>
            </a:r>
            <a:r>
              <a:rPr lang="en-US" dirty="0" err="1" smtClean="0"/>
              <a:t>catégorie</a:t>
            </a:r>
            <a:r>
              <a:rPr lang="en-US" dirty="0" smtClean="0"/>
              <a:t> du temps (passé-</a:t>
            </a:r>
            <a:r>
              <a:rPr lang="en-US" dirty="0" err="1" smtClean="0"/>
              <a:t>présent</a:t>
            </a:r>
            <a:r>
              <a:rPr lang="en-US" dirty="0" smtClean="0"/>
              <a:t>-</a:t>
            </a:r>
            <a:r>
              <a:rPr lang="en-US" dirty="0" err="1" smtClean="0"/>
              <a:t>futur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NB! (la </a:t>
            </a:r>
            <a:r>
              <a:rPr lang="en-US" dirty="0" err="1" smtClean="0"/>
              <a:t>binarité</a:t>
            </a:r>
            <a:r>
              <a:rPr lang="en-US" dirty="0" smtClean="0"/>
              <a:t> </a:t>
            </a:r>
            <a:r>
              <a:rPr lang="en-US" dirty="0" err="1" smtClean="0"/>
              <a:t>c`est</a:t>
            </a:r>
            <a:r>
              <a:rPr lang="en-US" dirty="0" smtClean="0"/>
              <a:t> la condition </a:t>
            </a:r>
            <a:r>
              <a:rPr lang="en-US" dirty="0" err="1" smtClean="0"/>
              <a:t>minimale</a:t>
            </a:r>
            <a:r>
              <a:rPr lang="en-US" dirty="0" smtClean="0"/>
              <a:t> de </a:t>
            </a:r>
            <a:r>
              <a:rPr lang="en-US" dirty="0" err="1" smtClean="0"/>
              <a:t>l`existence</a:t>
            </a:r>
            <a:r>
              <a:rPr lang="en-US" dirty="0" smtClean="0"/>
              <a:t> de la </a:t>
            </a:r>
            <a:r>
              <a:rPr lang="en-US" dirty="0" err="1" smtClean="0"/>
              <a:t>catégorie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r>
              <a:rPr lang="en-US" dirty="0" smtClean="0"/>
              <a:t> </a:t>
            </a:r>
            <a:r>
              <a:rPr lang="en-US" dirty="0" err="1" smtClean="0"/>
              <a:t>binaire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des </a:t>
            </a:r>
            <a:r>
              <a:rPr lang="en-US" dirty="0" err="1" smtClean="0"/>
              <a:t>formes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marquée</a:t>
            </a:r>
            <a:r>
              <a:rPr lang="en-US" dirty="0" smtClean="0"/>
              <a:t>, </a:t>
            </a:r>
            <a:r>
              <a:rPr lang="en-US" dirty="0" err="1" smtClean="0"/>
              <a:t>l`autre</a:t>
            </a:r>
            <a:r>
              <a:rPr lang="en-US" dirty="0" smtClean="0"/>
              <a:t> ne </a:t>
            </a:r>
            <a:r>
              <a:rPr lang="en-US" dirty="0" err="1" smtClean="0"/>
              <a:t>l`étant</a:t>
            </a:r>
            <a:r>
              <a:rPr lang="en-US" dirty="0" smtClean="0"/>
              <a:t> pas. La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marquée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identifiée</a:t>
            </a:r>
            <a:r>
              <a:rPr lang="en-US" dirty="0" smtClean="0"/>
              <a:t> par </a:t>
            </a:r>
            <a:r>
              <a:rPr lang="en-US" dirty="0" err="1" smtClean="0"/>
              <a:t>deux</a:t>
            </a:r>
            <a:r>
              <a:rPr lang="en-US" dirty="0" smtClean="0"/>
              <a:t> indices: </a:t>
            </a:r>
            <a:r>
              <a:rPr lang="en-US" dirty="0" err="1" smtClean="0"/>
              <a:t>sa</a:t>
            </a:r>
            <a:r>
              <a:rPr lang="en-US" dirty="0" smtClean="0"/>
              <a:t> masse </a:t>
            </a:r>
            <a:r>
              <a:rPr lang="en-US" dirty="0" err="1" smtClean="0"/>
              <a:t>phonique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plus </a:t>
            </a:r>
            <a:r>
              <a:rPr lang="en-US" dirty="0" err="1" smtClean="0"/>
              <a:t>grande</a:t>
            </a:r>
            <a:r>
              <a:rPr lang="en-US" dirty="0" smtClean="0"/>
              <a:t> et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fréquence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moindre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grammaire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distingue 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espèces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de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catégories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grammaticales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Modificatoires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constituées</a:t>
            </a:r>
            <a:r>
              <a:rPr lang="en-US" dirty="0" smtClean="0"/>
              <a:t> par les </a:t>
            </a:r>
            <a:r>
              <a:rPr lang="en-US" dirty="0" err="1" smtClean="0"/>
              <a:t>formes</a:t>
            </a:r>
            <a:r>
              <a:rPr lang="en-US" dirty="0" smtClean="0"/>
              <a:t> de </a:t>
            </a:r>
            <a:r>
              <a:rPr lang="en-US" dirty="0" err="1" smtClean="0"/>
              <a:t>mots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Ex., la </a:t>
            </a:r>
            <a:r>
              <a:rPr lang="en-US" dirty="0" err="1" smtClean="0"/>
              <a:t>catégorie</a:t>
            </a:r>
            <a:r>
              <a:rPr lang="en-US" dirty="0" smtClean="0"/>
              <a:t> du </a:t>
            </a:r>
            <a:r>
              <a:rPr lang="en-US" dirty="0" err="1" smtClean="0"/>
              <a:t>nombre</a:t>
            </a:r>
            <a:r>
              <a:rPr lang="en-US" dirty="0" smtClean="0"/>
              <a:t>: la (</a:t>
            </a:r>
            <a:r>
              <a:rPr lang="en-US" dirty="0" err="1" smtClean="0"/>
              <a:t>une</a:t>
            </a:r>
            <a:r>
              <a:rPr lang="en-US" dirty="0" smtClean="0"/>
              <a:t>) table – les (des) tables</a:t>
            </a:r>
          </a:p>
          <a:p>
            <a:pPr marL="514350" indent="-514350">
              <a:buNone/>
            </a:pPr>
            <a:r>
              <a:rPr lang="en-US" dirty="0" smtClean="0"/>
              <a:t> la </a:t>
            </a:r>
            <a:r>
              <a:rPr lang="en-US" dirty="0" err="1" smtClean="0"/>
              <a:t>catégorie</a:t>
            </a:r>
            <a:r>
              <a:rPr lang="en-US" dirty="0" smtClean="0"/>
              <a:t> du temps: 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chante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chanta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chantait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Classificatoires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représentées</a:t>
            </a:r>
            <a:r>
              <a:rPr lang="en-US" dirty="0" smtClean="0"/>
              <a:t> par </a:t>
            </a:r>
            <a:r>
              <a:rPr lang="en-US" dirty="0" err="1" smtClean="0"/>
              <a:t>l`oposition</a:t>
            </a:r>
            <a:r>
              <a:rPr lang="en-US" dirty="0" smtClean="0"/>
              <a:t> de </a:t>
            </a:r>
            <a:r>
              <a:rPr lang="en-US" dirty="0" err="1" smtClean="0"/>
              <a:t>mots</a:t>
            </a:r>
            <a:r>
              <a:rPr lang="en-US" dirty="0" smtClean="0"/>
              <a:t> </a:t>
            </a:r>
            <a:r>
              <a:rPr lang="en-US" dirty="0" err="1" smtClean="0"/>
              <a:t>différents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Ex., la </a:t>
            </a:r>
            <a:r>
              <a:rPr lang="en-US" dirty="0" err="1" smtClean="0"/>
              <a:t>catégorie</a:t>
            </a:r>
            <a:r>
              <a:rPr lang="en-US" dirty="0" smtClean="0"/>
              <a:t> du genre: cahier (m) – revue (f)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variétés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sémantiques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catégories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grammaticales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diffèrent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2) La </a:t>
            </a:r>
            <a:r>
              <a:rPr lang="en-US" dirty="0" err="1" smtClean="0"/>
              <a:t>corrélation</a:t>
            </a:r>
            <a:r>
              <a:rPr lang="en-US" dirty="0" smtClean="0"/>
              <a:t> de la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dirty="0" err="1" smtClean="0"/>
              <a:t>grammaticale</a:t>
            </a:r>
            <a:r>
              <a:rPr lang="en-US" dirty="0" smtClean="0"/>
              <a:t> avec la </a:t>
            </a:r>
            <a:r>
              <a:rPr lang="en-US" dirty="0" err="1" smtClean="0"/>
              <a:t>réalité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b="1" i="1" dirty="0" smtClean="0"/>
              <a:t>Les CG objectives </a:t>
            </a:r>
            <a:r>
              <a:rPr lang="en-US" dirty="0" smtClean="0"/>
              <a:t>(qui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expriment</a:t>
            </a:r>
            <a:r>
              <a:rPr lang="en-US" dirty="0" smtClean="0"/>
              <a:t> les </a:t>
            </a:r>
            <a:r>
              <a:rPr lang="en-US" dirty="0" err="1" smtClean="0"/>
              <a:t>caractéristiques</a:t>
            </a:r>
            <a:r>
              <a:rPr lang="en-US" dirty="0" smtClean="0"/>
              <a:t> et les relations des </a:t>
            </a:r>
            <a:r>
              <a:rPr lang="en-US" dirty="0" err="1" smtClean="0"/>
              <a:t>objets</a:t>
            </a:r>
            <a:r>
              <a:rPr lang="en-US" dirty="0" smtClean="0"/>
              <a:t> qui ne </a:t>
            </a:r>
            <a:r>
              <a:rPr lang="en-US" dirty="0" err="1" smtClean="0"/>
              <a:t>dépendent</a:t>
            </a:r>
            <a:r>
              <a:rPr lang="en-US" dirty="0" smtClean="0"/>
              <a:t> pas du point de </a:t>
            </a:r>
            <a:r>
              <a:rPr lang="en-US" dirty="0" err="1" smtClean="0"/>
              <a:t>vue</a:t>
            </a:r>
            <a:r>
              <a:rPr lang="en-US" dirty="0" smtClean="0"/>
              <a:t>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): le </a:t>
            </a:r>
            <a:r>
              <a:rPr lang="en-US" dirty="0" err="1" smtClean="0"/>
              <a:t>nombre</a:t>
            </a:r>
            <a:r>
              <a:rPr lang="en-US" dirty="0" smtClean="0"/>
              <a:t>, le genre des </a:t>
            </a:r>
            <a:r>
              <a:rPr lang="en-US" dirty="0" err="1" smtClean="0"/>
              <a:t>substantifs</a:t>
            </a:r>
            <a:r>
              <a:rPr lang="en-US" dirty="0" smtClean="0"/>
              <a:t> </a:t>
            </a:r>
            <a:r>
              <a:rPr lang="en-US" dirty="0" err="1" smtClean="0"/>
              <a:t>animés</a:t>
            </a:r>
            <a:r>
              <a:rPr lang="en-US" dirty="0" smtClean="0"/>
              <a:t>, les relations </a:t>
            </a:r>
            <a:r>
              <a:rPr lang="en-US" dirty="0" err="1" smtClean="0"/>
              <a:t>syntaxiques</a:t>
            </a:r>
            <a:r>
              <a:rPr lang="en-US" dirty="0" smtClean="0"/>
              <a:t> de cause etc.,</a:t>
            </a:r>
          </a:p>
          <a:p>
            <a:pPr marL="514350" indent="-514350" algn="just">
              <a:buAutoNum type="alphaLcParenR"/>
            </a:pPr>
            <a:r>
              <a:rPr lang="en-US" b="1" i="1" dirty="0" smtClean="0"/>
              <a:t>Les CG </a:t>
            </a:r>
            <a:r>
              <a:rPr lang="en-US" b="1" i="1" dirty="0" err="1" smtClean="0"/>
              <a:t>subjectives</a:t>
            </a:r>
            <a:r>
              <a:rPr lang="en-US" b="1" i="1" dirty="0" smtClean="0"/>
              <a:t> </a:t>
            </a:r>
            <a:r>
              <a:rPr lang="en-US" dirty="0" smtClean="0"/>
              <a:t>(qui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expriment</a:t>
            </a:r>
            <a:r>
              <a:rPr lang="en-US" dirty="0" smtClean="0"/>
              <a:t> les </a:t>
            </a:r>
            <a:r>
              <a:rPr lang="en-US" dirty="0" err="1" smtClean="0"/>
              <a:t>caractéristiques</a:t>
            </a:r>
            <a:r>
              <a:rPr lang="en-US" dirty="0" smtClean="0"/>
              <a:t> et les relations des </a:t>
            </a:r>
            <a:r>
              <a:rPr lang="en-US" dirty="0" err="1" smtClean="0"/>
              <a:t>objets</a:t>
            </a:r>
            <a:r>
              <a:rPr lang="en-US" dirty="0" smtClean="0"/>
              <a:t> du point de </a:t>
            </a:r>
            <a:r>
              <a:rPr lang="en-US" dirty="0" err="1" smtClean="0"/>
              <a:t>vue</a:t>
            </a:r>
            <a:r>
              <a:rPr lang="en-US" dirty="0" smtClean="0"/>
              <a:t>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parlant</a:t>
            </a:r>
            <a:r>
              <a:rPr lang="en-US" dirty="0" smtClean="0"/>
              <a:t>): la </a:t>
            </a:r>
            <a:r>
              <a:rPr lang="en-US" dirty="0" err="1" smtClean="0"/>
              <a:t>personne</a:t>
            </a:r>
            <a:r>
              <a:rPr lang="en-US" dirty="0" smtClean="0"/>
              <a:t>, le temps </a:t>
            </a:r>
            <a:r>
              <a:rPr lang="en-US" dirty="0" err="1" smtClean="0"/>
              <a:t>défini</a:t>
            </a:r>
            <a:r>
              <a:rPr lang="en-US" dirty="0" smtClean="0"/>
              <a:t> par rapport au moment de la parole, la </a:t>
            </a:r>
            <a:r>
              <a:rPr lang="en-US" dirty="0" err="1" smtClean="0"/>
              <a:t>voi</a:t>
            </a:r>
            <a:r>
              <a:rPr lang="ru-RU" dirty="0" smtClean="0"/>
              <a:t>е</a:t>
            </a:r>
            <a:r>
              <a:rPr lang="en-US" dirty="0" smtClean="0"/>
              <a:t>, </a:t>
            </a:r>
            <a:r>
              <a:rPr lang="en-US" dirty="0" smtClean="0"/>
              <a:t>la </a:t>
            </a:r>
            <a:r>
              <a:rPr lang="en-US" dirty="0" err="1" smtClean="0"/>
              <a:t>modalité</a:t>
            </a:r>
            <a:r>
              <a:rPr lang="en-US" dirty="0" smtClean="0"/>
              <a:t>, la </a:t>
            </a:r>
            <a:r>
              <a:rPr lang="en-US" dirty="0" err="1" smtClean="0"/>
              <a:t>détermination</a:t>
            </a:r>
            <a:r>
              <a:rPr lang="en-US" dirty="0" smtClean="0"/>
              <a:t>, le </a:t>
            </a:r>
            <a:r>
              <a:rPr lang="en-US" dirty="0" err="1" smtClean="0"/>
              <a:t>thème</a:t>
            </a:r>
            <a:r>
              <a:rPr lang="en-US" dirty="0" smtClean="0"/>
              <a:t>\le </a:t>
            </a:r>
            <a:r>
              <a:rPr lang="en-US" dirty="0" err="1" smtClean="0"/>
              <a:t>rhème</a:t>
            </a:r>
            <a:r>
              <a:rPr lang="en-US" dirty="0" smtClean="0"/>
              <a:t> de </a:t>
            </a:r>
            <a:r>
              <a:rPr lang="en-US" dirty="0" err="1" smtClean="0"/>
              <a:t>l`énoncé</a:t>
            </a:r>
            <a:r>
              <a:rPr lang="en-US" dirty="0" smtClean="0"/>
              <a:t>, question etc.,</a:t>
            </a:r>
          </a:p>
          <a:p>
            <a:pPr marL="514350" indent="-514350" algn="just">
              <a:buAutoNum type="alphaLcParenR"/>
            </a:pPr>
            <a:r>
              <a:rPr lang="en-US" b="1" i="1" dirty="0" smtClean="0"/>
              <a:t>Les CG </a:t>
            </a:r>
            <a:r>
              <a:rPr lang="en-US" b="1" i="1" dirty="0" err="1" smtClean="0"/>
              <a:t>asémantiques</a:t>
            </a:r>
            <a:r>
              <a:rPr lang="en-US" b="1" i="1" dirty="0" smtClean="0"/>
              <a:t> </a:t>
            </a:r>
            <a:r>
              <a:rPr lang="en-US" b="1" i="1" dirty="0" err="1" smtClean="0"/>
              <a:t>ou</a:t>
            </a:r>
            <a:r>
              <a:rPr lang="en-US" b="1" i="1" dirty="0" smtClean="0"/>
              <a:t> </a:t>
            </a:r>
            <a:r>
              <a:rPr lang="en-US" b="1" i="1" dirty="0" err="1" smtClean="0"/>
              <a:t>formelles</a:t>
            </a:r>
            <a:r>
              <a:rPr lang="en-US" b="1" i="1" dirty="0" smtClean="0"/>
              <a:t> </a:t>
            </a:r>
            <a:r>
              <a:rPr lang="en-US" dirty="0" smtClean="0"/>
              <a:t>(qui  </a:t>
            </a:r>
            <a:r>
              <a:rPr lang="en-US" dirty="0" err="1" smtClean="0"/>
              <a:t>expriment</a:t>
            </a:r>
            <a:r>
              <a:rPr lang="en-US" dirty="0" smtClean="0"/>
              <a:t> les </a:t>
            </a:r>
            <a:r>
              <a:rPr lang="en-US" dirty="0" err="1" smtClean="0"/>
              <a:t>particularités</a:t>
            </a:r>
            <a:r>
              <a:rPr lang="en-US" dirty="0" smtClean="0"/>
              <a:t> des </a:t>
            </a:r>
            <a:r>
              <a:rPr lang="en-US" dirty="0" err="1" smtClean="0"/>
              <a:t>unités</a:t>
            </a:r>
            <a:r>
              <a:rPr lang="en-US" dirty="0" smtClean="0"/>
              <a:t> </a:t>
            </a:r>
            <a:r>
              <a:rPr lang="en-US" dirty="0" err="1" smtClean="0"/>
              <a:t>langagières</a:t>
            </a:r>
            <a:r>
              <a:rPr lang="en-US" dirty="0" smtClean="0"/>
              <a:t>): le genre et le </a:t>
            </a:r>
            <a:r>
              <a:rPr lang="en-US" dirty="0" err="1" smtClean="0"/>
              <a:t>nombre</a:t>
            </a:r>
            <a:r>
              <a:rPr lang="en-US" dirty="0" smtClean="0"/>
              <a:t> des </a:t>
            </a:r>
            <a:r>
              <a:rPr lang="en-US" dirty="0" err="1" smtClean="0"/>
              <a:t>adjectifs</a:t>
            </a:r>
            <a:r>
              <a:rPr lang="en-US" dirty="0" smtClean="0"/>
              <a:t>, la </a:t>
            </a:r>
            <a:r>
              <a:rPr lang="en-US" dirty="0" err="1" smtClean="0"/>
              <a:t>fonction</a:t>
            </a:r>
            <a:r>
              <a:rPr lang="en-US" dirty="0" smtClean="0"/>
              <a:t> de lien des </a:t>
            </a:r>
            <a:r>
              <a:rPr lang="en-US" dirty="0" err="1" smtClean="0"/>
              <a:t>prépositions</a:t>
            </a:r>
            <a:r>
              <a:rPr lang="en-US" dirty="0" smtClean="0"/>
              <a:t> (ex. Je commence le travail et Je commence à </a:t>
            </a:r>
            <a:r>
              <a:rPr lang="en-US" dirty="0" err="1" smtClean="0"/>
              <a:t>travailler</a:t>
            </a:r>
            <a:r>
              <a:rPr lang="en-US" dirty="0" smtClean="0"/>
              <a:t>; la </a:t>
            </a:r>
            <a:r>
              <a:rPr lang="en-US" dirty="0" err="1" smtClean="0"/>
              <a:t>ville</a:t>
            </a:r>
            <a:r>
              <a:rPr lang="en-US" dirty="0" smtClean="0"/>
              <a:t> de Paris; un </a:t>
            </a:r>
            <a:r>
              <a:rPr lang="en-US" dirty="0" err="1" smtClean="0"/>
              <a:t>drôle</a:t>
            </a:r>
            <a:r>
              <a:rPr lang="en-US" dirty="0" smtClean="0"/>
              <a:t> de type; qualifier </a:t>
            </a:r>
            <a:r>
              <a:rPr lang="en-US" dirty="0" err="1" smtClean="0"/>
              <a:t>qn</a:t>
            </a:r>
            <a:r>
              <a:rPr lang="en-US" dirty="0" smtClean="0"/>
              <a:t> de </a:t>
            </a:r>
            <a:r>
              <a:rPr lang="en-US" dirty="0" err="1" smtClean="0"/>
              <a:t>voleur</a:t>
            </a:r>
            <a:r>
              <a:rPr lang="en-US" dirty="0" smtClean="0"/>
              <a:t>)</a:t>
            </a:r>
          </a:p>
          <a:p>
            <a:pPr marL="514350" indent="-514350"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Exercice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Déterminez</a:t>
            </a:r>
            <a:r>
              <a:rPr lang="en-US" dirty="0" smtClean="0"/>
              <a:t> les types des CG pour :</a:t>
            </a:r>
          </a:p>
          <a:p>
            <a:pPr>
              <a:buNone/>
            </a:pPr>
            <a:r>
              <a:rPr lang="en-US" dirty="0" smtClean="0"/>
              <a:t>1) Les </a:t>
            </a:r>
            <a:r>
              <a:rPr lang="en-US" dirty="0" err="1" smtClean="0"/>
              <a:t>substantifs</a:t>
            </a:r>
            <a:r>
              <a:rPr lang="en-US" dirty="0" smtClean="0"/>
              <a:t> </a:t>
            </a:r>
            <a:r>
              <a:rPr lang="fr-FR" dirty="0" smtClean="0"/>
              <a:t>dé</a:t>
            </a:r>
            <a:r>
              <a:rPr lang="en-US" dirty="0" err="1" smtClean="0"/>
              <a:t>nombrables</a:t>
            </a:r>
            <a:r>
              <a:rPr lang="en-US" dirty="0" smtClean="0"/>
              <a:t> </a:t>
            </a:r>
            <a:r>
              <a:rPr lang="ru-RU" dirty="0" smtClean="0"/>
              <a:t>/ </a:t>
            </a:r>
            <a:r>
              <a:rPr lang="en-US" dirty="0" smtClean="0"/>
              <a:t>non </a:t>
            </a:r>
            <a:r>
              <a:rPr lang="fr-FR" dirty="0" smtClean="0"/>
              <a:t>dé</a:t>
            </a:r>
            <a:r>
              <a:rPr lang="en-US" dirty="0" err="1" smtClean="0"/>
              <a:t>nombrables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2) La </a:t>
            </a:r>
            <a:r>
              <a:rPr lang="en-US" dirty="0" err="1" smtClean="0"/>
              <a:t>catégorie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r>
              <a:rPr lang="en-US" dirty="0" smtClean="0"/>
              <a:t> du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phrases: Pierre lit </a:t>
            </a:r>
            <a:r>
              <a:rPr lang="ru-RU" dirty="0" smtClean="0"/>
              <a:t>/ </a:t>
            </a:r>
            <a:r>
              <a:rPr lang="en-US" dirty="0" smtClean="0"/>
              <a:t>Il </a:t>
            </a:r>
            <a:r>
              <a:rPr lang="en-US" dirty="0" err="1" smtClean="0"/>
              <a:t>pleut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Conclusion: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latin typeface="Times New Roman" pitchFamily="18" charset="0"/>
                <a:cs typeface="Times New Roman" pitchFamily="18" charset="0"/>
              </a:rPr>
              <a:t>la valeur lexicale/ la valeur grammaticale</a:t>
            </a:r>
            <a:br>
              <a:rPr lang="fr-FR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valeur lexicale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1) a sa propre fonction nominative, c`est pourquoi elle est plus concrète: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formes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parl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donn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ait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ont la même valeur grammaticale, mais elles nomment les actions différentes</a:t>
            </a:r>
          </a:p>
          <a:p>
            <a:pPr marL="457200" indent="-457200">
              <a:buAutoNum type="arabicParenR" startAt="2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plus concrèt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e,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plus individuelle (est exprimée dans un mot ou un groupe de mots)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000108"/>
            <a:ext cx="4186238" cy="5126055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valeur grammaticale</a:t>
            </a:r>
          </a:p>
          <a:p>
            <a:pPr marL="457200" indent="-457200">
              <a:buAutoNum type="arabicParenR"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fonction nominative non-autonome:  </a:t>
            </a:r>
          </a:p>
          <a:p>
            <a:pPr marL="457200" indent="-457200">
              <a:buNone/>
            </a:pP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:  Il arrive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Il arrive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demain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2) plus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abstraite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catégorielle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3) extension à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grande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série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caractère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obligatoire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pour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substantif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ne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s`emploie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 genre et du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verbe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déterminée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de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personne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du mode, de la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voix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du temps</a:t>
            </a:r>
          </a:p>
          <a:p>
            <a:pPr marL="457200" indent="-45720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L`ensemble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catégories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obligatoires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crée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grammaticale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du mot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1650</Words>
  <PresentationFormat>Экран (4:3)</PresentationFormat>
  <Paragraphs>163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Cours 2: La catégorie grammaticale.  Les parties du discours</vt:lpstr>
      <vt:lpstr>Quelles sont les notions essentielles de la grammaire ?</vt:lpstr>
      <vt:lpstr>La catégorie grammaticale c`est l`union</vt:lpstr>
      <vt:lpstr>Les variétés sémantiques  des catégories grammaticales  diffèrent selon:</vt:lpstr>
      <vt:lpstr>Слайд 5</vt:lpstr>
      <vt:lpstr>La grammaire distingue 2 espèces de  catégories grammaticales:</vt:lpstr>
      <vt:lpstr>Les variétés sémantiques  des catégories grammaticales  diffèrent selon:</vt:lpstr>
      <vt:lpstr>Exercice</vt:lpstr>
      <vt:lpstr>    la valeur lexicale/ la valeur grammaticale   </vt:lpstr>
      <vt:lpstr>Les moyens de l`expression  des valeurs grammaticales</vt:lpstr>
      <vt:lpstr>Les particularités de la flexion  en français</vt:lpstr>
      <vt:lpstr>Les parties du discours</vt:lpstr>
      <vt:lpstr>L`inventaire des parties du discours en français</vt:lpstr>
      <vt:lpstr>La hiérarchie des PDD</vt:lpstr>
      <vt:lpstr>Le présentatif ou introducteur</vt:lpstr>
      <vt:lpstr>Le mot-phrase</vt:lpstr>
      <vt:lpstr>La transposition des parties du discours</vt:lpstr>
      <vt:lpstr>Le noyau et la périphérie  des parties du discours</vt:lpstr>
      <vt:lpstr>La transposition fonctionnelle</vt:lpstr>
      <vt:lpstr>On distingue</vt:lpstr>
      <vt:lpstr>La transposition</vt:lpstr>
      <vt:lpstr>Les deux moyens principaux de la transposition morphologique</vt:lpstr>
      <vt:lpstr>Слайд 23</vt:lpstr>
      <vt:lpstr>Les variétés de la transposition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2: La catégorie grammaticale.  </dc:title>
  <dc:creator>Lenovo</dc:creator>
  <cp:lastModifiedBy>Lenovo</cp:lastModifiedBy>
  <cp:revision>113</cp:revision>
  <dcterms:created xsi:type="dcterms:W3CDTF">2018-09-15T16:33:17Z</dcterms:created>
  <dcterms:modified xsi:type="dcterms:W3CDTF">2019-09-23T13:14:30Z</dcterms:modified>
</cp:coreProperties>
</file>