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6" r:id="rId6"/>
    <p:sldId id="259" r:id="rId7"/>
    <p:sldId id="261" r:id="rId8"/>
    <p:sldId id="275" r:id="rId9"/>
    <p:sldId id="262" r:id="rId10"/>
    <p:sldId id="263" r:id="rId11"/>
    <p:sldId id="277" r:id="rId12"/>
    <p:sldId id="278" r:id="rId13"/>
    <p:sldId id="264" r:id="rId14"/>
    <p:sldId id="279" r:id="rId15"/>
    <p:sldId id="265" r:id="rId16"/>
    <p:sldId id="266" r:id="rId17"/>
    <p:sldId id="267" r:id="rId18"/>
    <p:sldId id="268" r:id="rId19"/>
    <p:sldId id="269" r:id="rId20"/>
    <p:sldId id="280" r:id="rId21"/>
    <p:sldId id="270" r:id="rId22"/>
    <p:sldId id="271" r:id="rId23"/>
    <p:sldId id="272" r:id="rId24"/>
    <p:sldId id="273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6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Cours</a:t>
            </a:r>
            <a:r>
              <a:rPr lang="en-US" b="1" dirty="0" smtClean="0"/>
              <a:t> 3: Le </a:t>
            </a:r>
            <a:r>
              <a:rPr lang="en-US" b="1" dirty="0" err="1" smtClean="0"/>
              <a:t>substantif</a:t>
            </a:r>
            <a:r>
              <a:rPr lang="en-US" b="1" dirty="0" smtClean="0"/>
              <a:t> </a:t>
            </a:r>
            <a:r>
              <a:rPr lang="en-US" b="1" dirty="0" err="1" smtClean="0"/>
              <a:t>comme</a:t>
            </a:r>
            <a:r>
              <a:rPr lang="en-US" b="1" dirty="0" smtClean="0"/>
              <a:t> </a:t>
            </a:r>
            <a:r>
              <a:rPr lang="en-US" b="1" dirty="0" err="1" smtClean="0"/>
              <a:t>partie</a:t>
            </a:r>
            <a:r>
              <a:rPr lang="en-US" b="1" dirty="0" smtClean="0"/>
              <a:t> du </a:t>
            </a:r>
            <a:r>
              <a:rPr lang="en-US" b="1" dirty="0" err="1" smtClean="0"/>
              <a:t>discours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Le </a:t>
            </a:r>
            <a:r>
              <a:rPr lang="en-US" dirty="0" err="1" smtClean="0"/>
              <a:t>substantif</a:t>
            </a:r>
            <a:r>
              <a:rPr lang="en-US" dirty="0" smtClean="0"/>
              <a:t>: aspects </a:t>
            </a:r>
            <a:r>
              <a:rPr lang="en-US" dirty="0" err="1" smtClean="0"/>
              <a:t>sémantique</a:t>
            </a:r>
            <a:r>
              <a:rPr lang="en-US" dirty="0" smtClean="0"/>
              <a:t>, </a:t>
            </a:r>
            <a:r>
              <a:rPr lang="en-US" dirty="0" err="1" smtClean="0"/>
              <a:t>morphologique</a:t>
            </a:r>
            <a:r>
              <a:rPr lang="en-US" dirty="0" smtClean="0"/>
              <a:t>, </a:t>
            </a:r>
            <a:r>
              <a:rPr lang="en-US" dirty="0" err="1" smtClean="0"/>
              <a:t>syntaxique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Les classes </a:t>
            </a:r>
            <a:r>
              <a:rPr lang="en-US" dirty="0" err="1" smtClean="0"/>
              <a:t>sémantico-grammaticales</a:t>
            </a:r>
            <a:r>
              <a:rPr lang="en-US" dirty="0" smtClean="0"/>
              <a:t> du </a:t>
            </a:r>
            <a:r>
              <a:rPr lang="en-US" dirty="0" err="1" smtClean="0"/>
              <a:t>substantif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Les </a:t>
            </a:r>
            <a:r>
              <a:rPr lang="en-US" dirty="0" err="1" smtClean="0"/>
              <a:t>catégories</a:t>
            </a:r>
            <a:r>
              <a:rPr lang="en-US" dirty="0" smtClean="0"/>
              <a:t> </a:t>
            </a:r>
            <a:r>
              <a:rPr lang="en-US" dirty="0" err="1" smtClean="0"/>
              <a:t>grammaticales</a:t>
            </a:r>
            <a:r>
              <a:rPr lang="en-US" dirty="0" smtClean="0"/>
              <a:t> du </a:t>
            </a:r>
            <a:r>
              <a:rPr lang="en-US" dirty="0" err="1" smtClean="0"/>
              <a:t>substantif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L`article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en-US" dirty="0" smtClean="0"/>
              <a:t>Les </a:t>
            </a:r>
            <a:r>
              <a:rPr lang="en-US" dirty="0" err="1" smtClean="0"/>
              <a:t>déterminants</a:t>
            </a:r>
            <a:r>
              <a:rPr lang="en-US" dirty="0" smtClean="0"/>
              <a:t> </a:t>
            </a:r>
            <a:r>
              <a:rPr lang="en-US" dirty="0" err="1" smtClean="0"/>
              <a:t>comme</a:t>
            </a:r>
            <a:r>
              <a:rPr lang="en-US" dirty="0" smtClean="0"/>
              <a:t> </a:t>
            </a:r>
            <a:r>
              <a:rPr lang="en-US" dirty="0" err="1" smtClean="0"/>
              <a:t>partie</a:t>
            </a:r>
            <a:r>
              <a:rPr lang="en-US" dirty="0" smtClean="0"/>
              <a:t> du </a:t>
            </a:r>
            <a:r>
              <a:rPr lang="en-US" smtClean="0"/>
              <a:t>discours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 </a:t>
            </a:r>
            <a:r>
              <a:rPr lang="en-US" b="1" dirty="0" err="1" smtClean="0"/>
              <a:t>discontinuité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caractérise</a:t>
            </a:r>
            <a:r>
              <a:rPr lang="en-US" dirty="0" smtClean="0"/>
              <a:t> </a:t>
            </a:r>
            <a:r>
              <a:rPr lang="en-US" dirty="0" err="1" smtClean="0"/>
              <a:t>tous</a:t>
            </a:r>
            <a:r>
              <a:rPr lang="en-US" dirty="0" smtClean="0"/>
              <a:t> les </a:t>
            </a:r>
            <a:r>
              <a:rPr lang="en-US" dirty="0" err="1" smtClean="0"/>
              <a:t>substantifs</a:t>
            </a:r>
            <a:r>
              <a:rPr lang="en-US" dirty="0" smtClean="0"/>
              <a:t> à la </a:t>
            </a:r>
            <a:r>
              <a:rPr lang="en-US" dirty="0" err="1" smtClean="0"/>
              <a:t>forme</a:t>
            </a:r>
            <a:r>
              <a:rPr lang="en-US" dirty="0" smtClean="0"/>
              <a:t> du </a:t>
            </a:r>
            <a:r>
              <a:rPr lang="en-US" dirty="0" err="1" smtClean="0"/>
              <a:t>pluriel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La </a:t>
            </a:r>
            <a:r>
              <a:rPr lang="en-US" dirty="0" err="1" smtClean="0"/>
              <a:t>discontinuité</a:t>
            </a:r>
            <a:r>
              <a:rPr lang="en-US" dirty="0" smtClean="0"/>
              <a:t>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extérieure</a:t>
            </a:r>
            <a:r>
              <a:rPr lang="en-US" dirty="0" smtClean="0"/>
              <a:t>: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reflète</a:t>
            </a:r>
            <a:r>
              <a:rPr lang="en-US" dirty="0" smtClean="0"/>
              <a:t> un</a:t>
            </a:r>
            <a:r>
              <a:rPr lang="ru-RU" dirty="0" smtClean="0"/>
              <a:t> </a:t>
            </a:r>
            <a:r>
              <a:rPr lang="en-US" dirty="0" smtClean="0"/>
              <a:t>ensemble </a:t>
            </a:r>
            <a:r>
              <a:rPr lang="en-US" dirty="0" err="1" smtClean="0"/>
              <a:t>d`objets</a:t>
            </a:r>
            <a:r>
              <a:rPr lang="en-US" dirty="0" smtClean="0"/>
              <a:t> de la </a:t>
            </a:r>
            <a:r>
              <a:rPr lang="en-US" dirty="0" err="1" smtClean="0"/>
              <a:t>même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: des</a:t>
            </a:r>
            <a:r>
              <a:rPr lang="ru-RU" dirty="0" smtClean="0"/>
              <a:t>/</a:t>
            </a:r>
            <a:r>
              <a:rPr lang="en-US" dirty="0" smtClean="0"/>
              <a:t>les </a:t>
            </a:r>
            <a:r>
              <a:rPr lang="en-US" dirty="0" err="1" smtClean="0"/>
              <a:t>livres</a:t>
            </a:r>
            <a:r>
              <a:rPr lang="en-US" dirty="0" smtClean="0"/>
              <a:t> (livre1+livre2+ livre3, etc).</a:t>
            </a:r>
          </a:p>
          <a:p>
            <a:pPr algn="just">
              <a:buNone/>
            </a:pPr>
            <a:r>
              <a:rPr lang="en-US" dirty="0" smtClean="0"/>
              <a:t>La </a:t>
            </a:r>
            <a:r>
              <a:rPr lang="en-US" dirty="0" err="1" smtClean="0"/>
              <a:t>discontinuité</a:t>
            </a:r>
            <a:r>
              <a:rPr lang="en-US" dirty="0" smtClean="0"/>
              <a:t>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intérieure</a:t>
            </a:r>
            <a:r>
              <a:rPr lang="en-US" dirty="0" smtClean="0"/>
              <a:t> pour:</a:t>
            </a:r>
          </a:p>
          <a:p>
            <a:pPr algn="just">
              <a:buFontTx/>
              <a:buChar char="-"/>
            </a:pPr>
            <a:r>
              <a:rPr lang="en-US" dirty="0" smtClean="0"/>
              <a:t>un ensemble de divers </a:t>
            </a:r>
            <a:r>
              <a:rPr lang="en-US" dirty="0" err="1" smtClean="0"/>
              <a:t>objets</a:t>
            </a:r>
            <a:r>
              <a:rPr lang="en-US" dirty="0" smtClean="0"/>
              <a:t> (</a:t>
            </a:r>
            <a:r>
              <a:rPr lang="en-US" i="1" dirty="0" smtClean="0"/>
              <a:t>les </a:t>
            </a:r>
            <a:r>
              <a:rPr lang="en-US" i="1" dirty="0" err="1" smtClean="0"/>
              <a:t>échecs</a:t>
            </a:r>
            <a:r>
              <a:rPr lang="en-US" dirty="0" smtClean="0"/>
              <a:t>),</a:t>
            </a:r>
          </a:p>
          <a:p>
            <a:pPr algn="just">
              <a:buFontTx/>
              <a:buChar char="-"/>
            </a:pPr>
            <a:r>
              <a:rPr lang="en-US" dirty="0" smtClean="0"/>
              <a:t>les </a:t>
            </a:r>
            <a:r>
              <a:rPr lang="en-US" dirty="0" err="1" smtClean="0"/>
              <a:t>objets</a:t>
            </a:r>
            <a:r>
              <a:rPr lang="en-US" dirty="0" smtClean="0"/>
              <a:t> </a:t>
            </a:r>
            <a:r>
              <a:rPr lang="en-US" dirty="0" err="1" smtClean="0"/>
              <a:t>composés</a:t>
            </a:r>
            <a:r>
              <a:rPr lang="en-US" dirty="0" smtClean="0"/>
              <a:t> de 2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plusieurs</a:t>
            </a:r>
            <a:r>
              <a:rPr lang="en-US" dirty="0" smtClean="0"/>
              <a:t> </a:t>
            </a:r>
            <a:r>
              <a:rPr lang="en-US" dirty="0" err="1" smtClean="0"/>
              <a:t>pièces</a:t>
            </a:r>
            <a:r>
              <a:rPr lang="en-US" dirty="0" smtClean="0"/>
              <a:t> (</a:t>
            </a:r>
            <a:r>
              <a:rPr lang="en-US" i="1" dirty="0" smtClean="0"/>
              <a:t>les </a:t>
            </a:r>
            <a:r>
              <a:rPr lang="en-US" i="1" dirty="0" err="1" smtClean="0"/>
              <a:t>ciseaux</a:t>
            </a:r>
            <a:r>
              <a:rPr lang="en-US" i="1" dirty="0" smtClean="0"/>
              <a:t>, les </a:t>
            </a:r>
            <a:r>
              <a:rPr lang="en-US" i="1" dirty="0" err="1" smtClean="0"/>
              <a:t>menottes</a:t>
            </a:r>
            <a:r>
              <a:rPr lang="en-US" dirty="0" smtClean="0"/>
              <a:t>),</a:t>
            </a:r>
          </a:p>
          <a:p>
            <a:pPr algn="just">
              <a:buFontTx/>
              <a:buChar char="-"/>
            </a:pPr>
            <a:r>
              <a:rPr lang="en-US" dirty="0" smtClean="0"/>
              <a:t>les </a:t>
            </a:r>
            <a:r>
              <a:rPr lang="en-US" dirty="0" err="1" smtClean="0"/>
              <a:t>procès</a:t>
            </a:r>
            <a:r>
              <a:rPr lang="en-US" dirty="0" smtClean="0"/>
              <a:t> </a:t>
            </a:r>
            <a:r>
              <a:rPr lang="en-US" dirty="0" err="1" smtClean="0"/>
              <a:t>compliqués</a:t>
            </a:r>
            <a:r>
              <a:rPr lang="en-US" dirty="0" smtClean="0"/>
              <a:t> </a:t>
            </a:r>
            <a:r>
              <a:rPr lang="en-US" i="1" dirty="0" smtClean="0"/>
              <a:t>(les </a:t>
            </a:r>
            <a:r>
              <a:rPr lang="en-US" i="1" dirty="0" err="1" smtClean="0"/>
              <a:t>pourparlers</a:t>
            </a:r>
            <a:r>
              <a:rPr lang="en-US" i="1" dirty="0" smtClean="0"/>
              <a:t>, les </a:t>
            </a:r>
            <a:r>
              <a:rPr lang="en-US" i="1" dirty="0" err="1" smtClean="0"/>
              <a:t>mœurs</a:t>
            </a:r>
            <a:r>
              <a:rPr lang="en-US" i="1" dirty="0" smtClean="0"/>
              <a:t>, les </a:t>
            </a:r>
            <a:r>
              <a:rPr lang="en-US" i="1" dirty="0" err="1" smtClean="0"/>
              <a:t>fiançailles</a:t>
            </a:r>
            <a:r>
              <a:rPr lang="en-US" dirty="0" smtClean="0"/>
              <a:t>)</a:t>
            </a:r>
          </a:p>
          <a:p>
            <a:pPr algn="just">
              <a:buNone/>
            </a:pPr>
            <a:r>
              <a:rPr lang="en-US" dirty="0" smtClean="0"/>
              <a:t>La </a:t>
            </a:r>
            <a:r>
              <a:rPr lang="en-US" dirty="0" err="1" smtClean="0"/>
              <a:t>catégorie</a:t>
            </a:r>
            <a:r>
              <a:rPr lang="en-US" dirty="0" smtClean="0"/>
              <a:t> </a:t>
            </a:r>
            <a:r>
              <a:rPr lang="en-US" i="1" dirty="0" err="1" smtClean="0"/>
              <a:t>continuité</a:t>
            </a:r>
            <a:r>
              <a:rPr lang="en-US" i="1" dirty="0" smtClean="0"/>
              <a:t> – </a:t>
            </a:r>
            <a:r>
              <a:rPr lang="en-US" i="1" dirty="0" err="1" smtClean="0"/>
              <a:t>discontinuité</a:t>
            </a:r>
            <a:r>
              <a:rPr lang="en-US" i="1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exprimée</a:t>
            </a:r>
            <a:r>
              <a:rPr lang="en-US" dirty="0" smtClean="0"/>
              <a:t> par </a:t>
            </a:r>
            <a:r>
              <a:rPr lang="en-US" dirty="0" err="1" smtClean="0"/>
              <a:t>l`opposition</a:t>
            </a:r>
            <a:r>
              <a:rPr lang="en-US" dirty="0" smtClean="0"/>
              <a:t> des articles </a:t>
            </a:r>
            <a:r>
              <a:rPr lang="en-US" b="1" dirty="0" smtClean="0"/>
              <a:t>le(la), un (</a:t>
            </a:r>
            <a:r>
              <a:rPr lang="en-US" b="1" dirty="0" err="1" smtClean="0"/>
              <a:t>une</a:t>
            </a:r>
            <a:r>
              <a:rPr lang="en-US" b="1" dirty="0" smtClean="0"/>
              <a:t>), du (de la)/ les, des</a:t>
            </a:r>
          </a:p>
          <a:p>
            <a:pPr algn="just"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quantité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déterminée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indéterminée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401080" cy="519749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Le </a:t>
            </a:r>
            <a:r>
              <a:rPr lang="en-US" dirty="0" err="1" smtClean="0"/>
              <a:t>nombre</a:t>
            </a:r>
            <a:r>
              <a:rPr lang="en-US" dirty="0" smtClean="0"/>
              <a:t> des </a:t>
            </a:r>
            <a:r>
              <a:rPr lang="en-US" dirty="0" err="1" smtClean="0"/>
              <a:t>substantifs</a:t>
            </a:r>
            <a:r>
              <a:rPr lang="en-US" dirty="0" smtClean="0"/>
              <a:t> en </a:t>
            </a:r>
            <a:r>
              <a:rPr lang="en-US" dirty="0" err="1" smtClean="0"/>
              <a:t>français</a:t>
            </a:r>
            <a:r>
              <a:rPr lang="en-US" dirty="0" smtClean="0"/>
              <a:t> a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particularité</a:t>
            </a:r>
            <a:r>
              <a:rPr lang="en-US" dirty="0" smtClean="0"/>
              <a:t>: les </a:t>
            </a:r>
            <a:r>
              <a:rPr lang="en-US" dirty="0" err="1" smtClean="0"/>
              <a:t>substantifs</a:t>
            </a:r>
            <a:r>
              <a:rPr lang="en-US" dirty="0" smtClean="0"/>
              <a:t> </a:t>
            </a:r>
            <a:r>
              <a:rPr lang="en-US" dirty="0" err="1" smtClean="0"/>
              <a:t>peuvent</a:t>
            </a:r>
            <a:r>
              <a:rPr lang="en-US" dirty="0" smtClean="0"/>
              <a:t> </a:t>
            </a:r>
            <a:r>
              <a:rPr lang="en-US" dirty="0" err="1" smtClean="0"/>
              <a:t>désigner</a:t>
            </a:r>
            <a:r>
              <a:rPr lang="en-US" dirty="0" smtClean="0"/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quantité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déterminée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indéterminée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valeurs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exprimées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l`opposition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des articles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), le (la), les / du (de la), des, de.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substantif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suivi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l`article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), le (la), les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quantité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être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déterminée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mesurée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Avec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l`article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du (de la), des, de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substantif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traduit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quantité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qui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être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déterminée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mesurée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quantité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indéterminée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 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Exercice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Une</a:t>
            </a:r>
            <a:r>
              <a:rPr lang="en-US" b="1" dirty="0" smtClean="0"/>
              <a:t> </a:t>
            </a:r>
            <a:r>
              <a:rPr lang="en-US" b="1" dirty="0" err="1" smtClean="0"/>
              <a:t>quantité</a:t>
            </a:r>
            <a:r>
              <a:rPr lang="en-US" b="1" dirty="0" smtClean="0"/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déterminée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indéterminée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avion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tombé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(H.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Troyat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L`avion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venait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(H.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Troyat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veux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de la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soupe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demanda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-t-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Non,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Marcelin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Du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lait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Donne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toujours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rires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(H.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Troyat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La </a:t>
            </a:r>
            <a:r>
              <a:rPr lang="en-US" b="1" dirty="0" err="1" smtClean="0"/>
              <a:t>catégorie</a:t>
            </a:r>
            <a:r>
              <a:rPr lang="en-US" b="1" dirty="0" smtClean="0"/>
              <a:t> de la </a:t>
            </a:r>
            <a:r>
              <a:rPr lang="en-US" b="1" dirty="0" err="1" smtClean="0"/>
              <a:t>détermination</a:t>
            </a:r>
            <a:r>
              <a:rPr lang="en-US" b="1" dirty="0" smtClean="0"/>
              <a:t>/</a:t>
            </a:r>
            <a:r>
              <a:rPr lang="en-US" b="1" dirty="0" err="1" smtClean="0"/>
              <a:t>indétermination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exprimée</a:t>
            </a:r>
            <a:r>
              <a:rPr lang="en-US" dirty="0" smtClean="0"/>
              <a:t> par </a:t>
            </a:r>
            <a:r>
              <a:rPr lang="en-US" dirty="0" err="1" smtClean="0"/>
              <a:t>l`opposition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/>
              <a:t>l`article</a:t>
            </a:r>
            <a:r>
              <a:rPr lang="en-US" dirty="0" smtClean="0"/>
              <a:t> </a:t>
            </a:r>
            <a:r>
              <a:rPr lang="en-US" dirty="0" err="1" smtClean="0"/>
              <a:t>défini</a:t>
            </a:r>
            <a:r>
              <a:rPr lang="en-US" dirty="0" smtClean="0"/>
              <a:t> (le, la, les) + </a:t>
            </a:r>
            <a:r>
              <a:rPr lang="en-US" dirty="0" err="1" smtClean="0"/>
              <a:t>substantif</a:t>
            </a:r>
            <a:r>
              <a:rPr lang="en-US" dirty="0" smtClean="0"/>
              <a:t> / article </a:t>
            </a:r>
            <a:r>
              <a:rPr lang="en-US" dirty="0" err="1" smtClean="0"/>
              <a:t>indéfini</a:t>
            </a:r>
            <a:r>
              <a:rPr lang="en-US" dirty="0" smtClean="0"/>
              <a:t> (un, </a:t>
            </a:r>
            <a:r>
              <a:rPr lang="en-US" dirty="0" err="1" smtClean="0"/>
              <a:t>une</a:t>
            </a:r>
            <a:r>
              <a:rPr lang="en-US" dirty="0" smtClean="0"/>
              <a:t>, des, du, de la) + </a:t>
            </a:r>
            <a:r>
              <a:rPr lang="en-US" dirty="0" err="1" smtClean="0"/>
              <a:t>substantif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En </a:t>
            </a:r>
            <a:r>
              <a:rPr lang="en-US" dirty="0" err="1" smtClean="0"/>
              <a:t>français</a:t>
            </a:r>
            <a:r>
              <a:rPr lang="en-US" dirty="0" smtClean="0"/>
              <a:t>, le nom sans </a:t>
            </a:r>
            <a:r>
              <a:rPr lang="en-US" dirty="0" err="1" smtClean="0"/>
              <a:t>déterminatif</a:t>
            </a:r>
            <a:r>
              <a:rPr lang="en-US" dirty="0" smtClean="0"/>
              <a:t> (articles, </a:t>
            </a:r>
            <a:r>
              <a:rPr lang="en-US" dirty="0" err="1" smtClean="0"/>
              <a:t>adjectifs</a:t>
            </a:r>
            <a:r>
              <a:rPr lang="en-US" dirty="0" smtClean="0"/>
              <a:t> </a:t>
            </a:r>
            <a:r>
              <a:rPr lang="en-US" dirty="0" err="1" smtClean="0"/>
              <a:t>pronominaux</a:t>
            </a:r>
            <a:r>
              <a:rPr lang="en-US" dirty="0" smtClean="0"/>
              <a:t>) ne fait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nommer</a:t>
            </a:r>
            <a:r>
              <a:rPr lang="en-US" dirty="0" smtClean="0"/>
              <a:t> les notions </a:t>
            </a:r>
            <a:r>
              <a:rPr lang="en-US" dirty="0" err="1" smtClean="0"/>
              <a:t>d`objet</a:t>
            </a:r>
            <a:r>
              <a:rPr lang="en-US" dirty="0" smtClean="0"/>
              <a:t> (</a:t>
            </a:r>
            <a:r>
              <a:rPr lang="en-US" i="1" dirty="0" err="1" smtClean="0"/>
              <a:t>homme</a:t>
            </a:r>
            <a:r>
              <a:rPr lang="en-US" i="1" dirty="0" smtClean="0"/>
              <a:t>, temps, </a:t>
            </a:r>
            <a:r>
              <a:rPr lang="en-US" i="1" dirty="0" err="1" smtClean="0"/>
              <a:t>partie</a:t>
            </a:r>
            <a:r>
              <a:rPr lang="en-US" dirty="0" smtClean="0"/>
              <a:t>). </a:t>
            </a:r>
          </a:p>
          <a:p>
            <a:pPr algn="just">
              <a:buNone/>
            </a:pPr>
            <a:r>
              <a:rPr lang="en-US" dirty="0" smtClean="0"/>
              <a:t>Son </a:t>
            </a:r>
            <a:r>
              <a:rPr lang="en-US" dirty="0" err="1" smtClean="0"/>
              <a:t>fonctionnement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discours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caractérisé</a:t>
            </a:r>
            <a:r>
              <a:rPr lang="en-US" dirty="0" smtClean="0"/>
              <a:t>  par son </a:t>
            </a:r>
            <a:r>
              <a:rPr lang="en-US" dirty="0" err="1" smtClean="0"/>
              <a:t>actualisation</a:t>
            </a:r>
            <a:r>
              <a:rPr lang="en-US" dirty="0" smtClean="0"/>
              <a:t>. Le </a:t>
            </a:r>
            <a:r>
              <a:rPr lang="en-US" dirty="0" err="1" smtClean="0"/>
              <a:t>substantif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l`énoncé</a:t>
            </a:r>
            <a:r>
              <a:rPr lang="en-US" dirty="0" smtClean="0"/>
              <a:t> </a:t>
            </a:r>
            <a:r>
              <a:rPr lang="en-US" dirty="0" err="1" smtClean="0"/>
              <a:t>reflète</a:t>
            </a:r>
            <a:r>
              <a:rPr lang="en-US" dirty="0" smtClean="0"/>
              <a:t> des notions </a:t>
            </a:r>
            <a:r>
              <a:rPr lang="en-US" dirty="0" err="1" smtClean="0"/>
              <a:t>d`objet</a:t>
            </a:r>
            <a:r>
              <a:rPr lang="en-US" dirty="0" smtClean="0"/>
              <a:t> </a:t>
            </a:r>
            <a:r>
              <a:rPr lang="en-US" dirty="0" err="1" smtClean="0"/>
              <a:t>existant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réalité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l`esprit</a:t>
            </a:r>
            <a:r>
              <a:rPr lang="en-US" dirty="0" smtClean="0"/>
              <a:t>; </a:t>
            </a:r>
            <a:r>
              <a:rPr lang="en-US" dirty="0" err="1" smtClean="0"/>
              <a:t>l`actualisation</a:t>
            </a:r>
            <a:r>
              <a:rPr lang="en-US" dirty="0" smtClean="0"/>
              <a:t> </a:t>
            </a:r>
            <a:r>
              <a:rPr lang="en-US" dirty="0" err="1" smtClean="0"/>
              <a:t>présuppose</a:t>
            </a:r>
            <a:r>
              <a:rPr lang="en-US" dirty="0" smtClean="0"/>
              <a:t> non </a:t>
            </a:r>
            <a:r>
              <a:rPr lang="en-US" dirty="0" err="1" smtClean="0"/>
              <a:t>seulement</a:t>
            </a:r>
            <a:r>
              <a:rPr lang="en-US" dirty="0" smtClean="0"/>
              <a:t> la </a:t>
            </a:r>
            <a:r>
              <a:rPr lang="en-US" dirty="0" err="1" smtClean="0"/>
              <a:t>caractéristique</a:t>
            </a:r>
            <a:r>
              <a:rPr lang="en-US" dirty="0" smtClean="0"/>
              <a:t> quantitative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aussi</a:t>
            </a:r>
            <a:r>
              <a:rPr lang="en-US" dirty="0" smtClean="0"/>
              <a:t> la </a:t>
            </a:r>
            <a:r>
              <a:rPr lang="en-US" dirty="0" err="1" smtClean="0"/>
              <a:t>caractéristique</a:t>
            </a:r>
            <a:r>
              <a:rPr lang="en-US" dirty="0" smtClean="0"/>
              <a:t> </a:t>
            </a:r>
            <a:r>
              <a:rPr lang="en-US" dirty="0" err="1" smtClean="0"/>
              <a:t>qualificative</a:t>
            </a:r>
            <a:r>
              <a:rPr lang="en-US" dirty="0" smtClean="0"/>
              <a:t>.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dernière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présentée</a:t>
            </a:r>
            <a:r>
              <a:rPr lang="en-US" dirty="0" smtClean="0"/>
              <a:t> par la </a:t>
            </a:r>
            <a:r>
              <a:rPr lang="en-US" dirty="0" err="1" smtClean="0"/>
              <a:t>catégorie</a:t>
            </a:r>
            <a:r>
              <a:rPr lang="en-US" dirty="0" smtClean="0"/>
              <a:t> de la </a:t>
            </a:r>
            <a:r>
              <a:rPr lang="en-US" b="1" dirty="0" err="1" smtClean="0"/>
              <a:t>détermination</a:t>
            </a:r>
            <a:r>
              <a:rPr lang="en-US" b="1" dirty="0" smtClean="0"/>
              <a:t>/</a:t>
            </a:r>
            <a:r>
              <a:rPr lang="en-US" b="1" dirty="0" err="1" smtClean="0"/>
              <a:t>indétermination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 </a:t>
            </a:r>
            <a:r>
              <a:rPr lang="en-US" b="1" dirty="0" err="1" smtClean="0"/>
              <a:t>détermination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algn="just">
              <a:buNone/>
            </a:pPr>
            <a:r>
              <a:rPr lang="en-US" dirty="0" err="1" smtClean="0"/>
              <a:t>signale</a:t>
            </a:r>
            <a:r>
              <a:rPr lang="en-US" dirty="0" smtClean="0"/>
              <a:t> la </a:t>
            </a:r>
            <a:r>
              <a:rPr lang="en-US" dirty="0" err="1" smtClean="0"/>
              <a:t>localisation</a:t>
            </a:r>
            <a:r>
              <a:rPr lang="en-US" dirty="0" smtClean="0"/>
              <a:t> de </a:t>
            </a:r>
            <a:r>
              <a:rPr lang="en-US" dirty="0" err="1" smtClean="0"/>
              <a:t>l`objet</a:t>
            </a:r>
            <a:r>
              <a:rPr lang="en-US" dirty="0" smtClean="0"/>
              <a:t> par rapport au temps, au lieu, aux participants à </a:t>
            </a:r>
            <a:r>
              <a:rPr lang="en-US" dirty="0" err="1" smtClean="0"/>
              <a:t>l`acte</a:t>
            </a:r>
            <a:r>
              <a:rPr lang="en-US" dirty="0" smtClean="0"/>
              <a:t> de la parole.</a:t>
            </a:r>
          </a:p>
          <a:p>
            <a:pPr algn="just">
              <a:buNone/>
            </a:pPr>
            <a:r>
              <a:rPr lang="en-US" dirty="0" err="1" smtClean="0"/>
              <a:t>C`est</a:t>
            </a:r>
            <a:r>
              <a:rPr lang="en-US" dirty="0" smtClean="0"/>
              <a:t> </a:t>
            </a:r>
            <a:r>
              <a:rPr lang="en-US" dirty="0" err="1" smtClean="0"/>
              <a:t>l`article</a:t>
            </a:r>
            <a:r>
              <a:rPr lang="en-US" dirty="0" smtClean="0"/>
              <a:t> </a:t>
            </a:r>
            <a:r>
              <a:rPr lang="en-US" dirty="0" err="1" smtClean="0"/>
              <a:t>défini</a:t>
            </a:r>
            <a:r>
              <a:rPr lang="en-US" dirty="0" smtClean="0"/>
              <a:t> qui </a:t>
            </a:r>
            <a:r>
              <a:rPr lang="en-US" dirty="0" err="1" smtClean="0"/>
              <a:t>sert</a:t>
            </a:r>
            <a:r>
              <a:rPr lang="en-US" dirty="0" smtClean="0"/>
              <a:t> à </a:t>
            </a:r>
            <a:r>
              <a:rPr lang="en-US" dirty="0" err="1" smtClean="0"/>
              <a:t>désigner</a:t>
            </a:r>
            <a:r>
              <a:rPr lang="en-US" dirty="0" smtClean="0"/>
              <a:t> la </a:t>
            </a:r>
            <a:r>
              <a:rPr lang="en-US" dirty="0" err="1" smtClean="0"/>
              <a:t>détermination</a:t>
            </a:r>
            <a:r>
              <a:rPr lang="en-US" dirty="0" smtClean="0"/>
              <a:t>. Il </a:t>
            </a:r>
            <a:r>
              <a:rPr lang="en-US" dirty="0" err="1" smtClean="0"/>
              <a:t>individualise</a:t>
            </a:r>
            <a:r>
              <a:rPr lang="en-US" dirty="0" smtClean="0"/>
              <a:t> </a:t>
            </a:r>
            <a:r>
              <a:rPr lang="en-US" dirty="0" err="1" smtClean="0"/>
              <a:t>l`être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l`objet</a:t>
            </a:r>
            <a:r>
              <a:rPr lang="en-US" dirty="0" smtClean="0"/>
              <a:t> </a:t>
            </a:r>
            <a:r>
              <a:rPr lang="en-US" dirty="0" err="1" smtClean="0"/>
              <a:t>nommé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désigne</a:t>
            </a:r>
            <a:r>
              <a:rPr lang="en-US" dirty="0" smtClean="0"/>
              <a:t> la notion </a:t>
            </a:r>
            <a:r>
              <a:rPr lang="en-US" dirty="0" err="1" smtClean="0"/>
              <a:t>d`objet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toute</a:t>
            </a:r>
            <a:r>
              <a:rPr lang="en-US" dirty="0" smtClean="0"/>
              <a:t> son extension. C-à-d </a:t>
            </a:r>
            <a:r>
              <a:rPr lang="en-US" b="1" i="1" dirty="0" err="1" smtClean="0"/>
              <a:t>l`article</a:t>
            </a:r>
            <a:r>
              <a:rPr lang="en-US" b="1" i="1" dirty="0" smtClean="0"/>
              <a:t> </a:t>
            </a:r>
            <a:r>
              <a:rPr lang="en-US" b="1" i="1" dirty="0" err="1" smtClean="0"/>
              <a:t>défini</a:t>
            </a:r>
            <a:r>
              <a:rPr lang="en-US" b="1" i="1" dirty="0" smtClean="0"/>
              <a:t> a </a:t>
            </a:r>
            <a:r>
              <a:rPr lang="en-US" b="1" i="1" dirty="0" err="1" smtClean="0"/>
              <a:t>une</a:t>
            </a:r>
            <a:r>
              <a:rPr lang="en-US" b="1" i="1" dirty="0" smtClean="0"/>
              <a:t> </a:t>
            </a:r>
            <a:r>
              <a:rPr lang="en-US" b="1" i="1" dirty="0" err="1" smtClean="0"/>
              <a:t>valeur</a:t>
            </a:r>
            <a:r>
              <a:rPr lang="en-US" b="1" i="1" dirty="0" smtClean="0"/>
              <a:t> </a:t>
            </a:r>
            <a:r>
              <a:rPr lang="en-US" b="1" i="1" dirty="0" err="1" smtClean="0"/>
              <a:t>individualisante</a:t>
            </a:r>
            <a:r>
              <a:rPr lang="en-US" b="1" i="1" dirty="0" smtClean="0"/>
              <a:t> et </a:t>
            </a:r>
            <a:r>
              <a:rPr lang="en-US" b="1" i="1" dirty="0" err="1" smtClean="0"/>
              <a:t>généralisante</a:t>
            </a:r>
            <a:endParaRPr lang="ru-RU" b="1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 </a:t>
            </a:r>
            <a:r>
              <a:rPr lang="en-US" b="1" dirty="0" err="1" smtClean="0"/>
              <a:t>contextes</a:t>
            </a:r>
            <a:r>
              <a:rPr lang="en-US" b="1" dirty="0" smtClean="0"/>
              <a:t> </a:t>
            </a:r>
            <a:r>
              <a:rPr lang="en-US" b="1" dirty="0" err="1" smtClean="0"/>
              <a:t>typiques</a:t>
            </a:r>
            <a:r>
              <a:rPr lang="en-US" b="1" dirty="0" smtClean="0"/>
              <a:t> de </a:t>
            </a:r>
            <a:r>
              <a:rPr lang="en-US" b="1" dirty="0" err="1" smtClean="0"/>
              <a:t>l`identification</a:t>
            </a:r>
            <a:r>
              <a:rPr lang="en-US" b="1" dirty="0" smtClean="0"/>
              <a:t> de </a:t>
            </a:r>
            <a:r>
              <a:rPr lang="en-US" b="1" dirty="0" err="1" smtClean="0"/>
              <a:t>l`objet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US" dirty="0" smtClean="0"/>
              <a:t>1. Les </a:t>
            </a:r>
            <a:r>
              <a:rPr lang="en-US" dirty="0" err="1" smtClean="0"/>
              <a:t>énonciations</a:t>
            </a:r>
            <a:r>
              <a:rPr lang="en-US" dirty="0" smtClean="0"/>
              <a:t> </a:t>
            </a:r>
            <a:r>
              <a:rPr lang="en-US" dirty="0" err="1" smtClean="0"/>
              <a:t>précédentes</a:t>
            </a:r>
            <a:r>
              <a:rPr lang="en-US" dirty="0" smtClean="0"/>
              <a:t> </a:t>
            </a:r>
            <a:r>
              <a:rPr lang="en-US" dirty="0" err="1" smtClean="0"/>
              <a:t>contiennent</a:t>
            </a:r>
            <a:r>
              <a:rPr lang="en-US" dirty="0" smtClean="0"/>
              <a:t> </a:t>
            </a:r>
            <a:r>
              <a:rPr lang="en-US" dirty="0" err="1" smtClean="0"/>
              <a:t>l`indication</a:t>
            </a:r>
            <a:r>
              <a:rPr lang="en-US" dirty="0" smtClean="0"/>
              <a:t>, </a:t>
            </a:r>
            <a:r>
              <a:rPr lang="en-US" dirty="0" err="1" smtClean="0"/>
              <a:t>directe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indirecte</a:t>
            </a:r>
            <a:r>
              <a:rPr lang="en-US" dirty="0" smtClean="0"/>
              <a:t>, à la situation </a:t>
            </a:r>
            <a:r>
              <a:rPr lang="en-US" dirty="0" err="1" smtClean="0"/>
              <a:t>où</a:t>
            </a:r>
            <a:r>
              <a:rPr lang="en-US" dirty="0" smtClean="0"/>
              <a:t> la </a:t>
            </a:r>
            <a:r>
              <a:rPr lang="en-US" dirty="0" err="1" smtClean="0"/>
              <a:t>présence</a:t>
            </a:r>
            <a:r>
              <a:rPr lang="en-US" dirty="0" smtClean="0"/>
              <a:t> de </a:t>
            </a:r>
            <a:r>
              <a:rPr lang="en-US" dirty="0" err="1" smtClean="0"/>
              <a:t>l`objet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marquée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sous-entendue</a:t>
            </a:r>
            <a:r>
              <a:rPr lang="en-US" dirty="0" smtClean="0"/>
              <a:t>.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référence</a:t>
            </a:r>
            <a:r>
              <a:rPr lang="en-US" dirty="0" smtClean="0"/>
              <a:t> à la situation (</a:t>
            </a:r>
            <a:r>
              <a:rPr lang="en-US" b="1" dirty="0" err="1" smtClean="0"/>
              <a:t>l`emploi</a:t>
            </a:r>
            <a:r>
              <a:rPr lang="en-US" b="1" dirty="0" smtClean="0"/>
              <a:t> </a:t>
            </a:r>
            <a:r>
              <a:rPr lang="en-US" b="1" dirty="0" err="1" smtClean="0"/>
              <a:t>anaphorique</a:t>
            </a:r>
            <a:r>
              <a:rPr lang="en-US" b="1" dirty="0" smtClean="0"/>
              <a:t> de </a:t>
            </a:r>
            <a:r>
              <a:rPr lang="en-US" b="1" dirty="0" err="1" smtClean="0"/>
              <a:t>l`article</a:t>
            </a:r>
            <a:r>
              <a:rPr lang="en-US" dirty="0" smtClean="0"/>
              <a:t>) </a:t>
            </a:r>
            <a:r>
              <a:rPr lang="en-US" dirty="0" err="1" smtClean="0"/>
              <a:t>constitue</a:t>
            </a:r>
            <a:r>
              <a:rPr lang="en-US" dirty="0" smtClean="0"/>
              <a:t> la </a:t>
            </a:r>
            <a:r>
              <a:rPr lang="en-US" dirty="0" err="1" smtClean="0"/>
              <a:t>fonction</a:t>
            </a:r>
            <a:r>
              <a:rPr lang="en-US" dirty="0" smtClean="0"/>
              <a:t> </a:t>
            </a:r>
            <a:r>
              <a:rPr lang="en-US" dirty="0" err="1" smtClean="0"/>
              <a:t>essentielle</a:t>
            </a:r>
            <a:r>
              <a:rPr lang="en-US" dirty="0" smtClean="0"/>
              <a:t> avec la </a:t>
            </a:r>
            <a:r>
              <a:rPr lang="en-US" dirty="0" err="1" smtClean="0"/>
              <a:t>valeur</a:t>
            </a:r>
            <a:r>
              <a:rPr lang="en-US" dirty="0" smtClean="0"/>
              <a:t> </a:t>
            </a:r>
            <a:r>
              <a:rPr lang="en-US" dirty="0" err="1" smtClean="0"/>
              <a:t>individualisante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 </a:t>
            </a:r>
            <a:r>
              <a:rPr lang="en-US" b="1" dirty="0" err="1" smtClean="0"/>
              <a:t>espèces</a:t>
            </a:r>
            <a:r>
              <a:rPr lang="en-US" b="1" dirty="0" smtClean="0"/>
              <a:t> </a:t>
            </a:r>
            <a:r>
              <a:rPr lang="en-US" b="1" dirty="0" err="1" smtClean="0"/>
              <a:t>d`anaphore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None/>
            </a:pPr>
            <a:r>
              <a:rPr lang="en-US" dirty="0" smtClean="0"/>
              <a:t>Un nom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déterminé</a:t>
            </a:r>
            <a:r>
              <a:rPr lang="en-US" dirty="0" smtClean="0"/>
              <a:t>: </a:t>
            </a:r>
          </a:p>
          <a:p>
            <a:pPr marL="514350" indent="-514350" algn="just">
              <a:buNone/>
            </a:pPr>
            <a:r>
              <a:rPr lang="en-US" dirty="0" smtClean="0"/>
              <a:t>1) </a:t>
            </a:r>
            <a:r>
              <a:rPr lang="en-US" dirty="0" err="1" smtClean="0"/>
              <a:t>s`il</a:t>
            </a:r>
            <a:r>
              <a:rPr lang="en-US" dirty="0" smtClean="0"/>
              <a:t> </a:t>
            </a:r>
            <a:r>
              <a:rPr lang="en-US" dirty="0" err="1" smtClean="0"/>
              <a:t>désigne</a:t>
            </a:r>
            <a:r>
              <a:rPr lang="en-US" dirty="0" smtClean="0"/>
              <a:t> des </a:t>
            </a:r>
            <a:r>
              <a:rPr lang="en-US" dirty="0" err="1" smtClean="0"/>
              <a:t>choses</a:t>
            </a:r>
            <a:r>
              <a:rPr lang="en-US" dirty="0" smtClean="0"/>
              <a:t> </a:t>
            </a:r>
            <a:r>
              <a:rPr lang="en-US" dirty="0" err="1" smtClean="0"/>
              <a:t>uniques</a:t>
            </a:r>
            <a:r>
              <a:rPr lang="en-US" dirty="0" smtClean="0"/>
              <a:t> pour nous </a:t>
            </a:r>
            <a:r>
              <a:rPr lang="en-US" dirty="0" err="1" smtClean="0"/>
              <a:t>ou</a:t>
            </a:r>
            <a:r>
              <a:rPr lang="en-US" dirty="0" smtClean="0"/>
              <a:t> par association à un objet </a:t>
            </a:r>
            <a:r>
              <a:rPr lang="en-US" dirty="0" err="1" smtClean="0"/>
              <a:t>nommé</a:t>
            </a:r>
            <a:r>
              <a:rPr lang="en-US" dirty="0" smtClean="0"/>
              <a:t> </a:t>
            </a:r>
            <a:r>
              <a:rPr lang="en-US" dirty="0" err="1" smtClean="0"/>
              <a:t>auparavant</a:t>
            </a:r>
            <a:r>
              <a:rPr lang="en-US" dirty="0" smtClean="0"/>
              <a:t>:</a:t>
            </a:r>
          </a:p>
          <a:p>
            <a:pPr marL="514350" indent="-514350" algn="just">
              <a:buNone/>
            </a:pPr>
            <a:r>
              <a:rPr lang="en-US" dirty="0" smtClean="0"/>
              <a:t>Ex.: </a:t>
            </a:r>
            <a:r>
              <a:rPr lang="en-US" b="1" dirty="0" smtClean="0"/>
              <a:t>La </a:t>
            </a:r>
            <a:r>
              <a:rPr lang="en-US" b="1" dirty="0" err="1" smtClean="0"/>
              <a:t>lune</a:t>
            </a:r>
            <a:r>
              <a:rPr lang="en-US" dirty="0" smtClean="0"/>
              <a:t>, </a:t>
            </a:r>
            <a:r>
              <a:rPr lang="en-US" i="1" dirty="0" err="1" smtClean="0"/>
              <a:t>une</a:t>
            </a:r>
            <a:r>
              <a:rPr lang="en-US" i="1" dirty="0" smtClean="0"/>
              <a:t> belle </a:t>
            </a:r>
            <a:r>
              <a:rPr lang="en-US" i="1" dirty="0" err="1" smtClean="0"/>
              <a:t>lune</a:t>
            </a:r>
            <a:r>
              <a:rPr lang="en-US" i="1" dirty="0" smtClean="0"/>
              <a:t> de </a:t>
            </a:r>
            <a:r>
              <a:rPr lang="en-US" i="1" dirty="0" err="1" smtClean="0"/>
              <a:t>juin</a:t>
            </a:r>
            <a:r>
              <a:rPr lang="en-US" i="1" dirty="0" smtClean="0"/>
              <a:t>, </a:t>
            </a:r>
            <a:r>
              <a:rPr lang="en-US" i="1" dirty="0" err="1" smtClean="0"/>
              <a:t>éclairait</a:t>
            </a:r>
            <a:r>
              <a:rPr lang="en-US" i="1" dirty="0" smtClean="0"/>
              <a:t> les façade de la place </a:t>
            </a:r>
            <a:r>
              <a:rPr lang="en-US" i="1" dirty="0" err="1" smtClean="0"/>
              <a:t>Vendôme</a:t>
            </a:r>
            <a:r>
              <a:rPr lang="en-US" i="1" dirty="0" smtClean="0"/>
              <a:t> et </a:t>
            </a:r>
            <a:r>
              <a:rPr lang="en-US" i="1" dirty="0" err="1" smtClean="0"/>
              <a:t>verdissait</a:t>
            </a:r>
            <a:r>
              <a:rPr lang="en-US" i="1" dirty="0" smtClean="0"/>
              <a:t> </a:t>
            </a:r>
            <a:r>
              <a:rPr lang="en-US" b="1" dirty="0" smtClean="0"/>
              <a:t>la </a:t>
            </a:r>
            <a:r>
              <a:rPr lang="en-US" b="1" dirty="0" err="1" smtClean="0"/>
              <a:t>colonne</a:t>
            </a:r>
            <a:r>
              <a:rPr lang="en-US" b="1" dirty="0" smtClean="0"/>
              <a:t> de bronze</a:t>
            </a:r>
            <a:r>
              <a:rPr lang="en-US" dirty="0" smtClean="0"/>
              <a:t> (</a:t>
            </a:r>
            <a:r>
              <a:rPr lang="en-US" dirty="0" err="1" smtClean="0"/>
              <a:t>Druon</a:t>
            </a:r>
            <a:r>
              <a:rPr lang="en-US" dirty="0" smtClean="0"/>
              <a:t>)</a:t>
            </a:r>
            <a:endParaRPr lang="ru-RU" dirty="0" smtClean="0"/>
          </a:p>
          <a:p>
            <a:pPr algn="just">
              <a:buNone/>
            </a:pPr>
            <a:r>
              <a:rPr lang="en-US" dirty="0" smtClean="0"/>
              <a:t>2) par un </a:t>
            </a:r>
            <a:r>
              <a:rPr lang="en-US" dirty="0" err="1" smtClean="0"/>
              <a:t>complément</a:t>
            </a:r>
            <a:r>
              <a:rPr lang="en-US" dirty="0" smtClean="0"/>
              <a:t> </a:t>
            </a:r>
            <a:r>
              <a:rPr lang="en-US" dirty="0" err="1" smtClean="0"/>
              <a:t>déterminatif</a:t>
            </a:r>
            <a:r>
              <a:rPr lang="en-US" dirty="0" smtClean="0"/>
              <a:t> </a:t>
            </a:r>
            <a:r>
              <a:rPr lang="en-US" dirty="0" err="1" smtClean="0"/>
              <a:t>exprimé</a:t>
            </a:r>
            <a:r>
              <a:rPr lang="en-US" dirty="0" smtClean="0"/>
              <a:t> par un nom </a:t>
            </a:r>
            <a:r>
              <a:rPr lang="en-US" dirty="0" err="1" smtClean="0"/>
              <a:t>ou</a:t>
            </a:r>
            <a:r>
              <a:rPr lang="en-US" dirty="0" smtClean="0"/>
              <a:t> un </a:t>
            </a:r>
            <a:r>
              <a:rPr lang="en-US" dirty="0" err="1" smtClean="0"/>
              <a:t>infinitif</a:t>
            </a:r>
            <a:r>
              <a:rPr lang="en-US" dirty="0" smtClean="0"/>
              <a:t> </a:t>
            </a:r>
            <a:r>
              <a:rPr lang="en-US" dirty="0" err="1" smtClean="0"/>
              <a:t>introduit</a:t>
            </a:r>
            <a:r>
              <a:rPr lang="en-US" dirty="0" smtClean="0"/>
              <a:t> par la </a:t>
            </a:r>
            <a:r>
              <a:rPr lang="en-US" dirty="0" err="1" smtClean="0"/>
              <a:t>préposition</a:t>
            </a:r>
            <a:r>
              <a:rPr lang="en-US" dirty="0" smtClean="0"/>
              <a:t> </a:t>
            </a:r>
            <a:r>
              <a:rPr lang="en-US" b="1" i="1" dirty="0" smtClean="0"/>
              <a:t>de, </a:t>
            </a:r>
            <a:r>
              <a:rPr lang="en-US" i="1" dirty="0" smtClean="0"/>
              <a:t>par ex.:</a:t>
            </a:r>
            <a:r>
              <a:rPr lang="en-US" dirty="0" smtClean="0"/>
              <a:t> </a:t>
            </a:r>
            <a:r>
              <a:rPr lang="en-US" i="1" dirty="0" err="1" smtClean="0"/>
              <a:t>J`entends</a:t>
            </a:r>
            <a:r>
              <a:rPr lang="en-US" i="1" dirty="0" smtClean="0"/>
              <a:t> au loin </a:t>
            </a:r>
            <a:r>
              <a:rPr lang="en-US" b="1" dirty="0" smtClean="0"/>
              <a:t>le </a:t>
            </a:r>
            <a:r>
              <a:rPr lang="en-US" b="1" dirty="0" err="1" smtClean="0"/>
              <a:t>sifflement</a:t>
            </a:r>
            <a:r>
              <a:rPr lang="en-US" b="1" dirty="0" smtClean="0"/>
              <a:t> d`un </a:t>
            </a:r>
            <a:r>
              <a:rPr lang="en-US" b="1" dirty="0" err="1" smtClean="0"/>
              <a:t>oiseau</a:t>
            </a:r>
            <a:r>
              <a:rPr lang="en-US" b="1" dirty="0" smtClean="0"/>
              <a:t>. </a:t>
            </a:r>
            <a:r>
              <a:rPr lang="en-US" i="1" dirty="0" smtClean="0"/>
              <a:t>Il </a:t>
            </a:r>
            <a:r>
              <a:rPr lang="en-US" i="1" dirty="0" err="1" smtClean="0"/>
              <a:t>approche</a:t>
            </a:r>
            <a:r>
              <a:rPr lang="en-US" i="1" dirty="0" smtClean="0"/>
              <a:t>, </a:t>
            </a:r>
            <a:r>
              <a:rPr lang="en-US" i="1" dirty="0" err="1" smtClean="0"/>
              <a:t>passe</a:t>
            </a:r>
            <a:r>
              <a:rPr lang="en-US" i="1" dirty="0" smtClean="0"/>
              <a:t> et </a:t>
            </a:r>
            <a:r>
              <a:rPr lang="en-US" i="1" dirty="0" err="1" smtClean="0"/>
              <a:t>s`éloigne</a:t>
            </a:r>
            <a:r>
              <a:rPr lang="en-US" i="1" dirty="0" smtClean="0"/>
              <a:t>. </a:t>
            </a:r>
            <a:r>
              <a:rPr lang="en-US" dirty="0" smtClean="0"/>
              <a:t>(Maupassant) Après </a:t>
            </a:r>
            <a:r>
              <a:rPr lang="en-US" dirty="0" err="1" smtClean="0"/>
              <a:t>quelques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 </a:t>
            </a:r>
            <a:r>
              <a:rPr lang="en-US" dirty="0" err="1" smtClean="0"/>
              <a:t>passées</a:t>
            </a:r>
            <a:r>
              <a:rPr lang="en-US" dirty="0" smtClean="0"/>
              <a:t> avec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r>
              <a:rPr lang="en-US" dirty="0" smtClean="0"/>
              <a:t>,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avait</a:t>
            </a:r>
            <a:r>
              <a:rPr lang="en-US" dirty="0" smtClean="0"/>
              <a:t> </a:t>
            </a:r>
            <a:r>
              <a:rPr lang="en-US" b="1" dirty="0" err="1" smtClean="0"/>
              <a:t>l`illusion</a:t>
            </a:r>
            <a:r>
              <a:rPr lang="en-US" b="1" dirty="0" smtClean="0"/>
              <a:t> d`être forte, de vivre plus, </a:t>
            </a:r>
            <a:r>
              <a:rPr lang="en-US" b="1" dirty="0" err="1" smtClean="0"/>
              <a:t>mieux</a:t>
            </a:r>
            <a:r>
              <a:rPr lang="en-US" dirty="0" smtClean="0"/>
              <a:t>. (Maurois)</a:t>
            </a:r>
            <a:r>
              <a:rPr lang="en-US" i="1" dirty="0" smtClean="0"/>
              <a:t>  </a:t>
            </a:r>
          </a:p>
          <a:p>
            <a:pPr algn="just">
              <a:buNone/>
            </a:pPr>
            <a:r>
              <a:rPr lang="en-US" i="1" dirty="0" smtClean="0"/>
              <a:t>(</a:t>
            </a:r>
            <a:r>
              <a:rPr lang="en-US" i="1" dirty="0" err="1" smtClean="0"/>
              <a:t>Mais</a:t>
            </a:r>
            <a:r>
              <a:rPr lang="en-US" i="1" dirty="0" smtClean="0"/>
              <a:t> Il </a:t>
            </a:r>
            <a:r>
              <a:rPr lang="en-US" i="1" dirty="0" err="1" smtClean="0"/>
              <a:t>est</a:t>
            </a:r>
            <a:r>
              <a:rPr lang="en-US" i="1" dirty="0" smtClean="0"/>
              <a:t> </a:t>
            </a:r>
            <a:r>
              <a:rPr lang="en-US" i="1" dirty="0" err="1" smtClean="0"/>
              <a:t>né</a:t>
            </a:r>
            <a:r>
              <a:rPr lang="en-US" i="1" dirty="0" smtClean="0"/>
              <a:t> </a:t>
            </a:r>
            <a:r>
              <a:rPr lang="en-US" i="1" dirty="0" err="1" smtClean="0"/>
              <a:t>dans</a:t>
            </a:r>
            <a:r>
              <a:rPr lang="en-US" i="1" dirty="0" smtClean="0"/>
              <a:t> </a:t>
            </a:r>
            <a:r>
              <a:rPr lang="en-US" b="1" i="1" dirty="0" smtClean="0"/>
              <a:t>la </a:t>
            </a:r>
            <a:r>
              <a:rPr lang="en-US" b="1" i="1" dirty="0" err="1" smtClean="0"/>
              <a:t>famille</a:t>
            </a:r>
            <a:r>
              <a:rPr lang="en-US" b="1" i="1" dirty="0" smtClean="0"/>
              <a:t> d`un </a:t>
            </a:r>
            <a:r>
              <a:rPr lang="en-US" b="1" i="1" dirty="0" err="1" smtClean="0"/>
              <a:t>ouvrier</a:t>
            </a:r>
            <a:r>
              <a:rPr lang="en-US" b="1" i="1" dirty="0" smtClean="0"/>
              <a:t> </a:t>
            </a:r>
            <a:r>
              <a:rPr lang="en-US" i="1" dirty="0" smtClean="0"/>
              <a:t>- Il </a:t>
            </a:r>
            <a:r>
              <a:rPr lang="en-US" i="1" dirty="0" err="1" smtClean="0"/>
              <a:t>est</a:t>
            </a:r>
            <a:r>
              <a:rPr lang="en-US" i="1" dirty="0" smtClean="0"/>
              <a:t> </a:t>
            </a:r>
            <a:r>
              <a:rPr lang="en-US" i="1" dirty="0" err="1" smtClean="0"/>
              <a:t>né</a:t>
            </a:r>
            <a:r>
              <a:rPr lang="en-US" i="1" dirty="0" smtClean="0"/>
              <a:t> </a:t>
            </a:r>
            <a:r>
              <a:rPr lang="en-US" i="1" dirty="0" err="1" smtClean="0"/>
              <a:t>dans</a:t>
            </a:r>
            <a:r>
              <a:rPr lang="en-US" i="1" dirty="0" smtClean="0"/>
              <a:t> </a:t>
            </a:r>
            <a:r>
              <a:rPr lang="en-US" b="1" i="1" dirty="0" err="1" smtClean="0"/>
              <a:t>une</a:t>
            </a:r>
            <a:r>
              <a:rPr lang="en-US" b="1" i="1" dirty="0" smtClean="0"/>
              <a:t> </a:t>
            </a:r>
            <a:r>
              <a:rPr lang="en-US" b="1" i="1" dirty="0" err="1" smtClean="0"/>
              <a:t>famille</a:t>
            </a:r>
            <a:r>
              <a:rPr lang="en-US" b="1" i="1" dirty="0" smtClean="0"/>
              <a:t> </a:t>
            </a:r>
            <a:r>
              <a:rPr lang="en-US" b="1" i="1" dirty="0" err="1" smtClean="0"/>
              <a:t>d`ouvrier</a:t>
            </a:r>
            <a:r>
              <a:rPr lang="en-US" b="1" i="1" dirty="0" smtClean="0"/>
              <a:t>: </a:t>
            </a:r>
            <a:r>
              <a:rPr lang="en-US" dirty="0" err="1" smtClean="0"/>
              <a:t>employé</a:t>
            </a:r>
            <a:r>
              <a:rPr lang="en-US" dirty="0" smtClean="0"/>
              <a:t> sans article le nom ne </a:t>
            </a:r>
            <a:r>
              <a:rPr lang="en-US" dirty="0" err="1" smtClean="0"/>
              <a:t>sert</a:t>
            </a:r>
            <a:r>
              <a:rPr lang="en-US" dirty="0" smtClean="0"/>
              <a:t> </a:t>
            </a:r>
            <a:r>
              <a:rPr lang="en-US" dirty="0" err="1" smtClean="0"/>
              <a:t>qu`à</a:t>
            </a:r>
            <a:r>
              <a:rPr lang="en-US" dirty="0" smtClean="0"/>
              <a:t> </a:t>
            </a:r>
            <a:r>
              <a:rPr lang="en-US" dirty="0" err="1" smtClean="0"/>
              <a:t>caractériser</a:t>
            </a:r>
            <a:r>
              <a:rPr lang="en-US" dirty="0" smtClean="0"/>
              <a:t> le nom </a:t>
            </a:r>
            <a:r>
              <a:rPr lang="en-US" dirty="0" err="1" smtClean="0"/>
              <a:t>qu`il</a:t>
            </a:r>
            <a:r>
              <a:rPr lang="en-US" dirty="0" smtClean="0"/>
              <a:t> </a:t>
            </a:r>
            <a:r>
              <a:rPr lang="en-US" dirty="0" err="1" smtClean="0"/>
              <a:t>complète</a:t>
            </a:r>
            <a:r>
              <a:rPr lang="en-US" i="1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Un nom </a:t>
            </a:r>
            <a:r>
              <a:rPr lang="en-US" b="1" dirty="0" err="1" smtClean="0"/>
              <a:t>est</a:t>
            </a:r>
            <a:r>
              <a:rPr lang="en-US" b="1" dirty="0" smtClean="0"/>
              <a:t> </a:t>
            </a:r>
            <a:r>
              <a:rPr lang="en-US" b="1" dirty="0" err="1" smtClean="0"/>
              <a:t>déterminé</a:t>
            </a:r>
            <a:r>
              <a:rPr lang="en-US" b="1" dirty="0" smtClean="0"/>
              <a:t>: </a:t>
            </a:r>
            <a:br>
              <a:rPr lang="en-US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3) par la </a:t>
            </a:r>
            <a:r>
              <a:rPr lang="en-US" dirty="0" err="1" smtClean="0"/>
              <a:t>signifacation</a:t>
            </a:r>
            <a:r>
              <a:rPr lang="en-US" dirty="0" smtClean="0"/>
              <a:t> du </a:t>
            </a:r>
            <a:r>
              <a:rPr lang="en-US" dirty="0" err="1" smtClean="0"/>
              <a:t>verbe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Ex.: </a:t>
            </a:r>
            <a:r>
              <a:rPr lang="en-US" i="1" dirty="0" err="1" smtClean="0"/>
              <a:t>Lorsque</a:t>
            </a:r>
            <a:r>
              <a:rPr lang="en-US" i="1" dirty="0" smtClean="0"/>
              <a:t> Jacques </a:t>
            </a:r>
            <a:r>
              <a:rPr lang="en-US" b="1" i="1" dirty="0" err="1" smtClean="0"/>
              <a:t>retrouva</a:t>
            </a:r>
            <a:r>
              <a:rPr lang="en-US" b="1" i="1" dirty="0" smtClean="0"/>
              <a:t> le </a:t>
            </a:r>
            <a:r>
              <a:rPr lang="en-US" b="1" i="1" dirty="0" err="1" smtClean="0"/>
              <a:t>palier</a:t>
            </a:r>
            <a:r>
              <a:rPr lang="en-US" i="1" dirty="0" smtClean="0"/>
              <a:t>, </a:t>
            </a:r>
            <a:r>
              <a:rPr lang="en-US" i="1" dirty="0" err="1" smtClean="0"/>
              <a:t>lorsqu`il</a:t>
            </a:r>
            <a:r>
              <a:rPr lang="en-US" i="1" dirty="0" smtClean="0"/>
              <a:t> </a:t>
            </a:r>
            <a:r>
              <a:rPr lang="en-US" b="1" i="1" dirty="0" err="1" smtClean="0"/>
              <a:t>reconnut</a:t>
            </a:r>
            <a:r>
              <a:rPr lang="en-US" b="1" i="1" dirty="0" smtClean="0"/>
              <a:t> le </a:t>
            </a:r>
            <a:r>
              <a:rPr lang="en-US" b="1" i="1" dirty="0" err="1" smtClean="0"/>
              <a:t>lustre</a:t>
            </a:r>
            <a:r>
              <a:rPr lang="en-US" i="1" dirty="0" smtClean="0"/>
              <a:t> </a:t>
            </a:r>
            <a:r>
              <a:rPr lang="en-US" i="1" dirty="0" err="1" smtClean="0"/>
              <a:t>allumé</a:t>
            </a:r>
            <a:r>
              <a:rPr lang="en-US" i="1" dirty="0" smtClean="0"/>
              <a:t> </a:t>
            </a:r>
            <a:r>
              <a:rPr lang="en-US" i="1" dirty="0" err="1" smtClean="0"/>
              <a:t>dans</a:t>
            </a:r>
            <a:r>
              <a:rPr lang="en-US" i="1" dirty="0" smtClean="0"/>
              <a:t> le vestibule </a:t>
            </a:r>
            <a:r>
              <a:rPr lang="en-US" dirty="0" smtClean="0"/>
              <a:t>(Martin du </a:t>
            </a:r>
            <a:r>
              <a:rPr lang="en-US" dirty="0" err="1" smtClean="0"/>
              <a:t>Gard</a:t>
            </a:r>
            <a:r>
              <a:rPr lang="en-US" dirty="0" smtClean="0"/>
              <a:t>)</a:t>
            </a:r>
          </a:p>
          <a:p>
            <a:pPr algn="just">
              <a:buNone/>
            </a:pPr>
            <a:r>
              <a:rPr lang="en-US" dirty="0" smtClean="0"/>
              <a:t>4) Par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subordonnée</a:t>
            </a:r>
            <a:r>
              <a:rPr lang="en-US" dirty="0" smtClean="0"/>
              <a:t> relative </a:t>
            </a:r>
            <a:r>
              <a:rPr lang="en-US" dirty="0" err="1" smtClean="0"/>
              <a:t>si</a:t>
            </a:r>
            <a:r>
              <a:rPr lang="en-US" dirty="0" smtClean="0"/>
              <a:t> la </a:t>
            </a:r>
            <a:r>
              <a:rPr lang="en-US" dirty="0" err="1" smtClean="0"/>
              <a:t>détermination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complète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Ex.: </a:t>
            </a:r>
            <a:r>
              <a:rPr lang="en-US" i="1" dirty="0" smtClean="0"/>
              <a:t>Et </a:t>
            </a:r>
            <a:r>
              <a:rPr lang="en-US" b="1" i="1" dirty="0" smtClean="0"/>
              <a:t>la </a:t>
            </a:r>
            <a:r>
              <a:rPr lang="en-US" b="1" i="1" dirty="0" err="1" smtClean="0"/>
              <a:t>journée</a:t>
            </a:r>
            <a:r>
              <a:rPr lang="en-US" b="1" i="1" dirty="0" smtClean="0"/>
              <a:t> </a:t>
            </a:r>
            <a:r>
              <a:rPr lang="en-US" b="1" i="1" dirty="0" err="1" smtClean="0"/>
              <a:t>qu`il</a:t>
            </a:r>
            <a:r>
              <a:rPr lang="en-US" b="1" i="1" dirty="0" smtClean="0"/>
              <a:t> </a:t>
            </a:r>
            <a:r>
              <a:rPr lang="en-US" b="1" i="1" dirty="0" err="1" smtClean="0"/>
              <a:t>venait</a:t>
            </a:r>
            <a:r>
              <a:rPr lang="en-US" b="1" i="1" dirty="0" smtClean="0"/>
              <a:t> de vivre</a:t>
            </a:r>
            <a:r>
              <a:rPr lang="en-US" i="1" dirty="0" smtClean="0"/>
              <a:t> </a:t>
            </a:r>
            <a:r>
              <a:rPr lang="en-US" i="1" dirty="0" err="1" smtClean="0"/>
              <a:t>lui</a:t>
            </a:r>
            <a:r>
              <a:rPr lang="en-US" i="1" dirty="0" smtClean="0"/>
              <a:t> </a:t>
            </a:r>
            <a:r>
              <a:rPr lang="en-US" i="1" dirty="0" err="1" smtClean="0"/>
              <a:t>avait</a:t>
            </a:r>
            <a:r>
              <a:rPr lang="en-US" i="1" dirty="0" smtClean="0"/>
              <a:t> </a:t>
            </a:r>
            <a:r>
              <a:rPr lang="en-US" i="1" dirty="0" err="1" smtClean="0"/>
              <a:t>trop</a:t>
            </a:r>
            <a:r>
              <a:rPr lang="en-US" i="1" dirty="0" smtClean="0"/>
              <a:t> </a:t>
            </a:r>
            <a:r>
              <a:rPr lang="en-US" i="1" dirty="0" err="1" smtClean="0"/>
              <a:t>tendu</a:t>
            </a:r>
            <a:r>
              <a:rPr lang="en-US" i="1" dirty="0" smtClean="0"/>
              <a:t> les </a:t>
            </a:r>
            <a:r>
              <a:rPr lang="en-US" i="1" dirty="0" err="1" smtClean="0"/>
              <a:t>nerfs</a:t>
            </a:r>
            <a:r>
              <a:rPr lang="en-US" i="1" dirty="0" smtClean="0"/>
              <a:t> pour </a:t>
            </a:r>
            <a:r>
              <a:rPr lang="en-US" i="1" dirty="0" err="1" smtClean="0"/>
              <a:t>que</a:t>
            </a:r>
            <a:r>
              <a:rPr lang="en-US" i="1" dirty="0" smtClean="0"/>
              <a:t> les </a:t>
            </a:r>
            <a:r>
              <a:rPr lang="en-US" i="1" dirty="0" err="1" smtClean="0"/>
              <a:t>mets</a:t>
            </a:r>
            <a:r>
              <a:rPr lang="en-US" i="1" dirty="0" smtClean="0"/>
              <a:t> et les </a:t>
            </a:r>
            <a:r>
              <a:rPr lang="en-US" i="1" dirty="0" err="1" smtClean="0"/>
              <a:t>vins</a:t>
            </a:r>
            <a:r>
              <a:rPr lang="en-US" i="1" dirty="0" smtClean="0"/>
              <a:t> </a:t>
            </a:r>
            <a:r>
              <a:rPr lang="en-US" i="1" dirty="0" err="1" smtClean="0"/>
              <a:t>lui</a:t>
            </a:r>
            <a:r>
              <a:rPr lang="en-US" i="1" dirty="0" smtClean="0"/>
              <a:t> </a:t>
            </a:r>
            <a:r>
              <a:rPr lang="en-US" i="1" dirty="0" err="1" smtClean="0"/>
              <a:t>produisaient</a:t>
            </a:r>
            <a:r>
              <a:rPr lang="en-US" i="1" dirty="0" smtClean="0"/>
              <a:t> un </a:t>
            </a:r>
            <a:r>
              <a:rPr lang="en-US" i="1" dirty="0" err="1" smtClean="0"/>
              <a:t>effet</a:t>
            </a:r>
            <a:r>
              <a:rPr lang="en-US" i="1" dirty="0" smtClean="0"/>
              <a:t> </a:t>
            </a:r>
            <a:r>
              <a:rPr lang="en-US" i="1" dirty="0" err="1" smtClean="0"/>
              <a:t>d`euphorie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Druon</a:t>
            </a:r>
            <a:r>
              <a:rPr lang="en-US" dirty="0" smtClean="0"/>
              <a:t>)</a:t>
            </a:r>
          </a:p>
          <a:p>
            <a:pPr algn="just">
              <a:buNone/>
            </a:pPr>
            <a:r>
              <a:rPr lang="en-US" dirty="0" smtClean="0"/>
              <a:t>5) Les </a:t>
            </a:r>
            <a:r>
              <a:rPr lang="en-US" dirty="0" err="1" smtClean="0"/>
              <a:t>adjectifs</a:t>
            </a:r>
            <a:r>
              <a:rPr lang="en-US" dirty="0" smtClean="0"/>
              <a:t> </a:t>
            </a:r>
            <a:r>
              <a:rPr lang="en-US" b="1" dirty="0" smtClean="0"/>
              <a:t>premier, dernier, principal, </a:t>
            </a:r>
            <a:r>
              <a:rPr lang="en-US" b="1" dirty="0" err="1" smtClean="0"/>
              <a:t>essentiel</a:t>
            </a:r>
            <a:r>
              <a:rPr lang="en-US" b="1" dirty="0" smtClean="0"/>
              <a:t>, primordial, </a:t>
            </a:r>
            <a:r>
              <a:rPr lang="en-US" b="1" dirty="0" err="1" smtClean="0"/>
              <a:t>seul</a:t>
            </a:r>
            <a:r>
              <a:rPr lang="en-US" b="1" dirty="0" smtClean="0"/>
              <a:t>, unique, </a:t>
            </a:r>
            <a:r>
              <a:rPr lang="en-US" dirty="0" smtClean="0"/>
              <a:t>etc. et </a:t>
            </a:r>
            <a:r>
              <a:rPr lang="en-US" dirty="0" err="1" smtClean="0"/>
              <a:t>tous</a:t>
            </a:r>
            <a:r>
              <a:rPr lang="en-US" dirty="0" smtClean="0"/>
              <a:t> les adj. au </a:t>
            </a:r>
            <a:r>
              <a:rPr lang="en-US" dirty="0" err="1" smtClean="0"/>
              <a:t>superlatif</a:t>
            </a:r>
            <a:r>
              <a:rPr lang="en-US" dirty="0" smtClean="0"/>
              <a:t>  qui </a:t>
            </a:r>
            <a:r>
              <a:rPr lang="en-US" dirty="0" err="1" smtClean="0"/>
              <a:t>limitent</a:t>
            </a:r>
            <a:r>
              <a:rPr lang="en-US" dirty="0" smtClean="0"/>
              <a:t> </a:t>
            </a:r>
            <a:r>
              <a:rPr lang="en-US" dirty="0" err="1" smtClean="0"/>
              <a:t>l`extension</a:t>
            </a:r>
            <a:r>
              <a:rPr lang="en-US" dirty="0" smtClean="0"/>
              <a:t> du nom </a:t>
            </a:r>
            <a:r>
              <a:rPr lang="en-US" dirty="0" err="1" smtClean="0"/>
              <a:t>introduisent</a:t>
            </a:r>
            <a:r>
              <a:rPr lang="en-US" dirty="0" smtClean="0"/>
              <a:t> </a:t>
            </a:r>
            <a:r>
              <a:rPr lang="en-US" dirty="0" err="1" smtClean="0"/>
              <a:t>l`article</a:t>
            </a:r>
            <a:r>
              <a:rPr lang="en-US" dirty="0" smtClean="0"/>
              <a:t> </a:t>
            </a:r>
            <a:r>
              <a:rPr lang="en-US" dirty="0" err="1" smtClean="0"/>
              <a:t>défini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Ex.: - </a:t>
            </a:r>
            <a:r>
              <a:rPr lang="en-US" dirty="0" err="1" smtClean="0"/>
              <a:t>C`est</a:t>
            </a:r>
            <a:r>
              <a:rPr lang="en-US" dirty="0" smtClean="0"/>
              <a:t> la </a:t>
            </a:r>
            <a:r>
              <a:rPr lang="en-US" dirty="0" err="1" smtClean="0"/>
              <a:t>meilleur</a:t>
            </a:r>
            <a:r>
              <a:rPr lang="ru-RU" dirty="0" smtClean="0"/>
              <a:t>е</a:t>
            </a:r>
            <a:r>
              <a:rPr lang="en-US" dirty="0" smtClean="0"/>
              <a:t> </a:t>
            </a:r>
            <a:r>
              <a:rPr lang="en-US" dirty="0" err="1" smtClean="0"/>
              <a:t>boîte</a:t>
            </a:r>
            <a:r>
              <a:rPr lang="en-US" dirty="0" smtClean="0"/>
              <a:t> de Paris (</a:t>
            </a:r>
            <a:r>
              <a:rPr lang="en-US" dirty="0" err="1" smtClean="0"/>
              <a:t>Druon</a:t>
            </a:r>
            <a:r>
              <a:rPr lang="en-US" dirty="0" smtClean="0"/>
              <a:t>)</a:t>
            </a:r>
          </a:p>
          <a:p>
            <a:pPr algn="just">
              <a:buNone/>
            </a:pPr>
            <a:r>
              <a:rPr lang="en-US" dirty="0" smtClean="0"/>
              <a:t>6) Avec la </a:t>
            </a:r>
            <a:r>
              <a:rPr lang="en-US" dirty="0" err="1" smtClean="0"/>
              <a:t>valeur</a:t>
            </a:r>
            <a:r>
              <a:rPr lang="en-US" dirty="0" smtClean="0"/>
              <a:t> </a:t>
            </a:r>
            <a:r>
              <a:rPr lang="en-US" dirty="0" err="1" smtClean="0"/>
              <a:t>généralisante</a:t>
            </a:r>
            <a:r>
              <a:rPr lang="en-US" dirty="0" smtClean="0"/>
              <a:t> </a:t>
            </a:r>
            <a:r>
              <a:rPr lang="en-US" dirty="0" err="1" smtClean="0"/>
              <a:t>l`article</a:t>
            </a:r>
            <a:r>
              <a:rPr lang="en-US" dirty="0" smtClean="0"/>
              <a:t> </a:t>
            </a:r>
            <a:r>
              <a:rPr lang="en-US" dirty="0" err="1" smtClean="0"/>
              <a:t>défini</a:t>
            </a:r>
            <a:r>
              <a:rPr lang="en-US" dirty="0" smtClean="0"/>
              <a:t> </a:t>
            </a:r>
            <a:r>
              <a:rPr lang="en-US" dirty="0" err="1" smtClean="0"/>
              <a:t>s`emploie</a:t>
            </a:r>
            <a:r>
              <a:rPr lang="en-US" dirty="0" smtClean="0"/>
              <a:t> </a:t>
            </a:r>
            <a:r>
              <a:rPr lang="en-US" dirty="0" err="1" smtClean="0"/>
              <a:t>devant</a:t>
            </a:r>
            <a:r>
              <a:rPr lang="en-US" dirty="0" smtClean="0"/>
              <a:t> les </a:t>
            </a:r>
            <a:r>
              <a:rPr lang="en-US" dirty="0" err="1" smtClean="0"/>
              <a:t>noms</a:t>
            </a:r>
            <a:r>
              <a:rPr lang="en-US" dirty="0" smtClean="0"/>
              <a:t> </a:t>
            </a:r>
            <a:r>
              <a:rPr lang="en-US" dirty="0" err="1" smtClean="0"/>
              <a:t>abstraits</a:t>
            </a:r>
            <a:r>
              <a:rPr lang="en-US" dirty="0" smtClean="0"/>
              <a:t> et </a:t>
            </a:r>
            <a:r>
              <a:rPr lang="en-US" dirty="0" err="1" smtClean="0"/>
              <a:t>concrets</a:t>
            </a:r>
            <a:r>
              <a:rPr lang="en-US" dirty="0" smtClean="0"/>
              <a:t> </a:t>
            </a:r>
            <a:r>
              <a:rPr lang="en-US" dirty="0" err="1" smtClean="0"/>
              <a:t>pris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 </a:t>
            </a:r>
            <a:r>
              <a:rPr lang="en-US" dirty="0" err="1" smtClean="0"/>
              <a:t>toute</a:t>
            </a:r>
            <a:r>
              <a:rPr lang="en-US" dirty="0" smtClean="0"/>
              <a:t> </a:t>
            </a:r>
            <a:r>
              <a:rPr lang="en-US" dirty="0" err="1" smtClean="0"/>
              <a:t>leur</a:t>
            </a:r>
            <a:r>
              <a:rPr lang="en-US" dirty="0" smtClean="0"/>
              <a:t> </a:t>
            </a:r>
            <a:r>
              <a:rPr lang="en-US" dirty="0" err="1" smtClean="0"/>
              <a:t>étendue</a:t>
            </a:r>
            <a:r>
              <a:rPr lang="en-US" dirty="0" smtClean="0"/>
              <a:t> du </a:t>
            </a:r>
            <a:r>
              <a:rPr lang="en-US" dirty="0" err="1" smtClean="0"/>
              <a:t>sens</a:t>
            </a:r>
            <a:r>
              <a:rPr lang="en-US" dirty="0" smtClean="0"/>
              <a:t>, </a:t>
            </a:r>
            <a:r>
              <a:rPr lang="en-US" dirty="0" err="1" smtClean="0"/>
              <a:t>devant</a:t>
            </a:r>
            <a:r>
              <a:rPr lang="en-US" dirty="0" smtClean="0"/>
              <a:t> les </a:t>
            </a:r>
            <a:r>
              <a:rPr lang="en-US" dirty="0" err="1" smtClean="0"/>
              <a:t>noms</a:t>
            </a:r>
            <a:r>
              <a:rPr lang="en-US" dirty="0" smtClean="0"/>
              <a:t> </a:t>
            </a:r>
            <a:r>
              <a:rPr lang="en-US" dirty="0" err="1" smtClean="0"/>
              <a:t>concrets</a:t>
            </a:r>
            <a:r>
              <a:rPr lang="en-US" dirty="0" smtClean="0"/>
              <a:t> </a:t>
            </a:r>
            <a:r>
              <a:rPr lang="en-US" dirty="0" err="1" smtClean="0"/>
              <a:t>désignant</a:t>
            </a:r>
            <a:r>
              <a:rPr lang="en-US" dirty="0" smtClean="0"/>
              <a:t> </a:t>
            </a:r>
            <a:r>
              <a:rPr lang="en-US" dirty="0" err="1" smtClean="0"/>
              <a:t>l`espèce</a:t>
            </a:r>
            <a:r>
              <a:rPr lang="en-US" dirty="0" smtClean="0"/>
              <a:t>, par ex.: </a:t>
            </a:r>
            <a:r>
              <a:rPr lang="en-US" b="1" dirty="0" smtClean="0"/>
              <a:t>La patience </a:t>
            </a:r>
            <a:r>
              <a:rPr lang="en-US" dirty="0" err="1" smtClean="0"/>
              <a:t>vient</a:t>
            </a:r>
            <a:r>
              <a:rPr lang="en-US" dirty="0" smtClean="0"/>
              <a:t> à bout de tout. </a:t>
            </a:r>
            <a:r>
              <a:rPr lang="en-US" b="1" dirty="0" smtClean="0"/>
              <a:t>Les </a:t>
            </a:r>
            <a:r>
              <a:rPr lang="en-US" b="1" dirty="0" err="1" smtClean="0"/>
              <a:t>mères</a:t>
            </a:r>
            <a:r>
              <a:rPr lang="en-US" b="1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toujours</a:t>
            </a:r>
            <a:r>
              <a:rPr lang="en-US" dirty="0" smtClean="0"/>
              <a:t> </a:t>
            </a:r>
            <a:r>
              <a:rPr lang="en-US" dirty="0" err="1" smtClean="0"/>
              <a:t>indulgentes</a:t>
            </a:r>
            <a:r>
              <a:rPr lang="en-US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L`indétermination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Le </a:t>
            </a:r>
            <a:r>
              <a:rPr lang="en-US" dirty="0" err="1" smtClean="0"/>
              <a:t>substantif</a:t>
            </a:r>
            <a:r>
              <a:rPr lang="en-US" dirty="0" smtClean="0"/>
              <a:t> </a:t>
            </a:r>
            <a:r>
              <a:rPr lang="en-US" dirty="0" err="1" smtClean="0"/>
              <a:t>précédé</a:t>
            </a:r>
            <a:r>
              <a:rPr lang="en-US" dirty="0" smtClean="0"/>
              <a:t> de </a:t>
            </a:r>
            <a:r>
              <a:rPr lang="en-US" dirty="0" err="1" smtClean="0"/>
              <a:t>l`article</a:t>
            </a:r>
            <a:r>
              <a:rPr lang="en-US" dirty="0" smtClean="0"/>
              <a:t> </a:t>
            </a:r>
            <a:r>
              <a:rPr lang="en-US" dirty="0" err="1" smtClean="0"/>
              <a:t>indéfini</a:t>
            </a:r>
            <a:r>
              <a:rPr lang="en-US" dirty="0" smtClean="0"/>
              <a:t> (</a:t>
            </a:r>
            <a:r>
              <a:rPr lang="en-US" b="1" dirty="0" smtClean="0"/>
              <a:t>un, </a:t>
            </a:r>
            <a:r>
              <a:rPr lang="en-US" b="1" dirty="0" err="1" smtClean="0"/>
              <a:t>une</a:t>
            </a:r>
            <a:r>
              <a:rPr lang="en-US" b="1" dirty="0" smtClean="0"/>
              <a:t>, des / du, de la</a:t>
            </a:r>
            <a:r>
              <a:rPr lang="en-US" dirty="0" smtClean="0"/>
              <a:t>)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caractérisé</a:t>
            </a:r>
            <a:r>
              <a:rPr lang="en-US" dirty="0" smtClean="0"/>
              <a:t> par la </a:t>
            </a:r>
            <a:r>
              <a:rPr lang="en-US" dirty="0" err="1" smtClean="0"/>
              <a:t>valeur</a:t>
            </a:r>
            <a:r>
              <a:rPr lang="en-US" dirty="0" smtClean="0"/>
              <a:t> de </a:t>
            </a:r>
            <a:r>
              <a:rPr lang="en-US" dirty="0" err="1" smtClean="0"/>
              <a:t>l`indétermination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err="1" smtClean="0"/>
              <a:t>L`article</a:t>
            </a:r>
            <a:r>
              <a:rPr lang="en-US" dirty="0" smtClean="0"/>
              <a:t> </a:t>
            </a:r>
            <a:r>
              <a:rPr lang="en-US" dirty="0" err="1" smtClean="0"/>
              <a:t>indéfini</a:t>
            </a:r>
            <a:r>
              <a:rPr lang="en-US" dirty="0" smtClean="0"/>
              <a:t> </a:t>
            </a:r>
            <a:r>
              <a:rPr lang="en-US" dirty="0" err="1" smtClean="0"/>
              <a:t>indique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l`objet</a:t>
            </a:r>
            <a:r>
              <a:rPr lang="en-US" dirty="0" smtClean="0"/>
              <a:t> </a:t>
            </a:r>
            <a:r>
              <a:rPr lang="en-US" dirty="0" err="1" smtClean="0"/>
              <a:t>désigné</a:t>
            </a:r>
            <a:r>
              <a:rPr lang="en-US" dirty="0" smtClean="0"/>
              <a:t> par le nom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présenté</a:t>
            </a:r>
            <a:r>
              <a:rPr lang="en-US" dirty="0" smtClean="0"/>
              <a:t> </a:t>
            </a:r>
            <a:r>
              <a:rPr lang="en-US" dirty="0" err="1" smtClean="0"/>
              <a:t>comme</a:t>
            </a:r>
            <a:r>
              <a:rPr lang="en-US" dirty="0" smtClean="0"/>
              <a:t> un certain </a:t>
            </a:r>
            <a:r>
              <a:rPr lang="en-US" dirty="0" err="1" smtClean="0"/>
              <a:t>être</a:t>
            </a:r>
            <a:r>
              <a:rPr lang="en-US" dirty="0" smtClean="0"/>
              <a:t>  (objet) distinct des </a:t>
            </a:r>
            <a:r>
              <a:rPr lang="en-US" dirty="0" err="1" smtClean="0"/>
              <a:t>autres</a:t>
            </a:r>
            <a:r>
              <a:rPr lang="en-US" dirty="0" smtClean="0"/>
              <a:t> </a:t>
            </a:r>
            <a:r>
              <a:rPr lang="en-US" dirty="0" err="1" smtClean="0"/>
              <a:t>êtres</a:t>
            </a:r>
            <a:r>
              <a:rPr lang="en-US" dirty="0" smtClean="0"/>
              <a:t> (</a:t>
            </a:r>
            <a:r>
              <a:rPr lang="en-US" dirty="0" err="1" smtClean="0"/>
              <a:t>objets</a:t>
            </a:r>
            <a:r>
              <a:rPr lang="en-US" dirty="0" smtClean="0"/>
              <a:t>) </a:t>
            </a:r>
            <a:r>
              <a:rPr lang="en-US" dirty="0" err="1" smtClean="0"/>
              <a:t>particuliers</a:t>
            </a:r>
            <a:r>
              <a:rPr lang="en-US" dirty="0" smtClean="0"/>
              <a:t> de </a:t>
            </a:r>
            <a:r>
              <a:rPr lang="en-US" dirty="0" err="1" smtClean="0"/>
              <a:t>l`espèce</a:t>
            </a:r>
            <a:r>
              <a:rPr lang="en-US" dirty="0" smtClean="0"/>
              <a:t>,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dont</a:t>
            </a:r>
            <a:r>
              <a:rPr lang="en-US" dirty="0" smtClean="0"/>
              <a:t> </a:t>
            </a:r>
            <a:r>
              <a:rPr lang="en-US" dirty="0" err="1" smtClean="0"/>
              <a:t>l`individualisation</a:t>
            </a:r>
            <a:r>
              <a:rPr lang="en-US" dirty="0" smtClean="0"/>
              <a:t> </a:t>
            </a:r>
            <a:r>
              <a:rPr lang="en-US" dirty="0" err="1" smtClean="0"/>
              <a:t>reste</a:t>
            </a:r>
            <a:r>
              <a:rPr lang="en-US" dirty="0" smtClean="0"/>
              <a:t> </a:t>
            </a:r>
            <a:r>
              <a:rPr lang="en-US" dirty="0" err="1" smtClean="0"/>
              <a:t>indéterminée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err="1" smtClean="0"/>
              <a:t>L`article</a:t>
            </a:r>
            <a:r>
              <a:rPr lang="en-US" dirty="0" smtClean="0"/>
              <a:t> </a:t>
            </a:r>
            <a:r>
              <a:rPr lang="en-US" dirty="0" err="1" smtClean="0"/>
              <a:t>indéfini</a:t>
            </a:r>
            <a:r>
              <a:rPr lang="en-US" dirty="0" smtClean="0"/>
              <a:t> a </a:t>
            </a:r>
            <a:r>
              <a:rPr lang="en-US" dirty="0" err="1" smtClean="0"/>
              <a:t>aussi</a:t>
            </a:r>
            <a:r>
              <a:rPr lang="en-US" dirty="0" smtClean="0"/>
              <a:t> 2 </a:t>
            </a:r>
            <a:r>
              <a:rPr lang="en-US" dirty="0" err="1" smtClean="0"/>
              <a:t>valeurs</a:t>
            </a:r>
            <a:r>
              <a:rPr lang="en-US" dirty="0" smtClean="0"/>
              <a:t>: </a:t>
            </a:r>
          </a:p>
          <a:p>
            <a:pPr algn="just">
              <a:buFontTx/>
              <a:buChar char="-"/>
            </a:pPr>
            <a:r>
              <a:rPr lang="en-US" dirty="0" smtClean="0"/>
              <a:t>la </a:t>
            </a:r>
            <a:r>
              <a:rPr lang="en-US" dirty="0" err="1" smtClean="0"/>
              <a:t>valeur</a:t>
            </a:r>
            <a:r>
              <a:rPr lang="en-US" dirty="0" smtClean="0"/>
              <a:t> </a:t>
            </a:r>
            <a:r>
              <a:rPr lang="en-US" dirty="0" err="1" smtClean="0"/>
              <a:t>généralisante</a:t>
            </a:r>
            <a:r>
              <a:rPr lang="en-US" dirty="0" smtClean="0"/>
              <a:t> et</a:t>
            </a:r>
          </a:p>
          <a:p>
            <a:pPr algn="just">
              <a:buFontTx/>
              <a:buChar char="-"/>
            </a:pPr>
            <a:r>
              <a:rPr lang="en-US" dirty="0" smtClean="0"/>
              <a:t>la </a:t>
            </a:r>
            <a:r>
              <a:rPr lang="en-US" dirty="0" err="1" smtClean="0"/>
              <a:t>valeur</a:t>
            </a:r>
            <a:r>
              <a:rPr lang="en-US" dirty="0" smtClean="0"/>
              <a:t> </a:t>
            </a:r>
            <a:r>
              <a:rPr lang="en-US" dirty="0" err="1" smtClean="0"/>
              <a:t>individualisante</a:t>
            </a:r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ces</a:t>
            </a:r>
            <a:r>
              <a:rPr lang="en-US" dirty="0" smtClean="0"/>
              <a:t> </a:t>
            </a:r>
            <a:r>
              <a:rPr lang="en-US" dirty="0" err="1" smtClean="0"/>
              <a:t>valeurs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leur</a:t>
            </a:r>
            <a:r>
              <a:rPr lang="en-US" dirty="0" smtClean="0"/>
              <a:t> </a:t>
            </a:r>
            <a:r>
              <a:rPr lang="en-US" dirty="0" err="1" smtClean="0"/>
              <a:t>spécificité</a:t>
            </a:r>
            <a:r>
              <a:rPr lang="en-US" dirty="0" smtClean="0"/>
              <a:t> due à la </a:t>
            </a:r>
            <a:r>
              <a:rPr lang="en-US" dirty="0" err="1" smtClean="0"/>
              <a:t>valeur</a:t>
            </a:r>
            <a:r>
              <a:rPr lang="en-US" dirty="0" smtClean="0"/>
              <a:t> de </a:t>
            </a:r>
            <a:r>
              <a:rPr lang="en-US" dirty="0" err="1" smtClean="0"/>
              <a:t>l`indétermination</a:t>
            </a:r>
            <a:endParaRPr lang="en-US" dirty="0" smtClean="0"/>
          </a:p>
          <a:p>
            <a:pPr algn="just">
              <a:buNone/>
            </a:pPr>
            <a:r>
              <a:rPr lang="en-US" b="1" dirty="0" err="1" smtClean="0"/>
              <a:t>Comparez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b="1" dirty="0" smtClean="0"/>
              <a:t>Le </a:t>
            </a:r>
            <a:r>
              <a:rPr lang="en-US" b="1" dirty="0" err="1" smtClean="0"/>
              <a:t>soldat</a:t>
            </a:r>
            <a:r>
              <a:rPr lang="en-US" dirty="0" smtClean="0"/>
              <a:t> </a:t>
            </a:r>
            <a:r>
              <a:rPr lang="en-US" dirty="0" err="1" smtClean="0"/>
              <a:t>doit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brave. </a:t>
            </a:r>
            <a:r>
              <a:rPr lang="en-US" b="1" dirty="0" smtClean="0"/>
              <a:t>Les </a:t>
            </a:r>
            <a:r>
              <a:rPr lang="en-US" b="1" dirty="0" err="1" smtClean="0"/>
              <a:t>soldats</a:t>
            </a:r>
            <a:r>
              <a:rPr lang="en-US" b="1" dirty="0" smtClean="0"/>
              <a:t> </a:t>
            </a:r>
            <a:r>
              <a:rPr lang="en-US" dirty="0" err="1" smtClean="0"/>
              <a:t>doivent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braves. </a:t>
            </a:r>
            <a:r>
              <a:rPr lang="en-US" b="1" dirty="0" smtClean="0"/>
              <a:t>Un </a:t>
            </a:r>
            <a:r>
              <a:rPr lang="en-US" b="1" dirty="0" err="1" smtClean="0"/>
              <a:t>soldat</a:t>
            </a:r>
            <a:r>
              <a:rPr lang="en-US" b="1" dirty="0" smtClean="0"/>
              <a:t> </a:t>
            </a:r>
            <a:r>
              <a:rPr lang="en-US" dirty="0" err="1" smtClean="0"/>
              <a:t>doit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brave (</a:t>
            </a:r>
            <a:r>
              <a:rPr lang="en-US" dirty="0" err="1" smtClean="0"/>
              <a:t>comme</a:t>
            </a:r>
            <a:r>
              <a:rPr lang="en-US" dirty="0" smtClean="0"/>
              <a:t> </a:t>
            </a:r>
            <a:r>
              <a:rPr lang="en-US" dirty="0" err="1" smtClean="0"/>
              <a:t>l`article</a:t>
            </a:r>
            <a:r>
              <a:rPr lang="en-US" dirty="0" smtClean="0"/>
              <a:t> </a:t>
            </a:r>
            <a:r>
              <a:rPr lang="en-US" dirty="0" err="1" smtClean="0"/>
              <a:t>défini</a:t>
            </a:r>
            <a:r>
              <a:rPr lang="en-US" dirty="0" smtClean="0"/>
              <a:t> on </a:t>
            </a:r>
            <a:r>
              <a:rPr lang="en-US" dirty="0" err="1" smtClean="0"/>
              <a:t>emploie</a:t>
            </a:r>
            <a:r>
              <a:rPr lang="en-US" dirty="0" smtClean="0"/>
              <a:t> </a:t>
            </a:r>
            <a:r>
              <a:rPr lang="en-US" dirty="0" err="1" smtClean="0"/>
              <a:t>l`article</a:t>
            </a:r>
            <a:r>
              <a:rPr lang="en-US" dirty="0" smtClean="0"/>
              <a:t> </a:t>
            </a:r>
            <a:r>
              <a:rPr lang="en-US" dirty="0" err="1" smtClean="0"/>
              <a:t>indéfini</a:t>
            </a:r>
            <a:r>
              <a:rPr lang="en-US" dirty="0" smtClean="0"/>
              <a:t> pour </a:t>
            </a:r>
            <a:r>
              <a:rPr lang="en-US" dirty="0" err="1" smtClean="0"/>
              <a:t>exprimer</a:t>
            </a:r>
            <a:r>
              <a:rPr lang="en-US" dirty="0" smtClean="0"/>
              <a:t> le </a:t>
            </a:r>
            <a:r>
              <a:rPr lang="en-US" dirty="0" err="1" smtClean="0"/>
              <a:t>sens</a:t>
            </a:r>
            <a:r>
              <a:rPr lang="en-US" dirty="0" smtClean="0"/>
              <a:t> </a:t>
            </a:r>
            <a:r>
              <a:rPr lang="en-US" dirty="0" err="1" smtClean="0"/>
              <a:t>généralisant</a:t>
            </a:r>
            <a:r>
              <a:rPr lang="en-US" dirty="0" smtClean="0"/>
              <a:t>).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substantif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partie</a:t>
            </a:r>
            <a:r>
              <a:rPr lang="en-US" dirty="0" smtClean="0"/>
              <a:t> du </a:t>
            </a:r>
            <a:r>
              <a:rPr lang="en-US" dirty="0" err="1" smtClean="0"/>
              <a:t>discours</a:t>
            </a:r>
            <a:r>
              <a:rPr lang="en-US" dirty="0" smtClean="0"/>
              <a:t> qui </a:t>
            </a:r>
            <a:r>
              <a:rPr lang="en-US" dirty="0" err="1" smtClean="0"/>
              <a:t>sert</a:t>
            </a:r>
            <a:r>
              <a:rPr lang="en-US" dirty="0" smtClean="0"/>
              <a:t> à </a:t>
            </a:r>
            <a:r>
              <a:rPr lang="en-US" dirty="0" err="1" smtClean="0"/>
              <a:t>désigner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notion de </a:t>
            </a:r>
            <a:r>
              <a:rPr lang="en-US" dirty="0" err="1" smtClean="0"/>
              <a:t>l`objet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L`article</a:t>
            </a:r>
            <a:r>
              <a:rPr lang="en-US" dirty="0" smtClean="0"/>
              <a:t> </a:t>
            </a:r>
            <a:r>
              <a:rPr lang="en-US" dirty="0" err="1" smtClean="0"/>
              <a:t>indéfini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désigne</a:t>
            </a:r>
            <a:r>
              <a:rPr lang="en-US" dirty="0" smtClean="0"/>
              <a:t> un </a:t>
            </a:r>
            <a:r>
              <a:rPr lang="en-US" dirty="0" err="1" smtClean="0"/>
              <a:t>représentant</a:t>
            </a:r>
            <a:r>
              <a:rPr lang="en-US" dirty="0" smtClean="0"/>
              <a:t>  </a:t>
            </a:r>
            <a:r>
              <a:rPr lang="en-US" dirty="0" err="1" smtClean="0"/>
              <a:t>d`une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et </a:t>
            </a:r>
            <a:r>
              <a:rPr lang="en-US" dirty="0" err="1" smtClean="0"/>
              <a:t>sert</a:t>
            </a:r>
            <a:r>
              <a:rPr lang="en-US" dirty="0" smtClean="0"/>
              <a:t> à classer </a:t>
            </a:r>
            <a:r>
              <a:rPr lang="en-US" dirty="0" err="1" smtClean="0"/>
              <a:t>l`objet</a:t>
            </a:r>
            <a:r>
              <a:rPr lang="en-US" dirty="0" smtClean="0"/>
              <a:t> don’t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s`agit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espèce</a:t>
            </a:r>
            <a:r>
              <a:rPr lang="en-US" dirty="0" smtClean="0"/>
              <a:t> </a:t>
            </a:r>
            <a:r>
              <a:rPr lang="en-US" dirty="0" err="1" smtClean="0"/>
              <a:t>d`objets</a:t>
            </a:r>
            <a:r>
              <a:rPr lang="en-US" dirty="0" smtClean="0"/>
              <a:t> </a:t>
            </a:r>
            <a:r>
              <a:rPr lang="en-US" dirty="0" err="1" smtClean="0"/>
              <a:t>auxquels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toujours</a:t>
            </a:r>
            <a:r>
              <a:rPr lang="en-US" dirty="0" smtClean="0"/>
              <a:t> </a:t>
            </a:r>
            <a:r>
              <a:rPr lang="en-US" dirty="0" err="1" smtClean="0"/>
              <a:t>pareil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- avec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valeur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surtout</a:t>
            </a:r>
            <a:r>
              <a:rPr lang="en-US" dirty="0" smtClean="0"/>
              <a:t> </a:t>
            </a:r>
            <a:r>
              <a:rPr lang="en-US" dirty="0" err="1" smtClean="0"/>
              <a:t>typique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les tours: </a:t>
            </a:r>
            <a:r>
              <a:rPr lang="en-US" dirty="0" err="1" smtClean="0"/>
              <a:t>c`est</a:t>
            </a:r>
            <a:r>
              <a:rPr lang="en-US" dirty="0" smtClean="0"/>
              <a:t>…,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… (</a:t>
            </a:r>
            <a:r>
              <a:rPr lang="en-US" dirty="0" err="1" smtClean="0"/>
              <a:t>C`est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chaise.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des pommes) et </a:t>
            </a:r>
            <a:r>
              <a:rPr lang="en-US" dirty="0" err="1" smtClean="0"/>
              <a:t>dans</a:t>
            </a:r>
            <a:r>
              <a:rPr lang="en-US" dirty="0" smtClean="0"/>
              <a:t> les </a:t>
            </a:r>
            <a:r>
              <a:rPr lang="en-US" dirty="0" err="1" smtClean="0"/>
              <a:t>comparaisons</a:t>
            </a:r>
            <a:r>
              <a:rPr lang="en-US" dirty="0" smtClean="0"/>
              <a:t> (Adroit </a:t>
            </a:r>
            <a:r>
              <a:rPr lang="en-US" dirty="0" err="1" smtClean="0"/>
              <a:t>comme</a:t>
            </a:r>
            <a:r>
              <a:rPr lang="en-US" dirty="0" smtClean="0"/>
              <a:t> un singe).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L`article</a:t>
            </a:r>
            <a:r>
              <a:rPr lang="en-US" b="1" dirty="0" smtClean="0"/>
              <a:t> </a:t>
            </a:r>
            <a:r>
              <a:rPr lang="en-US" b="1" dirty="0" err="1" smtClean="0"/>
              <a:t>indéfin</a:t>
            </a:r>
            <a:r>
              <a:rPr lang="en-US" dirty="0" err="1" smtClean="0"/>
              <a:t>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1) </a:t>
            </a:r>
            <a:r>
              <a:rPr lang="en-US" dirty="0" err="1" smtClean="0"/>
              <a:t>introduit</a:t>
            </a:r>
            <a:r>
              <a:rPr lang="en-US" dirty="0" smtClean="0"/>
              <a:t> les </a:t>
            </a:r>
            <a:r>
              <a:rPr lang="en-US" dirty="0" err="1" smtClean="0"/>
              <a:t>mots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discours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Ex.: </a:t>
            </a:r>
            <a:r>
              <a:rPr lang="en-US" i="1" dirty="0" smtClean="0"/>
              <a:t>On </a:t>
            </a:r>
            <a:r>
              <a:rPr lang="en-US" i="1" dirty="0" err="1" smtClean="0"/>
              <a:t>frappa</a:t>
            </a:r>
            <a:r>
              <a:rPr lang="en-US" i="1" dirty="0" smtClean="0"/>
              <a:t> et, sans </a:t>
            </a:r>
            <a:r>
              <a:rPr lang="en-US" i="1" dirty="0" err="1" smtClean="0"/>
              <a:t>attendre</a:t>
            </a:r>
            <a:r>
              <a:rPr lang="en-US" i="1" dirty="0" smtClean="0"/>
              <a:t>, </a:t>
            </a:r>
            <a:r>
              <a:rPr lang="en-US" b="1" i="1" dirty="0" smtClean="0"/>
              <a:t>un </a:t>
            </a:r>
            <a:r>
              <a:rPr lang="en-US" b="1" i="1" dirty="0" err="1" smtClean="0"/>
              <a:t>jeune</a:t>
            </a:r>
            <a:r>
              <a:rPr lang="en-US" b="1" i="1" dirty="0" smtClean="0"/>
              <a:t> </a:t>
            </a:r>
            <a:r>
              <a:rPr lang="en-US" b="1" i="1" dirty="0" err="1" smtClean="0"/>
              <a:t>homme</a:t>
            </a:r>
            <a:r>
              <a:rPr lang="en-US" i="1" dirty="0" smtClean="0"/>
              <a:t> </a:t>
            </a:r>
            <a:r>
              <a:rPr lang="en-US" i="1" dirty="0" err="1" smtClean="0"/>
              <a:t>entra</a:t>
            </a:r>
            <a:r>
              <a:rPr lang="en-US" i="1" dirty="0" smtClean="0"/>
              <a:t>, grand et </a:t>
            </a:r>
            <a:r>
              <a:rPr lang="en-US" i="1" dirty="0" err="1" smtClean="0"/>
              <a:t>maigre</a:t>
            </a:r>
            <a:r>
              <a:rPr lang="en-US" i="1" dirty="0" smtClean="0"/>
              <a:t>, aux </a:t>
            </a:r>
            <a:r>
              <a:rPr lang="en-US" i="1" dirty="0" err="1" smtClean="0"/>
              <a:t>lèvres</a:t>
            </a:r>
            <a:r>
              <a:rPr lang="en-US" i="1" dirty="0" smtClean="0"/>
              <a:t> minces, au </a:t>
            </a:r>
            <a:r>
              <a:rPr lang="en-US" i="1" dirty="0" err="1" smtClean="0"/>
              <a:t>nez</a:t>
            </a:r>
            <a:r>
              <a:rPr lang="en-US" i="1" dirty="0" smtClean="0"/>
              <a:t> </a:t>
            </a:r>
            <a:r>
              <a:rPr lang="en-US" i="1" dirty="0" err="1" smtClean="0"/>
              <a:t>pointu</a:t>
            </a:r>
            <a:r>
              <a:rPr lang="en-US" i="1" dirty="0" smtClean="0"/>
              <a:t>. (Zola)</a:t>
            </a:r>
          </a:p>
          <a:p>
            <a:pPr algn="just">
              <a:buNone/>
            </a:pPr>
            <a:r>
              <a:rPr lang="en-US" dirty="0" smtClean="0"/>
              <a:t>2) avec la </a:t>
            </a:r>
            <a:r>
              <a:rPr lang="en-US" dirty="0" err="1" smtClean="0"/>
              <a:t>valeur</a:t>
            </a:r>
            <a:r>
              <a:rPr lang="en-US" dirty="0" smtClean="0"/>
              <a:t> </a:t>
            </a:r>
            <a:r>
              <a:rPr lang="en-US" dirty="0" err="1" smtClean="0"/>
              <a:t>individualisante</a:t>
            </a:r>
            <a:r>
              <a:rPr lang="en-US" dirty="0" smtClean="0"/>
              <a:t>, a </a:t>
            </a:r>
            <a:r>
              <a:rPr lang="en-US" dirty="0" err="1" smtClean="0"/>
              <a:t>gardé</a:t>
            </a:r>
            <a:r>
              <a:rPr lang="en-US" dirty="0" smtClean="0"/>
              <a:t> le </a:t>
            </a:r>
            <a:r>
              <a:rPr lang="en-US" dirty="0" err="1" smtClean="0"/>
              <a:t>sens</a:t>
            </a:r>
            <a:r>
              <a:rPr lang="en-US" dirty="0" smtClean="0"/>
              <a:t> </a:t>
            </a:r>
            <a:r>
              <a:rPr lang="en-US" dirty="0" err="1" smtClean="0"/>
              <a:t>originaire</a:t>
            </a:r>
            <a:r>
              <a:rPr lang="en-US" dirty="0" smtClean="0"/>
              <a:t> du </a:t>
            </a:r>
            <a:r>
              <a:rPr lang="en-US" dirty="0" err="1" smtClean="0"/>
              <a:t>numéral</a:t>
            </a:r>
            <a:r>
              <a:rPr lang="en-US" dirty="0" smtClean="0"/>
              <a:t> </a:t>
            </a:r>
            <a:r>
              <a:rPr lang="en-US" b="1" i="1" dirty="0" smtClean="0"/>
              <a:t>un</a:t>
            </a:r>
            <a:r>
              <a:rPr lang="en-US" dirty="0" smtClean="0"/>
              <a:t>: </a:t>
            </a:r>
            <a:r>
              <a:rPr lang="en-US" i="1" dirty="0" smtClean="0"/>
              <a:t>Il </a:t>
            </a:r>
            <a:r>
              <a:rPr lang="en-US" i="1" dirty="0" err="1" smtClean="0"/>
              <a:t>réfléchit</a:t>
            </a:r>
            <a:r>
              <a:rPr lang="en-US" i="1" dirty="0" smtClean="0"/>
              <a:t> </a:t>
            </a:r>
            <a:r>
              <a:rPr lang="en-US" b="1" i="1" dirty="0" smtClean="0"/>
              <a:t>un instant </a:t>
            </a:r>
            <a:r>
              <a:rPr lang="en-US" dirty="0" smtClean="0"/>
              <a:t>(</a:t>
            </a:r>
            <a:r>
              <a:rPr lang="en-US" dirty="0" err="1" smtClean="0"/>
              <a:t>Druon</a:t>
            </a:r>
            <a:r>
              <a:rPr lang="en-US" dirty="0" smtClean="0"/>
              <a:t>).</a:t>
            </a:r>
          </a:p>
          <a:p>
            <a:pPr algn="just">
              <a:buNone/>
            </a:pPr>
            <a:r>
              <a:rPr lang="en-US" dirty="0" smtClean="0"/>
              <a:t>3) a la </a:t>
            </a:r>
            <a:r>
              <a:rPr lang="en-US" dirty="0" err="1" smtClean="0"/>
              <a:t>fonction</a:t>
            </a:r>
            <a:r>
              <a:rPr lang="en-US" dirty="0" smtClean="0"/>
              <a:t> </a:t>
            </a:r>
            <a:r>
              <a:rPr lang="en-US" dirty="0" err="1" smtClean="0"/>
              <a:t>dite</a:t>
            </a:r>
            <a:r>
              <a:rPr lang="en-US" dirty="0" smtClean="0"/>
              <a:t> </a:t>
            </a:r>
            <a:r>
              <a:rPr lang="en-US" dirty="0" err="1" smtClean="0"/>
              <a:t>discriminante</a:t>
            </a:r>
            <a:r>
              <a:rPr lang="en-US" dirty="0" smtClean="0"/>
              <a:t> (</a:t>
            </a:r>
            <a:r>
              <a:rPr lang="en-US" dirty="0" err="1" smtClean="0"/>
              <a:t>caractérisante</a:t>
            </a:r>
            <a:r>
              <a:rPr lang="en-US" dirty="0" smtClean="0"/>
              <a:t>). </a:t>
            </a:r>
            <a:r>
              <a:rPr lang="en-US" dirty="0" err="1" smtClean="0"/>
              <a:t>Parmi</a:t>
            </a:r>
            <a:r>
              <a:rPr lang="en-US" dirty="0" smtClean="0"/>
              <a:t> les </a:t>
            </a:r>
            <a:r>
              <a:rPr lang="en-US" dirty="0" err="1" smtClean="0"/>
              <a:t>objets</a:t>
            </a:r>
            <a:r>
              <a:rPr lang="en-US" dirty="0" smtClean="0"/>
              <a:t> du </a:t>
            </a:r>
            <a:r>
              <a:rPr lang="en-US" dirty="0" err="1" smtClean="0"/>
              <a:t>même</a:t>
            </a:r>
            <a:r>
              <a:rPr lang="en-US" dirty="0" smtClean="0"/>
              <a:t> nom on </a:t>
            </a:r>
            <a:r>
              <a:rPr lang="en-US" dirty="0" err="1" smtClean="0"/>
              <a:t>choisit</a:t>
            </a:r>
            <a:r>
              <a:rPr lang="en-US" dirty="0" smtClean="0"/>
              <a:t> </a:t>
            </a:r>
            <a:r>
              <a:rPr lang="en-US" dirty="0" err="1" smtClean="0"/>
              <a:t>ceux</a:t>
            </a:r>
            <a:r>
              <a:rPr lang="en-US" dirty="0" smtClean="0"/>
              <a:t> qui </a:t>
            </a:r>
            <a:r>
              <a:rPr lang="en-US" dirty="0" err="1" smtClean="0"/>
              <a:t>ont</a:t>
            </a:r>
            <a:r>
              <a:rPr lang="en-US" dirty="0" smtClean="0"/>
              <a:t> des </a:t>
            </a:r>
            <a:r>
              <a:rPr lang="en-US" dirty="0" err="1" smtClean="0"/>
              <a:t>particularités</a:t>
            </a:r>
            <a:r>
              <a:rPr lang="en-US" dirty="0" smtClean="0"/>
              <a:t> </a:t>
            </a:r>
            <a:r>
              <a:rPr lang="en-US" dirty="0" err="1" smtClean="0"/>
              <a:t>supplémentaires</a:t>
            </a:r>
            <a:r>
              <a:rPr lang="en-US" dirty="0" smtClean="0"/>
              <a:t>. Un fait nouveau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servir</a:t>
            </a:r>
            <a:r>
              <a:rPr lang="en-US" dirty="0" smtClean="0"/>
              <a:t> à un </a:t>
            </a:r>
            <a:r>
              <a:rPr lang="en-US" dirty="0" err="1" smtClean="0"/>
              <a:t>autre</a:t>
            </a:r>
            <a:r>
              <a:rPr lang="en-US" dirty="0" smtClean="0"/>
              <a:t> </a:t>
            </a:r>
            <a:r>
              <a:rPr lang="en-US" dirty="0" err="1" smtClean="0"/>
              <a:t>classement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Ex.: </a:t>
            </a:r>
            <a:r>
              <a:rPr lang="en-US" b="1" i="1" dirty="0" err="1" smtClean="0"/>
              <a:t>Une</a:t>
            </a:r>
            <a:r>
              <a:rPr lang="en-US" b="1" i="1" dirty="0" smtClean="0"/>
              <a:t> enfant </a:t>
            </a:r>
            <a:r>
              <a:rPr lang="en-US" i="1" dirty="0" err="1" smtClean="0"/>
              <a:t>parut</a:t>
            </a:r>
            <a:r>
              <a:rPr lang="en-US" i="1" dirty="0" smtClean="0"/>
              <a:t>: </a:t>
            </a:r>
            <a:r>
              <a:rPr lang="en-US" b="1" i="1" dirty="0" err="1" smtClean="0"/>
              <a:t>une</a:t>
            </a:r>
            <a:r>
              <a:rPr lang="en-US" b="1" i="1" dirty="0" smtClean="0"/>
              <a:t> petite </a:t>
            </a:r>
            <a:r>
              <a:rPr lang="en-US" b="1" i="1" dirty="0" err="1" smtClean="0"/>
              <a:t>fille</a:t>
            </a:r>
            <a:r>
              <a:rPr lang="en-US" b="1" i="1" dirty="0" smtClean="0"/>
              <a:t> de </a:t>
            </a:r>
            <a:r>
              <a:rPr lang="en-US" b="1" i="1" dirty="0" err="1" smtClean="0"/>
              <a:t>dix</a:t>
            </a:r>
            <a:r>
              <a:rPr lang="en-US" b="1" i="1" dirty="0" smtClean="0"/>
              <a:t> </a:t>
            </a:r>
            <a:r>
              <a:rPr lang="en-US" b="1" i="1" dirty="0" err="1" smtClean="0"/>
              <a:t>ans</a:t>
            </a:r>
            <a:r>
              <a:rPr lang="en-US" b="1" i="1" dirty="0" smtClean="0"/>
              <a:t> environ</a:t>
            </a:r>
            <a:r>
              <a:rPr lang="en-US" i="1" dirty="0" smtClean="0"/>
              <a:t>, </a:t>
            </a:r>
            <a:r>
              <a:rPr lang="en-US" i="1" dirty="0" err="1" smtClean="0"/>
              <a:t>vêtue</a:t>
            </a:r>
            <a:r>
              <a:rPr lang="en-US" i="1" dirty="0" smtClean="0"/>
              <a:t> </a:t>
            </a:r>
            <a:r>
              <a:rPr lang="en-US" i="1" dirty="0" err="1" smtClean="0"/>
              <a:t>d`une</a:t>
            </a:r>
            <a:r>
              <a:rPr lang="en-US" i="1" dirty="0" smtClean="0"/>
              <a:t> chemise et </a:t>
            </a:r>
            <a:r>
              <a:rPr lang="en-US" i="1" dirty="0" err="1" smtClean="0"/>
              <a:t>d`une</a:t>
            </a:r>
            <a:r>
              <a:rPr lang="en-US" i="1" dirty="0" smtClean="0"/>
              <a:t> </a:t>
            </a:r>
            <a:r>
              <a:rPr lang="en-US" i="1" dirty="0" err="1" smtClean="0"/>
              <a:t>jupe</a:t>
            </a:r>
            <a:r>
              <a:rPr lang="en-US" i="1" dirty="0" smtClean="0"/>
              <a:t> de </a:t>
            </a:r>
            <a:r>
              <a:rPr lang="en-US" i="1" dirty="0" err="1" smtClean="0"/>
              <a:t>laine</a:t>
            </a:r>
            <a:r>
              <a:rPr lang="en-US" i="1" dirty="0" smtClean="0"/>
              <a:t>, les </a:t>
            </a:r>
            <a:r>
              <a:rPr lang="en-US" i="1" dirty="0" err="1" smtClean="0"/>
              <a:t>jambes</a:t>
            </a:r>
            <a:r>
              <a:rPr lang="en-US" i="1" dirty="0" smtClean="0"/>
              <a:t> </a:t>
            </a:r>
            <a:r>
              <a:rPr lang="en-US" i="1" dirty="0" err="1" smtClean="0"/>
              <a:t>nues</a:t>
            </a:r>
            <a:r>
              <a:rPr lang="en-US" i="1" dirty="0" smtClean="0"/>
              <a:t> et sales </a:t>
            </a:r>
            <a:r>
              <a:rPr lang="en-US" dirty="0" smtClean="0"/>
              <a:t>(Maupassant)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L`article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indéfini</a:t>
            </a:r>
            <a:r>
              <a:rPr lang="en-US" sz="3200" b="1" dirty="0" smtClean="0"/>
              <a:t> du </a:t>
            </a:r>
            <a:r>
              <a:rPr lang="en-US" sz="3200" b="1" dirty="0" err="1" smtClean="0"/>
              <a:t>pluriel</a:t>
            </a:r>
            <a:r>
              <a:rPr lang="en-US" sz="3200" b="1" dirty="0" smtClean="0"/>
              <a:t> et </a:t>
            </a:r>
            <a:br>
              <a:rPr lang="en-US" sz="3200" b="1" dirty="0" smtClean="0"/>
            </a:br>
            <a:r>
              <a:rPr lang="en-US" sz="3200" b="1" dirty="0" err="1" smtClean="0"/>
              <a:t>l`article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partitif</a:t>
            </a:r>
            <a:r>
              <a:rPr lang="en-US" sz="3200" b="1" dirty="0" smtClean="0"/>
              <a:t> </a:t>
            </a:r>
            <a:r>
              <a:rPr lang="en-US" sz="1800" b="1" dirty="0" smtClean="0"/>
              <a:t>(qui entre </a:t>
            </a:r>
            <a:r>
              <a:rPr lang="en-US" sz="1800" b="1" dirty="0" err="1" smtClean="0"/>
              <a:t>dans</a:t>
            </a:r>
            <a:r>
              <a:rPr lang="en-US" sz="1800" b="1" dirty="0" smtClean="0"/>
              <a:t> le </a:t>
            </a:r>
            <a:r>
              <a:rPr lang="en-US" sz="1800" b="1" dirty="0" err="1" smtClean="0"/>
              <a:t>système</a:t>
            </a:r>
            <a:r>
              <a:rPr lang="en-US" sz="1800" b="1" dirty="0" smtClean="0"/>
              <a:t> de </a:t>
            </a:r>
            <a:r>
              <a:rPr lang="en-US" sz="1800" b="1" dirty="0" err="1" smtClean="0"/>
              <a:t>l`article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indéfini</a:t>
            </a:r>
            <a:r>
              <a:rPr lang="en-US" sz="1800" b="1" dirty="0" smtClean="0"/>
              <a:t>)</a:t>
            </a:r>
            <a:endParaRPr lang="ru-RU" sz="1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1) </a:t>
            </a:r>
            <a:r>
              <a:rPr lang="en-US" dirty="0" err="1" smtClean="0"/>
              <a:t>cumulent</a:t>
            </a:r>
            <a:r>
              <a:rPr lang="en-US" dirty="0" smtClean="0"/>
              <a:t>  la </a:t>
            </a:r>
            <a:r>
              <a:rPr lang="en-US" dirty="0" err="1" smtClean="0"/>
              <a:t>valeur</a:t>
            </a:r>
            <a:r>
              <a:rPr lang="en-US" dirty="0" smtClean="0"/>
              <a:t> de </a:t>
            </a:r>
            <a:r>
              <a:rPr lang="en-US" dirty="0" err="1" smtClean="0"/>
              <a:t>l`indétermination</a:t>
            </a:r>
            <a:r>
              <a:rPr lang="en-US" dirty="0" smtClean="0"/>
              <a:t> et </a:t>
            </a:r>
            <a:r>
              <a:rPr lang="en-US" dirty="0" err="1" smtClean="0"/>
              <a:t>celle</a:t>
            </a:r>
            <a:r>
              <a:rPr lang="en-US" dirty="0" smtClean="0"/>
              <a:t> </a:t>
            </a:r>
            <a:r>
              <a:rPr lang="en-US" dirty="0" err="1" smtClean="0"/>
              <a:t>d`une</a:t>
            </a:r>
            <a:r>
              <a:rPr lang="en-US" dirty="0" smtClean="0"/>
              <a:t> </a:t>
            </a:r>
            <a:r>
              <a:rPr lang="en-US" dirty="0" err="1" smtClean="0"/>
              <a:t>quantité</a:t>
            </a:r>
            <a:r>
              <a:rPr lang="en-US" dirty="0" smtClean="0"/>
              <a:t> </a:t>
            </a:r>
            <a:r>
              <a:rPr lang="en-US" dirty="0" err="1" smtClean="0"/>
              <a:t>indéterminée</a:t>
            </a:r>
            <a:r>
              <a:rPr lang="en-US" dirty="0" smtClean="0"/>
              <a:t>.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s`opposent</a:t>
            </a:r>
            <a:r>
              <a:rPr lang="en-US" dirty="0" smtClean="0"/>
              <a:t> à </a:t>
            </a:r>
            <a:r>
              <a:rPr lang="en-US" dirty="0" err="1" smtClean="0"/>
              <a:t>l`emploi</a:t>
            </a:r>
            <a:r>
              <a:rPr lang="en-US" dirty="0" smtClean="0"/>
              <a:t> avec la </a:t>
            </a:r>
            <a:r>
              <a:rPr lang="en-US" dirty="0" err="1" smtClean="0"/>
              <a:t>valeur</a:t>
            </a:r>
            <a:r>
              <a:rPr lang="en-US" dirty="0" smtClean="0"/>
              <a:t> </a:t>
            </a:r>
            <a:r>
              <a:rPr lang="en-US" dirty="0" err="1" smtClean="0"/>
              <a:t>généralisante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b="1" i="1" dirty="0" err="1" smtClean="0"/>
              <a:t>Comparez</a:t>
            </a:r>
            <a:r>
              <a:rPr lang="en-US" b="1" i="1" dirty="0" smtClean="0"/>
              <a:t>:</a:t>
            </a:r>
            <a:r>
              <a:rPr lang="en-US" dirty="0" smtClean="0"/>
              <a:t> La </a:t>
            </a:r>
            <a:r>
              <a:rPr lang="en-US" dirty="0" err="1" smtClean="0"/>
              <a:t>mère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toujours</a:t>
            </a:r>
            <a:r>
              <a:rPr lang="en-US" dirty="0" smtClean="0"/>
              <a:t> </a:t>
            </a:r>
            <a:r>
              <a:rPr lang="en-US" dirty="0" err="1" smtClean="0"/>
              <a:t>indulgente</a:t>
            </a:r>
            <a:r>
              <a:rPr lang="en-US" dirty="0" smtClean="0"/>
              <a:t>. Les </a:t>
            </a:r>
            <a:r>
              <a:rPr lang="en-US" dirty="0" err="1" smtClean="0"/>
              <a:t>mères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toujours</a:t>
            </a:r>
            <a:r>
              <a:rPr lang="en-US" dirty="0" smtClean="0"/>
              <a:t> </a:t>
            </a:r>
            <a:r>
              <a:rPr lang="en-US" dirty="0" err="1" smtClean="0"/>
              <a:t>indulgentes</a:t>
            </a:r>
            <a:r>
              <a:rPr lang="en-US" dirty="0" smtClean="0"/>
              <a:t>.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mère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toujours</a:t>
            </a:r>
            <a:r>
              <a:rPr lang="en-US" dirty="0" smtClean="0"/>
              <a:t> </a:t>
            </a:r>
            <a:r>
              <a:rPr lang="en-US" dirty="0" err="1" smtClean="0"/>
              <a:t>indulgente</a:t>
            </a:r>
            <a:r>
              <a:rPr lang="en-US" dirty="0" smtClean="0"/>
              <a:t>. </a:t>
            </a:r>
            <a:r>
              <a:rPr lang="en-US" dirty="0" err="1" smtClean="0"/>
              <a:t>Mais</a:t>
            </a:r>
            <a:r>
              <a:rPr lang="en-US" dirty="0" smtClean="0"/>
              <a:t> on ne </a:t>
            </a:r>
            <a:r>
              <a:rPr lang="en-US" dirty="0" err="1" smtClean="0"/>
              <a:t>dit</a:t>
            </a:r>
            <a:r>
              <a:rPr lang="en-US" dirty="0" smtClean="0"/>
              <a:t> pas *Des </a:t>
            </a:r>
            <a:r>
              <a:rPr lang="en-US" dirty="0" err="1" smtClean="0"/>
              <a:t>mères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toujours</a:t>
            </a:r>
            <a:r>
              <a:rPr lang="en-US" dirty="0" smtClean="0"/>
              <a:t> </a:t>
            </a:r>
            <a:r>
              <a:rPr lang="en-US" dirty="0" err="1" smtClean="0"/>
              <a:t>indulgentes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2) Au </a:t>
            </a:r>
            <a:r>
              <a:rPr lang="en-US" dirty="0" err="1" smtClean="0"/>
              <a:t>sens</a:t>
            </a:r>
            <a:r>
              <a:rPr lang="en-US" dirty="0" smtClean="0"/>
              <a:t> </a:t>
            </a:r>
            <a:r>
              <a:rPr lang="en-US" dirty="0" err="1" smtClean="0"/>
              <a:t>généralisant</a:t>
            </a:r>
            <a:r>
              <a:rPr lang="en-US" dirty="0" smtClean="0"/>
              <a:t> </a:t>
            </a:r>
            <a:r>
              <a:rPr lang="en-US" dirty="0" err="1" smtClean="0"/>
              <a:t>s`emploient</a:t>
            </a:r>
            <a:r>
              <a:rPr lang="en-US" dirty="0" smtClean="0"/>
              <a:t> </a:t>
            </a:r>
            <a:r>
              <a:rPr lang="en-US" dirty="0" err="1" smtClean="0"/>
              <a:t>seulement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des </a:t>
            </a:r>
            <a:r>
              <a:rPr lang="en-US" dirty="0" err="1" smtClean="0"/>
              <a:t>tournures</a:t>
            </a:r>
            <a:r>
              <a:rPr lang="en-US" dirty="0" smtClean="0"/>
              <a:t> de </a:t>
            </a:r>
            <a:r>
              <a:rPr lang="en-US" dirty="0" err="1" smtClean="0"/>
              <a:t>comparaison</a:t>
            </a:r>
            <a:r>
              <a:rPr lang="en-US" dirty="0" smtClean="0"/>
              <a:t>: Ex.: </a:t>
            </a:r>
            <a:r>
              <a:rPr lang="en-US" i="1" dirty="0" err="1" smtClean="0"/>
              <a:t>Vous</a:t>
            </a:r>
            <a:r>
              <a:rPr lang="en-US" i="1" dirty="0" smtClean="0"/>
              <a:t> </a:t>
            </a:r>
            <a:r>
              <a:rPr lang="en-US" i="1" dirty="0" err="1" smtClean="0"/>
              <a:t>êtes</a:t>
            </a:r>
            <a:r>
              <a:rPr lang="en-US" i="1" dirty="0" smtClean="0"/>
              <a:t> </a:t>
            </a:r>
            <a:r>
              <a:rPr lang="en-US" i="1" dirty="0" err="1" smtClean="0"/>
              <a:t>comme</a:t>
            </a:r>
            <a:r>
              <a:rPr lang="en-US" i="1" dirty="0" smtClean="0"/>
              <a:t> </a:t>
            </a:r>
            <a:r>
              <a:rPr lang="en-US" b="1" i="1" dirty="0" smtClean="0"/>
              <a:t>des</a:t>
            </a:r>
            <a:r>
              <a:rPr lang="en-US" i="1" dirty="0" smtClean="0"/>
              <a:t> </a:t>
            </a:r>
            <a:r>
              <a:rPr lang="en-US" i="1" dirty="0" err="1" smtClean="0"/>
              <a:t>enfants</a:t>
            </a:r>
            <a:r>
              <a:rPr lang="en-US" i="1" dirty="0" smtClean="0"/>
              <a:t> (</a:t>
            </a:r>
            <a:r>
              <a:rPr lang="en-US" i="1" dirty="0" err="1" smtClean="0"/>
              <a:t>Vous</a:t>
            </a:r>
            <a:r>
              <a:rPr lang="en-US" i="1" dirty="0" smtClean="0"/>
              <a:t> </a:t>
            </a:r>
            <a:r>
              <a:rPr lang="en-US" i="1" dirty="0" err="1" smtClean="0"/>
              <a:t>êtes</a:t>
            </a:r>
            <a:r>
              <a:rPr lang="en-US" i="1" dirty="0" smtClean="0"/>
              <a:t> </a:t>
            </a:r>
            <a:r>
              <a:rPr lang="en-US" i="1" dirty="0" err="1" smtClean="0"/>
              <a:t>comme</a:t>
            </a:r>
            <a:r>
              <a:rPr lang="en-US" i="1" dirty="0" smtClean="0"/>
              <a:t> les </a:t>
            </a:r>
            <a:r>
              <a:rPr lang="en-US" i="1" dirty="0" err="1" smtClean="0"/>
              <a:t>enfants</a:t>
            </a:r>
            <a:r>
              <a:rPr lang="en-US" i="1" dirty="0" smtClean="0"/>
              <a:t>). </a:t>
            </a:r>
            <a:r>
              <a:rPr lang="en-US" i="1" dirty="0" err="1" smtClean="0"/>
              <a:t>Luire</a:t>
            </a:r>
            <a:r>
              <a:rPr lang="en-US" i="1" dirty="0" smtClean="0"/>
              <a:t> </a:t>
            </a:r>
            <a:r>
              <a:rPr lang="en-US" i="1" dirty="0" err="1" smtClean="0"/>
              <a:t>comme</a:t>
            </a:r>
            <a:r>
              <a:rPr lang="en-US" i="1" dirty="0" smtClean="0"/>
              <a:t> de </a:t>
            </a:r>
            <a:r>
              <a:rPr lang="en-US" i="1" dirty="0" err="1" smtClean="0"/>
              <a:t>l`or</a:t>
            </a:r>
            <a:r>
              <a:rPr lang="en-US" i="1" dirty="0" smtClean="0"/>
              <a:t> (</a:t>
            </a:r>
            <a:r>
              <a:rPr lang="en-US" i="1" dirty="0" err="1" smtClean="0"/>
              <a:t>Luire</a:t>
            </a:r>
            <a:r>
              <a:rPr lang="en-US" i="1" dirty="0" smtClean="0"/>
              <a:t> </a:t>
            </a:r>
            <a:r>
              <a:rPr lang="en-US" i="1" dirty="0" err="1" smtClean="0"/>
              <a:t>comme</a:t>
            </a:r>
            <a:r>
              <a:rPr lang="en-US" i="1" dirty="0" smtClean="0"/>
              <a:t> </a:t>
            </a:r>
            <a:r>
              <a:rPr lang="en-US" i="1" dirty="0" err="1" smtClean="0"/>
              <a:t>l`or</a:t>
            </a:r>
            <a:r>
              <a:rPr lang="en-US" i="1" dirty="0" smtClean="0"/>
              <a:t>)</a:t>
            </a:r>
            <a:endParaRPr lang="ru-RU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L`article</a:t>
            </a:r>
            <a:r>
              <a:rPr lang="en-US" b="1" dirty="0" smtClean="0"/>
              <a:t> </a:t>
            </a:r>
            <a:r>
              <a:rPr lang="en-US" b="1" dirty="0" err="1" smtClean="0"/>
              <a:t>partitif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Indique</a:t>
            </a:r>
            <a:r>
              <a:rPr lang="en-US" dirty="0" smtClean="0"/>
              <a:t> </a:t>
            </a:r>
            <a:r>
              <a:rPr lang="en-US" dirty="0" err="1" smtClean="0"/>
              <a:t>l`indétermination</a:t>
            </a:r>
            <a:r>
              <a:rPr lang="en-US" dirty="0" smtClean="0"/>
              <a:t> et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quantité</a:t>
            </a:r>
            <a:r>
              <a:rPr lang="en-US" dirty="0" smtClean="0"/>
              <a:t> </a:t>
            </a:r>
            <a:r>
              <a:rPr lang="en-US" dirty="0" err="1" smtClean="0"/>
              <a:t>indéterminée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err="1" smtClean="0"/>
              <a:t>Devant</a:t>
            </a:r>
            <a:r>
              <a:rPr lang="en-US" dirty="0" smtClean="0"/>
              <a:t> les </a:t>
            </a:r>
            <a:r>
              <a:rPr lang="en-US" dirty="0" err="1" smtClean="0"/>
              <a:t>noms</a:t>
            </a:r>
            <a:r>
              <a:rPr lang="en-US" dirty="0" smtClean="0"/>
              <a:t> </a:t>
            </a:r>
            <a:r>
              <a:rPr lang="en-US" dirty="0" err="1" smtClean="0"/>
              <a:t>abstraits</a:t>
            </a:r>
            <a:r>
              <a:rPr lang="en-US" dirty="0" smtClean="0"/>
              <a:t> </a:t>
            </a:r>
            <a:r>
              <a:rPr lang="en-US" dirty="0" err="1" smtClean="0"/>
              <a:t>c`est</a:t>
            </a:r>
            <a:r>
              <a:rPr lang="en-US" dirty="0" smtClean="0"/>
              <a:t> la </a:t>
            </a:r>
            <a:r>
              <a:rPr lang="en-US" dirty="0" err="1" smtClean="0"/>
              <a:t>valeur</a:t>
            </a:r>
            <a:r>
              <a:rPr lang="en-US" dirty="0" smtClean="0"/>
              <a:t> de </a:t>
            </a:r>
            <a:r>
              <a:rPr lang="en-US" dirty="0" err="1" smtClean="0"/>
              <a:t>l`indétermination</a:t>
            </a:r>
            <a:r>
              <a:rPr lang="en-US" dirty="0" smtClean="0"/>
              <a:t> qui </a:t>
            </a:r>
            <a:r>
              <a:rPr lang="en-US" dirty="0" err="1" smtClean="0"/>
              <a:t>prévaut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Devant</a:t>
            </a:r>
            <a:r>
              <a:rPr lang="en-US" dirty="0" smtClean="0"/>
              <a:t> les </a:t>
            </a:r>
            <a:r>
              <a:rPr lang="en-US" dirty="0" err="1" smtClean="0"/>
              <a:t>noms</a:t>
            </a:r>
            <a:r>
              <a:rPr lang="en-US" dirty="0" smtClean="0"/>
              <a:t> de </a:t>
            </a:r>
            <a:r>
              <a:rPr lang="en-US" dirty="0" err="1" smtClean="0"/>
              <a:t>matières</a:t>
            </a:r>
            <a:r>
              <a:rPr lang="en-US" dirty="0" smtClean="0"/>
              <a:t> </a:t>
            </a:r>
            <a:r>
              <a:rPr lang="en-US" dirty="0" err="1" smtClean="0"/>
              <a:t>c`est</a:t>
            </a:r>
            <a:r>
              <a:rPr lang="en-US" dirty="0" smtClean="0"/>
              <a:t> la </a:t>
            </a:r>
            <a:r>
              <a:rPr lang="en-US" dirty="0" err="1" smtClean="0"/>
              <a:t>valeur</a:t>
            </a:r>
            <a:r>
              <a:rPr lang="en-US" dirty="0" smtClean="0"/>
              <a:t> de la </a:t>
            </a:r>
            <a:r>
              <a:rPr lang="en-US" dirty="0" err="1" smtClean="0"/>
              <a:t>quantité</a:t>
            </a:r>
            <a:r>
              <a:rPr lang="en-US" dirty="0" smtClean="0"/>
              <a:t> qui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prédominer</a:t>
            </a:r>
            <a:r>
              <a:rPr lang="en-US" dirty="0" smtClean="0"/>
              <a:t>: Ex. </a:t>
            </a:r>
            <a:r>
              <a:rPr lang="en-US" i="1" dirty="0" smtClean="0"/>
              <a:t>Il y </a:t>
            </a:r>
            <a:r>
              <a:rPr lang="en-US" i="1" dirty="0" err="1" smtClean="0"/>
              <a:t>avait</a:t>
            </a:r>
            <a:r>
              <a:rPr lang="en-US" i="1" dirty="0" smtClean="0"/>
              <a:t> </a:t>
            </a:r>
            <a:r>
              <a:rPr lang="en-US" b="1" i="1" dirty="0" smtClean="0"/>
              <a:t>de </a:t>
            </a:r>
            <a:r>
              <a:rPr lang="en-US" b="1" i="1" dirty="0" err="1" smtClean="0"/>
              <a:t>l`inquiétude</a:t>
            </a:r>
            <a:r>
              <a:rPr lang="en-US" b="1" i="1" dirty="0" smtClean="0"/>
              <a:t> </a:t>
            </a:r>
            <a:r>
              <a:rPr lang="en-US" i="1" dirty="0" err="1" smtClean="0"/>
              <a:t>dans</a:t>
            </a:r>
            <a:r>
              <a:rPr lang="en-US" i="1" dirty="0" smtClean="0"/>
              <a:t> son regard. </a:t>
            </a:r>
            <a:r>
              <a:rPr lang="en-US" i="1" dirty="0" err="1" smtClean="0"/>
              <a:t>J`ai</a:t>
            </a:r>
            <a:r>
              <a:rPr lang="en-US" i="1" dirty="0" smtClean="0"/>
              <a:t> </a:t>
            </a:r>
            <a:r>
              <a:rPr lang="en-US" i="1" dirty="0" err="1" smtClean="0"/>
              <a:t>bu</a:t>
            </a:r>
            <a:r>
              <a:rPr lang="en-US" i="1" dirty="0" smtClean="0"/>
              <a:t> </a:t>
            </a:r>
            <a:r>
              <a:rPr lang="en-US" b="1" i="1" dirty="0" smtClean="0"/>
              <a:t>de </a:t>
            </a:r>
            <a:r>
              <a:rPr lang="en-US" b="1" i="1" dirty="0" err="1" smtClean="0"/>
              <a:t>l`eau</a:t>
            </a:r>
            <a:r>
              <a:rPr lang="en-US" i="1" dirty="0" smtClean="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Exercice</a:t>
            </a:r>
            <a:r>
              <a:rPr lang="en-US" b="1" i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err="1" smtClean="0"/>
              <a:t>Précisez</a:t>
            </a:r>
            <a:r>
              <a:rPr lang="en-US" i="1" dirty="0" smtClean="0"/>
              <a:t> les indices </a:t>
            </a:r>
            <a:r>
              <a:rPr lang="en-US" i="1" dirty="0" err="1" smtClean="0"/>
              <a:t>différentiels</a:t>
            </a:r>
            <a:r>
              <a:rPr lang="en-US" i="1" dirty="0" smtClean="0"/>
              <a:t> des </a:t>
            </a:r>
            <a:r>
              <a:rPr lang="en-US" i="1" dirty="0" err="1" smtClean="0"/>
              <a:t>mots</a:t>
            </a:r>
            <a:r>
              <a:rPr lang="en-US" i="1" dirty="0" smtClean="0"/>
              <a:t> en </a:t>
            </a:r>
            <a:r>
              <a:rPr lang="en-US" i="1" dirty="0" err="1" smtClean="0"/>
              <a:t>italique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Le chasseur a </a:t>
            </a:r>
            <a:r>
              <a:rPr lang="en-US" dirty="0" err="1" smtClean="0"/>
              <a:t>tué</a:t>
            </a:r>
            <a:r>
              <a:rPr lang="en-US" dirty="0" smtClean="0"/>
              <a:t> </a:t>
            </a:r>
            <a:r>
              <a:rPr lang="en-US" i="1" dirty="0" smtClean="0"/>
              <a:t>un lapin.</a:t>
            </a:r>
          </a:p>
          <a:p>
            <a:pPr marL="514350" indent="-514350">
              <a:buAutoNum type="arabicParenR"/>
            </a:pPr>
            <a:r>
              <a:rPr lang="en-US" dirty="0" smtClean="0"/>
              <a:t>Il y a </a:t>
            </a:r>
            <a:r>
              <a:rPr lang="en-US" i="1" dirty="0" smtClean="0"/>
              <a:t>du lapin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forêt</a:t>
            </a:r>
            <a:r>
              <a:rPr lang="en-US" dirty="0" smtClean="0"/>
              <a:t>.</a:t>
            </a:r>
          </a:p>
          <a:p>
            <a:pPr marL="514350" indent="-514350">
              <a:buAutoNum type="arabicParenR"/>
            </a:pPr>
            <a:r>
              <a:rPr lang="en-US" dirty="0" smtClean="0"/>
              <a:t>Nous 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 smtClean="0"/>
              <a:t>mangé</a:t>
            </a:r>
            <a:r>
              <a:rPr lang="en-US" dirty="0" smtClean="0"/>
              <a:t> </a:t>
            </a:r>
            <a:r>
              <a:rPr lang="en-US" i="1" dirty="0" smtClean="0"/>
              <a:t>du lapin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déterminants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Ce sont des mots qui précèdent un nom/substantif et qui permettent à ce nom d'être utilisé dans une phrase.</a:t>
            </a:r>
          </a:p>
          <a:p>
            <a:pPr algn="just">
              <a:buNone/>
            </a:pPr>
            <a:r>
              <a:rPr lang="fr-FR" sz="2000" b="1" i="1" dirty="0" smtClean="0">
                <a:latin typeface="Times New Roman" pitchFamily="18" charset="0"/>
                <a:cs typeface="Times New Roman" pitchFamily="18" charset="0"/>
              </a:rPr>
              <a:t>Ex. Les dossiers sont rangés dans cette armoire 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(et non</a:t>
            </a:r>
            <a:r>
              <a:rPr lang="fr-FR" sz="2000" b="1" i="1" dirty="0" smtClean="0">
                <a:latin typeface="Times New Roman" pitchFamily="18" charset="0"/>
                <a:cs typeface="Times New Roman" pitchFamily="18" charset="0"/>
              </a:rPr>
              <a:t> Dossiers sont rangés dans armoire : les 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fr-FR" sz="2000" b="1" i="1" dirty="0" smtClean="0">
                <a:latin typeface="Times New Roman" pitchFamily="18" charset="0"/>
                <a:cs typeface="Times New Roman" pitchFamily="18" charset="0"/>
              </a:rPr>
              <a:t> cette 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sont des déterminants).</a:t>
            </a:r>
          </a:p>
          <a:p>
            <a:pPr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plupart des déterminants reçoivent les marques de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genre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(masculin, féminin) et de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nombre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(singulier, pluriel) du nom qu'ils déterminent. </a:t>
            </a:r>
          </a:p>
          <a:p>
            <a:pPr algn="just">
              <a:buNone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Ex. </a:t>
            </a:r>
            <a:r>
              <a:rPr lang="fr-FR" sz="2200" b="1" i="1" dirty="0" smtClean="0"/>
              <a:t>Si vous voulez connaître les programmes de cette soirée, appelez nos hôtesses </a:t>
            </a:r>
            <a:r>
              <a:rPr lang="fr-FR" sz="2200" dirty="0" smtClean="0"/>
              <a:t>(</a:t>
            </a:r>
            <a:r>
              <a:rPr lang="fr-FR" sz="2200" b="1" i="1" dirty="0" smtClean="0"/>
              <a:t>les</a:t>
            </a:r>
            <a:r>
              <a:rPr lang="fr-FR" sz="2200" dirty="0" smtClean="0"/>
              <a:t>: masculin pluriel comme</a:t>
            </a:r>
            <a:r>
              <a:rPr lang="fr-FR" sz="2200" b="1" i="1" dirty="0" smtClean="0"/>
              <a:t> programmes</a:t>
            </a:r>
            <a:r>
              <a:rPr lang="fr-FR" sz="2200" dirty="0" smtClean="0"/>
              <a:t>;</a:t>
            </a:r>
            <a:r>
              <a:rPr lang="fr-FR" sz="2200" b="1" i="1" dirty="0" smtClean="0"/>
              <a:t> cette</a:t>
            </a:r>
            <a:r>
              <a:rPr lang="fr-FR" sz="2200" dirty="0" smtClean="0"/>
              <a:t> : féminin singulier comme</a:t>
            </a:r>
            <a:r>
              <a:rPr lang="fr-FR" sz="2200" b="1" i="1" dirty="0" smtClean="0"/>
              <a:t> soirée</a:t>
            </a:r>
            <a:r>
              <a:rPr lang="fr-FR" sz="2200" dirty="0" smtClean="0"/>
              <a:t>;</a:t>
            </a:r>
            <a:r>
              <a:rPr lang="fr-FR" sz="2200" b="1" i="1" dirty="0" smtClean="0"/>
              <a:t> nos</a:t>
            </a:r>
            <a:r>
              <a:rPr lang="fr-FR" sz="2200" dirty="0" smtClean="0"/>
              <a:t>: féminin pluriel comme</a:t>
            </a:r>
            <a:r>
              <a:rPr lang="fr-FR" sz="2200" b="1" i="1" dirty="0" smtClean="0"/>
              <a:t> hôtesses</a:t>
            </a:r>
            <a:r>
              <a:rPr lang="fr-FR" sz="2200" dirty="0" smtClean="0"/>
              <a:t>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Les classes des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déterminants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fr-FR" dirty="0" smtClean="0"/>
              <a:t>On classe les déterminants en différentes catégories selon les informations qu'ils apportent : les articles, les déterminants possessifs, les déterminants démonstratifs…</a:t>
            </a:r>
          </a:p>
          <a:p>
            <a:pPr algn="just">
              <a:buNone/>
            </a:pPr>
            <a:r>
              <a:rPr lang="fr-FR" dirty="0" smtClean="0"/>
              <a:t>On prend soin aujourd'hui de distinguer les </a:t>
            </a:r>
            <a:r>
              <a:rPr lang="fr-FR" b="1" dirty="0" smtClean="0"/>
              <a:t>déterminants</a:t>
            </a:r>
            <a:r>
              <a:rPr lang="fr-FR" dirty="0" smtClean="0"/>
              <a:t> (que l'on appelait autrefois </a:t>
            </a:r>
            <a:r>
              <a:rPr lang="fr-FR" i="1" dirty="0" smtClean="0"/>
              <a:t>adjectif possessif, adjectif démonstratif</a:t>
            </a:r>
            <a:r>
              <a:rPr lang="fr-FR" dirty="0" smtClean="0"/>
              <a:t>…) des  adjectifs  (que l'on appelait </a:t>
            </a:r>
            <a:r>
              <a:rPr lang="fr-FR" i="1" dirty="0" smtClean="0"/>
              <a:t>adjectif qualificatif</a:t>
            </a:r>
            <a:r>
              <a:rPr lang="fr-FR" dirty="0" smtClean="0"/>
              <a:t>): les adjectifs peuvent être supprimés, ils peuvent se placer après le nom, on peut employer plusieurs adjectifs. </a:t>
            </a:r>
          </a:p>
          <a:p>
            <a:pPr algn="just">
              <a:buNone/>
            </a:pPr>
            <a:r>
              <a:rPr lang="fr-FR" dirty="0" smtClean="0"/>
              <a:t>Les déterminants n'ont pas ces caractéristiques.</a:t>
            </a:r>
          </a:p>
          <a:p>
            <a:pPr algn="just">
              <a:buNone/>
            </a:pPr>
            <a:r>
              <a:rPr lang="fr-FR" b="1" i="1" dirty="0" smtClean="0"/>
              <a:t>Ex. Le dossier vert est rangé dans la grande armoire </a:t>
            </a:r>
            <a:r>
              <a:rPr lang="fr-FR" dirty="0" smtClean="0"/>
              <a:t>(On peut dire</a:t>
            </a:r>
            <a:r>
              <a:rPr lang="fr-FR" b="1" i="1" dirty="0" smtClean="0"/>
              <a:t> Le dossier est rangé dans l'armoire, </a:t>
            </a:r>
            <a:r>
              <a:rPr lang="fr-FR" dirty="0" smtClean="0"/>
              <a:t>mais pas</a:t>
            </a:r>
            <a:r>
              <a:rPr lang="fr-FR" b="1" i="1" dirty="0" smtClean="0"/>
              <a:t> dossier vert est rangé dans grande armoire</a:t>
            </a:r>
            <a:r>
              <a:rPr lang="fr-FR" dirty="0" smtClean="0"/>
              <a:t>).</a:t>
            </a:r>
          </a:p>
          <a:p>
            <a:pPr algn="just">
              <a:buNone/>
            </a:pPr>
            <a:r>
              <a:rPr lang="fr-FR" dirty="0" smtClean="0"/>
              <a:t>Le nom précédé du déterminant perd ainsi son simple statut de mot du dictionnaire (</a:t>
            </a:r>
            <a:r>
              <a:rPr lang="fr-FR" i="1" dirty="0" smtClean="0"/>
              <a:t>chien</a:t>
            </a:r>
            <a:r>
              <a:rPr lang="fr-FR" dirty="0" smtClean="0"/>
              <a:t>) en le renvoyant à une réalité du monde (</a:t>
            </a:r>
            <a:r>
              <a:rPr lang="fr-FR" i="1" dirty="0" smtClean="0"/>
              <a:t>un chien, le chien</a:t>
            </a:r>
            <a:r>
              <a:rPr lang="fr-FR" dirty="0" smtClean="0"/>
              <a:t>). C'est pourquoi, le plus souvent, le nom propre, qui par sa nature renvoie seul à une réalité du monde, n'a pas besoin de déterminant dans une phrase: </a:t>
            </a:r>
            <a:r>
              <a:rPr lang="fr-FR" b="1" i="1" dirty="0" smtClean="0"/>
              <a:t>Catherine est arrivée </a:t>
            </a:r>
            <a:r>
              <a:rPr lang="fr-FR" dirty="0" smtClean="0"/>
              <a:t>(Le nom propre</a:t>
            </a:r>
            <a:r>
              <a:rPr lang="fr-FR" b="1" i="1" dirty="0" smtClean="0"/>
              <a:t> Catherine </a:t>
            </a:r>
            <a:r>
              <a:rPr lang="fr-FR" dirty="0" smtClean="0"/>
              <a:t>s'emploie sans déterminant). </a:t>
            </a:r>
            <a:r>
              <a:rPr lang="fr-FR" b="1" i="1" dirty="0" smtClean="0"/>
              <a:t>La secrétaire est arrivée </a:t>
            </a:r>
            <a:r>
              <a:rPr lang="fr-FR" dirty="0" smtClean="0"/>
              <a:t>(Le nom commun</a:t>
            </a:r>
            <a:r>
              <a:rPr lang="fr-FR" b="1" i="1" dirty="0" smtClean="0"/>
              <a:t> secrétaire </a:t>
            </a:r>
            <a:r>
              <a:rPr lang="fr-FR" dirty="0" smtClean="0"/>
              <a:t>est employé avec un déterminant le).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Déterminants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: Tableau de concordance entre terminologies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actuelle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traditionnelle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terminologie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actuelle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terminologie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actuelle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et </a:t>
                      </a:r>
                      <a:r>
                        <a:rPr lang="en-US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traditionnelle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Le, la, les, un, </a:t>
                      </a:r>
                      <a:r>
                        <a:rPr lang="en-US" dirty="0" err="1" smtClean="0"/>
                        <a:t>une</a:t>
                      </a:r>
                      <a:r>
                        <a:rPr lang="en-US" dirty="0" smtClean="0"/>
                        <a:t>, des, du,</a:t>
                      </a:r>
                      <a:r>
                        <a:rPr lang="en-US" baseline="0" dirty="0" smtClean="0"/>
                        <a:t> de l`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D</a:t>
                      </a:r>
                      <a:r>
                        <a:rPr lang="en-US" sz="1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éterminants</a:t>
                      </a: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articles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Articles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cette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ces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Déterminants</a:t>
                      </a: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démonstratifs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Adjectifs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démonstratifs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Mon, ton, son, ma, </a:t>
                      </a:r>
                      <a:r>
                        <a:rPr lang="en-US" dirty="0" err="1" smtClean="0"/>
                        <a:t>ta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mes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tes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ses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leurs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Déterminants</a:t>
                      </a: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possessifs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Adjectifs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possessifs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Deux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tois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quatre</a:t>
                      </a:r>
                      <a:r>
                        <a:rPr lang="en-US" dirty="0" smtClean="0"/>
                        <a:t> etc.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Déterminants</a:t>
                      </a: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numérauc</a:t>
                      </a: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cardinaux</a:t>
                      </a: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Adjectifs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numéraux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cardinaux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Tous</a:t>
                      </a:r>
                      <a:r>
                        <a:rPr lang="en-US" dirty="0" smtClean="0"/>
                        <a:t>, tout, </a:t>
                      </a:r>
                      <a:r>
                        <a:rPr lang="en-US" dirty="0" err="1" smtClean="0"/>
                        <a:t>toute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chaque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plusieurs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aucun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nul</a:t>
                      </a:r>
                      <a:r>
                        <a:rPr lang="en-US" dirty="0" smtClean="0"/>
                        <a:t> etc.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Déterminants</a:t>
                      </a: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indéfinis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Adjectifs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indéfinis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Même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autre</a:t>
                      </a:r>
                      <a:r>
                        <a:rPr lang="en-US" dirty="0" smtClean="0"/>
                        <a:t> etc.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adjectifs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Adjectifs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indéfinis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Premier, second,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deuxième</a:t>
                      </a:r>
                      <a:r>
                        <a:rPr lang="en-US" baseline="0" dirty="0" smtClean="0"/>
                        <a:t> etc.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adjectifs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Adjectifs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numéraux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ordinaux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 </a:t>
            </a:r>
            <a:r>
              <a:rPr lang="en-US" b="1" dirty="0" err="1" smtClean="0"/>
              <a:t>substantif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aspect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sémantique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classe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marquant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entités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autonomes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 le fait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qu`ils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représentent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objets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qualités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états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actions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substances;</a:t>
            </a:r>
          </a:p>
          <a:p>
            <a:pPr algn="just"/>
            <a:r>
              <a:rPr lang="en-US" dirty="0" smtClean="0"/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aspect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morphologique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caractérisé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 les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catégories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grammaticales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suivantes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genre,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nombre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détermination-indétermination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aspect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distributionnel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 combine avec un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adjectif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groupe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nominal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comprend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éléments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Dét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N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aspect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syntaxique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servir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sujet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complément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direct et indirect,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complément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d`agent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attribut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complément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attributif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d`un nom,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complément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circonstanciel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complément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prédicatif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 </a:t>
            </a:r>
            <a:r>
              <a:rPr lang="en-US" b="1" dirty="0" err="1" smtClean="0"/>
              <a:t>substantif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/>
              <a:t>désigne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les </a:t>
            </a:r>
            <a:r>
              <a:rPr lang="en-US" dirty="0" err="1" smtClean="0"/>
              <a:t>êtres</a:t>
            </a:r>
            <a:r>
              <a:rPr lang="en-US" dirty="0" smtClean="0"/>
              <a:t> </a:t>
            </a:r>
            <a:r>
              <a:rPr lang="en-US" dirty="0" err="1" smtClean="0"/>
              <a:t>animés</a:t>
            </a:r>
            <a:r>
              <a:rPr lang="en-US" dirty="0" smtClean="0"/>
              <a:t> (enfant, </a:t>
            </a:r>
            <a:r>
              <a:rPr lang="en-US" dirty="0" err="1" smtClean="0"/>
              <a:t>homme</a:t>
            </a:r>
            <a:r>
              <a:rPr lang="en-US" dirty="0" smtClean="0"/>
              <a:t>, </a:t>
            </a:r>
            <a:r>
              <a:rPr lang="en-US" dirty="0" err="1" smtClean="0"/>
              <a:t>chien</a:t>
            </a:r>
            <a:r>
              <a:rPr lang="en-US" dirty="0" smtClean="0"/>
              <a:t>),</a:t>
            </a:r>
          </a:p>
          <a:p>
            <a:pPr>
              <a:buFontTx/>
              <a:buChar char="-"/>
            </a:pPr>
            <a:r>
              <a:rPr lang="en-US" dirty="0" smtClean="0"/>
              <a:t>les </a:t>
            </a:r>
            <a:r>
              <a:rPr lang="en-US" dirty="0" err="1" smtClean="0"/>
              <a:t>objets</a:t>
            </a:r>
            <a:r>
              <a:rPr lang="en-US" dirty="0" smtClean="0"/>
              <a:t> </a:t>
            </a:r>
            <a:r>
              <a:rPr lang="en-US" dirty="0" err="1" smtClean="0"/>
              <a:t>inanimés</a:t>
            </a:r>
            <a:r>
              <a:rPr lang="en-US" dirty="0" smtClean="0"/>
              <a:t> (</a:t>
            </a:r>
            <a:r>
              <a:rPr lang="en-US" dirty="0" err="1" smtClean="0"/>
              <a:t>maison</a:t>
            </a:r>
            <a:r>
              <a:rPr lang="en-US" dirty="0" smtClean="0"/>
              <a:t>, </a:t>
            </a:r>
            <a:r>
              <a:rPr lang="en-US" dirty="0" err="1" smtClean="0"/>
              <a:t>tapis</a:t>
            </a:r>
            <a:r>
              <a:rPr lang="en-US" dirty="0" smtClean="0"/>
              <a:t>, chaise),</a:t>
            </a:r>
          </a:p>
          <a:p>
            <a:pPr>
              <a:buFontTx/>
              <a:buChar char="-"/>
            </a:pPr>
            <a:r>
              <a:rPr lang="en-US" dirty="0" smtClean="0"/>
              <a:t>les actions (</a:t>
            </a:r>
            <a:r>
              <a:rPr lang="en-US" dirty="0" err="1" smtClean="0"/>
              <a:t>départ</a:t>
            </a:r>
            <a:r>
              <a:rPr lang="en-US" dirty="0" smtClean="0"/>
              <a:t>, </a:t>
            </a:r>
            <a:r>
              <a:rPr lang="en-US" dirty="0" err="1" smtClean="0"/>
              <a:t>marche</a:t>
            </a:r>
            <a:r>
              <a:rPr lang="en-US" dirty="0" smtClean="0"/>
              <a:t>, course),</a:t>
            </a:r>
          </a:p>
          <a:p>
            <a:pPr>
              <a:buFontTx/>
              <a:buChar char="-"/>
            </a:pPr>
            <a:r>
              <a:rPr lang="en-US" dirty="0" smtClean="0"/>
              <a:t>les sentiments (joie, </a:t>
            </a:r>
            <a:r>
              <a:rPr lang="en-US" dirty="0" err="1" smtClean="0"/>
              <a:t>étonnement</a:t>
            </a:r>
            <a:r>
              <a:rPr lang="en-US" dirty="0" smtClean="0"/>
              <a:t>),</a:t>
            </a:r>
          </a:p>
          <a:p>
            <a:pPr>
              <a:buFontTx/>
              <a:buChar char="-"/>
            </a:pPr>
            <a:r>
              <a:rPr lang="en-US" dirty="0" smtClean="0"/>
              <a:t>les notions </a:t>
            </a:r>
            <a:r>
              <a:rPr lang="en-US" dirty="0" err="1" smtClean="0"/>
              <a:t>abstraites</a:t>
            </a:r>
            <a:r>
              <a:rPr lang="en-US" dirty="0" smtClean="0"/>
              <a:t> (justice, </a:t>
            </a:r>
            <a:r>
              <a:rPr lang="en-US" dirty="0" err="1" smtClean="0"/>
              <a:t>modernité</a:t>
            </a:r>
            <a:r>
              <a:rPr lang="en-US" dirty="0" smtClean="0"/>
              <a:t>),</a:t>
            </a:r>
          </a:p>
          <a:p>
            <a:pPr>
              <a:buFontTx/>
              <a:buChar char="-"/>
            </a:pPr>
            <a:r>
              <a:rPr lang="en-US" dirty="0" smtClean="0"/>
              <a:t>la </a:t>
            </a:r>
            <a:r>
              <a:rPr lang="en-US" dirty="0" err="1" smtClean="0"/>
              <a:t>matière</a:t>
            </a:r>
            <a:r>
              <a:rPr lang="en-US" dirty="0" smtClean="0"/>
              <a:t> (</a:t>
            </a:r>
            <a:r>
              <a:rPr lang="en-US" dirty="0" err="1" smtClean="0"/>
              <a:t>viande</a:t>
            </a:r>
            <a:r>
              <a:rPr lang="en-US" dirty="0" smtClean="0"/>
              <a:t>, </a:t>
            </a:r>
            <a:r>
              <a:rPr lang="en-US" dirty="0" err="1" smtClean="0"/>
              <a:t>fer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le </a:t>
            </a:r>
            <a:r>
              <a:rPr lang="en-US" b="1" dirty="0" err="1" smtClean="0"/>
              <a:t>noyau</a:t>
            </a:r>
            <a:r>
              <a:rPr lang="en-US" b="1" dirty="0" smtClean="0"/>
              <a:t>: </a:t>
            </a:r>
            <a:r>
              <a:rPr lang="en-US" dirty="0" smtClean="0"/>
              <a:t>les </a:t>
            </a:r>
            <a:r>
              <a:rPr lang="en-US" dirty="0" err="1" smtClean="0"/>
              <a:t>noms</a:t>
            </a:r>
            <a:r>
              <a:rPr lang="en-US" dirty="0" smtClean="0"/>
              <a:t> des </a:t>
            </a:r>
            <a:r>
              <a:rPr lang="en-US" dirty="0" err="1" smtClean="0"/>
              <a:t>êtres</a:t>
            </a:r>
            <a:r>
              <a:rPr lang="en-US" dirty="0" smtClean="0"/>
              <a:t> </a:t>
            </a:r>
            <a:r>
              <a:rPr lang="en-US" dirty="0" err="1" smtClean="0"/>
              <a:t>animés</a:t>
            </a:r>
            <a:r>
              <a:rPr lang="en-US" dirty="0" smtClean="0"/>
              <a:t> et des </a:t>
            </a:r>
            <a:r>
              <a:rPr lang="en-US" dirty="0" err="1" smtClean="0"/>
              <a:t>objets</a:t>
            </a:r>
            <a:r>
              <a:rPr lang="en-US" dirty="0" smtClean="0"/>
              <a:t>; </a:t>
            </a:r>
          </a:p>
          <a:p>
            <a:r>
              <a:rPr lang="en-US" b="1" dirty="0" smtClean="0"/>
              <a:t>la </a:t>
            </a:r>
            <a:r>
              <a:rPr lang="en-US" b="1" dirty="0" err="1" smtClean="0"/>
              <a:t>périphérie</a:t>
            </a:r>
            <a:r>
              <a:rPr lang="en-US" b="1" dirty="0" smtClean="0"/>
              <a:t>:</a:t>
            </a:r>
            <a:r>
              <a:rPr lang="en-US" dirty="0" smtClean="0"/>
              <a:t> les </a:t>
            </a:r>
            <a:r>
              <a:rPr lang="en-US" dirty="0" err="1" smtClean="0"/>
              <a:t>noms</a:t>
            </a:r>
            <a:r>
              <a:rPr lang="en-US" dirty="0" smtClean="0"/>
              <a:t> des </a:t>
            </a:r>
            <a:r>
              <a:rPr lang="en-US" dirty="0" err="1" smtClean="0"/>
              <a:t>qualités</a:t>
            </a:r>
            <a:r>
              <a:rPr lang="en-US" dirty="0" smtClean="0"/>
              <a:t>,  des actions, des notions </a:t>
            </a:r>
            <a:r>
              <a:rPr lang="en-US" dirty="0" err="1" smtClean="0"/>
              <a:t>abstraites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sous</a:t>
            </a:r>
            <a:r>
              <a:rPr lang="en-US" dirty="0" smtClean="0"/>
              <a:t>-classes </a:t>
            </a:r>
            <a:r>
              <a:rPr lang="en-US" dirty="0" err="1" smtClean="0"/>
              <a:t>lexico-grammaticales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en-US" dirty="0" err="1" smtClean="0"/>
              <a:t>communs</a:t>
            </a:r>
            <a:r>
              <a:rPr lang="en-US" dirty="0" smtClean="0"/>
              <a:t> / </a:t>
            </a:r>
            <a:r>
              <a:rPr lang="en-US" dirty="0" err="1" smtClean="0"/>
              <a:t>propres</a:t>
            </a:r>
            <a:r>
              <a:rPr lang="en-US" dirty="0" smtClean="0"/>
              <a:t>/ </a:t>
            </a:r>
            <a:r>
              <a:rPr lang="en-US" dirty="0" err="1" smtClean="0"/>
              <a:t>uniques</a:t>
            </a:r>
            <a:r>
              <a:rPr lang="en-US" dirty="0" smtClean="0"/>
              <a:t> (</a:t>
            </a:r>
            <a:r>
              <a:rPr lang="en-US" dirty="0" err="1" smtClean="0"/>
              <a:t>arbre</a:t>
            </a:r>
            <a:r>
              <a:rPr lang="en-US" dirty="0" smtClean="0"/>
              <a:t>, Soleil, Lune, </a:t>
            </a:r>
            <a:r>
              <a:rPr lang="en-US" dirty="0" err="1" smtClean="0"/>
              <a:t>ciel</a:t>
            </a:r>
            <a:r>
              <a:rPr lang="en-US" dirty="0" smtClean="0"/>
              <a:t>),</a:t>
            </a:r>
          </a:p>
          <a:p>
            <a:pPr algn="just">
              <a:buFontTx/>
              <a:buChar char="-"/>
            </a:pPr>
            <a:r>
              <a:rPr lang="en-US" dirty="0" err="1" smtClean="0"/>
              <a:t>concrets</a:t>
            </a:r>
            <a:r>
              <a:rPr lang="en-US" dirty="0" smtClean="0"/>
              <a:t>  (un </a:t>
            </a:r>
            <a:r>
              <a:rPr lang="en-US" dirty="0" err="1" smtClean="0"/>
              <a:t>vieux</a:t>
            </a:r>
            <a:r>
              <a:rPr lang="en-US" dirty="0" smtClean="0"/>
              <a:t>, </a:t>
            </a:r>
            <a:r>
              <a:rPr lang="en-US" dirty="0" err="1" smtClean="0"/>
              <a:t>une</a:t>
            </a:r>
            <a:r>
              <a:rPr lang="en-US" dirty="0" smtClean="0"/>
              <a:t> belle) / </a:t>
            </a:r>
            <a:r>
              <a:rPr lang="en-US" dirty="0" err="1" smtClean="0"/>
              <a:t>abstraits</a:t>
            </a:r>
            <a:r>
              <a:rPr lang="en-US" dirty="0" smtClean="0"/>
              <a:t> (la </a:t>
            </a:r>
            <a:r>
              <a:rPr lang="en-US" dirty="0" err="1" smtClean="0"/>
              <a:t>vieillesse</a:t>
            </a:r>
            <a:r>
              <a:rPr lang="en-US" dirty="0" smtClean="0"/>
              <a:t>, la </a:t>
            </a:r>
            <a:r>
              <a:rPr lang="en-US" dirty="0" err="1" smtClean="0"/>
              <a:t>beauté</a:t>
            </a:r>
            <a:r>
              <a:rPr lang="en-US" dirty="0" smtClean="0"/>
              <a:t>),</a:t>
            </a:r>
          </a:p>
          <a:p>
            <a:pPr>
              <a:buFontTx/>
              <a:buChar char="-"/>
            </a:pPr>
            <a:r>
              <a:rPr lang="en-US" dirty="0" err="1" smtClean="0"/>
              <a:t>nombrables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chien</a:t>
            </a:r>
            <a:r>
              <a:rPr lang="en-US" dirty="0" smtClean="0"/>
              <a:t>, table, plume) / </a:t>
            </a:r>
            <a:r>
              <a:rPr lang="en-US" dirty="0" smtClean="0"/>
              <a:t>non </a:t>
            </a:r>
            <a:r>
              <a:rPr lang="en-US" dirty="0" err="1" smtClean="0"/>
              <a:t>nombrables</a:t>
            </a:r>
            <a:r>
              <a:rPr lang="en-US" dirty="0" smtClean="0"/>
              <a:t> </a:t>
            </a:r>
            <a:r>
              <a:rPr lang="en-US" dirty="0" smtClean="0"/>
              <a:t>(pain, sable, </a:t>
            </a:r>
            <a:r>
              <a:rPr lang="en-US" dirty="0" err="1" smtClean="0"/>
              <a:t>blé</a:t>
            </a:r>
            <a:r>
              <a:rPr lang="en-US" dirty="0" smtClean="0"/>
              <a:t>, </a:t>
            </a:r>
            <a:r>
              <a:rPr lang="en-US" dirty="0" err="1" smtClean="0"/>
              <a:t>pluie</a:t>
            </a:r>
            <a:r>
              <a:rPr lang="en-US" dirty="0" smtClean="0"/>
              <a:t>),</a:t>
            </a:r>
          </a:p>
          <a:p>
            <a:pPr algn="just">
              <a:buFontTx/>
              <a:buChar char="-"/>
            </a:pPr>
            <a:r>
              <a:rPr lang="en-US" dirty="0" err="1" smtClean="0"/>
              <a:t>continus</a:t>
            </a:r>
            <a:r>
              <a:rPr lang="en-US" dirty="0" smtClean="0"/>
              <a:t> (</a:t>
            </a:r>
            <a:r>
              <a:rPr lang="en-US" i="1" dirty="0" err="1" smtClean="0"/>
              <a:t>communs</a:t>
            </a:r>
            <a:r>
              <a:rPr lang="en-US" i="1" dirty="0" smtClean="0"/>
              <a:t>, </a:t>
            </a:r>
            <a:r>
              <a:rPr lang="en-US" i="1" dirty="0" err="1" smtClean="0"/>
              <a:t>concrets</a:t>
            </a:r>
            <a:r>
              <a:rPr lang="en-US" i="1" dirty="0" smtClean="0"/>
              <a:t>, </a:t>
            </a:r>
            <a:r>
              <a:rPr lang="en-US" i="1" dirty="0" err="1" smtClean="0"/>
              <a:t>animés</a:t>
            </a:r>
            <a:r>
              <a:rPr lang="en-US" dirty="0" smtClean="0"/>
              <a:t>: </a:t>
            </a:r>
            <a:r>
              <a:rPr lang="en-US" dirty="0" err="1" smtClean="0"/>
              <a:t>chien</a:t>
            </a:r>
            <a:r>
              <a:rPr lang="en-US" dirty="0" smtClean="0"/>
              <a:t>, table)/ </a:t>
            </a:r>
            <a:r>
              <a:rPr lang="en-US" dirty="0" err="1" smtClean="0"/>
              <a:t>discontinus</a:t>
            </a:r>
            <a:r>
              <a:rPr lang="en-US" dirty="0" smtClean="0"/>
              <a:t> (</a:t>
            </a:r>
            <a:r>
              <a:rPr lang="en-US" i="1" dirty="0" err="1" smtClean="0"/>
              <a:t>uniques</a:t>
            </a:r>
            <a:r>
              <a:rPr lang="en-US" i="1" dirty="0" smtClean="0"/>
              <a:t>, </a:t>
            </a:r>
            <a:r>
              <a:rPr lang="en-US" i="1" dirty="0" smtClean="0"/>
              <a:t>non </a:t>
            </a:r>
            <a:r>
              <a:rPr lang="en-US" i="1" dirty="0" err="1" smtClean="0"/>
              <a:t>nombrables</a:t>
            </a:r>
            <a:r>
              <a:rPr lang="en-US" dirty="0" smtClean="0"/>
              <a:t>, </a:t>
            </a:r>
            <a:r>
              <a:rPr lang="en-US" i="1" dirty="0" err="1" smtClean="0"/>
              <a:t>abstraits</a:t>
            </a:r>
            <a:r>
              <a:rPr lang="en-US" dirty="0" smtClean="0"/>
              <a:t>: </a:t>
            </a:r>
            <a:r>
              <a:rPr lang="en-US" dirty="0" err="1" smtClean="0"/>
              <a:t>l`attente</a:t>
            </a:r>
            <a:r>
              <a:rPr lang="en-US" dirty="0" smtClean="0"/>
              <a:t>, </a:t>
            </a:r>
            <a:r>
              <a:rPr lang="en-US" dirty="0" err="1" smtClean="0"/>
              <a:t>l`arrivée</a:t>
            </a:r>
            <a:r>
              <a:rPr lang="en-US" dirty="0" smtClean="0"/>
              <a:t>),</a:t>
            </a:r>
          </a:p>
          <a:p>
            <a:pPr>
              <a:buFontTx/>
              <a:buChar char="-"/>
            </a:pPr>
            <a:r>
              <a:rPr lang="en-US" dirty="0" err="1" smtClean="0"/>
              <a:t>collectifs</a:t>
            </a:r>
            <a:r>
              <a:rPr lang="en-US" dirty="0" smtClean="0"/>
              <a:t> (</a:t>
            </a:r>
            <a:r>
              <a:rPr lang="en-US" dirty="0" err="1" smtClean="0"/>
              <a:t>feuillage</a:t>
            </a:r>
            <a:r>
              <a:rPr lang="en-US" dirty="0" smtClean="0"/>
              <a:t>, </a:t>
            </a:r>
            <a:r>
              <a:rPr lang="en-US" dirty="0" err="1" smtClean="0"/>
              <a:t>foule</a:t>
            </a:r>
            <a:r>
              <a:rPr lang="en-US" dirty="0" smtClean="0"/>
              <a:t>, </a:t>
            </a:r>
            <a:r>
              <a:rPr lang="en-US" dirty="0" err="1" smtClean="0"/>
              <a:t>dizaine</a:t>
            </a:r>
            <a:r>
              <a:rPr lang="en-US" dirty="0" smtClean="0"/>
              <a:t>, </a:t>
            </a:r>
            <a:r>
              <a:rPr lang="en-US" dirty="0" err="1" smtClean="0"/>
              <a:t>clientèle</a:t>
            </a:r>
            <a:r>
              <a:rPr lang="en-US" dirty="0" smtClean="0"/>
              <a:t>, </a:t>
            </a:r>
            <a:r>
              <a:rPr lang="en-US" dirty="0" err="1" smtClean="0"/>
              <a:t>bétail</a:t>
            </a:r>
            <a:r>
              <a:rPr lang="en-US" dirty="0" smtClean="0"/>
              <a:t>),</a:t>
            </a:r>
          </a:p>
          <a:p>
            <a:pPr algn="just">
              <a:buFontTx/>
              <a:buChar char="-"/>
            </a:pPr>
            <a:r>
              <a:rPr lang="en-US" dirty="0" err="1" smtClean="0"/>
              <a:t>animés</a:t>
            </a:r>
            <a:r>
              <a:rPr lang="en-US" dirty="0" smtClean="0"/>
              <a:t> (danseur, </a:t>
            </a:r>
            <a:r>
              <a:rPr lang="en-US" dirty="0" err="1" smtClean="0"/>
              <a:t>acteur</a:t>
            </a:r>
            <a:r>
              <a:rPr lang="en-US" dirty="0" smtClean="0"/>
              <a:t>, </a:t>
            </a:r>
            <a:r>
              <a:rPr lang="en-US" dirty="0" err="1" smtClean="0"/>
              <a:t>lionceau</a:t>
            </a:r>
            <a:r>
              <a:rPr lang="en-US" dirty="0" smtClean="0"/>
              <a:t>) / </a:t>
            </a:r>
            <a:r>
              <a:rPr lang="en-US" dirty="0" err="1" smtClean="0"/>
              <a:t>inanimés</a:t>
            </a:r>
            <a:r>
              <a:rPr lang="en-US" dirty="0" smtClean="0"/>
              <a:t> (train, vent),</a:t>
            </a:r>
          </a:p>
          <a:p>
            <a:pPr algn="just">
              <a:buFontTx/>
              <a:buChar char="-"/>
            </a:pPr>
            <a:r>
              <a:rPr lang="en-US" dirty="0" err="1" smtClean="0"/>
              <a:t>indépendants</a:t>
            </a:r>
            <a:r>
              <a:rPr lang="en-US" dirty="0" smtClean="0"/>
              <a:t> (</a:t>
            </a:r>
            <a:r>
              <a:rPr lang="en-US" dirty="0" err="1" smtClean="0"/>
              <a:t>garçon</a:t>
            </a:r>
            <a:r>
              <a:rPr lang="en-US" dirty="0" smtClean="0"/>
              <a:t>)/ </a:t>
            </a:r>
            <a:r>
              <a:rPr lang="en-US" dirty="0" err="1" smtClean="0"/>
              <a:t>relatifs</a:t>
            </a:r>
            <a:r>
              <a:rPr lang="en-US" dirty="0" smtClean="0"/>
              <a:t> (</a:t>
            </a:r>
            <a:r>
              <a:rPr lang="en-US" dirty="0" err="1" smtClean="0"/>
              <a:t>fils</a:t>
            </a:r>
            <a:r>
              <a:rPr lang="en-US" dirty="0" smtClean="0"/>
              <a:t>, </a:t>
            </a:r>
            <a:r>
              <a:rPr lang="en-US" dirty="0" err="1" smtClean="0"/>
              <a:t>père</a:t>
            </a:r>
            <a:r>
              <a:rPr lang="en-US" dirty="0" smtClean="0"/>
              <a:t>, </a:t>
            </a:r>
            <a:r>
              <a:rPr lang="en-US" dirty="0" err="1" smtClean="0"/>
              <a:t>mère</a:t>
            </a:r>
            <a:r>
              <a:rPr lang="en-US" dirty="0" smtClean="0"/>
              <a:t>, </a:t>
            </a:r>
            <a:r>
              <a:rPr lang="en-US" dirty="0" err="1" smtClean="0"/>
              <a:t>tête</a:t>
            </a:r>
            <a:r>
              <a:rPr lang="en-US" dirty="0" smtClean="0"/>
              <a:t>, bras, le toile </a:t>
            </a:r>
            <a:r>
              <a:rPr lang="en-US" dirty="0" err="1" smtClean="0"/>
              <a:t>d`une</a:t>
            </a:r>
            <a:r>
              <a:rPr lang="en-US" dirty="0" smtClean="0"/>
              <a:t> </a:t>
            </a:r>
            <a:r>
              <a:rPr lang="en-US" dirty="0" err="1" smtClean="0"/>
              <a:t>maison</a:t>
            </a:r>
            <a:r>
              <a:rPr lang="en-US" dirty="0" smtClean="0"/>
              <a:t>; </a:t>
            </a:r>
            <a:r>
              <a:rPr lang="en-US" dirty="0" err="1" smtClean="0"/>
              <a:t>catégorie</a:t>
            </a:r>
            <a:r>
              <a:rPr lang="en-US" dirty="0" smtClean="0"/>
              <a:t>, type, </a:t>
            </a:r>
            <a:r>
              <a:rPr lang="en-US" dirty="0" err="1" smtClean="0"/>
              <a:t>exemple</a:t>
            </a:r>
            <a:r>
              <a:rPr lang="en-US" dirty="0" smtClean="0"/>
              <a:t> de </a:t>
            </a:r>
            <a:r>
              <a:rPr lang="en-US" dirty="0" err="1" smtClean="0"/>
              <a:t>qch</a:t>
            </a:r>
            <a:r>
              <a:rPr lang="en-US" dirty="0" smtClean="0"/>
              <a:t>; </a:t>
            </a:r>
            <a:r>
              <a:rPr lang="en-US" dirty="0" err="1" smtClean="0"/>
              <a:t>caractère</a:t>
            </a:r>
            <a:r>
              <a:rPr lang="en-US" dirty="0" smtClean="0"/>
              <a:t>, </a:t>
            </a:r>
            <a:r>
              <a:rPr lang="en-US" dirty="0" err="1" smtClean="0"/>
              <a:t>longueur</a:t>
            </a:r>
            <a:r>
              <a:rPr lang="en-US" dirty="0" smtClean="0"/>
              <a:t>, </a:t>
            </a:r>
            <a:r>
              <a:rPr lang="en-US" dirty="0" err="1" smtClean="0"/>
              <a:t>poids</a:t>
            </a:r>
            <a:r>
              <a:rPr lang="en-US" dirty="0" smtClean="0"/>
              <a:t>)</a:t>
            </a:r>
          </a:p>
          <a:p>
            <a:pPr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 </a:t>
            </a:r>
            <a:r>
              <a:rPr lang="en-US" b="1" dirty="0" err="1" smtClean="0"/>
              <a:t>catégorie</a:t>
            </a:r>
            <a:r>
              <a:rPr lang="en-US" b="1" dirty="0" smtClean="0"/>
              <a:t> du genre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La </a:t>
            </a:r>
            <a:r>
              <a:rPr lang="en-US" dirty="0" err="1" smtClean="0"/>
              <a:t>valeur</a:t>
            </a:r>
            <a:r>
              <a:rPr lang="en-US" dirty="0" smtClean="0"/>
              <a:t> du genre </a:t>
            </a:r>
            <a:r>
              <a:rPr lang="en-US" dirty="0" err="1" smtClean="0"/>
              <a:t>n`est</a:t>
            </a:r>
            <a:r>
              <a:rPr lang="en-US" dirty="0" smtClean="0"/>
              <a:t> </a:t>
            </a:r>
            <a:r>
              <a:rPr lang="en-US" dirty="0" err="1" smtClean="0"/>
              <a:t>justifiée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pour les </a:t>
            </a:r>
            <a:r>
              <a:rPr lang="en-US" dirty="0" err="1" smtClean="0"/>
              <a:t>noms</a:t>
            </a:r>
            <a:r>
              <a:rPr lang="en-US" dirty="0" smtClean="0"/>
              <a:t> </a:t>
            </a:r>
            <a:r>
              <a:rPr lang="en-US" dirty="0" err="1" smtClean="0"/>
              <a:t>désignant</a:t>
            </a:r>
            <a:r>
              <a:rPr lang="en-US" dirty="0" smtClean="0"/>
              <a:t> les </a:t>
            </a:r>
            <a:r>
              <a:rPr lang="en-US" dirty="0" err="1" smtClean="0"/>
              <a:t>êtres</a:t>
            </a:r>
            <a:r>
              <a:rPr lang="en-US" dirty="0" smtClean="0"/>
              <a:t> </a:t>
            </a:r>
            <a:r>
              <a:rPr lang="en-US" dirty="0" err="1" smtClean="0"/>
              <a:t>animés</a:t>
            </a:r>
            <a:r>
              <a:rPr lang="en-US" dirty="0" smtClean="0"/>
              <a:t>. Le genre des </a:t>
            </a:r>
            <a:r>
              <a:rPr lang="en-US" dirty="0" err="1" smtClean="0"/>
              <a:t>êtres</a:t>
            </a:r>
            <a:r>
              <a:rPr lang="en-US" dirty="0" smtClean="0"/>
              <a:t> </a:t>
            </a:r>
            <a:r>
              <a:rPr lang="en-US" dirty="0" err="1" smtClean="0"/>
              <a:t>animés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généralement</a:t>
            </a:r>
            <a:r>
              <a:rPr lang="en-US" dirty="0" smtClean="0"/>
              <a:t> en accord avec </a:t>
            </a:r>
            <a:r>
              <a:rPr lang="en-US" dirty="0" err="1" smtClean="0"/>
              <a:t>leur</a:t>
            </a:r>
            <a:r>
              <a:rPr lang="en-US" dirty="0" smtClean="0"/>
              <a:t> </a:t>
            </a:r>
            <a:r>
              <a:rPr lang="en-US" dirty="0" err="1" smtClean="0"/>
              <a:t>sexe</a:t>
            </a:r>
            <a:r>
              <a:rPr lang="en-US" dirty="0" smtClean="0"/>
              <a:t> (un cousin –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cousine</a:t>
            </a:r>
            <a:r>
              <a:rPr lang="en-US" dirty="0" smtClean="0"/>
              <a:t>).</a:t>
            </a:r>
          </a:p>
          <a:p>
            <a:pPr algn="just">
              <a:buNone/>
            </a:pPr>
            <a:r>
              <a:rPr lang="en-US" dirty="0" smtClean="0"/>
              <a:t>Pour les </a:t>
            </a:r>
            <a:r>
              <a:rPr lang="en-US" dirty="0" err="1" smtClean="0"/>
              <a:t>substantifs</a:t>
            </a:r>
            <a:r>
              <a:rPr lang="en-US" dirty="0" smtClean="0"/>
              <a:t> </a:t>
            </a:r>
            <a:r>
              <a:rPr lang="en-US" dirty="0" err="1" smtClean="0"/>
              <a:t>désignant</a:t>
            </a:r>
            <a:r>
              <a:rPr lang="en-US" dirty="0" smtClean="0"/>
              <a:t> les </a:t>
            </a:r>
            <a:r>
              <a:rPr lang="en-US" dirty="0" err="1" smtClean="0"/>
              <a:t>objets</a:t>
            </a:r>
            <a:r>
              <a:rPr lang="en-US" dirty="0" smtClean="0"/>
              <a:t> </a:t>
            </a:r>
            <a:r>
              <a:rPr lang="en-US" dirty="0" err="1" smtClean="0"/>
              <a:t>inanimés</a:t>
            </a:r>
            <a:r>
              <a:rPr lang="en-US" dirty="0" smtClean="0"/>
              <a:t> et les notions </a:t>
            </a:r>
            <a:r>
              <a:rPr lang="en-US" dirty="0" err="1" smtClean="0"/>
              <a:t>abstraites</a:t>
            </a:r>
            <a:r>
              <a:rPr lang="en-US" dirty="0" smtClean="0"/>
              <a:t>, la </a:t>
            </a:r>
            <a:r>
              <a:rPr lang="en-US" dirty="0" err="1" smtClean="0"/>
              <a:t>valeur</a:t>
            </a:r>
            <a:r>
              <a:rPr lang="en-US" dirty="0" smtClean="0"/>
              <a:t> du genre </a:t>
            </a:r>
            <a:r>
              <a:rPr lang="en-US" dirty="0" err="1" smtClean="0"/>
              <a:t>n`est</a:t>
            </a:r>
            <a:r>
              <a:rPr lang="en-US" dirty="0" smtClean="0"/>
              <a:t> pas </a:t>
            </a:r>
            <a:r>
              <a:rPr lang="en-US" dirty="0" err="1" smtClean="0"/>
              <a:t>motivée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i="1" dirty="0" err="1" smtClean="0"/>
              <a:t>une</a:t>
            </a:r>
            <a:r>
              <a:rPr lang="en-US" i="1" dirty="0" smtClean="0"/>
              <a:t> table (f) – </a:t>
            </a:r>
            <a:r>
              <a:rPr lang="uk-UA" i="1" dirty="0" smtClean="0"/>
              <a:t>стіл (</a:t>
            </a:r>
            <a:r>
              <a:rPr lang="en-US" i="1" dirty="0" smtClean="0"/>
              <a:t>m), un tableau (m) – </a:t>
            </a:r>
            <a:r>
              <a:rPr lang="uk-UA" i="1" dirty="0" smtClean="0"/>
              <a:t>дошка (</a:t>
            </a:r>
            <a:r>
              <a:rPr lang="en-US" i="1" dirty="0" smtClean="0"/>
              <a:t>f)</a:t>
            </a:r>
            <a:endParaRPr lang="ru-RU" i="1" dirty="0" smtClean="0"/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 </a:t>
            </a:r>
            <a:r>
              <a:rPr lang="en-US" b="1" dirty="0" err="1" smtClean="0"/>
              <a:t>catégorie</a:t>
            </a:r>
            <a:r>
              <a:rPr lang="en-US" b="1" dirty="0" smtClean="0"/>
              <a:t> du </a:t>
            </a:r>
            <a:r>
              <a:rPr lang="en-US" b="1" dirty="0" err="1" smtClean="0"/>
              <a:t>nombre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basée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 err="1" smtClean="0"/>
              <a:t>l`opposition</a:t>
            </a:r>
            <a:r>
              <a:rPr lang="en-US" dirty="0" smtClean="0"/>
              <a:t> de la </a:t>
            </a:r>
            <a:r>
              <a:rPr lang="en-US" i="1" dirty="0" err="1" smtClean="0"/>
              <a:t>continuité</a:t>
            </a:r>
            <a:r>
              <a:rPr lang="en-US" i="1" dirty="0" smtClean="0"/>
              <a:t> - </a:t>
            </a:r>
            <a:r>
              <a:rPr lang="en-US" i="1" dirty="0" err="1" smtClean="0"/>
              <a:t>discontinuité</a:t>
            </a:r>
            <a:endParaRPr lang="en-US" i="1" dirty="0" smtClean="0"/>
          </a:p>
          <a:p>
            <a:pPr algn="just">
              <a:buNone/>
            </a:pPr>
            <a:r>
              <a:rPr lang="en-US" dirty="0" smtClean="0"/>
              <a:t>La </a:t>
            </a:r>
            <a:r>
              <a:rPr lang="en-US" dirty="0" err="1" smtClean="0"/>
              <a:t>continuité</a:t>
            </a:r>
            <a:r>
              <a:rPr lang="en-US" dirty="0" smtClean="0"/>
              <a:t>  propose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vue</a:t>
            </a:r>
            <a:r>
              <a:rPr lang="en-US" dirty="0" smtClean="0"/>
              <a:t> </a:t>
            </a:r>
            <a:r>
              <a:rPr lang="en-US" dirty="0" err="1" smtClean="0"/>
              <a:t>globale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la notion de </a:t>
            </a:r>
            <a:r>
              <a:rPr lang="en-US" dirty="0" err="1" smtClean="0"/>
              <a:t>l`objet</a:t>
            </a:r>
            <a:r>
              <a:rPr lang="en-US" dirty="0" smtClean="0"/>
              <a:t> </a:t>
            </a:r>
            <a:r>
              <a:rPr lang="en-US" dirty="0" err="1" smtClean="0"/>
              <a:t>exprimé</a:t>
            </a:r>
            <a:r>
              <a:rPr lang="en-US" dirty="0" smtClean="0"/>
              <a:t> par le </a:t>
            </a:r>
            <a:r>
              <a:rPr lang="en-US" dirty="0" err="1" smtClean="0"/>
              <a:t>substantif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La </a:t>
            </a:r>
            <a:r>
              <a:rPr lang="en-US" dirty="0" err="1" smtClean="0"/>
              <a:t>continuité</a:t>
            </a:r>
            <a:r>
              <a:rPr lang="en-US" dirty="0" smtClean="0"/>
              <a:t> </a:t>
            </a:r>
            <a:r>
              <a:rPr lang="en-US" dirty="0" err="1" smtClean="0"/>
              <a:t>caractérise</a:t>
            </a:r>
            <a:r>
              <a:rPr lang="en-US" dirty="0" smtClean="0"/>
              <a:t> les </a:t>
            </a:r>
            <a:r>
              <a:rPr lang="en-US" dirty="0" err="1" smtClean="0"/>
              <a:t>substantifs</a:t>
            </a:r>
            <a:r>
              <a:rPr lang="en-US" dirty="0" smtClean="0"/>
              <a:t> à la </a:t>
            </a:r>
            <a:r>
              <a:rPr lang="en-US" dirty="0" err="1" smtClean="0"/>
              <a:t>forme</a:t>
            </a:r>
            <a:r>
              <a:rPr lang="en-US" dirty="0" smtClean="0"/>
              <a:t> du </a:t>
            </a:r>
            <a:r>
              <a:rPr lang="en-US" dirty="0" err="1" smtClean="0"/>
              <a:t>singulier</a:t>
            </a:r>
            <a:r>
              <a:rPr lang="en-US" dirty="0" smtClean="0"/>
              <a:t>: </a:t>
            </a:r>
          </a:p>
          <a:p>
            <a:pPr algn="just">
              <a:buFontTx/>
              <a:buChar char="-"/>
            </a:pPr>
            <a:r>
              <a:rPr lang="en-US" dirty="0" smtClean="0"/>
              <a:t>les </a:t>
            </a:r>
            <a:r>
              <a:rPr lang="en-US" dirty="0" err="1" smtClean="0"/>
              <a:t>substantifs</a:t>
            </a:r>
            <a:r>
              <a:rPr lang="en-US" dirty="0" smtClean="0"/>
              <a:t> </a:t>
            </a:r>
            <a:r>
              <a:rPr lang="en-US" dirty="0" err="1" smtClean="0"/>
              <a:t>nombrables</a:t>
            </a:r>
            <a:r>
              <a:rPr lang="en-US" dirty="0" smtClean="0"/>
              <a:t> (cahier, </a:t>
            </a:r>
            <a:r>
              <a:rPr lang="en-US" dirty="0" err="1" smtClean="0"/>
              <a:t>arbre</a:t>
            </a:r>
            <a:r>
              <a:rPr lang="en-US" dirty="0" smtClean="0"/>
              <a:t>),</a:t>
            </a:r>
          </a:p>
          <a:p>
            <a:pPr algn="just">
              <a:buFontTx/>
              <a:buChar char="-"/>
            </a:pPr>
            <a:r>
              <a:rPr lang="en-US" dirty="0" smtClean="0"/>
              <a:t>les </a:t>
            </a:r>
            <a:r>
              <a:rPr lang="en-US" dirty="0" err="1" smtClean="0"/>
              <a:t>noms</a:t>
            </a:r>
            <a:r>
              <a:rPr lang="en-US" dirty="0" smtClean="0"/>
              <a:t> </a:t>
            </a:r>
            <a:r>
              <a:rPr lang="en-US" dirty="0" err="1" smtClean="0"/>
              <a:t>dits</a:t>
            </a:r>
            <a:r>
              <a:rPr lang="en-US" dirty="0" smtClean="0"/>
              <a:t> </a:t>
            </a:r>
            <a:r>
              <a:rPr lang="en-US" i="1" dirty="0" err="1" smtClean="0"/>
              <a:t>singularia</a:t>
            </a:r>
            <a:r>
              <a:rPr lang="en-US" i="1" dirty="0" smtClean="0"/>
              <a:t> </a:t>
            </a:r>
            <a:r>
              <a:rPr lang="en-US" i="1" dirty="0" err="1" smtClean="0"/>
              <a:t>tantum</a:t>
            </a:r>
            <a:r>
              <a:rPr lang="en-US" i="1" dirty="0" smtClean="0"/>
              <a:t> </a:t>
            </a:r>
            <a:r>
              <a:rPr lang="en-US" dirty="0" smtClean="0"/>
              <a:t>(u</a:t>
            </a:r>
            <a:r>
              <a:rPr lang="fr-FR" dirty="0" smtClean="0"/>
              <a:t>n nom qui n'existe qu'au singulier, ou qui est très rare au pluriel) – amour, sagesse, sucre, viande,</a:t>
            </a:r>
          </a:p>
          <a:p>
            <a:pPr algn="just">
              <a:buFontTx/>
              <a:buChar char="-"/>
            </a:pPr>
            <a:r>
              <a:rPr lang="fr-FR" dirty="0" smtClean="0"/>
              <a:t>le mot </a:t>
            </a:r>
            <a:r>
              <a:rPr lang="fr-FR" i="1" dirty="0" smtClean="0"/>
              <a:t>feuillage</a:t>
            </a:r>
            <a:r>
              <a:rPr lang="fr-FR" dirty="0" smtClean="0"/>
              <a:t> est conçu non comme objet constitué de plusieurs pièces séparé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comme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masse </a:t>
            </a:r>
            <a:r>
              <a:rPr lang="en-US" dirty="0" err="1" smtClean="0"/>
              <a:t>globale</a:t>
            </a:r>
            <a:r>
              <a:rPr lang="en-US" dirty="0" smtClean="0"/>
              <a:t>.</a:t>
            </a:r>
            <a:endParaRPr lang="fr-FR" dirty="0" smtClean="0"/>
          </a:p>
          <a:p>
            <a:pPr algn="just"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Noms toujours employés au </a:t>
            </a:r>
            <a:r>
              <a:rPr lang="fr-FR" b="1" dirty="0" smtClean="0"/>
              <a:t>pluriel: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accordailles, </a:t>
            </a:r>
            <a:r>
              <a:rPr lang="en-US" dirty="0" err="1" smtClean="0"/>
              <a:t>annales</a:t>
            </a:r>
            <a:r>
              <a:rPr lang="en-US" dirty="0" smtClean="0"/>
              <a:t>, </a:t>
            </a:r>
            <a:r>
              <a:rPr lang="en-US" dirty="0" err="1" smtClean="0"/>
              <a:t>antirides</a:t>
            </a:r>
            <a:r>
              <a:rPr lang="en-US" dirty="0" smtClean="0"/>
              <a:t> , </a:t>
            </a:r>
            <a:r>
              <a:rPr lang="en-US" dirty="0" err="1" smtClean="0"/>
              <a:t>appas</a:t>
            </a:r>
            <a:r>
              <a:rPr lang="en-US" dirty="0" smtClean="0"/>
              <a:t> , </a:t>
            </a:r>
            <a:r>
              <a:rPr lang="en-US" dirty="0" err="1" smtClean="0"/>
              <a:t>appointements</a:t>
            </a:r>
            <a:r>
              <a:rPr lang="en-US" dirty="0" smtClean="0"/>
              <a:t>, </a:t>
            </a:r>
            <a:r>
              <a:rPr lang="fr-FR" dirty="0" smtClean="0"/>
              <a:t>arrhes, errements, affres, calendes, fiançailles, aguets, cliques, frais, alentours, complies, funérailles, us, </a:t>
            </a:r>
            <a:r>
              <a:rPr lang="en-US" dirty="0" err="1" smtClean="0"/>
              <a:t>vêpres</a:t>
            </a:r>
            <a:r>
              <a:rPr lang="en-US" dirty="0" smtClean="0"/>
              <a:t>,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42872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err="1" smtClean="0"/>
              <a:t>Exercice</a:t>
            </a:r>
            <a:r>
              <a:rPr lang="en-US" sz="3600" b="1" dirty="0" smtClean="0"/>
              <a:t>: </a:t>
            </a:r>
            <a:r>
              <a:rPr lang="en-US" sz="3600" b="1" dirty="0" err="1" smtClean="0"/>
              <a:t>Qu`est-ce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que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signifient</a:t>
            </a: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smtClean="0"/>
              <a:t>les </a:t>
            </a:r>
            <a:r>
              <a:rPr lang="en-US" sz="3600" b="1" dirty="0" err="1" smtClean="0"/>
              <a:t>substantifs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suivants</a:t>
            </a:r>
            <a:r>
              <a:rPr lang="en-US" sz="3600" b="1" dirty="0" smtClean="0"/>
              <a:t>?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 la hauteur </a:t>
            </a:r>
            <a:r>
              <a:rPr lang="en-US" dirty="0" smtClean="0"/>
              <a:t>– (</a:t>
            </a:r>
            <a:r>
              <a:rPr lang="en-US" dirty="0" err="1" smtClean="0"/>
              <a:t>gagner</a:t>
            </a:r>
            <a:r>
              <a:rPr lang="en-US" dirty="0" smtClean="0"/>
              <a:t>) </a:t>
            </a:r>
            <a:r>
              <a:rPr lang="en-US" i="1" dirty="0" err="1" smtClean="0"/>
              <a:t>une</a:t>
            </a:r>
            <a:r>
              <a:rPr lang="en-US" i="1" dirty="0" smtClean="0"/>
              <a:t> hauteur/ des </a:t>
            </a:r>
            <a:r>
              <a:rPr lang="en-US" i="1" dirty="0" err="1" smtClean="0"/>
              <a:t>hauteurs</a:t>
            </a:r>
            <a:r>
              <a:rPr lang="en-US" i="1" dirty="0" smtClean="0"/>
              <a:t>, </a:t>
            </a:r>
          </a:p>
          <a:p>
            <a:pPr>
              <a:buNone/>
            </a:pPr>
            <a:r>
              <a:rPr lang="en-US" i="1" dirty="0" err="1" smtClean="0"/>
              <a:t>l`addition</a:t>
            </a:r>
            <a:r>
              <a:rPr lang="en-US" dirty="0" smtClean="0"/>
              <a:t> – (demander) </a:t>
            </a:r>
            <a:r>
              <a:rPr lang="en-US" i="1" dirty="0" err="1" smtClean="0"/>
              <a:t>l`addition</a:t>
            </a:r>
            <a:r>
              <a:rPr lang="en-US" i="1" dirty="0" smtClean="0"/>
              <a:t>/les additions</a:t>
            </a:r>
          </a:p>
          <a:p>
            <a:pPr>
              <a:buNone/>
            </a:pPr>
            <a:r>
              <a:rPr lang="en-US" i="1" dirty="0" smtClean="0"/>
              <a:t>la </a:t>
            </a:r>
            <a:r>
              <a:rPr lang="en-US" i="1" dirty="0" err="1" smtClean="0"/>
              <a:t>consommation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d`électricité</a:t>
            </a:r>
            <a:r>
              <a:rPr lang="en-US" dirty="0" smtClean="0"/>
              <a:t>) – (payer) </a:t>
            </a:r>
            <a:r>
              <a:rPr lang="en-US" i="1" dirty="0" err="1" smtClean="0"/>
              <a:t>sa</a:t>
            </a:r>
            <a:r>
              <a:rPr lang="en-US" i="1" dirty="0" smtClean="0"/>
              <a:t> </a:t>
            </a:r>
            <a:r>
              <a:rPr lang="en-US" i="1" dirty="0" err="1" smtClean="0"/>
              <a:t>consommation</a:t>
            </a:r>
            <a:r>
              <a:rPr lang="en-US" i="1" dirty="0" smtClean="0"/>
              <a:t>/ </a:t>
            </a:r>
            <a:r>
              <a:rPr lang="en-US" i="1" dirty="0" err="1" smtClean="0"/>
              <a:t>ses</a:t>
            </a:r>
            <a:r>
              <a:rPr lang="en-US" i="1" dirty="0" smtClean="0"/>
              <a:t> </a:t>
            </a:r>
            <a:r>
              <a:rPr lang="en-US" i="1" dirty="0" err="1" smtClean="0"/>
              <a:t>consommations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le </a:t>
            </a:r>
            <a:r>
              <a:rPr lang="en-US" i="1" dirty="0" err="1" smtClean="0"/>
              <a:t>fer</a:t>
            </a:r>
            <a:r>
              <a:rPr lang="en-US" i="1" dirty="0" smtClean="0"/>
              <a:t> – les </a:t>
            </a:r>
            <a:r>
              <a:rPr lang="en-US" i="1" dirty="0" err="1" smtClean="0"/>
              <a:t>fers</a:t>
            </a:r>
            <a:r>
              <a:rPr lang="en-US" i="1" dirty="0" smtClean="0"/>
              <a:t>, le </a:t>
            </a:r>
            <a:r>
              <a:rPr lang="en-US" i="1" dirty="0" err="1" smtClean="0"/>
              <a:t>frommage</a:t>
            </a:r>
            <a:r>
              <a:rPr lang="en-US" i="1" dirty="0" smtClean="0"/>
              <a:t> – les </a:t>
            </a:r>
            <a:r>
              <a:rPr lang="en-US" i="1" dirty="0" err="1" smtClean="0"/>
              <a:t>frommages</a:t>
            </a:r>
            <a:r>
              <a:rPr lang="en-US" i="1" dirty="0" smtClean="0"/>
              <a:t>, le bronze – les bronzes</a:t>
            </a:r>
            <a:endParaRPr lang="ru-RU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1975</TotalTime>
  <Words>2078</Words>
  <PresentationFormat>Экран (4:3)</PresentationFormat>
  <Paragraphs>164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Cours 3: Le substantif comme partie du discours</vt:lpstr>
      <vt:lpstr>Le substantif</vt:lpstr>
      <vt:lpstr>Le substantif</vt:lpstr>
      <vt:lpstr>Le substantif</vt:lpstr>
      <vt:lpstr>Les sous-classes lexico-grammaticales:</vt:lpstr>
      <vt:lpstr>La catégorie du genre</vt:lpstr>
      <vt:lpstr>La catégorie du nombre</vt:lpstr>
      <vt:lpstr>Noms toujours employés au pluriel:</vt:lpstr>
      <vt:lpstr> Exercice: Qu`est-ce que signifient  les substantifs suivants? </vt:lpstr>
      <vt:lpstr>La discontinuité</vt:lpstr>
      <vt:lpstr>Une quantité déterminée ou indéterminée</vt:lpstr>
      <vt:lpstr>Exercice</vt:lpstr>
      <vt:lpstr>La catégorie de la détermination/indétermination</vt:lpstr>
      <vt:lpstr>Слайд 14</vt:lpstr>
      <vt:lpstr>La détermination</vt:lpstr>
      <vt:lpstr>Les contextes typiques de l`identification de l`objet</vt:lpstr>
      <vt:lpstr>Les espèces d`anaphore</vt:lpstr>
      <vt:lpstr>Un nom est déterminé:  </vt:lpstr>
      <vt:lpstr>L`indétermination</vt:lpstr>
      <vt:lpstr>L`article indéfini </vt:lpstr>
      <vt:lpstr>L`article indéfini</vt:lpstr>
      <vt:lpstr>L`article indéfini du pluriel et  l`article partitif (qui entre dans le système de l`article indéfini)</vt:lpstr>
      <vt:lpstr>L`article partitif</vt:lpstr>
      <vt:lpstr>Exercice:</vt:lpstr>
      <vt:lpstr>Les déterminants</vt:lpstr>
      <vt:lpstr>Les classes des déterminants </vt:lpstr>
      <vt:lpstr>Déterminants: Tableau de concordance entre terminologies actuelle et traditionnelle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3: Le substantif comme partie du discours</dc:title>
  <dc:creator>Lenovo</dc:creator>
  <cp:lastModifiedBy>Lenovo</cp:lastModifiedBy>
  <cp:revision>86</cp:revision>
  <dcterms:created xsi:type="dcterms:W3CDTF">2018-09-29T16:20:28Z</dcterms:created>
  <dcterms:modified xsi:type="dcterms:W3CDTF">2020-05-26T09:16:00Z</dcterms:modified>
</cp:coreProperties>
</file>