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67" r:id="rId15"/>
    <p:sldId id="268" r:id="rId16"/>
    <p:sldId id="269" r:id="rId17"/>
    <p:sldId id="270" r:id="rId18"/>
    <p:sldId id="276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54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71635"/>
          </a:xfrm>
        </p:spPr>
        <p:txBody>
          <a:bodyPr/>
          <a:lstStyle/>
          <a:p>
            <a:r>
              <a:rPr lang="en-US" b="1" dirty="0" err="1" smtClean="0"/>
              <a:t>Cours</a:t>
            </a:r>
            <a:r>
              <a:rPr lang="en-US" b="1" dirty="0" smtClean="0"/>
              <a:t> 5: </a:t>
            </a:r>
            <a:r>
              <a:rPr lang="fr-FR" b="1" dirty="0" smtClean="0"/>
              <a:t>Le verbe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dirty="0" smtClean="0"/>
              <a:t>Le verbe: aspects sémantiques, morphologiques, fonctionnels.</a:t>
            </a:r>
            <a:endParaRPr lang="ru-RU" dirty="0" smtClean="0"/>
          </a:p>
          <a:p>
            <a:pPr lvl="0"/>
            <a:r>
              <a:rPr lang="fr-FR" dirty="0" smtClean="0"/>
              <a:t>Les verbes pleins / verbes auxiliaires.</a:t>
            </a:r>
            <a:endParaRPr lang="ru-RU" dirty="0" smtClean="0"/>
          </a:p>
          <a:p>
            <a:pPr lvl="0"/>
            <a:r>
              <a:rPr lang="fr-FR" dirty="0" smtClean="0"/>
              <a:t>Les verbes perfectifs / imperfectifs.</a:t>
            </a:r>
            <a:endParaRPr lang="ru-RU" dirty="0" smtClean="0"/>
          </a:p>
          <a:p>
            <a:pPr lvl="0"/>
            <a:r>
              <a:rPr lang="fr-FR" dirty="0" smtClean="0"/>
              <a:t>La notion de valence verbale (verbes aval</a:t>
            </a:r>
            <a:r>
              <a:rPr lang="ru-RU" dirty="0" smtClean="0"/>
              <a:t>е</a:t>
            </a:r>
            <a:r>
              <a:rPr lang="fr-FR" dirty="0" smtClean="0"/>
              <a:t>nts, monovalents, bivalents et trivalents).</a:t>
            </a:r>
            <a:endParaRPr lang="ru-RU" dirty="0" smtClean="0"/>
          </a:p>
          <a:p>
            <a:pPr lvl="0"/>
            <a:r>
              <a:rPr lang="fr-FR" dirty="0" smtClean="0"/>
              <a:t>La transitivité. Les passages des verbes (transitif→intransitif, intransitif→transitif).</a:t>
            </a:r>
            <a:endParaRPr lang="ru-RU" dirty="0" smtClean="0"/>
          </a:p>
          <a:p>
            <a:pPr lvl="0"/>
            <a:r>
              <a:rPr lang="fr-FR" dirty="0" smtClean="0"/>
              <a:t>La théorie verbo-centrique de Lucien Tesnière  (thèses essentielles des «Élémennts de syntaxe structurale»).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Verbes perfectifs et imperfectifs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8641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fr-FR" b="1" dirty="0" smtClean="0"/>
          </a:p>
          <a:p>
            <a:pPr algn="just">
              <a:buNone/>
            </a:pPr>
            <a:r>
              <a:rPr lang="fr-FR" b="1" dirty="0" smtClean="0"/>
              <a:t>Les </a:t>
            </a:r>
            <a:r>
              <a:rPr lang="fr-FR" b="1" dirty="0" smtClean="0"/>
              <a:t>verbes perfectifs </a:t>
            </a:r>
            <a:r>
              <a:rPr lang="fr-FR" dirty="0" smtClean="0"/>
              <a:t>sont ceux dont le sens lexical expriment une action qui a une fin naturelle, qui ne peut pas durer toujours (donner, tomber, arriver, oublier, laisser, entrer, sortir, mourir, naître). </a:t>
            </a:r>
          </a:p>
          <a:p>
            <a:pPr algn="just">
              <a:buNone/>
            </a:pPr>
            <a:r>
              <a:rPr lang="fr-FR" dirty="0" smtClean="0"/>
              <a:t>Le résultat de la fin de l'action de ces verbes </a:t>
            </a:r>
            <a:r>
              <a:rPr lang="fr-FR" u="sng" dirty="0" smtClean="0"/>
              <a:t>montre</a:t>
            </a:r>
            <a:r>
              <a:rPr lang="fr-FR" b="1" u="sng" dirty="0" smtClean="0"/>
              <a:t> l'état</a:t>
            </a:r>
            <a:r>
              <a:rPr lang="fr-FR" u="sng" dirty="0" smtClean="0"/>
              <a:t> de cette </a:t>
            </a:r>
            <a:r>
              <a:rPr lang="fr-FR" u="sng" dirty="0" smtClean="0"/>
              <a:t>action</a:t>
            </a:r>
            <a:r>
              <a:rPr lang="fr-FR" dirty="0" smtClean="0"/>
              <a:t> </a:t>
            </a:r>
            <a:r>
              <a:rPr lang="fr-FR" dirty="0" smtClean="0"/>
              <a:t>(écrire - écrit)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fr-FR" b="1" dirty="0" smtClean="0"/>
              <a:t>Les verbes imperfectifs </a:t>
            </a:r>
            <a:r>
              <a:rPr lang="fr-FR" dirty="0" smtClean="0"/>
              <a:t>sont ceux dont le sens lexical désigne une action en développement, une action qui n'a pas de fin naturelle, qui peut durer toujours (aimer, regarder, estimer, travailler). </a:t>
            </a:r>
          </a:p>
          <a:p>
            <a:pPr algn="just">
              <a:buNone/>
            </a:pPr>
            <a:r>
              <a:rPr lang="fr-FR" dirty="0" smtClean="0"/>
              <a:t>Les verbes imperfectifs peuvent s'employer avec les adverbes (encore, ne plus). </a:t>
            </a:r>
          </a:p>
          <a:p>
            <a:pPr algn="just">
              <a:buNone/>
            </a:pPr>
            <a:r>
              <a:rPr lang="fr-FR" dirty="0" smtClean="0"/>
              <a:t>Ex : </a:t>
            </a:r>
            <a:r>
              <a:rPr lang="fr-FR" b="1" dirty="0" smtClean="0"/>
              <a:t>Il vit encore (</a:t>
            </a:r>
            <a:r>
              <a:rPr lang="fr-FR" dirty="0" smtClean="0"/>
              <a:t>et non</a:t>
            </a:r>
            <a:r>
              <a:rPr lang="fr-FR" b="1" dirty="0" smtClean="0"/>
              <a:t> il meurt encore). Il ne travaille plus ; il ne vit plus dans cette maison. </a:t>
            </a:r>
            <a:r>
              <a:rPr lang="fr-FR" b="1" dirty="0" smtClean="0"/>
              <a:t>(</a:t>
            </a:r>
            <a:r>
              <a:rPr lang="fr-FR" dirty="0" smtClean="0"/>
              <a:t>On </a:t>
            </a:r>
            <a:r>
              <a:rPr lang="fr-FR" dirty="0" smtClean="0"/>
              <a:t>ne peut pas </a:t>
            </a:r>
            <a:r>
              <a:rPr lang="fr-FR" dirty="0" smtClean="0"/>
              <a:t>dire:</a:t>
            </a:r>
            <a:r>
              <a:rPr lang="fr-FR" b="1" dirty="0" smtClean="0"/>
              <a:t> </a:t>
            </a:r>
            <a:r>
              <a:rPr lang="fr-FR" b="1" dirty="0" smtClean="0"/>
              <a:t>Il ne naît </a:t>
            </a:r>
            <a:r>
              <a:rPr lang="fr-FR" b="1" dirty="0" smtClean="0"/>
              <a:t>plus).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Mais il n'y a pas </a:t>
            </a:r>
            <a:r>
              <a:rPr lang="en-US" b="1" dirty="0" smtClean="0"/>
              <a:t>de</a:t>
            </a:r>
            <a:r>
              <a:rPr lang="fr-FR" b="1" dirty="0" smtClean="0"/>
              <a:t> cloison étanche entre ces deux groupes de verbes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même verbe par exemple : </a:t>
            </a:r>
          </a:p>
          <a:p>
            <a:pPr>
              <a:buNone/>
            </a:pP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comprendre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peut devenir 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perfectif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dans son sens propre lexical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 Je vous comprends.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imperfectif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dans le sens figuré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/ L`appartement comprend deux pièces.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sortir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peut devenir           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perfectif / Il sort de la chambre.                                             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imperfectif / La rivière sort.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fumer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peut devenir         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imperfectif /  Le volcan  fume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perfectif / Il fume une cigarette.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séries</a:t>
            </a:r>
            <a:r>
              <a:rPr lang="en-US" dirty="0" smtClean="0"/>
              <a:t> </a:t>
            </a:r>
            <a:r>
              <a:rPr lang="en-US" dirty="0" err="1" smtClean="0"/>
              <a:t>suivantes</a:t>
            </a:r>
            <a:r>
              <a:rPr lang="en-US" dirty="0" smtClean="0"/>
              <a:t> </a:t>
            </a:r>
            <a:r>
              <a:rPr lang="en-US" dirty="0" err="1" smtClean="0"/>
              <a:t>identifiez</a:t>
            </a:r>
            <a:r>
              <a:rPr lang="en-US" dirty="0" smtClean="0"/>
              <a:t> 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perfectifs</a:t>
            </a:r>
            <a:r>
              <a:rPr lang="en-US" dirty="0" smtClean="0"/>
              <a:t> et </a:t>
            </a:r>
            <a:r>
              <a:rPr lang="en-US" dirty="0" err="1" smtClean="0"/>
              <a:t>imperfectifs</a:t>
            </a:r>
            <a:r>
              <a:rPr lang="en-US" dirty="0" smtClean="0"/>
              <a:t> et </a:t>
            </a:r>
            <a:r>
              <a:rPr lang="en-US" dirty="0" err="1" smtClean="0"/>
              <a:t>dites</a:t>
            </a:r>
            <a:r>
              <a:rPr lang="en-US" dirty="0" smtClean="0"/>
              <a:t> </a:t>
            </a:r>
            <a:r>
              <a:rPr lang="en-US" dirty="0" err="1" smtClean="0"/>
              <a:t>grâce</a:t>
            </a:r>
            <a:r>
              <a:rPr lang="en-US" dirty="0" smtClean="0"/>
              <a:t> à quoi se </a:t>
            </a:r>
            <a:r>
              <a:rPr lang="en-US" dirty="0" err="1" smtClean="0"/>
              <a:t>passe</a:t>
            </a:r>
            <a:r>
              <a:rPr lang="en-US" dirty="0" smtClean="0"/>
              <a:t> le passage entre les </a:t>
            </a:r>
            <a:r>
              <a:rPr lang="en-US" dirty="0" err="1" smtClean="0"/>
              <a:t>groupes</a:t>
            </a:r>
            <a:r>
              <a:rPr lang="en-US" dirty="0" smtClean="0"/>
              <a:t>: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porter – </a:t>
            </a:r>
            <a:r>
              <a:rPr lang="en-US" dirty="0" err="1" smtClean="0"/>
              <a:t>apporter</a:t>
            </a:r>
            <a:r>
              <a:rPr lang="en-US" dirty="0" smtClean="0"/>
              <a:t> – </a:t>
            </a:r>
            <a:r>
              <a:rPr lang="en-US" dirty="0" err="1" smtClean="0"/>
              <a:t>emporter</a:t>
            </a:r>
            <a:r>
              <a:rPr lang="en-US" dirty="0" smtClean="0"/>
              <a:t>;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courir</a:t>
            </a:r>
            <a:r>
              <a:rPr lang="en-US" dirty="0" smtClean="0"/>
              <a:t> – </a:t>
            </a:r>
            <a:r>
              <a:rPr lang="en-US" dirty="0" err="1" smtClean="0"/>
              <a:t>accourir</a:t>
            </a:r>
            <a:r>
              <a:rPr lang="en-US" dirty="0" smtClean="0"/>
              <a:t>;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faiblir</a:t>
            </a:r>
            <a:r>
              <a:rPr lang="en-US" dirty="0" smtClean="0"/>
              <a:t> – </a:t>
            </a:r>
            <a:r>
              <a:rPr lang="en-US" dirty="0" err="1" smtClean="0"/>
              <a:t>affaiblir</a:t>
            </a:r>
            <a:r>
              <a:rPr lang="en-US" dirty="0" smtClean="0"/>
              <a:t>;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voler</a:t>
            </a:r>
            <a:r>
              <a:rPr lang="en-US" dirty="0" smtClean="0"/>
              <a:t> – </a:t>
            </a:r>
            <a:r>
              <a:rPr lang="en-US" dirty="0" err="1" smtClean="0"/>
              <a:t>s`envoler</a:t>
            </a:r>
            <a:r>
              <a:rPr lang="en-US" dirty="0" smtClean="0"/>
              <a:t>;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dormir</a:t>
            </a:r>
            <a:r>
              <a:rPr lang="en-US" dirty="0" smtClean="0"/>
              <a:t> – </a:t>
            </a:r>
            <a:r>
              <a:rPr lang="en-US" dirty="0" err="1" smtClean="0"/>
              <a:t>s`endormir</a:t>
            </a:r>
            <a:endParaRPr lang="en-US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Quelle</a:t>
            </a:r>
            <a:r>
              <a:rPr lang="en-US" dirty="0" smtClean="0"/>
              <a:t> signification a </a:t>
            </a:r>
            <a:r>
              <a:rPr lang="en-US" dirty="0" err="1" smtClean="0"/>
              <a:t>l`abverbe</a:t>
            </a:r>
            <a:r>
              <a:rPr lang="en-US" dirty="0" smtClean="0"/>
              <a:t> “</a:t>
            </a:r>
            <a:r>
              <a:rPr lang="en-US" dirty="0" err="1" smtClean="0"/>
              <a:t>toujours</a:t>
            </a:r>
            <a:r>
              <a:rPr lang="en-US" dirty="0" smtClean="0"/>
              <a:t>” </a:t>
            </a:r>
            <a:r>
              <a:rPr lang="en-US" dirty="0" err="1" smtClean="0"/>
              <a:t>dans</a:t>
            </a:r>
            <a:r>
              <a:rPr lang="en-US" dirty="0" smtClean="0"/>
              <a:t> les phrases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b="1" dirty="0" smtClean="0"/>
              <a:t>avec le </a:t>
            </a:r>
            <a:r>
              <a:rPr lang="en-US" b="1" dirty="0" err="1" smtClean="0"/>
              <a:t>verbe</a:t>
            </a:r>
            <a:r>
              <a:rPr lang="en-US" b="1" dirty="0" smtClean="0"/>
              <a:t> </a:t>
            </a:r>
            <a:r>
              <a:rPr lang="en-US" b="1" dirty="0" err="1" smtClean="0"/>
              <a:t>imperfectif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smtClean="0"/>
              <a:t>Il </a:t>
            </a:r>
            <a:r>
              <a:rPr lang="en-US" dirty="0" err="1" smtClean="0"/>
              <a:t>parle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vite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Il </a:t>
            </a:r>
            <a:r>
              <a:rPr lang="en-US" dirty="0" err="1" smtClean="0"/>
              <a:t>parle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en-US" b="1" dirty="0" smtClean="0"/>
              <a:t>avec le </a:t>
            </a:r>
            <a:r>
              <a:rPr lang="en-US" b="1" dirty="0" err="1" smtClean="0"/>
              <a:t>verbe</a:t>
            </a:r>
            <a:r>
              <a:rPr lang="en-US" b="1" dirty="0" smtClean="0"/>
              <a:t> </a:t>
            </a:r>
            <a:r>
              <a:rPr lang="en-US" b="1" dirty="0" err="1" smtClean="0"/>
              <a:t>perfectif</a:t>
            </a:r>
            <a:r>
              <a:rPr lang="en-US" b="1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1) Il arrive </a:t>
            </a:r>
            <a:r>
              <a:rPr lang="en-US" dirty="0" err="1" smtClean="0"/>
              <a:t>toujours</a:t>
            </a:r>
            <a:r>
              <a:rPr lang="en-US" dirty="0" smtClean="0"/>
              <a:t> à temps.</a:t>
            </a:r>
          </a:p>
          <a:p>
            <a:r>
              <a:rPr lang="en-US" dirty="0" err="1" smtClean="0"/>
              <a:t>Quelle</a:t>
            </a:r>
            <a:r>
              <a:rPr lang="en-US" dirty="0" smtClean="0"/>
              <a:t> signification a </a:t>
            </a:r>
            <a:r>
              <a:rPr lang="en-US" dirty="0" err="1" smtClean="0"/>
              <a:t>l`abverbe</a:t>
            </a:r>
            <a:r>
              <a:rPr lang="en-US" dirty="0" smtClean="0"/>
              <a:t> “encore” </a:t>
            </a:r>
            <a:r>
              <a:rPr lang="en-US" dirty="0" err="1" smtClean="0"/>
              <a:t>dans</a:t>
            </a:r>
            <a:r>
              <a:rPr lang="en-US" dirty="0" smtClean="0"/>
              <a:t> les phrases</a:t>
            </a:r>
          </a:p>
          <a:p>
            <a:pPr>
              <a:buFontTx/>
              <a:buChar char="-"/>
            </a:pPr>
            <a:r>
              <a:rPr lang="en-US" b="1" dirty="0" smtClean="0"/>
              <a:t>avec le </a:t>
            </a:r>
            <a:r>
              <a:rPr lang="en-US" b="1" dirty="0" err="1" smtClean="0"/>
              <a:t>verbe</a:t>
            </a:r>
            <a:r>
              <a:rPr lang="en-US" b="1" dirty="0" smtClean="0"/>
              <a:t> </a:t>
            </a:r>
            <a:r>
              <a:rPr lang="en-US" b="1" dirty="0" err="1" smtClean="0"/>
              <a:t>imperfectif</a:t>
            </a:r>
            <a:r>
              <a:rPr lang="en-US" dirty="0" smtClean="0"/>
              <a:t>: Il </a:t>
            </a:r>
            <a:r>
              <a:rPr lang="en-US" dirty="0" err="1" smtClean="0"/>
              <a:t>vit</a:t>
            </a:r>
            <a:r>
              <a:rPr lang="en-US" dirty="0" smtClean="0"/>
              <a:t> encore.</a:t>
            </a:r>
          </a:p>
          <a:p>
            <a:pPr>
              <a:buFontTx/>
              <a:buChar char="-"/>
            </a:pPr>
            <a:r>
              <a:rPr lang="en-US" b="1" dirty="0" smtClean="0"/>
              <a:t>avec le </a:t>
            </a:r>
            <a:r>
              <a:rPr lang="en-US" b="1" dirty="0" err="1" smtClean="0"/>
              <a:t>verbe</a:t>
            </a:r>
            <a:r>
              <a:rPr lang="en-US" b="1" dirty="0" smtClean="0"/>
              <a:t> </a:t>
            </a:r>
            <a:r>
              <a:rPr lang="en-US" b="1" dirty="0" err="1" smtClean="0"/>
              <a:t>perfectif</a:t>
            </a:r>
            <a:r>
              <a:rPr lang="en-US" b="1" dirty="0" smtClean="0"/>
              <a:t>: </a:t>
            </a:r>
            <a:r>
              <a:rPr lang="en-US" dirty="0" smtClean="0"/>
              <a:t>Pierre </a:t>
            </a:r>
            <a:r>
              <a:rPr lang="en-US" dirty="0" err="1" smtClean="0"/>
              <a:t>est</a:t>
            </a:r>
            <a:r>
              <a:rPr lang="en-US" dirty="0" smtClean="0"/>
              <a:t> encore </a:t>
            </a:r>
            <a:r>
              <a:rPr lang="en-US" dirty="0" err="1" smtClean="0"/>
              <a:t>allé</a:t>
            </a:r>
            <a:r>
              <a:rPr lang="en-US" dirty="0" smtClean="0"/>
              <a:t> chez le coiffeur.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La valence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r-FR" b="1" dirty="0" smtClean="0"/>
              <a:t>La valence </a:t>
            </a:r>
            <a:r>
              <a:rPr lang="fr-FR" dirty="0" smtClean="0"/>
              <a:t>c`est la possibilité du verbe d'avoir des compléments et d'entrer en rapport syntaxiques avec ces derniers.</a:t>
            </a:r>
          </a:p>
          <a:p>
            <a:pPr algn="just">
              <a:buNone/>
            </a:pPr>
            <a:r>
              <a:rPr lang="fr-FR" dirty="0" smtClean="0"/>
              <a:t>La valence peut être facultative et obligatoire. </a:t>
            </a:r>
          </a:p>
          <a:p>
            <a:pPr algn="just">
              <a:buNone/>
            </a:pPr>
            <a:r>
              <a:rPr lang="fr-FR" dirty="0" smtClean="0"/>
              <a:t>Dans la phrase </a:t>
            </a:r>
            <a:r>
              <a:rPr lang="fr-FR" b="1" dirty="0" smtClean="0"/>
              <a:t>Pierre a un ami</a:t>
            </a:r>
            <a:r>
              <a:rPr lang="fr-FR" dirty="0" smtClean="0"/>
              <a:t> la valence </a:t>
            </a:r>
            <a:r>
              <a:rPr lang="fr-FR" b="1" dirty="0" smtClean="0"/>
              <a:t>de Pierre</a:t>
            </a:r>
            <a:r>
              <a:rPr lang="fr-FR" dirty="0" smtClean="0"/>
              <a:t> et </a:t>
            </a:r>
            <a:r>
              <a:rPr lang="fr-FR" b="1" dirty="0" smtClean="0"/>
              <a:t>ami</a:t>
            </a:r>
            <a:r>
              <a:rPr lang="fr-FR" dirty="0" smtClean="0"/>
              <a:t> est obligatoire. Sans </a:t>
            </a:r>
            <a:r>
              <a:rPr lang="fr-FR" b="1" dirty="0" smtClean="0"/>
              <a:t>Pierre</a:t>
            </a:r>
            <a:r>
              <a:rPr lang="fr-FR" dirty="0" smtClean="0"/>
              <a:t> et </a:t>
            </a:r>
            <a:r>
              <a:rPr lang="fr-FR" b="1" dirty="0" smtClean="0"/>
              <a:t>ami </a:t>
            </a:r>
            <a:r>
              <a:rPr lang="fr-FR" dirty="0" smtClean="0"/>
              <a:t>la phrase ne serait pas grammaticalement et sémantiquement correcte. </a:t>
            </a:r>
            <a:endParaRPr lang="fr-FR" dirty="0" smtClean="0"/>
          </a:p>
          <a:p>
            <a:pPr algn="just">
              <a:buNone/>
            </a:pPr>
            <a:r>
              <a:rPr lang="fr-FR" dirty="0" smtClean="0"/>
              <a:t>Mais </a:t>
            </a:r>
            <a:r>
              <a:rPr lang="fr-FR" b="1" dirty="0" smtClean="0"/>
              <a:t>Pierre donne son livre à sa sœur ;</a:t>
            </a:r>
            <a:r>
              <a:rPr lang="fr-FR" dirty="0" smtClean="0"/>
              <a:t> </a:t>
            </a:r>
            <a:r>
              <a:rPr lang="fr-FR" b="1" dirty="0" smtClean="0"/>
              <a:t>à sa sœur</a:t>
            </a:r>
            <a:r>
              <a:rPr lang="fr-FR" dirty="0" smtClean="0"/>
              <a:t> est une valence facultative.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r-FR" dirty="0" smtClean="0"/>
              <a:t>La valence est obligatoire dans les cas suivants:</a:t>
            </a:r>
            <a:endParaRPr lang="ru-RU" dirty="0" smtClean="0"/>
          </a:p>
          <a:p>
            <a:pPr lvl="0"/>
            <a:r>
              <a:rPr lang="fr-FR" dirty="0" smtClean="0"/>
              <a:t>sujet – </a:t>
            </a:r>
            <a:r>
              <a:rPr lang="fr-FR" b="1" dirty="0" smtClean="0"/>
              <a:t>Il dort. Il fait chaud.</a:t>
            </a:r>
            <a:endParaRPr lang="ru-RU" dirty="0" smtClean="0"/>
          </a:p>
          <a:p>
            <a:pPr lvl="0" algn="just"/>
            <a:r>
              <a:rPr lang="fr-FR" dirty="0" smtClean="0"/>
              <a:t>c.o.d. – expliquer qch à q'un :  substituer qch. à qch</a:t>
            </a:r>
            <a:endParaRPr lang="ru-RU" dirty="0" smtClean="0"/>
          </a:p>
          <a:p>
            <a:pPr lvl="0" algn="just"/>
            <a:r>
              <a:rPr lang="fr-FR" dirty="0" smtClean="0"/>
              <a:t>attribut (du sujet et du complément)  – Il est devenu</a:t>
            </a:r>
            <a:r>
              <a:rPr lang="fr-FR" b="1" dirty="0" smtClean="0"/>
              <a:t> sage. On </a:t>
            </a:r>
            <a:r>
              <a:rPr lang="fr-FR" dirty="0" smtClean="0"/>
              <a:t>l'a élu</a:t>
            </a:r>
            <a:r>
              <a:rPr lang="fr-FR" b="1" dirty="0" smtClean="0"/>
              <a:t> président.</a:t>
            </a:r>
          </a:p>
          <a:p>
            <a:pPr algn="just">
              <a:buNone/>
            </a:pPr>
            <a:r>
              <a:rPr lang="fr-FR" dirty="0" smtClean="0"/>
              <a:t>Le sens du verbe dépend de son expansion (càd des termes qui se rapportent au verbe), des catégories grammaticales du sujet et de l`objet telles que: animé/inanimé, abstrait/concret, unicité/pluralité/ non-comptabilité.</a:t>
            </a:r>
            <a:endParaRPr lang="ru-RU" dirty="0" smtClean="0"/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/>
              <a:t>Les formes personnelles se divisent en 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19749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fr-FR" b="1" u="sng" dirty="0" smtClean="0"/>
              <a:t>monovalents</a:t>
            </a:r>
            <a:r>
              <a:rPr lang="fr-FR" dirty="0" smtClean="0"/>
              <a:t> (intransitifs) : </a:t>
            </a:r>
          </a:p>
          <a:p>
            <a:pPr marL="514350" indent="-514350">
              <a:buNone/>
            </a:pPr>
            <a:r>
              <a:rPr lang="fr-FR" dirty="0" smtClean="0"/>
              <a:t>S+V: Cela n`existe pas. La terre tourne.</a:t>
            </a:r>
          </a:p>
          <a:p>
            <a:pPr marL="514350" indent="-514350">
              <a:buNone/>
            </a:pPr>
            <a:r>
              <a:rPr lang="fr-FR" dirty="0" smtClean="0"/>
              <a:t>L'enfant est (vit, existe, court, naît, dort, marche)</a:t>
            </a:r>
          </a:p>
          <a:p>
            <a:pPr marL="514350" indent="-514350">
              <a:buNone/>
            </a:pPr>
            <a:r>
              <a:rPr lang="fr-FR" dirty="0" smtClean="0"/>
              <a:t>2) </a:t>
            </a:r>
            <a:r>
              <a:rPr lang="fr-FR" b="1" u="sng" dirty="0" smtClean="0"/>
              <a:t>bivalents</a:t>
            </a:r>
            <a:r>
              <a:rPr lang="fr-FR" dirty="0" smtClean="0"/>
              <a:t> (transitifs directs/indirects):</a:t>
            </a:r>
          </a:p>
          <a:p>
            <a:pPr marL="514350" indent="-514350">
              <a:buAutoNum type="arabicPeriod"/>
            </a:pPr>
            <a:r>
              <a:rPr lang="fr-FR" dirty="0" smtClean="0"/>
              <a:t>S+Vt+Od: Pierre prépare son discours. Pierre a une sœur.  </a:t>
            </a:r>
          </a:p>
          <a:p>
            <a:pPr marL="514350" indent="-514350">
              <a:buAutoNum type="arabicPeriod"/>
            </a:pPr>
            <a:r>
              <a:rPr lang="fr-FR" dirty="0" smtClean="0"/>
              <a:t>S+Vi+Oi: Il obéit à son père. Il est arrivé au sommet.</a:t>
            </a:r>
          </a:p>
          <a:p>
            <a:pPr marL="514350" indent="-514350">
              <a:buNone/>
            </a:pPr>
            <a:r>
              <a:rPr lang="fr-FR" dirty="0" smtClean="0"/>
              <a:t>3) </a:t>
            </a:r>
            <a:r>
              <a:rPr lang="fr-FR" b="1" u="sng" dirty="0" smtClean="0"/>
              <a:t>trivalents (bitransitifs) </a:t>
            </a:r>
            <a:endParaRPr lang="ru-RU" dirty="0" smtClean="0"/>
          </a:p>
          <a:p>
            <a:pPr marL="514350" indent="-514350">
              <a:buNone/>
            </a:pPr>
            <a:r>
              <a:rPr lang="fr-FR" dirty="0" smtClean="0"/>
              <a:t>S+Vi+Od+Oi: Pierre donne (distribue, attribue)</a:t>
            </a:r>
            <a:r>
              <a:rPr lang="fr-FR" b="1" dirty="0" smtClean="0"/>
              <a:t> </a:t>
            </a:r>
            <a:r>
              <a:rPr lang="fr-FR" dirty="0" smtClean="0"/>
              <a:t>un livre (des cadeaux, un prix) à Marie</a:t>
            </a:r>
            <a:endParaRPr lang="ru-RU" dirty="0" smtClean="0"/>
          </a:p>
          <a:p>
            <a:pPr marL="514350" indent="-514350" algn="just">
              <a:buNone/>
            </a:pPr>
            <a:endParaRPr lang="fr-FR" dirty="0" smtClean="0"/>
          </a:p>
          <a:p>
            <a:pPr marL="514350" indent="-514350" algn="just">
              <a:buNone/>
            </a:pPr>
            <a:r>
              <a:rPr lang="fr-FR" dirty="0" smtClean="0"/>
              <a:t>NB! Les verbes </a:t>
            </a:r>
            <a:r>
              <a:rPr lang="fr-FR" b="1" dirty="0" smtClean="0"/>
              <a:t>avalents </a:t>
            </a:r>
            <a:r>
              <a:rPr lang="fr-FR" dirty="0" smtClean="0"/>
              <a:t>ce sont l</a:t>
            </a:r>
            <a:r>
              <a:rPr lang="fr-FR" b="1" dirty="0" smtClean="0"/>
              <a:t>es verbes </a:t>
            </a:r>
            <a:r>
              <a:rPr lang="fr-FR" dirty="0" smtClean="0"/>
              <a:t>impersonnels, intransitifs: </a:t>
            </a:r>
            <a:r>
              <a:rPr lang="fr-FR" b="1" dirty="0" smtClean="0"/>
              <a:t>il pleut</a:t>
            </a:r>
          </a:p>
          <a:p>
            <a:pPr marL="514350" indent="-514350" algn="just">
              <a:buAutoNum type="alphaLcParenR"/>
            </a:pPr>
            <a:endParaRPr lang="fr-FR" b="1" dirty="0" smtClean="0"/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La transitivité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r-FR" dirty="0" smtClean="0"/>
              <a:t>Dans la langue française les verbes se divisent en transitifs et intransitifs. </a:t>
            </a:r>
          </a:p>
          <a:p>
            <a:pPr algn="just">
              <a:buNone/>
            </a:pPr>
            <a:r>
              <a:rPr lang="fr-FR" dirty="0" smtClean="0"/>
              <a:t>La transitivité est une catégorie verbale sémantico-syntaxique. </a:t>
            </a:r>
          </a:p>
          <a:p>
            <a:pPr algn="just">
              <a:buNone/>
            </a:pPr>
            <a:r>
              <a:rPr lang="fr-FR" dirty="0" smtClean="0"/>
              <a:t>Elle est  </a:t>
            </a:r>
            <a:r>
              <a:rPr lang="fr-FR" b="1" dirty="0" smtClean="0"/>
              <a:t>sémantique</a:t>
            </a:r>
            <a:r>
              <a:rPr lang="fr-FR" dirty="0" smtClean="0"/>
              <a:t> parce qu'elle exprime l'action du verbe qui passe sur un objet et crée ainsi un </a:t>
            </a:r>
            <a:r>
              <a:rPr lang="fr-FR" b="1" dirty="0" smtClean="0"/>
              <a:t>lien sémantique très étroit</a:t>
            </a:r>
            <a:r>
              <a:rPr lang="fr-FR" dirty="0" smtClean="0"/>
              <a:t> entre le verbe et son complément. </a:t>
            </a:r>
          </a:p>
          <a:p>
            <a:pPr algn="just">
              <a:buNone/>
            </a:pPr>
            <a:r>
              <a:rPr lang="fr-FR" dirty="0" smtClean="0"/>
              <a:t>Cela signifie que le verbe sémantiquement dépend des compléments et ne peut s'employer sans un complément, et, même s'il s'emploie sans son complément, le sens change</a:t>
            </a:r>
            <a:endParaRPr lang="ru-RU" dirty="0" smtClean="0"/>
          </a:p>
          <a:p>
            <a:pPr algn="just">
              <a:buNone/>
            </a:pPr>
            <a:r>
              <a:rPr lang="fr-FR" dirty="0" smtClean="0"/>
              <a:t> Ex. </a:t>
            </a:r>
            <a:r>
              <a:rPr lang="fr-FR" b="1" dirty="0" smtClean="0"/>
              <a:t>Il boit de l'eau – Il  boit  </a:t>
            </a:r>
          </a:p>
          <a:p>
            <a:pPr algn="just">
              <a:buNone/>
            </a:pPr>
            <a:r>
              <a:rPr lang="fr-FR" b="1" dirty="0" smtClean="0"/>
              <a:t>Il chante une chanson - Il chante.</a:t>
            </a:r>
            <a:endParaRPr lang="ru-RU" dirty="0" smtClean="0"/>
          </a:p>
          <a:p>
            <a:pPr algn="just">
              <a:buNone/>
            </a:pPr>
            <a:r>
              <a:rPr lang="fr-FR" b="1" dirty="0" smtClean="0"/>
              <a:t> Il fume. Il vend etc.</a:t>
            </a:r>
            <a:endParaRPr lang="ru-RU" dirty="0" smtClean="0"/>
          </a:p>
          <a:p>
            <a:pPr algn="just">
              <a:buNone/>
            </a:pPr>
            <a:r>
              <a:rPr lang="fr-FR" dirty="0" smtClean="0"/>
              <a:t>La transitivité est </a:t>
            </a:r>
            <a:r>
              <a:rPr lang="fr-FR" b="1" dirty="0" smtClean="0"/>
              <a:t>syntaxique</a:t>
            </a:r>
            <a:r>
              <a:rPr lang="fr-FR" dirty="0" smtClean="0"/>
              <a:t> puisqu'elle crée des liens concrets syntaxiques entre le verbe et ses compléments (</a:t>
            </a:r>
            <a:r>
              <a:rPr lang="fr-FR" b="1" dirty="0" smtClean="0"/>
              <a:t>directs, indirects, circonstanciels</a:t>
            </a:r>
            <a:r>
              <a:rPr lang="fr-FR" dirty="0" smtClean="0"/>
              <a:t>). </a:t>
            </a:r>
          </a:p>
          <a:p>
            <a:pPr algn="just">
              <a:buNone/>
            </a:pPr>
            <a:r>
              <a:rPr lang="fr-FR" dirty="0" smtClean="0"/>
              <a:t>Or, la transitivité traduit des rapports syntaxiques et sémantiques entre le verbe et ses compléments.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impersonnels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intransitifs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pleut</a:t>
            </a:r>
            <a:r>
              <a:rPr lang="en-US" dirty="0" smtClean="0"/>
              <a:t>)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transitifs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 arrive un wagon)</a:t>
            </a:r>
          </a:p>
          <a:p>
            <a:pPr marL="514350" indent="-514350">
              <a:buAutoNum type="alphaLcParenR"/>
            </a:pPr>
            <a:r>
              <a:rPr lang="en-US" dirty="0" smtClean="0"/>
              <a:t>bi-</a:t>
            </a:r>
            <a:r>
              <a:rPr lang="en-US" dirty="0" err="1" smtClean="0"/>
              <a:t>transitifs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 me </a:t>
            </a:r>
            <a:r>
              <a:rPr lang="en-US" dirty="0" err="1" smtClean="0"/>
              <a:t>faut</a:t>
            </a:r>
            <a:r>
              <a:rPr lang="en-US" dirty="0" smtClean="0"/>
              <a:t> un </a:t>
            </a:r>
            <a:r>
              <a:rPr lang="en-US" dirty="0" err="1" smtClean="0"/>
              <a:t>dictionnaire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sz="2800" b="1" dirty="0" err="1" smtClean="0"/>
              <a:t>Exercice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Identifiez</a:t>
            </a:r>
            <a:r>
              <a:rPr lang="en-US" sz="2800" b="1" dirty="0" smtClean="0"/>
              <a:t> les </a:t>
            </a:r>
            <a:r>
              <a:rPr lang="en-US" sz="2800" b="1" dirty="0" err="1" smtClean="0"/>
              <a:t>formes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personnelles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impersonnelles</a:t>
            </a:r>
            <a:r>
              <a:rPr lang="en-US" sz="2800" b="1" dirty="0" smtClean="0"/>
              <a:t> des </a:t>
            </a:r>
            <a:r>
              <a:rPr lang="en-US" sz="2800" b="1" dirty="0" err="1" smtClean="0"/>
              <a:t>verbes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dans</a:t>
            </a:r>
            <a:r>
              <a:rPr lang="en-US" sz="2800" b="1" dirty="0" smtClean="0"/>
              <a:t> les phrases </a:t>
            </a:r>
            <a:r>
              <a:rPr lang="en-US" sz="2800" b="1" dirty="0" err="1" smtClean="0"/>
              <a:t>suivantes</a:t>
            </a:r>
            <a:endParaRPr lang="en-US" sz="2800" b="1" dirty="0" smtClean="0"/>
          </a:p>
          <a:p>
            <a:pPr marL="514350" indent="-514350">
              <a:buAutoNum type="alphaLcParenR"/>
            </a:pPr>
            <a:r>
              <a:rPr lang="en-US" sz="2800" dirty="0" smtClean="0"/>
              <a:t>Il a </a:t>
            </a:r>
            <a:r>
              <a:rPr lang="en-US" sz="2800" dirty="0" err="1" smtClean="0"/>
              <a:t>dit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/Il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dit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endParaRPr lang="en-US" sz="2800" dirty="0" smtClean="0"/>
          </a:p>
          <a:p>
            <a:pPr marL="514350" indent="-514350">
              <a:buAutoNum type="alphaLcParenR"/>
            </a:pPr>
            <a:r>
              <a:rPr lang="en-US" sz="2800" dirty="0" smtClean="0"/>
              <a:t>Il se </a:t>
            </a:r>
            <a:r>
              <a:rPr lang="en-US" sz="2800" dirty="0" err="1" smtClean="0"/>
              <a:t>dit</a:t>
            </a:r>
            <a:r>
              <a:rPr lang="en-US" sz="2800" dirty="0" smtClean="0"/>
              <a:t> </a:t>
            </a:r>
            <a:r>
              <a:rPr lang="en-US" sz="2800" dirty="0" err="1" smtClean="0"/>
              <a:t>qu`il</a:t>
            </a:r>
            <a:r>
              <a:rPr lang="en-US" sz="2800" dirty="0" smtClean="0"/>
              <a:t> </a:t>
            </a:r>
            <a:r>
              <a:rPr lang="en-US" sz="2800" dirty="0" err="1" smtClean="0"/>
              <a:t>n`a</a:t>
            </a:r>
            <a:r>
              <a:rPr lang="en-US" sz="2800" dirty="0" smtClean="0"/>
              <a:t> pas raison/ Il se </a:t>
            </a:r>
            <a:r>
              <a:rPr lang="en-US" sz="2800" dirty="0" err="1" smtClean="0"/>
              <a:t>dit</a:t>
            </a:r>
            <a:r>
              <a:rPr lang="en-US" sz="2800" dirty="0" smtClean="0"/>
              <a:t>  </a:t>
            </a:r>
            <a:r>
              <a:rPr lang="en-US" sz="2800" dirty="0" err="1" smtClean="0"/>
              <a:t>que</a:t>
            </a:r>
            <a:r>
              <a:rPr lang="en-US" sz="2800" dirty="0" smtClean="0"/>
              <a:t> nous </a:t>
            </a:r>
            <a:r>
              <a:rPr lang="en-US" sz="2800" dirty="0" err="1" smtClean="0"/>
              <a:t>nous</a:t>
            </a:r>
            <a:r>
              <a:rPr lang="en-US" sz="2800" dirty="0" smtClean="0"/>
              <a:t> en </a:t>
            </a:r>
            <a:r>
              <a:rPr lang="en-US" sz="2800" dirty="0" err="1" smtClean="0"/>
              <a:t>trompons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Exercice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mtClean="0"/>
              <a:t>Examinez les </a:t>
            </a:r>
            <a:r>
              <a:rPr lang="fr-FR" dirty="0" smtClean="0"/>
              <a:t>phrases suivantes :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a) </a:t>
            </a:r>
            <a:r>
              <a:rPr lang="fr-FR" b="1" dirty="0" smtClean="0"/>
              <a:t>Il marche dans la rue.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b) </a:t>
            </a:r>
            <a:r>
              <a:rPr lang="fr-FR" b="1" dirty="0" smtClean="0"/>
              <a:t>Il travaille  la nuit.</a:t>
            </a:r>
            <a:r>
              <a:rPr lang="fr-FR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c)</a:t>
            </a:r>
            <a:r>
              <a:rPr lang="fr-FR" b="1" dirty="0" smtClean="0"/>
              <a:t>Il adhère au parti travailliste.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d) </a:t>
            </a:r>
            <a:r>
              <a:rPr lang="fr-FR" b="1" dirty="0" smtClean="0"/>
              <a:t>Il rédige un article.</a:t>
            </a:r>
            <a:r>
              <a:rPr lang="fr-FR" dirty="0" smtClean="0"/>
              <a:t> 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 verbe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dirty="0" smtClean="0"/>
              <a:t>désigne </a:t>
            </a:r>
          </a:p>
          <a:p>
            <a:pPr algn="just"/>
            <a:r>
              <a:rPr lang="fr-FR" dirty="0" smtClean="0"/>
              <a:t>une action (Il va; il vient)</a:t>
            </a:r>
            <a:r>
              <a:rPr lang="ru-RU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endParaRPr lang="fr-FR" dirty="0" smtClean="0"/>
          </a:p>
          <a:p>
            <a:pPr algn="just"/>
            <a:r>
              <a:rPr lang="fr-FR" dirty="0" smtClean="0"/>
              <a:t>une relation (Marie aime la nature), une existence (Il existe), un  état (il dort) représentés sous forme d'un  processus qui émane d'un sujet et qui se développe dans le temps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fr-FR" dirty="0" smtClean="0"/>
              <a:t>D'après leur caractéristique sémantico-syntaxique, les deux premières phrases sont intransitives même si le complément </a:t>
            </a:r>
            <a:r>
              <a:rPr lang="fr-FR" b="1" dirty="0" smtClean="0"/>
              <a:t>la nuit</a:t>
            </a:r>
            <a:r>
              <a:rPr lang="fr-FR" dirty="0" smtClean="0"/>
              <a:t> est lié à son verbe sans préposition. Il est un complément  circonstanciel de temps. Pourtant dans  la phrase Il</a:t>
            </a:r>
            <a:r>
              <a:rPr lang="fr-FR" b="1" dirty="0" smtClean="0"/>
              <a:t> travaille le fer </a:t>
            </a:r>
            <a:r>
              <a:rPr lang="fr-FR" dirty="0" smtClean="0"/>
              <a:t>le verbe</a:t>
            </a:r>
            <a:r>
              <a:rPr lang="fr-FR" b="1" dirty="0" smtClean="0"/>
              <a:t> travailler </a:t>
            </a:r>
            <a:r>
              <a:rPr lang="fr-FR" dirty="0" smtClean="0"/>
              <a:t>est transitif. </a:t>
            </a:r>
          </a:p>
          <a:p>
            <a:pPr algn="just">
              <a:buNone/>
            </a:pPr>
            <a:r>
              <a:rPr lang="fr-FR" dirty="0" smtClean="0"/>
              <a:t>Tandis que les deux dernières phrases sont transitives. </a:t>
            </a:r>
          </a:p>
          <a:p>
            <a:pPr algn="just">
              <a:buNone/>
            </a:pPr>
            <a:r>
              <a:rPr lang="fr-FR" dirty="0" smtClean="0"/>
              <a:t>La grammaire française distingue aussi des verbes transitifs directs et transitifs indirects : ex. : regarder qch. (sans lien grammatical est une construction directe).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grammaire traditionnelle distingue dans le système du verbe les 22 formes verbales suivantes 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b="1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en-GB" b="1" u="sng" dirty="0" smtClean="0"/>
              <a:t>I n d </a:t>
            </a:r>
            <a:r>
              <a:rPr lang="en-GB" b="1" u="sng" dirty="0" err="1" smtClean="0"/>
              <a:t>i</a:t>
            </a:r>
            <a:r>
              <a:rPr lang="en-GB" b="1" u="sng" dirty="0" smtClean="0"/>
              <a:t> c a t </a:t>
            </a:r>
            <a:r>
              <a:rPr lang="en-GB" b="1" u="sng" dirty="0" err="1" smtClean="0"/>
              <a:t>i</a:t>
            </a:r>
            <a:r>
              <a:rPr lang="en-GB" b="1" u="sng" dirty="0" smtClean="0"/>
              <a:t> f</a:t>
            </a:r>
            <a:r>
              <a:rPr lang="en-GB" dirty="0" smtClean="0"/>
              <a:t>				</a:t>
            </a:r>
            <a:r>
              <a:rPr lang="en-GB" b="1" u="sng" dirty="0" smtClean="0"/>
              <a:t>C o n d </a:t>
            </a:r>
            <a:r>
              <a:rPr lang="en-GB" b="1" u="sng" dirty="0" err="1" smtClean="0"/>
              <a:t>i</a:t>
            </a:r>
            <a:r>
              <a:rPr lang="en-GB" b="1" u="sng" dirty="0" smtClean="0"/>
              <a:t> t </a:t>
            </a:r>
            <a:r>
              <a:rPr lang="en-GB" b="1" u="sng" dirty="0" err="1" smtClean="0"/>
              <a:t>i</a:t>
            </a:r>
            <a:r>
              <a:rPr lang="en-GB" b="1" u="sng" dirty="0" smtClean="0"/>
              <a:t> o n </a:t>
            </a:r>
            <a:r>
              <a:rPr lang="en-GB" b="1" u="sng" dirty="0" err="1" smtClean="0"/>
              <a:t>n</a:t>
            </a:r>
            <a:r>
              <a:rPr lang="en-GB" b="1" u="sng" dirty="0" smtClean="0"/>
              <a:t> e l</a:t>
            </a:r>
            <a:endParaRPr lang="ru-RU" sz="2000" b="1" dirty="0" smtClean="0"/>
          </a:p>
          <a:p>
            <a:pPr>
              <a:buNone/>
            </a:pPr>
            <a:r>
              <a:rPr lang="fr-FR" dirty="0" smtClean="0"/>
              <a:t>il fait – a fait				il ferait – il aurait fait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					</a:t>
            </a:r>
            <a:r>
              <a:rPr lang="fr-FR" b="1" dirty="0" smtClean="0"/>
              <a:t>	</a:t>
            </a:r>
            <a:r>
              <a:rPr lang="fr-FR" b="1" u="sng" dirty="0" smtClean="0"/>
              <a:t>S u b j o n c t i f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il faisait – avait fait			                 qu'il fasse - qu'il ait fait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il fit – eut fait				qu'il fît - qu'il eût fait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il fera – aura fait	</a:t>
            </a:r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fr-FR" dirty="0" smtClean="0"/>
              <a:t>		           			           	</a:t>
            </a:r>
            <a:r>
              <a:rPr lang="fr-FR" b="1" u="sng" dirty="0" smtClean="0"/>
              <a:t>I n f i n i t i f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			                                          		  faire – avoir fait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						</a:t>
            </a:r>
            <a:r>
              <a:rPr lang="fr-FR" b="1" u="sng" dirty="0" smtClean="0"/>
              <a:t>P a r t i c i p es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	                                                 			(présent)faisant, → (passé)fait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                                                                		 ayant fait        en faisant   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                               </a:t>
            </a:r>
            <a:r>
              <a:rPr lang="fr-FR" b="1" dirty="0" smtClean="0"/>
              <a:t>                                  		  I m p é r a tif               </a:t>
            </a:r>
            <a:endParaRPr lang="ru-RU" sz="2000" dirty="0" smtClean="0"/>
          </a:p>
          <a:p>
            <a:pPr>
              <a:buNone/>
            </a:pPr>
            <a:r>
              <a:rPr lang="fr-FR" dirty="0" smtClean="0"/>
              <a:t>                                                 	         		   (présent) Fais ! (passé)Aie fait!</a:t>
            </a:r>
            <a:endParaRPr lang="ru-RU" sz="2000" dirty="0" smtClean="0"/>
          </a:p>
          <a:p>
            <a:r>
              <a:rPr lang="fr-FR" sz="800" dirty="0" smtClean="0"/>
              <a:t> </a:t>
            </a:r>
            <a:endParaRPr lang="ru-RU" sz="40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Ces 22 formes se divisent  en 4 modes :</a:t>
            </a:r>
          </a:p>
          <a:p>
            <a:pPr>
              <a:buNone/>
            </a:pPr>
            <a:r>
              <a:rPr lang="fr-FR" dirty="0" smtClean="0"/>
              <a:t>l`Indicatif – 8 temps :</a:t>
            </a:r>
          </a:p>
          <a:p>
            <a:pPr>
              <a:buNone/>
            </a:pPr>
            <a:r>
              <a:rPr lang="fr-FR" dirty="0" smtClean="0"/>
              <a:t> le Subjonctif – 4 temps : </a:t>
            </a:r>
          </a:p>
          <a:p>
            <a:pPr>
              <a:buNone/>
            </a:pPr>
            <a:r>
              <a:rPr lang="fr-FR" dirty="0" smtClean="0"/>
              <a:t>le Conditionnel – 2 temps ;</a:t>
            </a:r>
          </a:p>
          <a:p>
            <a:pPr>
              <a:buNone/>
            </a:pPr>
            <a:r>
              <a:rPr lang="fr-FR" dirty="0" smtClean="0"/>
              <a:t>L`Impératif – 2 temps </a:t>
            </a:r>
          </a:p>
          <a:p>
            <a:pPr>
              <a:buNone/>
            </a:pPr>
            <a:r>
              <a:rPr lang="fr-FR" dirty="0" smtClean="0"/>
              <a:t>Les formes non personnelles: l`infinitif - 2 formes; les participes - 3 formes ; le gérondif. – 1 forme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L'aspect morphologique</a:t>
            </a:r>
            <a:r>
              <a:rPr lang="fr-FR" dirty="0" smtClean="0"/>
              <a:t>: </a:t>
            </a:r>
            <a:br>
              <a:rPr lang="fr-FR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Les catégories morphologiques du verbe sont:</a:t>
            </a:r>
          </a:p>
          <a:p>
            <a:pPr algn="just"/>
            <a:r>
              <a:rPr lang="fr-FR" dirty="0" smtClean="0"/>
              <a:t> le mode,</a:t>
            </a:r>
          </a:p>
          <a:p>
            <a:pPr algn="just"/>
            <a:r>
              <a:rPr lang="fr-FR" dirty="0" smtClean="0"/>
              <a:t> le temps, </a:t>
            </a:r>
          </a:p>
          <a:p>
            <a:pPr algn="just"/>
            <a:r>
              <a:rPr lang="fr-FR" dirty="0" smtClean="0"/>
              <a:t>la voix liée à la transitivité, </a:t>
            </a:r>
          </a:p>
          <a:p>
            <a:pPr algn="just"/>
            <a:r>
              <a:rPr lang="fr-FR" dirty="0" smtClean="0"/>
              <a:t>la personne, avec le nombre et le genre.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L'aspect syntaxique </a:t>
            </a:r>
            <a:r>
              <a:rPr lang="fr-FR" dirty="0" smtClean="0"/>
              <a:t>du verbe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La </a:t>
            </a:r>
            <a:r>
              <a:rPr lang="en-US" dirty="0" err="1" smtClean="0"/>
              <a:t>fonction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 du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celle</a:t>
            </a:r>
            <a:r>
              <a:rPr lang="fr-FR" dirty="0" smtClean="0"/>
              <a:t> </a:t>
            </a:r>
            <a:r>
              <a:rPr lang="fr-FR" dirty="0" smtClean="0"/>
              <a:t>du prédicat verbal. </a:t>
            </a:r>
          </a:p>
          <a:p>
            <a:pPr algn="just">
              <a:buNone/>
            </a:pPr>
            <a:r>
              <a:rPr lang="fr-FR" dirty="0" smtClean="0"/>
              <a:t>Seules les formes personnelles remplissent cette fonction.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sous-classes </a:t>
            </a:r>
            <a:br>
              <a:rPr lang="fr-FR" b="1" dirty="0" smtClean="0"/>
            </a:br>
            <a:r>
              <a:rPr lang="fr-FR" b="1" dirty="0" smtClean="0"/>
              <a:t>lexico-grammaticales des verbes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a) verbes pleins / verbes auxiliaires,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b) verbes perfectifs / imperfectifs (duratifs),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c) groupes de valence verbale (verbes avalants, monovalents, bivalents et trivalents)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</a:t>
            </a:r>
            <a:r>
              <a:rPr lang="fr-FR" dirty="0" smtClean="0"/>
              <a:t> </a:t>
            </a:r>
            <a:r>
              <a:rPr lang="fr-FR" b="1" dirty="0" smtClean="0"/>
              <a:t>verbes auxiliaires, </a:t>
            </a:r>
            <a:br>
              <a:rPr lang="fr-FR" b="1" dirty="0" smtClean="0"/>
            </a:br>
            <a:r>
              <a:rPr lang="fr-FR" b="1" dirty="0" smtClean="0"/>
              <a:t>ou à sens grammatical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/>
              <a:t>se distinguent des verbes pleins par la  désémantisation partielle ou complète de leur sens. </a:t>
            </a:r>
          </a:p>
          <a:p>
            <a:pPr algn="just">
              <a:buNone/>
            </a:pPr>
            <a:r>
              <a:rPr lang="fr-FR" dirty="0" smtClean="0"/>
              <a:t>Ils ne peuvent pas remplir la fonction </a:t>
            </a:r>
            <a:r>
              <a:rPr lang="fr-FR" b="1" dirty="0" smtClean="0"/>
              <a:t>de </a:t>
            </a:r>
            <a:r>
              <a:rPr lang="fr-FR" b="1" dirty="0" smtClean="0"/>
              <a:t>terme </a:t>
            </a:r>
            <a:r>
              <a:rPr lang="fr-FR" b="1" dirty="0" smtClean="0"/>
              <a:t>de proposition.</a:t>
            </a:r>
            <a:endParaRPr lang="ru-RU" dirty="0" smtClean="0"/>
          </a:p>
          <a:p>
            <a:pPr algn="just">
              <a:buNone/>
            </a:pPr>
            <a:r>
              <a:rPr lang="fr-FR" dirty="0" smtClean="0"/>
              <a:t>Les verbes outils ou auxiliaires français sont des variantes fonctionnelles, sémantiques des verbes pleins, autonomes. </a:t>
            </a:r>
          </a:p>
          <a:p>
            <a:pPr algn="just">
              <a:buNone/>
            </a:pPr>
            <a:r>
              <a:rPr lang="fr-FR" dirty="0" smtClean="0"/>
              <a:t>Ainsi beaucoup de verbes dans certaines distributions perdent leurs sens lexicaux et deviennent verbes outils. </a:t>
            </a:r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On distingue deux types de verbes à sens grammatical: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fr-FR" dirty="0" smtClean="0"/>
              <a:t>1) quand le verbe joue </a:t>
            </a:r>
            <a:r>
              <a:rPr lang="fr-FR" b="1" dirty="0" smtClean="0"/>
              <a:t>la fonction d'attribut du sujet </a:t>
            </a:r>
            <a:r>
              <a:rPr lang="fr-FR" dirty="0" smtClean="0"/>
              <a:t>(devenir, être, paraître, sembler, avoir l'air, se faire, se montrer) et </a:t>
            </a:r>
            <a:r>
              <a:rPr lang="fr-FR" b="1" dirty="0" smtClean="0"/>
              <a:t>la fonction d’attribut d'objet </a:t>
            </a:r>
            <a:r>
              <a:rPr lang="fr-FR" dirty="0" smtClean="0"/>
              <a:t>(faire, rendre, trouver ; ex : Cet événement l'a rendu malheureux.).</a:t>
            </a:r>
            <a:endParaRPr lang="ru-RU" dirty="0" smtClean="0"/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2) quand le verbe forme </a:t>
            </a:r>
            <a:r>
              <a:rPr lang="fr-FR" b="1" dirty="0" smtClean="0"/>
              <a:t>un prédicat composé avec l'infinitif </a:t>
            </a:r>
            <a:r>
              <a:rPr lang="fr-FR" dirty="0" smtClean="0"/>
              <a:t>en exprimant des nuances de sens modal, de voix, d'aspect (avoir à faire qch = pouvoir, devoir ; aller, venir de + inf.) et nuance de sens d'aspect (être en train de + faire ; finir de + inf., finir par + inf. ; commencer à (de).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Etre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r-FR" dirty="0" smtClean="0"/>
              <a:t>Le verbe </a:t>
            </a:r>
            <a:r>
              <a:rPr lang="fr-FR" b="1" u="sng" dirty="0" smtClean="0"/>
              <a:t>être</a:t>
            </a:r>
            <a:r>
              <a:rPr lang="fr-FR" dirty="0" smtClean="0"/>
              <a:t> est plein, à sens lexical, dans le sens </a:t>
            </a:r>
            <a:r>
              <a:rPr lang="fr-FR" b="1" u="sng" dirty="0" smtClean="0"/>
              <a:t>d'exister</a:t>
            </a:r>
            <a:r>
              <a:rPr lang="fr-FR" b="1" dirty="0" smtClean="0"/>
              <a:t> : Je pense donc je </a:t>
            </a:r>
            <a:r>
              <a:rPr lang="fr-FR" b="1" dirty="0" smtClean="0"/>
              <a:t>suis (René Descartes). </a:t>
            </a:r>
            <a:endParaRPr lang="fr-FR" b="1" dirty="0" smtClean="0"/>
          </a:p>
          <a:p>
            <a:pPr algn="just">
              <a:buNone/>
            </a:pPr>
            <a:r>
              <a:rPr lang="fr-FR" dirty="0" smtClean="0"/>
              <a:t>Dans le reste des cas son sens et sa fonction sont précisés par son environnement. </a:t>
            </a:r>
            <a:endParaRPr lang="ru-RU" dirty="0" smtClean="0"/>
          </a:p>
          <a:p>
            <a:pPr>
              <a:buNone/>
            </a:pPr>
            <a:r>
              <a:rPr lang="fr-FR" b="1" dirty="0" smtClean="0"/>
              <a:t>Exemple:</a:t>
            </a:r>
          </a:p>
          <a:p>
            <a:pPr>
              <a:buNone/>
            </a:pPr>
            <a:r>
              <a:rPr lang="fr-FR" dirty="0" smtClean="0"/>
              <a:t>Il est musicien, intelligent.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Il est à Paris, Il est à sa patrie. Ce livre est à moi.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 Le cahier est sur la table (sous ..., à...).</a:t>
            </a:r>
          </a:p>
          <a:p>
            <a:pPr>
              <a:buNone/>
            </a:pPr>
            <a:r>
              <a:rPr lang="fr-FR" dirty="0" smtClean="0"/>
              <a:t>Il est à faire qch. en train de faire qch.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Avoir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Le verbe </a:t>
            </a:r>
            <a:r>
              <a:rPr lang="fr-FR" b="1" u="sng" dirty="0" smtClean="0"/>
              <a:t>avoir</a:t>
            </a:r>
            <a:r>
              <a:rPr lang="fr-FR" dirty="0" smtClean="0"/>
              <a:t> est autonome à son sens de </a:t>
            </a:r>
            <a:r>
              <a:rPr lang="fr-FR" b="1" dirty="0" smtClean="0"/>
              <a:t>posséder dans la phrase du type:</a:t>
            </a:r>
            <a:r>
              <a:rPr lang="fr-FR" dirty="0" smtClean="0"/>
              <a:t> </a:t>
            </a:r>
            <a:r>
              <a:rPr lang="fr-FR" b="1" dirty="0" smtClean="0"/>
              <a:t>J'ai une ferme, une maison, quatre enfants etc. </a:t>
            </a:r>
          </a:p>
          <a:p>
            <a:pPr>
              <a:buNone/>
            </a:pPr>
            <a:r>
              <a:rPr lang="fr-FR" b="1" dirty="0" smtClean="0"/>
              <a:t>Il peut s’employer :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1. comme verbe </a:t>
            </a:r>
            <a:r>
              <a:rPr lang="fr-FR" dirty="0" smtClean="0"/>
              <a:t>modal </a:t>
            </a:r>
            <a:r>
              <a:rPr lang="fr-FR" dirty="0" smtClean="0"/>
              <a:t>- </a:t>
            </a:r>
            <a:r>
              <a:rPr lang="fr-FR" b="1" dirty="0" smtClean="0"/>
              <a:t>J'ai deux mots à vous dire.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2. commme verbe auxiliaire - </a:t>
            </a:r>
            <a:r>
              <a:rPr lang="fr-FR" b="1" dirty="0" smtClean="0"/>
              <a:t>J'ai été.</a:t>
            </a:r>
            <a:endParaRPr lang="ru-RU" dirty="0" smtClean="0"/>
          </a:p>
          <a:p>
            <a:pPr>
              <a:buNone/>
            </a:pPr>
            <a:r>
              <a:rPr lang="fr-FR" dirty="0" smtClean="0"/>
              <a:t>3. avec une nuance de sens modal, aspectuel – </a:t>
            </a:r>
            <a:r>
              <a:rPr lang="fr-FR" b="1" dirty="0" smtClean="0"/>
              <a:t>Il est en marche, il a eu un cri.</a:t>
            </a:r>
            <a:endParaRPr lang="ru-RU" dirty="0" smtClean="0"/>
          </a:p>
          <a:p>
            <a:pPr>
              <a:buNone/>
            </a:pPr>
            <a:r>
              <a:rPr lang="fr-FR" b="1" u="sng" dirty="0" smtClean="0"/>
              <a:t>être et avoir</a:t>
            </a:r>
            <a:r>
              <a:rPr lang="fr-FR" dirty="0" smtClean="0"/>
              <a:t> sont considérés comme </a:t>
            </a:r>
            <a:r>
              <a:rPr lang="fr-FR" b="1" dirty="0" smtClean="0"/>
              <a:t>des </a:t>
            </a:r>
            <a:r>
              <a:rPr lang="fr-FR" b="1" u="sng" dirty="0" smtClean="0"/>
              <a:t>conversifs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/>
              <a:t>Ex : </a:t>
            </a:r>
            <a:r>
              <a:rPr lang="fr-FR" b="1" dirty="0" smtClean="0"/>
              <a:t>J'ai ce livre </a:t>
            </a:r>
            <a:r>
              <a:rPr lang="fr-FR" dirty="0" smtClean="0"/>
              <a:t>→ </a:t>
            </a:r>
            <a:r>
              <a:rPr lang="fr-FR" b="1" dirty="0" smtClean="0"/>
              <a:t>ce livre est à moi.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1036</Words>
  <PresentationFormat>Экран (4:3)</PresentationFormat>
  <Paragraphs>159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Cours 5: Le verbe </vt:lpstr>
      <vt:lpstr>Le  verbe</vt:lpstr>
      <vt:lpstr>L'aspect morphologique:  </vt:lpstr>
      <vt:lpstr>L'aspect syntaxique du verbe </vt:lpstr>
      <vt:lpstr>Les sous-classes  lexico-grammaticales des verbes</vt:lpstr>
      <vt:lpstr>Les verbes auxiliaires,  ou à sens grammatical</vt:lpstr>
      <vt:lpstr> On distingue deux types de verbes à sens grammatical: </vt:lpstr>
      <vt:lpstr>Etre</vt:lpstr>
      <vt:lpstr>Avoir</vt:lpstr>
      <vt:lpstr>Verbes perfectifs et imperfectifs</vt:lpstr>
      <vt:lpstr>Mais il n'y a pas de cloison étanche entre ces deux groupes de verbes</vt:lpstr>
      <vt:lpstr>Exercice</vt:lpstr>
      <vt:lpstr>Exercice</vt:lpstr>
      <vt:lpstr> La valence </vt:lpstr>
      <vt:lpstr>Слайд 15</vt:lpstr>
      <vt:lpstr>Les formes personnelles se divisent en : </vt:lpstr>
      <vt:lpstr> La transitivité </vt:lpstr>
      <vt:lpstr>Les verbes impersonnels </vt:lpstr>
      <vt:lpstr>Exercice</vt:lpstr>
      <vt:lpstr>Слайд 20</vt:lpstr>
      <vt:lpstr>La grammaire traditionnelle distingue dans le système du verbe les 22 formes verbales suivantes 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5: Le verbe </dc:title>
  <dc:creator>Lenovo</dc:creator>
  <cp:lastModifiedBy>Lenovo</cp:lastModifiedBy>
  <cp:revision>49</cp:revision>
  <dcterms:created xsi:type="dcterms:W3CDTF">2018-11-03T15:42:08Z</dcterms:created>
  <dcterms:modified xsi:type="dcterms:W3CDTF">2019-11-03T18:30:38Z</dcterms:modified>
</cp:coreProperties>
</file>