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61" r:id="rId5"/>
    <p:sldId id="262" r:id="rId6"/>
    <p:sldId id="263" r:id="rId7"/>
    <p:sldId id="274" r:id="rId8"/>
    <p:sldId id="275" r:id="rId9"/>
    <p:sldId id="276" r:id="rId10"/>
    <p:sldId id="277" r:id="rId11"/>
    <p:sldId id="264" r:id="rId12"/>
    <p:sldId id="266" r:id="rId13"/>
    <p:sldId id="267" r:id="rId14"/>
    <p:sldId id="268" r:id="rId15"/>
    <p:sldId id="269" r:id="rId16"/>
    <p:sldId id="270" r:id="rId17"/>
    <p:sldId id="265" r:id="rId18"/>
    <p:sldId id="278" r:id="rId19"/>
    <p:sldId id="279" r:id="rId20"/>
    <p:sldId id="280" r:id="rId21"/>
    <p:sldId id="281" r:id="rId22"/>
    <p:sldId id="271" r:id="rId23"/>
    <p:sldId id="272" r:id="rId24"/>
    <p:sldId id="273" r:id="rId25"/>
    <p:sldId id="282" r:id="rId26"/>
    <p:sldId id="283" r:id="rId27"/>
    <p:sldId id="284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7" d="100"/>
          <a:sy n="87" d="100"/>
        </p:scale>
        <p:origin x="-6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96F9B-22BA-4992-96D9-2742E8360934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9F8C2-655E-4377-984D-6C98E7ABC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9F8C2-655E-4377-984D-6C98E7ABCB1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500197"/>
          </a:xfrm>
        </p:spPr>
        <p:txBody>
          <a:bodyPr/>
          <a:lstStyle/>
          <a:p>
            <a:r>
              <a:rPr lang="en-US" b="1" dirty="0" err="1" smtClean="0"/>
              <a:t>Cours</a:t>
            </a:r>
            <a:r>
              <a:rPr lang="en-US" b="1" dirty="0" smtClean="0"/>
              <a:t> 6:</a:t>
            </a:r>
            <a:r>
              <a:rPr lang="en-US" dirty="0" smtClean="0"/>
              <a:t> </a:t>
            </a:r>
            <a:r>
              <a:rPr lang="fr-FR" dirty="0" smtClean="0"/>
              <a:t>Les catégories grammaticales du verbe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364333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1. </a:t>
            </a:r>
            <a:r>
              <a:rPr lang="fr-FR" dirty="0" smtClean="0"/>
              <a:t>La catégorie de mode: signification, types (indicatif, subjonctif, conditionnel, impératif), fonctions. </a:t>
            </a:r>
            <a:endParaRPr lang="ru-RU" dirty="0" smtClean="0"/>
          </a:p>
          <a:p>
            <a:pPr lvl="0"/>
            <a:r>
              <a:rPr lang="ru-RU" dirty="0" smtClean="0"/>
              <a:t>2. </a:t>
            </a:r>
            <a:r>
              <a:rPr lang="fr-FR" dirty="0" smtClean="0"/>
              <a:t>La catégorie d`aspect: significations aspectuelles, formes, fonctions. </a:t>
            </a:r>
            <a:endParaRPr lang="ru-RU" dirty="0" smtClean="0"/>
          </a:p>
          <a:p>
            <a:pPr lvl="0"/>
            <a:r>
              <a:rPr lang="ru-RU" dirty="0" smtClean="0"/>
              <a:t>3. </a:t>
            </a:r>
            <a:r>
              <a:rPr lang="fr-FR" dirty="0" smtClean="0"/>
              <a:t>La catégorie de temps dans le système de l`indicatif: 5 oppositions qui sous-tendent le système temporel français, leurs fonctions primaires et secondaires. </a:t>
            </a:r>
            <a:endParaRPr lang="ru-RU" dirty="0" smtClean="0"/>
          </a:p>
          <a:p>
            <a:r>
              <a:rPr lang="fr-FR" dirty="0" smtClean="0"/>
              <a:t>4. Les catégories de personne, de nombre et de genre: leurs significations, formes et fonctions.</a:t>
            </a:r>
            <a:endParaRPr lang="ru-RU" dirty="0" smtClean="0"/>
          </a:p>
          <a:p>
            <a:r>
              <a:rPr lang="fr-FR" dirty="0" smtClean="0"/>
              <a:t>5. La catégorie de voix: 7 valeurs sémantiques (moyenne, active, passive, réfléchie, réciproque, causative, impersonnelle), les formes de l`expression de ces valeurs. La notion de diathèse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fonctions</a:t>
            </a:r>
            <a:r>
              <a:rPr lang="en-US" dirty="0" smtClean="0"/>
              <a:t> du </a:t>
            </a:r>
            <a:r>
              <a:rPr lang="en-US" dirty="0" err="1" smtClean="0"/>
              <a:t>conditionnel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La </a:t>
            </a:r>
            <a:r>
              <a:rPr lang="en-US" b="1" dirty="0" err="1" smtClean="0"/>
              <a:t>fonction</a:t>
            </a:r>
            <a:r>
              <a:rPr lang="en-US" b="1" dirty="0" smtClean="0"/>
              <a:t> </a:t>
            </a:r>
            <a:r>
              <a:rPr lang="en-US" b="1" dirty="0" err="1" smtClean="0"/>
              <a:t>principale</a:t>
            </a:r>
            <a:r>
              <a:rPr lang="en-US" b="1" dirty="0" smtClean="0"/>
              <a:t>:</a:t>
            </a:r>
          </a:p>
          <a:p>
            <a:r>
              <a:rPr lang="en-US" dirty="0" err="1" smtClean="0"/>
              <a:t>s`emploie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les propositions </a:t>
            </a:r>
            <a:r>
              <a:rPr lang="en-US" dirty="0" err="1" smtClean="0"/>
              <a:t>indépendantes</a:t>
            </a:r>
            <a:r>
              <a:rPr lang="en-US" dirty="0" smtClean="0"/>
              <a:t> et </a:t>
            </a:r>
            <a:r>
              <a:rPr lang="en-US" dirty="0" err="1" smtClean="0"/>
              <a:t>subordonnées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exprime</a:t>
            </a:r>
            <a:r>
              <a:rPr lang="en-US" dirty="0" smtClean="0"/>
              <a:t>  </a:t>
            </a:r>
            <a:r>
              <a:rPr lang="en-US" dirty="0" err="1" smtClean="0"/>
              <a:t>l`action</a:t>
            </a:r>
            <a:r>
              <a:rPr lang="en-US" dirty="0" smtClean="0"/>
              <a:t> </a:t>
            </a:r>
            <a:r>
              <a:rPr lang="fr-FR" dirty="0" smtClean="0"/>
              <a:t>éventuelle qui est potentielle, supposée et dépend des certaines conditions;</a:t>
            </a:r>
          </a:p>
          <a:p>
            <a:r>
              <a:rPr lang="fr-FR" dirty="0" smtClean="0"/>
              <a:t>unit les sèmes «possibilité et prospectivité»:</a:t>
            </a:r>
          </a:p>
          <a:p>
            <a:pPr>
              <a:buNone/>
            </a:pPr>
            <a:r>
              <a:rPr lang="fr-FR" i="1" dirty="0" smtClean="0"/>
              <a:t>Si je te demandais de partir avec moi, tu le ferais. (la </a:t>
            </a:r>
            <a:r>
              <a:rPr lang="fr-FR" dirty="0" smtClean="0"/>
              <a:t>conditionnalité est exprimée dans la partie avec </a:t>
            </a:r>
            <a:r>
              <a:rPr lang="fr-FR" i="1" dirty="0" smtClean="0"/>
              <a:t>si). </a:t>
            </a:r>
          </a:p>
          <a:p>
            <a:pPr>
              <a:buNone/>
            </a:pPr>
            <a:r>
              <a:rPr lang="fr-FR" b="1" i="1" dirty="0" smtClean="0"/>
              <a:t>Demain,</a:t>
            </a:r>
            <a:r>
              <a:rPr lang="fr-FR" i="1" dirty="0" smtClean="0"/>
              <a:t> il aurait été trop tard (=si on faisait cela demain);</a:t>
            </a:r>
          </a:p>
          <a:p>
            <a:pPr>
              <a:buNone/>
            </a:pPr>
            <a:r>
              <a:rPr lang="fr-FR" i="1" dirty="0" smtClean="0"/>
              <a:t>- Vous le reconnaîtriez?  (Si vous le voyiez...) – Non </a:t>
            </a:r>
            <a:endParaRPr lang="ru-RU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 temps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des </a:t>
            </a:r>
            <a:r>
              <a:rPr lang="en-US" dirty="0" err="1" smtClean="0"/>
              <a:t>catégories</a:t>
            </a:r>
            <a:r>
              <a:rPr lang="en-US" dirty="0" smtClean="0"/>
              <a:t> </a:t>
            </a:r>
            <a:r>
              <a:rPr lang="en-US" dirty="0" err="1" smtClean="0"/>
              <a:t>fondamentales</a:t>
            </a:r>
            <a:r>
              <a:rPr lang="en-US" dirty="0" smtClean="0"/>
              <a:t> du </a:t>
            </a:r>
            <a:r>
              <a:rPr lang="en-US" dirty="0" err="1" smtClean="0"/>
              <a:t>verbe</a:t>
            </a:r>
            <a:r>
              <a:rPr lang="en-US" dirty="0" smtClean="0"/>
              <a:t>, 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 err="1" smtClean="0"/>
              <a:t>traduit</a:t>
            </a:r>
            <a:r>
              <a:rPr lang="en-US" dirty="0" smtClean="0"/>
              <a:t> </a:t>
            </a:r>
            <a:r>
              <a:rPr lang="en-US" dirty="0" err="1" smtClean="0"/>
              <a:t>toutes</a:t>
            </a:r>
            <a:r>
              <a:rPr lang="en-US" dirty="0" smtClean="0"/>
              <a:t> </a:t>
            </a:r>
            <a:r>
              <a:rPr lang="en-US" dirty="0" err="1" smtClean="0"/>
              <a:t>sortes</a:t>
            </a:r>
            <a:r>
              <a:rPr lang="en-US" dirty="0" smtClean="0"/>
              <a:t> de rapports et </a:t>
            </a:r>
            <a:r>
              <a:rPr lang="en-US" dirty="0" err="1" smtClean="0"/>
              <a:t>modalités</a:t>
            </a:r>
            <a:r>
              <a:rPr lang="en-US" dirty="0" smtClean="0"/>
              <a:t> de </a:t>
            </a:r>
            <a:r>
              <a:rPr lang="en-US" dirty="0" err="1" smtClean="0"/>
              <a:t>l`action</a:t>
            </a:r>
            <a:r>
              <a:rPr lang="en-US" dirty="0" smtClean="0"/>
              <a:t> </a:t>
            </a:r>
            <a:r>
              <a:rPr lang="en-US" dirty="0" err="1" smtClean="0"/>
              <a:t>d`ordre</a:t>
            </a:r>
            <a:r>
              <a:rPr lang="en-US" dirty="0" smtClean="0"/>
              <a:t> </a:t>
            </a:r>
            <a:r>
              <a:rPr lang="en-US" dirty="0" err="1" smtClean="0"/>
              <a:t>temporel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5 oppositions qui </a:t>
            </a:r>
            <a:r>
              <a:rPr lang="en-US" b="1" dirty="0" err="1" smtClean="0"/>
              <a:t>sous-tendent</a:t>
            </a:r>
            <a:r>
              <a:rPr lang="en-US" b="1" dirty="0" smtClean="0"/>
              <a:t> le </a:t>
            </a:r>
            <a:r>
              <a:rPr lang="en-US" b="1" dirty="0" err="1" smtClean="0"/>
              <a:t>système</a:t>
            </a:r>
            <a:r>
              <a:rPr lang="en-US" b="1" dirty="0" smtClean="0"/>
              <a:t> </a:t>
            </a:r>
            <a:r>
              <a:rPr lang="en-US" b="1" dirty="0" err="1" smtClean="0"/>
              <a:t>temporel</a:t>
            </a:r>
            <a:r>
              <a:rPr lang="en-US" b="1" dirty="0" smtClean="0"/>
              <a:t> </a:t>
            </a:r>
            <a:r>
              <a:rPr lang="en-US" b="1" dirty="0" err="1" smtClean="0"/>
              <a:t>français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Première opposition: </a:t>
            </a:r>
          </a:p>
          <a:p>
            <a:pPr marL="514350" indent="-514350" algn="just">
              <a:buNone/>
            </a:pPr>
            <a:r>
              <a:rPr lang="en-US" dirty="0" smtClean="0"/>
              <a:t>Le </a:t>
            </a:r>
            <a:r>
              <a:rPr lang="en-US" dirty="0" err="1" smtClean="0"/>
              <a:t>présent</a:t>
            </a:r>
            <a:r>
              <a:rPr lang="en-US" dirty="0" smtClean="0"/>
              <a:t> - le passé - le </a:t>
            </a:r>
            <a:r>
              <a:rPr lang="en-US" dirty="0" err="1" smtClean="0"/>
              <a:t>futur</a:t>
            </a:r>
            <a:r>
              <a:rPr lang="en-US" dirty="0" smtClean="0"/>
              <a:t>: 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b="1" dirty="0" smtClean="0"/>
              <a:t>le </a:t>
            </a:r>
            <a:r>
              <a:rPr lang="en-US" b="1" dirty="0" smtClean="0"/>
              <a:t>temps </a:t>
            </a:r>
            <a:r>
              <a:rPr lang="en-US" b="1" dirty="0" err="1" smtClean="0"/>
              <a:t>absolu</a:t>
            </a:r>
            <a:r>
              <a:rPr lang="en-US" dirty="0" smtClean="0"/>
              <a:t>, </a:t>
            </a:r>
            <a:r>
              <a:rPr lang="en-US" dirty="0" err="1" smtClean="0"/>
              <a:t>c`est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opposition </a:t>
            </a:r>
            <a:r>
              <a:rPr lang="en-US" dirty="0" err="1" smtClean="0"/>
              <a:t>principale</a:t>
            </a:r>
            <a:r>
              <a:rPr lang="en-US" dirty="0" smtClean="0"/>
              <a:t> et </a:t>
            </a:r>
            <a:r>
              <a:rPr lang="en-US" dirty="0" err="1" smtClean="0"/>
              <a:t>universelle</a:t>
            </a:r>
            <a:r>
              <a:rPr lang="en-US" dirty="0" smtClean="0"/>
              <a:t>, qui se </a:t>
            </a:r>
            <a:r>
              <a:rPr lang="en-US" dirty="0" err="1" smtClean="0"/>
              <a:t>retrouve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toute</a:t>
            </a:r>
            <a:r>
              <a:rPr lang="en-US" dirty="0" smtClean="0"/>
              <a:t> langue </a:t>
            </a:r>
            <a:r>
              <a:rPr lang="en-US" dirty="0" err="1" smtClean="0"/>
              <a:t>possédant</a:t>
            </a:r>
            <a:r>
              <a:rPr lang="en-US" dirty="0" smtClean="0"/>
              <a:t> la </a:t>
            </a:r>
            <a:r>
              <a:rPr lang="en-US" dirty="0" err="1" smtClean="0"/>
              <a:t>catégorie</a:t>
            </a:r>
            <a:r>
              <a:rPr lang="en-US" dirty="0" smtClean="0"/>
              <a:t> du temps; 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 err="1" smtClean="0"/>
              <a:t>exprime</a:t>
            </a:r>
            <a:r>
              <a:rPr lang="en-US" dirty="0" smtClean="0"/>
              <a:t> le rapport entre le temps de </a:t>
            </a:r>
            <a:r>
              <a:rPr lang="en-US" dirty="0" err="1" smtClean="0"/>
              <a:t>l`action</a:t>
            </a:r>
            <a:r>
              <a:rPr lang="en-US" dirty="0" smtClean="0"/>
              <a:t> et </a:t>
            </a:r>
            <a:r>
              <a:rPr lang="en-US" dirty="0" err="1" smtClean="0"/>
              <a:t>celui</a:t>
            </a:r>
            <a:r>
              <a:rPr lang="en-US" dirty="0" smtClean="0"/>
              <a:t> de la parole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Deuxième</a:t>
            </a:r>
            <a:r>
              <a:rPr lang="en-US" b="1" dirty="0" smtClean="0"/>
              <a:t> opposition:</a:t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err="1" smtClean="0"/>
              <a:t>Simultanéité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antériorité</a:t>
            </a:r>
            <a:r>
              <a:rPr lang="en-US" dirty="0" smtClean="0"/>
              <a:t> – </a:t>
            </a:r>
            <a:r>
              <a:rPr lang="en-US" dirty="0" err="1" smtClean="0"/>
              <a:t>postériorité</a:t>
            </a:r>
            <a:r>
              <a:rPr lang="en-US" dirty="0" smtClean="0"/>
              <a:t> – </a:t>
            </a:r>
            <a:r>
              <a:rPr lang="en-US" dirty="0" err="1" smtClean="0"/>
              <a:t>postériorité</a:t>
            </a:r>
            <a:r>
              <a:rPr lang="en-US" dirty="0" smtClean="0"/>
              <a:t> par rapport au passé: </a:t>
            </a:r>
            <a:endParaRPr lang="en-US" dirty="0" smtClean="0"/>
          </a:p>
          <a:p>
            <a:pPr algn="just">
              <a:buNone/>
            </a:pPr>
            <a:r>
              <a:rPr lang="en-US" b="1" dirty="0" smtClean="0"/>
              <a:t>le </a:t>
            </a:r>
            <a:r>
              <a:rPr lang="en-US" b="1" dirty="0" smtClean="0"/>
              <a:t>temps </a:t>
            </a:r>
            <a:r>
              <a:rPr lang="en-US" b="1" dirty="0" err="1" smtClean="0"/>
              <a:t>relatif</a:t>
            </a:r>
            <a:r>
              <a:rPr lang="en-US" b="1" dirty="0" smtClean="0"/>
              <a:t> </a:t>
            </a:r>
            <a:r>
              <a:rPr lang="en-US" b="1" dirty="0" err="1" smtClean="0"/>
              <a:t>ou</a:t>
            </a:r>
            <a:r>
              <a:rPr lang="en-US" b="1" dirty="0" smtClean="0"/>
              <a:t> la </a:t>
            </a:r>
            <a:r>
              <a:rPr lang="en-US" b="1" dirty="0" err="1" smtClean="0"/>
              <a:t>corrélation</a:t>
            </a:r>
            <a:r>
              <a:rPr lang="en-US" b="1" dirty="0" smtClean="0"/>
              <a:t> de temps</a:t>
            </a:r>
            <a:r>
              <a:rPr lang="en-US" dirty="0" smtClean="0"/>
              <a:t> qui </a:t>
            </a:r>
            <a:r>
              <a:rPr lang="en-US" dirty="0" err="1" smtClean="0"/>
              <a:t>établit</a:t>
            </a:r>
            <a:r>
              <a:rPr lang="en-US" dirty="0" smtClean="0"/>
              <a:t> le lien </a:t>
            </a:r>
            <a:r>
              <a:rPr lang="en-US" dirty="0" err="1" smtClean="0"/>
              <a:t>temporel</a:t>
            </a:r>
            <a:r>
              <a:rPr lang="en-US" dirty="0" smtClean="0"/>
              <a:t> entre </a:t>
            </a:r>
            <a:r>
              <a:rPr lang="en-US" dirty="0" err="1" smtClean="0"/>
              <a:t>l`action</a:t>
            </a:r>
            <a:r>
              <a:rPr lang="en-US" dirty="0" smtClean="0"/>
              <a:t> en question et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autre</a:t>
            </a:r>
            <a:r>
              <a:rPr lang="en-US" dirty="0" smtClean="0"/>
              <a:t> action; </a:t>
            </a:r>
            <a:endParaRPr lang="en-US" dirty="0" smtClean="0"/>
          </a:p>
          <a:p>
            <a:pPr algn="just">
              <a:buNone/>
            </a:pP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 smtClean="0"/>
              <a:t>pose le </a:t>
            </a:r>
            <a:r>
              <a:rPr lang="en-US" dirty="0" err="1" smtClean="0"/>
              <a:t>problème</a:t>
            </a:r>
            <a:r>
              <a:rPr lang="en-US" dirty="0" smtClean="0"/>
              <a:t> de la concordance des temps.</a:t>
            </a:r>
          </a:p>
          <a:p>
            <a:pPr>
              <a:buNone/>
            </a:pPr>
            <a:r>
              <a:rPr lang="en-US" dirty="0" err="1" smtClean="0"/>
              <a:t>éé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Troisième</a:t>
            </a:r>
            <a:r>
              <a:rPr lang="en-US" b="1" dirty="0" smtClean="0"/>
              <a:t> </a:t>
            </a:r>
            <a:r>
              <a:rPr lang="en-US" b="1" dirty="0" smtClean="0"/>
              <a:t>opposition:</a:t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Temps </a:t>
            </a:r>
            <a:r>
              <a:rPr lang="en-US" dirty="0" err="1" smtClean="0"/>
              <a:t>linéaire</a:t>
            </a:r>
            <a:r>
              <a:rPr lang="en-US" dirty="0" smtClean="0"/>
              <a:t> (</a:t>
            </a:r>
            <a:r>
              <a:rPr lang="en-US" dirty="0" err="1" smtClean="0"/>
              <a:t>imparfait</a:t>
            </a:r>
            <a:r>
              <a:rPr lang="en-US" dirty="0" smtClean="0"/>
              <a:t>)/temps </a:t>
            </a:r>
            <a:r>
              <a:rPr lang="en-US" dirty="0" err="1" smtClean="0"/>
              <a:t>ponctuels</a:t>
            </a:r>
            <a:r>
              <a:rPr lang="en-US" dirty="0" smtClean="0"/>
              <a:t> (PC, PS): la limitation de </a:t>
            </a:r>
            <a:r>
              <a:rPr lang="en-US" dirty="0" err="1" smtClean="0"/>
              <a:t>l`action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temps;</a:t>
            </a:r>
          </a:p>
          <a:p>
            <a:pPr algn="just">
              <a:buNone/>
            </a:pPr>
            <a:r>
              <a:rPr lang="en-US" dirty="0" smtClean="0"/>
              <a:t>Le temps </a:t>
            </a:r>
            <a:r>
              <a:rPr lang="en-US" dirty="0" err="1" smtClean="0"/>
              <a:t>linéaire</a:t>
            </a:r>
            <a:r>
              <a:rPr lang="en-US" dirty="0" smtClean="0"/>
              <a:t> </a:t>
            </a:r>
            <a:r>
              <a:rPr lang="en-US" dirty="0" err="1" smtClean="0"/>
              <a:t>désigne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action sans </a:t>
            </a:r>
            <a:r>
              <a:rPr lang="en-US" dirty="0" err="1" smtClean="0"/>
              <a:t>limites</a:t>
            </a:r>
            <a:r>
              <a:rPr lang="en-US" dirty="0" smtClean="0"/>
              <a:t> </a:t>
            </a:r>
            <a:r>
              <a:rPr lang="en-US" dirty="0" err="1" smtClean="0"/>
              <a:t>temporelles</a:t>
            </a:r>
            <a:r>
              <a:rPr lang="en-US" dirty="0" smtClean="0"/>
              <a:t>, les temps </a:t>
            </a:r>
            <a:r>
              <a:rPr lang="en-US" dirty="0" err="1" smtClean="0"/>
              <a:t>ponctuels</a:t>
            </a:r>
            <a:r>
              <a:rPr lang="en-US" dirty="0" smtClean="0"/>
              <a:t> </a:t>
            </a:r>
            <a:r>
              <a:rPr lang="en-US" dirty="0" err="1" smtClean="0"/>
              <a:t>montrent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 temps de </a:t>
            </a:r>
            <a:r>
              <a:rPr lang="en-US" dirty="0" err="1" smtClean="0"/>
              <a:t>l`action</a:t>
            </a:r>
            <a:r>
              <a:rPr lang="en-US" dirty="0" smtClean="0"/>
              <a:t> a </a:t>
            </a:r>
            <a:r>
              <a:rPr lang="en-US" dirty="0" err="1" smtClean="0"/>
              <a:t>eu</a:t>
            </a:r>
            <a:r>
              <a:rPr lang="en-US" dirty="0" smtClean="0"/>
              <a:t> des </a:t>
            </a:r>
            <a:r>
              <a:rPr lang="en-US" dirty="0" err="1" smtClean="0"/>
              <a:t>limites</a:t>
            </a:r>
            <a:r>
              <a:rPr lang="en-US" dirty="0" smtClean="0"/>
              <a:t> (le moment initial, final </a:t>
            </a:r>
            <a:r>
              <a:rPr lang="en-US" dirty="0" err="1" smtClean="0"/>
              <a:t>ou</a:t>
            </a:r>
            <a:r>
              <a:rPr lang="en-US" dirty="0" smtClean="0"/>
              <a:t> les </a:t>
            </a:r>
            <a:r>
              <a:rPr lang="en-US" dirty="0" err="1" smtClean="0"/>
              <a:t>deux</a:t>
            </a:r>
            <a:r>
              <a:rPr lang="en-US" dirty="0" smtClean="0"/>
              <a:t>)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Quatrième</a:t>
            </a:r>
            <a:r>
              <a:rPr lang="en-US" b="1" dirty="0" smtClean="0"/>
              <a:t> </a:t>
            </a:r>
            <a:r>
              <a:rPr lang="en-US" b="1" dirty="0" smtClean="0"/>
              <a:t>opposition:</a:t>
            </a:r>
            <a:br>
              <a:rPr lang="en-US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/>
              <a:t>L`actualité</a:t>
            </a:r>
            <a:r>
              <a:rPr lang="en-US" b="1" dirty="0" smtClean="0"/>
              <a:t> </a:t>
            </a:r>
            <a:r>
              <a:rPr lang="en-US" b="1" dirty="0" smtClean="0"/>
              <a:t>de </a:t>
            </a:r>
            <a:r>
              <a:rPr lang="en-US" b="1" dirty="0" err="1" smtClean="0"/>
              <a:t>l`action</a:t>
            </a:r>
            <a:r>
              <a:rPr lang="en-US" b="1" dirty="0" smtClean="0"/>
              <a:t>:</a:t>
            </a:r>
          </a:p>
          <a:p>
            <a:pPr algn="just">
              <a:buNone/>
            </a:pPr>
            <a:r>
              <a:rPr lang="en-US" dirty="0" smtClean="0"/>
              <a:t>Le PC (</a:t>
            </a:r>
            <a:r>
              <a:rPr lang="en-US" dirty="0" err="1" smtClean="0"/>
              <a:t>décrit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action </a:t>
            </a:r>
            <a:r>
              <a:rPr lang="en-US" dirty="0" err="1" smtClean="0"/>
              <a:t>actuelle</a:t>
            </a:r>
            <a:r>
              <a:rPr lang="en-US" dirty="0" smtClean="0"/>
              <a:t>, </a:t>
            </a:r>
            <a:r>
              <a:rPr lang="en-US" dirty="0" err="1" smtClean="0"/>
              <a:t>liée</a:t>
            </a:r>
            <a:r>
              <a:rPr lang="en-US" dirty="0" smtClean="0"/>
              <a:t> au moment du </a:t>
            </a:r>
            <a:r>
              <a:rPr lang="en-US" dirty="0" err="1" smtClean="0"/>
              <a:t>discours</a:t>
            </a:r>
            <a:r>
              <a:rPr lang="en-US" dirty="0" smtClean="0"/>
              <a:t>) / le PS (</a:t>
            </a:r>
            <a:r>
              <a:rPr lang="en-US" dirty="0" err="1" smtClean="0"/>
              <a:t>exprime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action non-</a:t>
            </a:r>
            <a:r>
              <a:rPr lang="en-US" dirty="0" err="1" smtClean="0"/>
              <a:t>actuelle</a:t>
            </a:r>
            <a:r>
              <a:rPr lang="en-US" dirty="0" smtClean="0"/>
              <a:t>, </a:t>
            </a:r>
            <a:r>
              <a:rPr lang="en-US" dirty="0" err="1" smtClean="0"/>
              <a:t>appartenant</a:t>
            </a:r>
            <a:r>
              <a:rPr lang="en-US" dirty="0" smtClean="0"/>
              <a:t> à la narration </a:t>
            </a:r>
            <a:r>
              <a:rPr lang="en-US" dirty="0" err="1" smtClean="0"/>
              <a:t>historique</a:t>
            </a:r>
            <a:r>
              <a:rPr lang="en-US" dirty="0" smtClean="0"/>
              <a:t>):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Cinquième</a:t>
            </a:r>
            <a:r>
              <a:rPr lang="en-US" b="1" dirty="0" smtClean="0"/>
              <a:t> </a:t>
            </a:r>
            <a:r>
              <a:rPr lang="en-US" b="1" dirty="0" smtClean="0"/>
              <a:t>opposition:</a:t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L`intervalle</a:t>
            </a:r>
            <a:r>
              <a:rPr lang="en-US" b="1" dirty="0" smtClean="0"/>
              <a:t> </a:t>
            </a:r>
            <a:r>
              <a:rPr lang="en-US" b="1" dirty="0" err="1" smtClean="0"/>
              <a:t>temporel</a:t>
            </a:r>
            <a:r>
              <a:rPr lang="en-US" b="1" dirty="0" smtClean="0"/>
              <a:t>: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Passé </a:t>
            </a:r>
            <a:r>
              <a:rPr lang="en-US" dirty="0" err="1" smtClean="0"/>
              <a:t>composé</a:t>
            </a:r>
            <a:r>
              <a:rPr lang="en-US" dirty="0" smtClean="0"/>
              <a:t> / passé </a:t>
            </a:r>
            <a:r>
              <a:rPr lang="en-US" dirty="0" err="1" smtClean="0"/>
              <a:t>immédiat</a:t>
            </a:r>
            <a:r>
              <a:rPr lang="en-US" dirty="0" smtClean="0"/>
              <a:t> et </a:t>
            </a:r>
            <a:r>
              <a:rPr lang="en-US" dirty="0" err="1" smtClean="0"/>
              <a:t>futur</a:t>
            </a:r>
            <a:r>
              <a:rPr lang="en-US" dirty="0" smtClean="0"/>
              <a:t> simple/</a:t>
            </a:r>
            <a:r>
              <a:rPr lang="en-US" dirty="0" err="1" smtClean="0"/>
              <a:t>futur</a:t>
            </a:r>
            <a:r>
              <a:rPr lang="en-US" dirty="0" smtClean="0"/>
              <a:t> </a:t>
            </a:r>
            <a:r>
              <a:rPr lang="en-US" dirty="0" err="1" smtClean="0"/>
              <a:t>immédiat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L`aspect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501122" cy="4525963"/>
          </a:xfrm>
        </p:spPr>
        <p:txBody>
          <a:bodyPr/>
          <a:lstStyle/>
          <a:p>
            <a:pPr algn="just"/>
            <a:r>
              <a:rPr lang="en-US" dirty="0" smtClean="0"/>
              <a:t>La </a:t>
            </a:r>
            <a:r>
              <a:rPr lang="en-US" dirty="0" err="1" smtClean="0"/>
              <a:t>catégorie</a:t>
            </a:r>
            <a:r>
              <a:rPr lang="en-US" dirty="0" smtClean="0"/>
              <a:t> qui </a:t>
            </a:r>
            <a:r>
              <a:rPr lang="en-US" dirty="0" err="1" smtClean="0"/>
              <a:t>exprime</a:t>
            </a:r>
            <a:r>
              <a:rPr lang="en-US" dirty="0" smtClean="0"/>
              <a:t> le </a:t>
            </a:r>
            <a:r>
              <a:rPr lang="en-US" dirty="0" err="1" smtClean="0"/>
              <a:t>caractère</a:t>
            </a:r>
            <a:r>
              <a:rPr lang="en-US" dirty="0" smtClean="0"/>
              <a:t> du </a:t>
            </a:r>
            <a:r>
              <a:rPr lang="en-US" dirty="0" err="1" smtClean="0"/>
              <a:t>déroulement</a:t>
            </a:r>
            <a:r>
              <a:rPr lang="en-US" dirty="0" smtClean="0"/>
              <a:t> de </a:t>
            </a:r>
            <a:r>
              <a:rPr lang="en-US" dirty="0" err="1" smtClean="0"/>
              <a:t>l`action</a:t>
            </a:r>
            <a:r>
              <a:rPr lang="en-US" dirty="0" smtClean="0"/>
              <a:t> (</a:t>
            </a:r>
            <a:r>
              <a:rPr lang="en-US" dirty="0" err="1" smtClean="0"/>
              <a:t>durée</a:t>
            </a:r>
            <a:r>
              <a:rPr lang="en-US" dirty="0" smtClean="0"/>
              <a:t>, </a:t>
            </a:r>
            <a:r>
              <a:rPr lang="en-US" dirty="0" err="1" smtClean="0"/>
              <a:t>répétition</a:t>
            </a:r>
            <a:r>
              <a:rPr lang="en-US" dirty="0" smtClean="0"/>
              <a:t>, phases, </a:t>
            </a:r>
            <a:r>
              <a:rPr lang="en-US" dirty="0" err="1" smtClean="0"/>
              <a:t>accomplissement</a:t>
            </a:r>
            <a:r>
              <a:rPr lang="en-US" dirty="0" smtClean="0"/>
              <a:t> /non-</a:t>
            </a:r>
            <a:r>
              <a:rPr lang="en-US" dirty="0" err="1" smtClean="0"/>
              <a:t>accomplissement</a:t>
            </a:r>
            <a:r>
              <a:rPr lang="en-US" dirty="0" smtClean="0"/>
              <a:t>)</a:t>
            </a:r>
          </a:p>
          <a:p>
            <a:pPr algn="just"/>
            <a:r>
              <a:rPr lang="en-US" b="1" dirty="0" smtClean="0"/>
              <a:t>Il </a:t>
            </a:r>
            <a:r>
              <a:rPr lang="en-US" b="1" dirty="0" err="1" smtClean="0"/>
              <a:t>faut</a:t>
            </a:r>
            <a:r>
              <a:rPr lang="en-US" b="1" dirty="0" smtClean="0"/>
              <a:t> </a:t>
            </a:r>
            <a:r>
              <a:rPr lang="en-US" b="1" dirty="0" err="1" smtClean="0"/>
              <a:t>distinguer</a:t>
            </a:r>
            <a:r>
              <a:rPr lang="en-US" b="1" dirty="0" smtClean="0"/>
              <a:t>: </a:t>
            </a:r>
            <a:r>
              <a:rPr lang="en-US" dirty="0" smtClean="0"/>
              <a:t>les </a:t>
            </a:r>
            <a:r>
              <a:rPr lang="en-US" dirty="0" err="1" smtClean="0"/>
              <a:t>moyens</a:t>
            </a:r>
            <a:r>
              <a:rPr lang="en-US" dirty="0" smtClean="0"/>
              <a:t> de </a:t>
            </a:r>
            <a:r>
              <a:rPr lang="en-US" dirty="0" err="1" smtClean="0"/>
              <a:t>l`expression</a:t>
            </a:r>
            <a:r>
              <a:rPr lang="en-US" dirty="0" smtClean="0"/>
              <a:t> des </a:t>
            </a:r>
            <a:r>
              <a:rPr lang="en-US" dirty="0" err="1" smtClean="0"/>
              <a:t>valeurs</a:t>
            </a:r>
            <a:r>
              <a:rPr lang="en-US" dirty="0" smtClean="0"/>
              <a:t> </a:t>
            </a:r>
            <a:r>
              <a:rPr lang="en-US" dirty="0" err="1" smtClean="0"/>
              <a:t>aspectuelles</a:t>
            </a:r>
            <a:r>
              <a:rPr lang="en-US" dirty="0" smtClean="0"/>
              <a:t> et </a:t>
            </a:r>
            <a:r>
              <a:rPr lang="en-US" dirty="0" err="1" smtClean="0"/>
              <a:t>l`aspect</a:t>
            </a:r>
            <a:r>
              <a:rPr lang="en-US" dirty="0" smtClean="0"/>
              <a:t> en </a:t>
            </a:r>
            <a:r>
              <a:rPr lang="en-US" dirty="0" err="1" smtClean="0"/>
              <a:t>tant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catégorie</a:t>
            </a:r>
            <a:r>
              <a:rPr lang="en-US" dirty="0" smtClean="0"/>
              <a:t> </a:t>
            </a:r>
            <a:r>
              <a:rPr lang="en-US" dirty="0" err="1" smtClean="0"/>
              <a:t>grammaticale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rmAutofit fontScale="90000"/>
          </a:bodyPr>
          <a:lstStyle/>
          <a:p>
            <a:pPr lvl="0"/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La </a:t>
            </a:r>
            <a:r>
              <a:rPr lang="fr-FR" b="1" dirty="0" smtClean="0"/>
              <a:t>notion d'aspect grammatical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L'aspect peut être identifiable 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dans les formes verbales elles-mêmes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a. Accompli / inaccompli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Tout procès verbal a un 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déroulement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 et un 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terme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, un début et une fin.</a:t>
            </a:r>
            <a:br>
              <a:rPr lang="fr-F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 S'il est vu en 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cours de déroulement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, donc pas encore terminé, on dira que l'aspect est 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non accompli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fr-F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Exemple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 :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Il est interdit de fumer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 (on voit bien que cette interdiction est valable au moment où l'on accroche la pancarte, lorsqu'on la lit des jours, des semaines après, et que c'est toujours valable 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!)</a:t>
            </a:r>
          </a:p>
          <a:p>
            <a:pPr lvl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Si le procès est vu 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au moment où son terme est avéré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, on peut alors parler d'un aspect 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accompli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fr-F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Exemple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 :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Elle a arrêté de fumer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 (on voit bien qu'au moment où cette vérité est énoncée, le sujet a vraiment arrêté de fumer, sa vie de fumeuse est révolue, elle appartient au passé !)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b. Global / sécant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On peut aussi envisager d'analyser le procès sous un autre angle de vue.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procès peut être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perçu de l'extérieur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dans sa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globalité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; il est alors considéré comme un tout. On parle ici d'un aspect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global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Exemple :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Je lus ton livre avec empressement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(on imagine bien que le procès a un début et une fin et ici, on le voit dans sa globalité)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Si le procès est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envisagé de l'intérieur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à partir d'une des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étapes de son déroulement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sans tenir compte réellement des bornes de début et de fin, on dit qu'on a de lui une vision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« en coupe »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; on parle alors d'un aspect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sécant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Exemple :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Je lui racontais une histoire tous les soirs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Il faut retenir que l'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aspect sécant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caractérise les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verbes à l'imparfait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et s'oppose à l'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aspect global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du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passé simple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Cette distinction est notamment très utile dans l'analyse d'un texte où ces deux temps alternent !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futur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peut recevoir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indifféremment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les deux interprétations ; et le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présent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étant par excellence le temps de la narration, est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essentiellement sécant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Il peut éventuellement changer d'aspect dans des emplois rares, comme lorsque l'on parle du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présent historique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fr-FR" b="1" dirty="0" smtClean="0"/>
              <a:t>Le mode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dirty="0" smtClean="0"/>
              <a:t>est une catégorie qui exprime l'attitude du locuteur à l'égard de la réalité décrite dans l'énoncé. </a:t>
            </a:r>
          </a:p>
          <a:p>
            <a:pPr>
              <a:buNone/>
            </a:pPr>
            <a:r>
              <a:rPr lang="fr-FR" dirty="0" smtClean="0"/>
              <a:t>La grammaire  française traditionnelle distingue quatre modes :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b="1" u="sng" dirty="0" smtClean="0"/>
              <a:t>l`indicatif</a:t>
            </a:r>
            <a:r>
              <a:rPr lang="fr-FR" b="1" dirty="0" smtClean="0"/>
              <a:t>, </a:t>
            </a:r>
          </a:p>
          <a:p>
            <a:pPr>
              <a:buNone/>
            </a:pPr>
            <a:r>
              <a:rPr lang="fr-FR" b="1" u="sng" dirty="0" smtClean="0"/>
              <a:t>L`impératif,</a:t>
            </a:r>
          </a:p>
          <a:p>
            <a:pPr>
              <a:buNone/>
            </a:pPr>
            <a:r>
              <a:rPr lang="fr-FR" b="1" u="sng" dirty="0" smtClean="0"/>
              <a:t>le subjonctif</a:t>
            </a:r>
            <a:r>
              <a:rPr lang="fr-FR" b="1" dirty="0" smtClean="0"/>
              <a:t>, </a:t>
            </a:r>
          </a:p>
          <a:p>
            <a:pPr>
              <a:buNone/>
            </a:pPr>
            <a:r>
              <a:rPr lang="fr-FR" b="1" u="sng" dirty="0" smtClean="0"/>
              <a:t>le</a:t>
            </a:r>
            <a:r>
              <a:rPr lang="fr-FR" dirty="0" smtClean="0"/>
              <a:t> </a:t>
            </a:r>
            <a:r>
              <a:rPr lang="fr-FR" b="1" u="sng" dirty="0" smtClean="0"/>
              <a:t>conditionnel</a:t>
            </a:r>
            <a:r>
              <a:rPr lang="fr-FR" b="1" dirty="0" smtClean="0"/>
              <a:t> </a:t>
            </a:r>
          </a:p>
          <a:p>
            <a:pPr>
              <a:buNone/>
            </a:pPr>
            <a:r>
              <a:rPr lang="fr-FR" dirty="0" smtClean="0"/>
              <a:t>Cette classification est établie au 17</a:t>
            </a:r>
            <a:r>
              <a:rPr lang="fr-FR" baseline="30000" dirty="0" smtClean="0"/>
              <a:t>e</a:t>
            </a:r>
            <a:r>
              <a:rPr lang="fr-FR" dirty="0" smtClean="0"/>
              <a:t> siècle.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La notion d'aspect lexical</a:t>
            </a:r>
            <a:br>
              <a:rPr lang="fr-FR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4360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/>
              <a:t>L'aspect est dans ce cas identifiable non pas dans la forme verbale, mais </a:t>
            </a:r>
            <a:r>
              <a:rPr lang="fr-FR" b="1" dirty="0" smtClean="0"/>
              <a:t>dans le sens du verbe lui-même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a.</a:t>
            </a:r>
            <a:r>
              <a:rPr lang="fr-FR" b="1" dirty="0" smtClean="0"/>
              <a:t> Verbes perfectifs</a:t>
            </a:r>
          </a:p>
          <a:p>
            <a:r>
              <a:rPr lang="fr-FR" dirty="0" smtClean="0"/>
              <a:t>Certains verbes comportent dans leur sens une </a:t>
            </a:r>
            <a:r>
              <a:rPr lang="fr-FR" b="1" dirty="0" smtClean="0"/>
              <a:t>limitation de durée</a:t>
            </a:r>
            <a:r>
              <a:rPr lang="fr-FR" dirty="0" smtClean="0"/>
              <a:t>. Pour se réaliser, les procès </a:t>
            </a:r>
            <a:r>
              <a:rPr lang="fr-FR" b="1" dirty="0" smtClean="0"/>
              <a:t>perfectifs </a:t>
            </a:r>
            <a:r>
              <a:rPr lang="fr-FR" dirty="0" smtClean="0"/>
              <a:t>doivent </a:t>
            </a:r>
            <a:r>
              <a:rPr lang="fr-FR" dirty="0" smtClean="0"/>
              <a:t>être </a:t>
            </a:r>
            <a:r>
              <a:rPr lang="fr-FR" b="1" dirty="0" smtClean="0"/>
              <a:t>envisagés jusqu'à leur terme</a:t>
            </a:r>
            <a:r>
              <a:rPr lang="fr-FR" dirty="0" smtClean="0"/>
              <a:t>.</a:t>
            </a:r>
            <a:br>
              <a:rPr lang="fr-FR" dirty="0" smtClean="0"/>
            </a:br>
            <a:r>
              <a:rPr lang="fr-FR" b="1" dirty="0" smtClean="0"/>
              <a:t>Exemple :</a:t>
            </a:r>
            <a:r>
              <a:rPr lang="fr-FR" dirty="0" smtClean="0"/>
              <a:t> </a:t>
            </a:r>
            <a:r>
              <a:rPr lang="fr-FR" i="1" dirty="0" smtClean="0"/>
              <a:t>Il mourut seul chez lui</a:t>
            </a:r>
            <a:r>
              <a:rPr lang="fr-FR" dirty="0" smtClean="0"/>
              <a:t>. (on ne meurt que quand on est mort, pas avant ; la limite s'impose d'elle-même si l'on veut que le procès se </a:t>
            </a:r>
            <a:r>
              <a:rPr lang="fr-FR" dirty="0" smtClean="0"/>
              <a:t>réalise)</a:t>
            </a:r>
            <a:endParaRPr lang="fr-FR" dirty="0" smtClean="0"/>
          </a:p>
          <a:p>
            <a:r>
              <a:rPr lang="fr-FR" dirty="0" smtClean="0"/>
              <a:t>Ces verbes ne supportent logiquement </a:t>
            </a:r>
            <a:r>
              <a:rPr lang="fr-FR" b="1" dirty="0" smtClean="0"/>
              <a:t>pas de complément de durée</a:t>
            </a:r>
            <a:r>
              <a:rPr lang="fr-FR" dirty="0" smtClean="0"/>
              <a:t> : on ne peut pas « mourir longtemps ».</a:t>
            </a:r>
          </a:p>
          <a:p>
            <a:pPr>
              <a:buNone/>
            </a:pPr>
            <a:r>
              <a:rPr lang="fr-FR" b="1" dirty="0" smtClean="0"/>
              <a:t>b. Verbes imperfectifs</a:t>
            </a:r>
          </a:p>
          <a:p>
            <a:r>
              <a:rPr lang="fr-FR" dirty="0" smtClean="0"/>
              <a:t>A l'inverse, les verbes </a:t>
            </a:r>
            <a:r>
              <a:rPr lang="fr-FR" b="1" dirty="0" smtClean="0"/>
              <a:t>imperfectifs</a:t>
            </a:r>
            <a:r>
              <a:rPr lang="fr-FR" dirty="0" smtClean="0"/>
              <a:t> ne présupposent </a:t>
            </a:r>
            <a:r>
              <a:rPr lang="fr-FR" b="1" dirty="0" smtClean="0"/>
              <a:t>aucune limite de durée</a:t>
            </a:r>
            <a:r>
              <a:rPr lang="fr-FR" dirty="0" smtClean="0"/>
              <a:t>. Une fois le procès imperfectif commencé, il peut durer aussi longtemps qu'on le veut, jusqu'à ce que des circonstances en décident la fin.</a:t>
            </a:r>
            <a:br>
              <a:rPr lang="fr-FR" dirty="0" smtClean="0"/>
            </a:br>
            <a:r>
              <a:rPr lang="fr-FR" b="1" dirty="0" smtClean="0"/>
              <a:t>Exemple :</a:t>
            </a:r>
            <a:r>
              <a:rPr lang="fr-FR" dirty="0" smtClean="0"/>
              <a:t> </a:t>
            </a:r>
            <a:r>
              <a:rPr lang="fr-FR" i="1" dirty="0" smtClean="0"/>
              <a:t>Elles se voient souvent le dimanche</a:t>
            </a:r>
            <a:r>
              <a:rPr lang="fr-FR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Les périphrases aspectuelles</a:t>
            </a:r>
            <a:br>
              <a:rPr lang="fr-FR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Les </a:t>
            </a:r>
            <a:r>
              <a:rPr lang="fr-FR" b="1" dirty="0" smtClean="0"/>
              <a:t>périphrases</a:t>
            </a:r>
            <a:r>
              <a:rPr lang="fr-FR" dirty="0" smtClean="0"/>
              <a:t> sont des </a:t>
            </a:r>
            <a:r>
              <a:rPr lang="fr-FR" b="1" dirty="0" smtClean="0"/>
              <a:t>formes verbales complexes</a:t>
            </a:r>
            <a:r>
              <a:rPr lang="fr-FR" dirty="0" smtClean="0"/>
              <a:t>, constituées d'un </a:t>
            </a:r>
            <a:r>
              <a:rPr lang="fr-FR" b="1" dirty="0" smtClean="0"/>
              <a:t>semi-auxiliaire conjugué</a:t>
            </a:r>
            <a:r>
              <a:rPr lang="fr-FR" dirty="0" smtClean="0"/>
              <a:t>, suivi d'un </a:t>
            </a:r>
            <a:r>
              <a:rPr lang="fr-FR" b="1" dirty="0" smtClean="0"/>
              <a:t>verbe à un mode non personnel</a:t>
            </a:r>
            <a:r>
              <a:rPr lang="fr-FR" dirty="0" smtClean="0"/>
              <a:t>.</a:t>
            </a:r>
            <a:br>
              <a:rPr lang="fr-FR" dirty="0" smtClean="0"/>
            </a:br>
            <a:r>
              <a:rPr lang="fr-FR" dirty="0" smtClean="0"/>
              <a:t>Or, certaines d'entre elles sont utilisées pour exprimer un aspect particulier.</a:t>
            </a:r>
          </a:p>
          <a:p>
            <a:r>
              <a:rPr lang="fr-FR" dirty="0" smtClean="0"/>
              <a:t>L'aspect </a:t>
            </a:r>
            <a:r>
              <a:rPr lang="fr-FR" b="1" dirty="0" smtClean="0"/>
              <a:t>duratif</a:t>
            </a:r>
            <a:r>
              <a:rPr lang="fr-FR" dirty="0" smtClean="0"/>
              <a:t> va ainsi s'exprimer à l'aide de la périphrase </a:t>
            </a:r>
            <a:r>
              <a:rPr lang="fr-FR" b="1" i="1" dirty="0" smtClean="0"/>
              <a:t>être en train de + infinitif </a:t>
            </a:r>
            <a:r>
              <a:rPr lang="fr-FR" dirty="0" smtClean="0"/>
              <a:t>: </a:t>
            </a:r>
            <a:r>
              <a:rPr lang="fr-FR" i="1" dirty="0" smtClean="0"/>
              <a:t>J'étais en train de prendre un bain</a:t>
            </a:r>
            <a:r>
              <a:rPr lang="fr-FR" dirty="0" smtClean="0"/>
              <a:t>.</a:t>
            </a:r>
          </a:p>
          <a:p>
            <a:r>
              <a:rPr lang="fr-FR" dirty="0" smtClean="0"/>
              <a:t>L'aspect </a:t>
            </a:r>
            <a:r>
              <a:rPr lang="fr-FR" b="1" dirty="0" smtClean="0"/>
              <a:t>progressif</a:t>
            </a:r>
            <a:r>
              <a:rPr lang="fr-FR" dirty="0" smtClean="0"/>
              <a:t> s'exprime avec </a:t>
            </a:r>
            <a:r>
              <a:rPr lang="fr-FR" b="1" i="1" dirty="0" smtClean="0"/>
              <a:t>aller + gérondif</a:t>
            </a:r>
            <a:r>
              <a:rPr lang="fr-FR" dirty="0" smtClean="0"/>
              <a:t> : </a:t>
            </a:r>
            <a:r>
              <a:rPr lang="fr-FR" i="1" dirty="0" smtClean="0"/>
              <a:t>Ses résultats vont </a:t>
            </a:r>
            <a:r>
              <a:rPr lang="fr-FR" i="1" dirty="0" smtClean="0"/>
              <a:t>en diminuant </a:t>
            </a:r>
            <a:r>
              <a:rPr lang="fr-FR" i="1" dirty="0" smtClean="0"/>
              <a:t>de trimestre en trimestre</a:t>
            </a:r>
            <a:r>
              <a:rPr lang="fr-FR" dirty="0" smtClean="0"/>
              <a:t>.</a:t>
            </a:r>
          </a:p>
          <a:p>
            <a:r>
              <a:rPr lang="fr-FR" dirty="0" smtClean="0"/>
              <a:t>L'aspect </a:t>
            </a:r>
            <a:r>
              <a:rPr lang="fr-FR" b="1" dirty="0" smtClean="0"/>
              <a:t>inchoatif</a:t>
            </a:r>
            <a:r>
              <a:rPr lang="fr-FR" dirty="0" smtClean="0"/>
              <a:t> correspond à l'entrée dans le procès ; il s'exprime avec </a:t>
            </a:r>
            <a:r>
              <a:rPr lang="fr-FR" b="1" i="1" dirty="0" smtClean="0"/>
              <a:t>se mettre / commencer à/de + infinitif</a:t>
            </a:r>
            <a:r>
              <a:rPr lang="fr-FR" dirty="0" smtClean="0"/>
              <a:t> : </a:t>
            </a:r>
            <a:r>
              <a:rPr lang="fr-FR" i="1" dirty="0" smtClean="0"/>
              <a:t>Ils commencent à réviser dès maintenant</a:t>
            </a:r>
            <a:r>
              <a:rPr lang="fr-FR" dirty="0" smtClean="0"/>
              <a:t> / </a:t>
            </a:r>
            <a:r>
              <a:rPr lang="fr-FR" i="1" dirty="0" smtClean="0"/>
              <a:t>Ils se mettent à réviser dès maintenant</a:t>
            </a:r>
            <a:r>
              <a:rPr lang="fr-FR" dirty="0" smtClean="0"/>
              <a:t>.</a:t>
            </a:r>
          </a:p>
          <a:p>
            <a:r>
              <a:rPr lang="fr-FR" dirty="0" smtClean="0"/>
              <a:t>L'aspect </a:t>
            </a:r>
            <a:r>
              <a:rPr lang="fr-FR" b="1" dirty="0" smtClean="0"/>
              <a:t>terminatif</a:t>
            </a:r>
            <a:r>
              <a:rPr lang="fr-FR" dirty="0" smtClean="0"/>
              <a:t> enfin correspond à la fin du procès et se caractérise par l'emploi de </a:t>
            </a:r>
            <a:r>
              <a:rPr lang="fr-FR" b="1" i="1" dirty="0" smtClean="0"/>
              <a:t>finir / achever / cesser de + infinitif</a:t>
            </a:r>
            <a:r>
              <a:rPr lang="fr-FR" dirty="0" smtClean="0"/>
              <a:t> : </a:t>
            </a:r>
            <a:r>
              <a:rPr lang="fr-FR" i="1" dirty="0" smtClean="0"/>
              <a:t>Je finis de me préparer et j'arrive</a:t>
            </a:r>
            <a:r>
              <a:rPr lang="fr-FR" dirty="0" smtClean="0"/>
              <a:t> !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Ces périphrases sont simplement appelées </a:t>
            </a:r>
            <a:r>
              <a:rPr lang="fr-FR" b="1" dirty="0" smtClean="0"/>
              <a:t>périphrases aspectuelles</a:t>
            </a:r>
            <a:r>
              <a:rPr lang="fr-FR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 </a:t>
            </a:r>
            <a:r>
              <a:rPr lang="en-US" b="1" dirty="0" err="1" smtClean="0"/>
              <a:t>voix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catégorie</a:t>
            </a:r>
            <a:r>
              <a:rPr lang="en-US" dirty="0" smtClean="0"/>
              <a:t> qui </a:t>
            </a:r>
            <a:r>
              <a:rPr lang="en-US" dirty="0" err="1" smtClean="0"/>
              <a:t>exprime</a:t>
            </a:r>
            <a:r>
              <a:rPr lang="en-US" dirty="0" smtClean="0"/>
              <a:t> les rapports entre le </a:t>
            </a:r>
            <a:r>
              <a:rPr lang="en-US" dirty="0" err="1" smtClean="0"/>
              <a:t>sujet</a:t>
            </a:r>
            <a:r>
              <a:rPr lang="en-US" dirty="0" smtClean="0"/>
              <a:t> et </a:t>
            </a:r>
            <a:r>
              <a:rPr lang="en-US" dirty="0" err="1" smtClean="0"/>
              <a:t>l`objet</a:t>
            </a:r>
            <a:r>
              <a:rPr lang="en-US" dirty="0" smtClean="0"/>
              <a:t> de </a:t>
            </a:r>
            <a:r>
              <a:rPr lang="en-US" dirty="0" err="1" smtClean="0"/>
              <a:t>l`action</a:t>
            </a:r>
            <a:r>
              <a:rPr lang="en-US" dirty="0" smtClean="0"/>
              <a:t>, la </a:t>
            </a:r>
            <a:r>
              <a:rPr lang="en-US" dirty="0" err="1" smtClean="0"/>
              <a:t>corrélation</a:t>
            </a:r>
            <a:r>
              <a:rPr lang="en-US" dirty="0" smtClean="0"/>
              <a:t> entre les </a:t>
            </a:r>
            <a:r>
              <a:rPr lang="en-US" dirty="0" err="1" smtClean="0"/>
              <a:t>termes</a:t>
            </a:r>
            <a:r>
              <a:rPr lang="en-US" dirty="0" smtClean="0"/>
              <a:t> </a:t>
            </a:r>
            <a:r>
              <a:rPr lang="en-US" dirty="0" err="1" smtClean="0"/>
              <a:t>syntaxiques</a:t>
            </a:r>
            <a:r>
              <a:rPr lang="en-US" dirty="0" smtClean="0"/>
              <a:t> (</a:t>
            </a:r>
            <a:r>
              <a:rPr lang="en-US" dirty="0" err="1" smtClean="0"/>
              <a:t>sujet</a:t>
            </a:r>
            <a:r>
              <a:rPr lang="en-US" dirty="0" smtClean="0"/>
              <a:t>, </a:t>
            </a:r>
            <a:r>
              <a:rPr lang="en-US" dirty="0" err="1" smtClean="0"/>
              <a:t>objets</a:t>
            </a:r>
            <a:r>
              <a:rPr lang="en-US" dirty="0" smtClean="0"/>
              <a:t>) et les </a:t>
            </a:r>
            <a:r>
              <a:rPr lang="en-US" dirty="0" err="1" smtClean="0"/>
              <a:t>actants</a:t>
            </a:r>
            <a:r>
              <a:rPr lang="en-US" dirty="0" smtClean="0"/>
              <a:t> </a:t>
            </a:r>
            <a:r>
              <a:rPr lang="en-US" dirty="0" err="1" smtClean="0"/>
              <a:t>sémantiques</a:t>
            </a:r>
            <a:r>
              <a:rPr lang="en-US" dirty="0" smtClean="0"/>
              <a:t> qui </a:t>
            </a:r>
            <a:r>
              <a:rPr lang="en-US" dirty="0" err="1" smtClean="0"/>
              <a:t>reflètent</a:t>
            </a:r>
            <a:r>
              <a:rPr lang="en-US" dirty="0" smtClean="0"/>
              <a:t> le </a:t>
            </a:r>
            <a:r>
              <a:rPr lang="en-US" dirty="0" err="1" smtClean="0"/>
              <a:t>sujet</a:t>
            </a:r>
            <a:r>
              <a:rPr lang="en-US" dirty="0" smtClean="0"/>
              <a:t> et les </a:t>
            </a:r>
            <a:r>
              <a:rPr lang="en-US" dirty="0" err="1" smtClean="0"/>
              <a:t>objets</a:t>
            </a:r>
            <a:r>
              <a:rPr lang="en-US" dirty="0" smtClean="0"/>
              <a:t> </a:t>
            </a:r>
            <a:r>
              <a:rPr lang="en-US" dirty="0" err="1" smtClean="0"/>
              <a:t>réels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formes</a:t>
            </a:r>
            <a:r>
              <a:rPr lang="en-US" dirty="0" smtClean="0"/>
              <a:t> active – </a:t>
            </a:r>
            <a:r>
              <a:rPr lang="en-US" dirty="0" err="1" smtClean="0"/>
              <a:t>pronominale</a:t>
            </a:r>
            <a:r>
              <a:rPr lang="en-US" dirty="0" smtClean="0"/>
              <a:t> – passive </a:t>
            </a:r>
            <a:r>
              <a:rPr lang="en-US" dirty="0" err="1" smtClean="0"/>
              <a:t>forment</a:t>
            </a:r>
            <a:r>
              <a:rPr lang="en-US" dirty="0" smtClean="0"/>
              <a:t> le </a:t>
            </a:r>
            <a:r>
              <a:rPr lang="en-US" dirty="0" err="1" smtClean="0"/>
              <a:t>paradigme</a:t>
            </a:r>
            <a:r>
              <a:rPr lang="en-US" dirty="0" smtClean="0"/>
              <a:t> de la </a:t>
            </a:r>
            <a:r>
              <a:rPr lang="en-US" dirty="0" err="1" smtClean="0"/>
              <a:t>voix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Seuls</a:t>
            </a:r>
            <a:r>
              <a:rPr lang="en-US" dirty="0" smtClean="0"/>
              <a:t> les </a:t>
            </a:r>
            <a:r>
              <a:rPr lang="en-US" dirty="0" err="1" smtClean="0"/>
              <a:t>verbes</a:t>
            </a:r>
            <a:r>
              <a:rPr lang="en-US" dirty="0" smtClean="0"/>
              <a:t> </a:t>
            </a:r>
            <a:r>
              <a:rPr lang="en-US" dirty="0" err="1" smtClean="0"/>
              <a:t>transitifs</a:t>
            </a:r>
            <a:r>
              <a:rPr lang="en-US" dirty="0" smtClean="0"/>
              <a:t> </a:t>
            </a:r>
            <a:r>
              <a:rPr lang="en-US" dirty="0" err="1" smtClean="0"/>
              <a:t>peuvent</a:t>
            </a:r>
            <a:r>
              <a:rPr lang="en-US" dirty="0" smtClean="0"/>
              <a:t> </a:t>
            </a:r>
            <a:r>
              <a:rPr lang="en-US" dirty="0" err="1" smtClean="0"/>
              <a:t>s`employer</a:t>
            </a:r>
            <a:r>
              <a:rPr lang="en-US" dirty="0" smtClean="0"/>
              <a:t> au </a:t>
            </a:r>
            <a:r>
              <a:rPr lang="en-US" dirty="0" err="1" smtClean="0"/>
              <a:t>passif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 </a:t>
            </a:r>
            <a:r>
              <a:rPr lang="en-US" dirty="0" err="1" smtClean="0"/>
              <a:t>valeurs</a:t>
            </a:r>
            <a:r>
              <a:rPr lang="en-US" dirty="0" smtClean="0"/>
              <a:t> </a:t>
            </a:r>
            <a:r>
              <a:rPr lang="en-US" dirty="0" err="1" smtClean="0"/>
              <a:t>sémantiques</a:t>
            </a:r>
            <a:r>
              <a:rPr lang="en-US" dirty="0" smtClean="0"/>
              <a:t> </a:t>
            </a:r>
            <a:r>
              <a:rPr lang="en-US" dirty="0" smtClean="0"/>
              <a:t>de la </a:t>
            </a:r>
            <a:r>
              <a:rPr lang="en-US" dirty="0" err="1" smtClean="0"/>
              <a:t>voix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 </a:t>
            </a:r>
            <a:r>
              <a:rPr lang="en-US" dirty="0" err="1" smtClean="0"/>
              <a:t>français</a:t>
            </a:r>
            <a:r>
              <a:rPr lang="en-US" dirty="0" smtClean="0"/>
              <a:t> on </a:t>
            </a:r>
            <a:r>
              <a:rPr lang="en-US" dirty="0" err="1" smtClean="0"/>
              <a:t>relève</a:t>
            </a:r>
            <a:r>
              <a:rPr lang="en-US" dirty="0" smtClean="0"/>
              <a:t> 7 </a:t>
            </a:r>
            <a:r>
              <a:rPr lang="en-US" dirty="0" err="1" smtClean="0"/>
              <a:t>valeurs</a:t>
            </a:r>
            <a:r>
              <a:rPr lang="en-US" dirty="0" smtClean="0"/>
              <a:t> </a:t>
            </a:r>
            <a:r>
              <a:rPr lang="en-US" dirty="0" err="1" smtClean="0"/>
              <a:t>sémantiques</a:t>
            </a:r>
            <a:r>
              <a:rPr lang="en-US" dirty="0" smtClean="0"/>
              <a:t> </a:t>
            </a:r>
            <a:r>
              <a:rPr lang="en-US" dirty="0" err="1" smtClean="0"/>
              <a:t>ayant</a:t>
            </a:r>
            <a:r>
              <a:rPr lang="en-US" dirty="0" smtClean="0"/>
              <a:t> trait à la </a:t>
            </a:r>
            <a:r>
              <a:rPr lang="en-US" dirty="0" err="1" smtClean="0"/>
              <a:t>voix</a:t>
            </a:r>
            <a:r>
              <a:rPr lang="en-US" dirty="0" smtClean="0"/>
              <a:t>:</a:t>
            </a:r>
          </a:p>
          <a:p>
            <a:pPr marL="514350" indent="-514350">
              <a:buAutoNum type="arabicParenR"/>
            </a:pPr>
            <a:r>
              <a:rPr lang="en-US" b="1" dirty="0" smtClean="0"/>
              <a:t>La </a:t>
            </a:r>
            <a:r>
              <a:rPr lang="en-US" b="1" dirty="0" err="1" smtClean="0"/>
              <a:t>voix</a:t>
            </a:r>
            <a:r>
              <a:rPr lang="en-US" b="1" dirty="0" smtClean="0"/>
              <a:t> </a:t>
            </a:r>
            <a:r>
              <a:rPr lang="en-US" b="1" dirty="0" err="1" smtClean="0"/>
              <a:t>moyenne</a:t>
            </a:r>
            <a:r>
              <a:rPr lang="en-US" dirty="0" smtClean="0"/>
              <a:t>: Pierre lit beaucoup (</a:t>
            </a:r>
            <a:r>
              <a:rPr lang="en-US" dirty="0" err="1" smtClean="0"/>
              <a:t>l`action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concentrée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le </a:t>
            </a:r>
            <a:r>
              <a:rPr lang="en-US" dirty="0" err="1" smtClean="0"/>
              <a:t>Sujet</a:t>
            </a:r>
            <a:r>
              <a:rPr lang="en-US" dirty="0" smtClean="0"/>
              <a:t>)</a:t>
            </a:r>
          </a:p>
          <a:p>
            <a:pPr marL="514350" indent="-514350">
              <a:buAutoNum type="arabicParenR"/>
            </a:pPr>
            <a:r>
              <a:rPr lang="en-US" b="1" dirty="0" smtClean="0"/>
              <a:t>La </a:t>
            </a:r>
            <a:r>
              <a:rPr lang="en-US" b="1" dirty="0" err="1" smtClean="0"/>
              <a:t>voix</a:t>
            </a:r>
            <a:r>
              <a:rPr lang="en-US" b="1" dirty="0" smtClean="0"/>
              <a:t> active: </a:t>
            </a:r>
            <a:r>
              <a:rPr lang="en-US" dirty="0" smtClean="0"/>
              <a:t>Pierre lit un </a:t>
            </a:r>
            <a:r>
              <a:rPr lang="en-US" dirty="0" err="1" smtClean="0"/>
              <a:t>livre</a:t>
            </a:r>
            <a:r>
              <a:rPr lang="en-US" dirty="0" smtClean="0"/>
              <a:t> (</a:t>
            </a:r>
            <a:r>
              <a:rPr lang="en-US" dirty="0" err="1" smtClean="0"/>
              <a:t>l`action</a:t>
            </a:r>
            <a:r>
              <a:rPr lang="en-US" dirty="0" smtClean="0"/>
              <a:t> </a:t>
            </a:r>
            <a:r>
              <a:rPr lang="en-US" dirty="0" err="1" smtClean="0"/>
              <a:t>passe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</a:t>
            </a:r>
            <a:r>
              <a:rPr lang="en-US" dirty="0" err="1" smtClean="0"/>
              <a:t>l`objet</a:t>
            </a:r>
            <a:r>
              <a:rPr lang="en-US" dirty="0" smtClean="0"/>
              <a:t>)</a:t>
            </a:r>
          </a:p>
          <a:p>
            <a:pPr marL="514350" indent="-514350">
              <a:buAutoNum type="arabicParenR"/>
            </a:pPr>
            <a:r>
              <a:rPr lang="en-US" b="1" dirty="0" smtClean="0"/>
              <a:t>La </a:t>
            </a:r>
            <a:r>
              <a:rPr lang="en-US" b="1" dirty="0" err="1" smtClean="0"/>
              <a:t>voix</a:t>
            </a:r>
            <a:r>
              <a:rPr lang="en-US" b="1" dirty="0" smtClean="0"/>
              <a:t> passive: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livre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lu</a:t>
            </a:r>
            <a:r>
              <a:rPr lang="en-US" dirty="0" smtClean="0"/>
              <a:t> par Pierre (le </a:t>
            </a:r>
            <a:r>
              <a:rPr lang="en-US" dirty="0" err="1" smtClean="0"/>
              <a:t>sujet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l`objet</a:t>
            </a:r>
            <a:r>
              <a:rPr lang="en-US" dirty="0" smtClean="0"/>
              <a:t> </a:t>
            </a:r>
            <a:r>
              <a:rPr lang="en-US" dirty="0" err="1" smtClean="0"/>
              <a:t>réel</a:t>
            </a:r>
            <a:r>
              <a:rPr lang="en-US" dirty="0" smtClean="0"/>
              <a:t> de </a:t>
            </a:r>
            <a:r>
              <a:rPr lang="en-US" dirty="0" err="1" smtClean="0"/>
              <a:t>l`action</a:t>
            </a:r>
            <a:r>
              <a:rPr lang="en-US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4) </a:t>
            </a:r>
            <a:r>
              <a:rPr lang="en-US" b="1" dirty="0" smtClean="0"/>
              <a:t>La </a:t>
            </a:r>
            <a:r>
              <a:rPr lang="en-US" b="1" dirty="0" err="1" smtClean="0"/>
              <a:t>voix</a:t>
            </a:r>
            <a:r>
              <a:rPr lang="en-US" b="1" dirty="0" smtClean="0"/>
              <a:t> </a:t>
            </a:r>
            <a:r>
              <a:rPr lang="en-US" b="1" dirty="0" err="1" smtClean="0"/>
              <a:t>réfléchie</a:t>
            </a:r>
            <a:r>
              <a:rPr lang="en-US" b="1" dirty="0" smtClean="0"/>
              <a:t> </a:t>
            </a:r>
            <a:r>
              <a:rPr lang="uk-UA" dirty="0" smtClean="0"/>
              <a:t>(зворотній)</a:t>
            </a:r>
            <a:r>
              <a:rPr lang="en-US" dirty="0" smtClean="0"/>
              <a:t>: Elle se </a:t>
            </a:r>
            <a:r>
              <a:rPr lang="en-US" dirty="0" err="1" smtClean="0"/>
              <a:t>regarde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la glace (</a:t>
            </a:r>
            <a:r>
              <a:rPr lang="en-US" dirty="0" err="1" smtClean="0"/>
              <a:t>l`action</a:t>
            </a:r>
            <a:r>
              <a:rPr lang="en-US" dirty="0" smtClean="0"/>
              <a:t> </a:t>
            </a:r>
            <a:r>
              <a:rPr lang="en-US" dirty="0" err="1" smtClean="0"/>
              <a:t>dont</a:t>
            </a:r>
            <a:r>
              <a:rPr lang="en-US" dirty="0" smtClean="0"/>
              <a:t> </a:t>
            </a:r>
            <a:r>
              <a:rPr lang="en-US" dirty="0" err="1" smtClean="0"/>
              <a:t>l`objet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le </a:t>
            </a:r>
            <a:r>
              <a:rPr lang="en-US" dirty="0" err="1" smtClean="0"/>
              <a:t>sujet</a:t>
            </a:r>
            <a:r>
              <a:rPr lang="en-US" dirty="0" smtClean="0"/>
              <a:t> </a:t>
            </a:r>
            <a:r>
              <a:rPr lang="en-US" dirty="0" err="1" smtClean="0"/>
              <a:t>lui-même</a:t>
            </a:r>
            <a:r>
              <a:rPr lang="en-US" dirty="0" smtClean="0"/>
              <a:t>).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5) </a:t>
            </a:r>
            <a:r>
              <a:rPr lang="en-US" b="1" dirty="0" smtClean="0"/>
              <a:t>La </a:t>
            </a:r>
            <a:r>
              <a:rPr lang="en-US" b="1" dirty="0" err="1" smtClean="0"/>
              <a:t>voix</a:t>
            </a:r>
            <a:r>
              <a:rPr lang="en-US" b="1" dirty="0" smtClean="0"/>
              <a:t> causative: </a:t>
            </a:r>
            <a:r>
              <a:rPr lang="en-US" dirty="0" smtClean="0"/>
              <a:t>Pierre a fait </a:t>
            </a:r>
            <a:r>
              <a:rPr lang="en-US" dirty="0" err="1" smtClean="0"/>
              <a:t>venir</a:t>
            </a:r>
            <a:r>
              <a:rPr lang="en-US" dirty="0" smtClean="0"/>
              <a:t> Jean (le </a:t>
            </a:r>
            <a:r>
              <a:rPr lang="en-US" dirty="0" err="1" smtClean="0"/>
              <a:t>sujet</a:t>
            </a:r>
            <a:r>
              <a:rPr lang="en-US" dirty="0" smtClean="0"/>
              <a:t> incite </a:t>
            </a:r>
            <a:r>
              <a:rPr lang="en-US" dirty="0" err="1" smtClean="0"/>
              <a:t>l`objet</a:t>
            </a:r>
            <a:r>
              <a:rPr lang="en-US" dirty="0" smtClean="0"/>
              <a:t> à </a:t>
            </a:r>
            <a:r>
              <a:rPr lang="en-US" dirty="0" err="1" smtClean="0"/>
              <a:t>accomplir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action</a:t>
            </a:r>
            <a:r>
              <a:rPr lang="en-US" dirty="0" smtClean="0"/>
              <a:t>).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6) </a:t>
            </a:r>
            <a:r>
              <a:rPr lang="en-US" b="1" dirty="0" smtClean="0"/>
              <a:t>La </a:t>
            </a:r>
            <a:r>
              <a:rPr lang="en-US" b="1" dirty="0" err="1" smtClean="0"/>
              <a:t>voix</a:t>
            </a:r>
            <a:r>
              <a:rPr lang="en-US" b="1" dirty="0" smtClean="0"/>
              <a:t> </a:t>
            </a:r>
            <a:r>
              <a:rPr lang="en-US" b="1" dirty="0" err="1" smtClean="0"/>
              <a:t>réciproque</a:t>
            </a:r>
            <a:r>
              <a:rPr lang="en-US" b="1" dirty="0" smtClean="0"/>
              <a:t>: </a:t>
            </a:r>
            <a:r>
              <a:rPr lang="en-US" dirty="0" smtClean="0"/>
              <a:t>Pierre et Jean se </a:t>
            </a:r>
            <a:r>
              <a:rPr lang="en-US" dirty="0" err="1" smtClean="0"/>
              <a:t>saluent</a:t>
            </a:r>
            <a:r>
              <a:rPr lang="en-US" dirty="0" smtClean="0"/>
              <a:t> (</a:t>
            </a:r>
            <a:r>
              <a:rPr lang="en-US" dirty="0" err="1" smtClean="0"/>
              <a:t>l`action</a:t>
            </a:r>
            <a:r>
              <a:rPr lang="en-US" dirty="0" smtClean="0"/>
              <a:t> </a:t>
            </a:r>
            <a:r>
              <a:rPr lang="en-US" dirty="0" err="1" smtClean="0"/>
              <a:t>réciproque</a:t>
            </a:r>
            <a:r>
              <a:rPr lang="en-US" dirty="0" smtClean="0"/>
              <a:t> des </a:t>
            </a:r>
            <a:r>
              <a:rPr lang="en-US" dirty="0" err="1" smtClean="0"/>
              <a:t>sujets</a:t>
            </a:r>
            <a:r>
              <a:rPr lang="en-US" dirty="0" smtClean="0"/>
              <a:t> qui </a:t>
            </a:r>
            <a:r>
              <a:rPr lang="en-US" dirty="0" err="1" smtClean="0"/>
              <a:t>passe</a:t>
            </a:r>
            <a:r>
              <a:rPr lang="en-US" dirty="0" smtClean="0"/>
              <a:t> de </a:t>
            </a:r>
            <a:r>
              <a:rPr lang="en-US" dirty="0" err="1" smtClean="0"/>
              <a:t>l`un</a:t>
            </a:r>
            <a:r>
              <a:rPr lang="en-US" dirty="0" smtClean="0"/>
              <a:t> </a:t>
            </a:r>
            <a:r>
              <a:rPr lang="en-US" dirty="0" err="1" smtClean="0"/>
              <a:t>d`eux</a:t>
            </a:r>
            <a:r>
              <a:rPr lang="en-US" dirty="0" smtClean="0"/>
              <a:t> à </a:t>
            </a:r>
            <a:r>
              <a:rPr lang="en-US" dirty="0" err="1" smtClean="0"/>
              <a:t>l`autre</a:t>
            </a:r>
            <a:r>
              <a:rPr lang="en-US" dirty="0" smtClean="0"/>
              <a:t>).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7) </a:t>
            </a:r>
            <a:r>
              <a:rPr lang="en-US" b="1" dirty="0" smtClean="0"/>
              <a:t>La </a:t>
            </a:r>
            <a:r>
              <a:rPr lang="en-US" b="1" dirty="0" err="1" smtClean="0"/>
              <a:t>voix</a:t>
            </a:r>
            <a:r>
              <a:rPr lang="en-US" b="1" dirty="0" smtClean="0"/>
              <a:t> </a:t>
            </a:r>
            <a:r>
              <a:rPr lang="en-US" b="1" dirty="0" err="1" smtClean="0"/>
              <a:t>impersonnelle</a:t>
            </a:r>
            <a:r>
              <a:rPr lang="en-US" dirty="0" smtClean="0"/>
              <a:t>: 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arrivé</a:t>
            </a:r>
            <a:r>
              <a:rPr lang="en-US" dirty="0" smtClean="0"/>
              <a:t> un train (le </a:t>
            </a:r>
            <a:r>
              <a:rPr lang="en-US" dirty="0" err="1" smtClean="0"/>
              <a:t>sujet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représenté</a:t>
            </a:r>
            <a:r>
              <a:rPr lang="en-US" dirty="0" smtClean="0"/>
              <a:t> </a:t>
            </a:r>
            <a:r>
              <a:rPr lang="en-US" dirty="0" err="1" smtClean="0"/>
              <a:t>comme</a:t>
            </a:r>
            <a:r>
              <a:rPr lang="en-US" dirty="0" smtClean="0"/>
              <a:t> le </a:t>
            </a:r>
            <a:r>
              <a:rPr lang="en-US" dirty="0" err="1" smtClean="0"/>
              <a:t>complément</a:t>
            </a:r>
            <a:r>
              <a:rPr lang="en-US" dirty="0" smtClean="0"/>
              <a:t> de </a:t>
            </a:r>
            <a:r>
              <a:rPr lang="en-US" dirty="0" err="1" smtClean="0"/>
              <a:t>l`action</a:t>
            </a:r>
            <a:r>
              <a:rPr lang="en-US" dirty="0" smtClean="0"/>
              <a:t> </a:t>
            </a:r>
            <a:r>
              <a:rPr lang="en-US" dirty="0" err="1" smtClean="0"/>
              <a:t>impersonnelle</a:t>
            </a:r>
            <a:r>
              <a:rPr lang="en-US" dirty="0" smtClean="0"/>
              <a:t>).</a:t>
            </a:r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La </a:t>
            </a:r>
            <a:r>
              <a:rPr lang="en-US" dirty="0" err="1" smtClean="0"/>
              <a:t>possibilité</a:t>
            </a:r>
            <a:r>
              <a:rPr lang="en-US" dirty="0" smtClean="0"/>
              <a:t> de former la </a:t>
            </a:r>
            <a:r>
              <a:rPr lang="en-US" dirty="0" err="1" smtClean="0"/>
              <a:t>voi</a:t>
            </a:r>
            <a:r>
              <a:rPr lang="ru-RU" dirty="0" err="1" smtClean="0"/>
              <a:t>х</a:t>
            </a:r>
            <a:r>
              <a:rPr lang="en-US" dirty="0" smtClean="0"/>
              <a:t> </a:t>
            </a:r>
            <a:r>
              <a:rPr lang="en-US" dirty="0" err="1" smtClean="0"/>
              <a:t>dépend</a:t>
            </a:r>
            <a:r>
              <a:rPr lang="en-US" dirty="0" smtClean="0"/>
              <a:t> de la signification du </a:t>
            </a:r>
            <a:r>
              <a:rPr lang="en-US" dirty="0" err="1" smtClean="0"/>
              <a:t>verbe</a:t>
            </a:r>
            <a:r>
              <a:rPr lang="en-US" dirty="0" smtClean="0"/>
              <a:t>. Les significations de </a:t>
            </a:r>
            <a:r>
              <a:rPr lang="en-US" dirty="0" err="1" smtClean="0"/>
              <a:t>voix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liées</a:t>
            </a:r>
            <a:r>
              <a:rPr lang="en-US" dirty="0" smtClean="0"/>
              <a:t> avec la </a:t>
            </a:r>
            <a:r>
              <a:rPr lang="en-US" dirty="0" err="1" smtClean="0"/>
              <a:t>transitivité</a:t>
            </a:r>
            <a:r>
              <a:rPr lang="en-US" dirty="0" smtClean="0"/>
              <a:t> / non </a:t>
            </a:r>
            <a:r>
              <a:rPr lang="en-US" dirty="0" err="1" smtClean="0"/>
              <a:t>transitivité</a:t>
            </a:r>
            <a:r>
              <a:rPr lang="en-US" dirty="0" smtClean="0"/>
              <a:t>:</a:t>
            </a:r>
          </a:p>
          <a:p>
            <a:pPr algn="just">
              <a:buNone/>
            </a:pPr>
            <a:r>
              <a:rPr lang="en-US" dirty="0" smtClean="0"/>
              <a:t>1) </a:t>
            </a:r>
            <a:r>
              <a:rPr lang="en-US" dirty="0" err="1" smtClean="0"/>
              <a:t>Voix</a:t>
            </a:r>
            <a:r>
              <a:rPr lang="en-US" dirty="0" smtClean="0"/>
              <a:t> active: </a:t>
            </a:r>
            <a:r>
              <a:rPr lang="en-US" dirty="0" err="1" smtClean="0"/>
              <a:t>Sujet</a:t>
            </a:r>
            <a:r>
              <a:rPr lang="en-US" dirty="0" smtClean="0"/>
              <a:t> = </a:t>
            </a:r>
            <a:r>
              <a:rPr lang="en-US" dirty="0" err="1" smtClean="0"/>
              <a:t>sujet</a:t>
            </a:r>
            <a:r>
              <a:rPr lang="en-US" dirty="0" smtClean="0"/>
              <a:t> </a:t>
            </a:r>
            <a:r>
              <a:rPr lang="en-US" dirty="0" err="1" smtClean="0"/>
              <a:t>sémantique</a:t>
            </a:r>
            <a:r>
              <a:rPr lang="en-US" dirty="0" smtClean="0"/>
              <a:t>, la source de </a:t>
            </a:r>
            <a:r>
              <a:rPr lang="en-US" dirty="0" err="1" smtClean="0"/>
              <a:t>l`action</a:t>
            </a:r>
            <a:r>
              <a:rPr lang="en-US" dirty="0" smtClean="0"/>
              <a:t>;</a:t>
            </a:r>
          </a:p>
          <a:p>
            <a:pPr algn="just">
              <a:buNone/>
            </a:pPr>
            <a:r>
              <a:rPr lang="en-US" dirty="0" smtClean="0"/>
              <a:t>2) </a:t>
            </a:r>
            <a:r>
              <a:rPr lang="en-US" dirty="0" err="1" smtClean="0"/>
              <a:t>Voix</a:t>
            </a:r>
            <a:r>
              <a:rPr lang="en-US" dirty="0" smtClean="0"/>
              <a:t> passive: </a:t>
            </a:r>
            <a:r>
              <a:rPr lang="en-US" dirty="0" err="1" smtClean="0"/>
              <a:t>Sujet</a:t>
            </a:r>
            <a:r>
              <a:rPr lang="en-US" dirty="0" smtClean="0"/>
              <a:t> = O </a:t>
            </a:r>
            <a:r>
              <a:rPr lang="en-US" dirty="0" err="1" smtClean="0"/>
              <a:t>sémantique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3) </a:t>
            </a:r>
            <a:r>
              <a:rPr lang="en-US" dirty="0" err="1" smtClean="0"/>
              <a:t>Voix</a:t>
            </a:r>
            <a:r>
              <a:rPr lang="en-US" dirty="0" smtClean="0"/>
              <a:t> </a:t>
            </a:r>
            <a:r>
              <a:rPr lang="en-US" dirty="0" err="1" smtClean="0"/>
              <a:t>réciproque</a:t>
            </a:r>
            <a:r>
              <a:rPr lang="en-US" dirty="0" smtClean="0"/>
              <a:t>/</a:t>
            </a:r>
            <a:r>
              <a:rPr lang="en-US" dirty="0" err="1" smtClean="0"/>
              <a:t>réfléchi</a:t>
            </a:r>
            <a:r>
              <a:rPr lang="en-US" dirty="0" smtClean="0"/>
              <a:t>: S = </a:t>
            </a:r>
            <a:r>
              <a:rPr lang="en-US" dirty="0" err="1" smtClean="0"/>
              <a:t>S</a:t>
            </a:r>
            <a:r>
              <a:rPr lang="en-US" sz="1900" dirty="0" err="1" smtClean="0"/>
              <a:t>sémantique</a:t>
            </a:r>
            <a:r>
              <a:rPr lang="en-US" dirty="0" smtClean="0"/>
              <a:t> + O</a:t>
            </a:r>
          </a:p>
          <a:p>
            <a:pPr algn="just">
              <a:buNone/>
            </a:pPr>
            <a:r>
              <a:rPr lang="en-US" dirty="0" smtClean="0"/>
              <a:t>1), 2), 3) </a:t>
            </a:r>
            <a:r>
              <a:rPr lang="en-US" dirty="0" err="1" smtClean="0"/>
              <a:t>peuvent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exprimés</a:t>
            </a:r>
            <a:r>
              <a:rPr lang="en-US" dirty="0" smtClean="0"/>
              <a:t> </a:t>
            </a:r>
            <a:r>
              <a:rPr lang="en-US" dirty="0" err="1" smtClean="0"/>
              <a:t>syntaxiquement</a:t>
            </a:r>
            <a:r>
              <a:rPr lang="en-US" dirty="0" smtClean="0"/>
              <a:t>, </a:t>
            </a:r>
            <a:r>
              <a:rPr lang="en-US" dirty="0" err="1" smtClean="0"/>
              <a:t>lexicalement</a:t>
            </a:r>
            <a:r>
              <a:rPr lang="en-US" dirty="0" smtClean="0"/>
              <a:t>,  par la </a:t>
            </a:r>
            <a:r>
              <a:rPr lang="en-US" dirty="0" err="1" smtClean="0"/>
              <a:t>morphologie</a:t>
            </a:r>
            <a:r>
              <a:rPr lang="en-US" dirty="0" smtClean="0"/>
              <a:t> du </a:t>
            </a:r>
            <a:r>
              <a:rPr lang="en-US" dirty="0" err="1" smtClean="0"/>
              <a:t>verbe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 </a:t>
            </a:r>
            <a:r>
              <a:rPr lang="en-US" b="1" dirty="0" err="1" smtClean="0"/>
              <a:t>diathèse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C`est</a:t>
            </a:r>
            <a:r>
              <a:rPr lang="en-US" dirty="0" smtClean="0"/>
              <a:t> le </a:t>
            </a:r>
            <a:r>
              <a:rPr lang="en-US" dirty="0" err="1" smtClean="0"/>
              <a:t>changement</a:t>
            </a:r>
            <a:r>
              <a:rPr lang="en-US" dirty="0" smtClean="0"/>
              <a:t> de la </a:t>
            </a:r>
            <a:r>
              <a:rPr lang="en-US" dirty="0" err="1" smtClean="0"/>
              <a:t>corrélation</a:t>
            </a:r>
            <a:r>
              <a:rPr lang="en-US" dirty="0" smtClean="0"/>
              <a:t> entre les </a:t>
            </a:r>
            <a:r>
              <a:rPr lang="en-US" dirty="0" err="1" smtClean="0"/>
              <a:t>actants</a:t>
            </a:r>
            <a:r>
              <a:rPr lang="en-US" dirty="0" smtClean="0"/>
              <a:t> </a:t>
            </a:r>
            <a:r>
              <a:rPr lang="en-US" dirty="0" err="1" smtClean="0"/>
              <a:t>sémantiques</a:t>
            </a:r>
            <a:r>
              <a:rPr lang="en-US" dirty="0" smtClean="0"/>
              <a:t> (S,O) et les </a:t>
            </a:r>
            <a:r>
              <a:rPr lang="en-US" dirty="0" err="1" smtClean="0"/>
              <a:t>actants</a:t>
            </a:r>
            <a:r>
              <a:rPr lang="en-US" dirty="0" smtClean="0"/>
              <a:t> </a:t>
            </a:r>
            <a:r>
              <a:rPr lang="en-US" dirty="0" err="1" smtClean="0"/>
              <a:t>syntaxiques</a:t>
            </a:r>
            <a:r>
              <a:rPr lang="en-US" dirty="0" smtClean="0"/>
              <a:t> (</a:t>
            </a:r>
            <a:r>
              <a:rPr lang="en-US" dirty="0" err="1" smtClean="0"/>
              <a:t>sujet</a:t>
            </a:r>
            <a:r>
              <a:rPr lang="en-US" dirty="0" smtClean="0"/>
              <a:t>, </a:t>
            </a:r>
            <a:r>
              <a:rPr lang="en-US" dirty="0" err="1" smtClean="0"/>
              <a:t>complément</a:t>
            </a:r>
            <a:r>
              <a:rPr lang="en-US" dirty="0" smtClean="0"/>
              <a:t>)</a:t>
            </a:r>
          </a:p>
          <a:p>
            <a:pPr algn="just">
              <a:buNone/>
            </a:pPr>
            <a:r>
              <a:rPr lang="en-US" dirty="0" err="1" smtClean="0"/>
              <a:t>Exemple</a:t>
            </a:r>
            <a:r>
              <a:rPr lang="en-US" dirty="0" smtClean="0"/>
              <a:t>: Le </a:t>
            </a:r>
            <a:r>
              <a:rPr lang="en-US" dirty="0" err="1" smtClean="0"/>
              <a:t>soleil</a:t>
            </a:r>
            <a:r>
              <a:rPr lang="en-US" dirty="0" smtClean="0"/>
              <a:t> </a:t>
            </a:r>
            <a:r>
              <a:rPr lang="en-US" dirty="0" err="1" smtClean="0"/>
              <a:t>jaunit</a:t>
            </a:r>
            <a:r>
              <a:rPr lang="en-US" dirty="0" smtClean="0"/>
              <a:t> les </a:t>
            </a:r>
            <a:r>
              <a:rPr lang="en-US" dirty="0" err="1" smtClean="0"/>
              <a:t>papiers</a:t>
            </a:r>
            <a:r>
              <a:rPr lang="en-US" dirty="0" smtClean="0"/>
              <a:t> – </a:t>
            </a:r>
            <a:endParaRPr lang="ru-RU" dirty="0" smtClean="0"/>
          </a:p>
          <a:p>
            <a:pPr marL="514350" indent="-514350" algn="just">
              <a:buAutoNum type="arabicParenR"/>
            </a:pPr>
            <a:r>
              <a:rPr lang="en-US" dirty="0" smtClean="0"/>
              <a:t>les </a:t>
            </a:r>
            <a:r>
              <a:rPr lang="en-US" dirty="0" err="1" smtClean="0"/>
              <a:t>papiers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jaunis</a:t>
            </a:r>
            <a:r>
              <a:rPr lang="en-US" dirty="0" smtClean="0"/>
              <a:t> par le </a:t>
            </a:r>
            <a:r>
              <a:rPr lang="en-US" dirty="0" err="1" smtClean="0"/>
              <a:t>soleil</a:t>
            </a:r>
            <a:r>
              <a:rPr lang="en-US" dirty="0" smtClean="0"/>
              <a:t>; </a:t>
            </a:r>
            <a:endParaRPr lang="ru-RU" dirty="0" smtClean="0"/>
          </a:p>
          <a:p>
            <a:pPr marL="514350" indent="-514350" algn="just">
              <a:buAutoNum type="arabicParenR"/>
            </a:pPr>
            <a:r>
              <a:rPr lang="en-US" dirty="0" smtClean="0"/>
              <a:t>les </a:t>
            </a:r>
            <a:r>
              <a:rPr lang="en-US" dirty="0" err="1" smtClean="0"/>
              <a:t>papiers</a:t>
            </a:r>
            <a:r>
              <a:rPr lang="en-US" dirty="0" smtClean="0"/>
              <a:t> </a:t>
            </a:r>
            <a:r>
              <a:rPr lang="en-US" dirty="0" err="1" smtClean="0"/>
              <a:t>jaunissent</a:t>
            </a:r>
            <a:r>
              <a:rPr lang="en-US" dirty="0" smtClean="0"/>
              <a:t> au </a:t>
            </a:r>
            <a:r>
              <a:rPr lang="en-US" dirty="0" err="1" smtClean="0"/>
              <a:t>soleil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 </a:t>
            </a:r>
            <a:r>
              <a:rPr lang="en-US" b="1" dirty="0" err="1" smtClean="0"/>
              <a:t>catégorie</a:t>
            </a:r>
            <a:r>
              <a:rPr lang="en-US" b="1" dirty="0" smtClean="0"/>
              <a:t> de la </a:t>
            </a:r>
            <a:r>
              <a:rPr lang="en-US" b="1" dirty="0" err="1" smtClean="0"/>
              <a:t>personne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catégorie</a:t>
            </a:r>
            <a:r>
              <a:rPr lang="en-US" dirty="0" smtClean="0"/>
              <a:t> </a:t>
            </a:r>
            <a:r>
              <a:rPr lang="en-US" dirty="0" err="1" smtClean="0"/>
              <a:t>modificatoire</a:t>
            </a:r>
            <a:r>
              <a:rPr lang="en-US" dirty="0" smtClean="0"/>
              <a:t> qui </a:t>
            </a:r>
            <a:r>
              <a:rPr lang="en-US" dirty="0" err="1" smtClean="0"/>
              <a:t>exprime</a:t>
            </a:r>
            <a:r>
              <a:rPr lang="en-US" dirty="0" smtClean="0"/>
              <a:t> le rapport entre le </a:t>
            </a:r>
            <a:r>
              <a:rPr lang="en-US" dirty="0" err="1" smtClean="0"/>
              <a:t>sujet</a:t>
            </a:r>
            <a:r>
              <a:rPr lang="en-US" dirty="0" smtClean="0"/>
              <a:t> de </a:t>
            </a:r>
            <a:r>
              <a:rPr lang="en-US" dirty="0" err="1" smtClean="0"/>
              <a:t>l`action</a:t>
            </a:r>
            <a:r>
              <a:rPr lang="en-US" dirty="0" smtClean="0"/>
              <a:t> et le participant à </a:t>
            </a:r>
            <a:r>
              <a:rPr lang="en-US" dirty="0" err="1" smtClean="0"/>
              <a:t>l`acte</a:t>
            </a:r>
            <a:r>
              <a:rPr lang="en-US" dirty="0" smtClean="0"/>
              <a:t> de la parole (le </a:t>
            </a:r>
            <a:r>
              <a:rPr lang="en-US" dirty="0" err="1" smtClean="0"/>
              <a:t>sujet</a:t>
            </a:r>
            <a:r>
              <a:rPr lang="en-US" dirty="0" smtClean="0"/>
              <a:t> </a:t>
            </a:r>
            <a:r>
              <a:rPr lang="en-US" dirty="0" err="1" smtClean="0"/>
              <a:t>peut</a:t>
            </a:r>
            <a:r>
              <a:rPr lang="en-US" dirty="0" smtClean="0"/>
              <a:t> co</a:t>
            </a:r>
            <a:r>
              <a:rPr lang="uk-UA" dirty="0" smtClean="0"/>
              <a:t>ї</a:t>
            </a:r>
            <a:r>
              <a:rPr lang="en-US" dirty="0" err="1" smtClean="0"/>
              <a:t>ncider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non avec </a:t>
            </a:r>
            <a:r>
              <a:rPr lang="en-US" dirty="0" err="1" smtClean="0"/>
              <a:t>l`un</a:t>
            </a:r>
            <a:r>
              <a:rPr lang="en-US" dirty="0" smtClean="0"/>
              <a:t> des participants).</a:t>
            </a:r>
          </a:p>
          <a:p>
            <a:pPr algn="just">
              <a:buNone/>
            </a:pPr>
            <a:r>
              <a:rPr lang="en-US" dirty="0" smtClean="0"/>
              <a:t>Elle </a:t>
            </a:r>
            <a:r>
              <a:rPr lang="en-US" dirty="0" err="1" smtClean="0"/>
              <a:t>comprend</a:t>
            </a:r>
            <a:r>
              <a:rPr lang="en-US" dirty="0" smtClean="0"/>
              <a:t> </a:t>
            </a:r>
            <a:r>
              <a:rPr lang="en-US" dirty="0" err="1" smtClean="0"/>
              <a:t>trois</a:t>
            </a:r>
            <a:r>
              <a:rPr lang="en-US" dirty="0" smtClean="0"/>
              <a:t> </a:t>
            </a:r>
            <a:r>
              <a:rPr lang="en-US" dirty="0" err="1" smtClean="0"/>
              <a:t>sous-catégories</a:t>
            </a:r>
            <a:r>
              <a:rPr lang="en-US" dirty="0" smtClean="0"/>
              <a:t> (1e, 2e et 3e) qui </a:t>
            </a:r>
            <a:r>
              <a:rPr lang="en-US" dirty="0" err="1" smtClean="0"/>
              <a:t>s`opposent</a:t>
            </a:r>
            <a:r>
              <a:rPr lang="en-US" dirty="0" smtClean="0"/>
              <a:t> entre </a:t>
            </a:r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</a:t>
            </a:r>
            <a:r>
              <a:rPr lang="en-US" dirty="0" err="1" smtClean="0"/>
              <a:t>deux</a:t>
            </a:r>
            <a:r>
              <a:rPr lang="en-US" dirty="0" smtClean="0"/>
              <a:t> plans: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La </a:t>
            </a:r>
            <a:r>
              <a:rPr lang="en-US" dirty="0" err="1" smtClean="0"/>
              <a:t>personnalité</a:t>
            </a:r>
            <a:r>
              <a:rPr lang="en-US" dirty="0" smtClean="0"/>
              <a:t> (1e et 2e </a:t>
            </a:r>
            <a:r>
              <a:rPr lang="en-US" dirty="0" err="1" smtClean="0"/>
              <a:t>contre</a:t>
            </a:r>
            <a:r>
              <a:rPr lang="en-US" dirty="0" smtClean="0"/>
              <a:t> 3e);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La </a:t>
            </a:r>
            <a:r>
              <a:rPr lang="en-US" dirty="0" err="1" smtClean="0"/>
              <a:t>subjectivité</a:t>
            </a:r>
            <a:r>
              <a:rPr lang="en-US" dirty="0" smtClean="0"/>
              <a:t> (1e </a:t>
            </a:r>
            <a:r>
              <a:rPr lang="en-US" dirty="0" err="1" smtClean="0"/>
              <a:t>contre</a:t>
            </a:r>
            <a:r>
              <a:rPr lang="en-US" dirty="0" smtClean="0"/>
              <a:t> 2e)</a:t>
            </a:r>
          </a:p>
          <a:p>
            <a:pPr marL="514350" indent="-514350" algn="just">
              <a:buAutoNum type="arabicParenR"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L`expression</a:t>
            </a:r>
            <a:r>
              <a:rPr lang="en-US" b="1" dirty="0" smtClean="0"/>
              <a:t> </a:t>
            </a:r>
            <a:r>
              <a:rPr lang="en-US" b="1" dirty="0" err="1" smtClean="0"/>
              <a:t>spécifique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de la </a:t>
            </a:r>
            <a:r>
              <a:rPr lang="en-US" b="1" dirty="0" err="1" smtClean="0"/>
              <a:t>personne</a:t>
            </a:r>
            <a:r>
              <a:rPr lang="en-US" b="1" dirty="0" smtClean="0"/>
              <a:t> en </a:t>
            </a:r>
            <a:r>
              <a:rPr lang="en-US" b="1" dirty="0" err="1" smtClean="0"/>
              <a:t>français</a:t>
            </a:r>
            <a:r>
              <a:rPr lang="en-US" b="1" dirty="0" smtClean="0"/>
              <a:t>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AutoNum type="arabicParenR"/>
            </a:pPr>
            <a:r>
              <a:rPr lang="en-US" dirty="0" smtClean="0"/>
              <a:t>La </a:t>
            </a:r>
            <a:r>
              <a:rPr lang="en-US" dirty="0" err="1" smtClean="0"/>
              <a:t>personne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exprimée</a:t>
            </a:r>
            <a:r>
              <a:rPr lang="en-US" dirty="0" smtClean="0"/>
              <a:t> à la </a:t>
            </a:r>
            <a:r>
              <a:rPr lang="en-US" dirty="0" err="1" smtClean="0"/>
              <a:t>fois</a:t>
            </a:r>
            <a:r>
              <a:rPr lang="en-US" dirty="0" smtClean="0"/>
              <a:t> </a:t>
            </a:r>
            <a:r>
              <a:rPr lang="en-US" dirty="0" err="1" smtClean="0"/>
              <a:t>morphologiquement</a:t>
            </a:r>
            <a:r>
              <a:rPr lang="en-US" dirty="0" smtClean="0"/>
              <a:t> (à </a:t>
            </a:r>
            <a:r>
              <a:rPr lang="en-US" dirty="0" err="1" smtClean="0"/>
              <a:t>l`aide</a:t>
            </a:r>
            <a:r>
              <a:rPr lang="en-US" dirty="0" smtClean="0"/>
              <a:t> des </a:t>
            </a:r>
            <a:r>
              <a:rPr lang="en-US" dirty="0" err="1" smtClean="0"/>
              <a:t>désinences</a:t>
            </a:r>
            <a:r>
              <a:rPr lang="en-US" dirty="0" smtClean="0"/>
              <a:t> </a:t>
            </a:r>
            <a:r>
              <a:rPr lang="en-US" dirty="0" err="1" smtClean="0"/>
              <a:t>verbales</a:t>
            </a:r>
            <a:r>
              <a:rPr lang="en-US" dirty="0" smtClean="0"/>
              <a:t>: </a:t>
            </a:r>
            <a:r>
              <a:rPr lang="en-US" i="1" dirty="0" smtClean="0"/>
              <a:t>je </a:t>
            </a:r>
            <a:r>
              <a:rPr lang="en-US" i="1" dirty="0" err="1" smtClean="0"/>
              <a:t>parle</a:t>
            </a:r>
            <a:r>
              <a:rPr lang="en-US" i="1" dirty="0" smtClean="0"/>
              <a:t> – nous </a:t>
            </a:r>
            <a:r>
              <a:rPr lang="en-US" i="1" dirty="0" err="1" smtClean="0"/>
              <a:t>parlons</a:t>
            </a:r>
            <a:r>
              <a:rPr lang="en-US" dirty="0" smtClean="0"/>
              <a:t>) et </a:t>
            </a:r>
            <a:r>
              <a:rPr lang="en-US" dirty="0" err="1" smtClean="0"/>
              <a:t>syntaxiquement</a:t>
            </a:r>
            <a:r>
              <a:rPr lang="en-US" dirty="0" smtClean="0"/>
              <a:t> (par la liaison avec le </a:t>
            </a:r>
            <a:r>
              <a:rPr lang="en-US" dirty="0" err="1" smtClean="0"/>
              <a:t>sujet</a:t>
            </a:r>
            <a:r>
              <a:rPr lang="en-US" dirty="0" smtClean="0"/>
              <a:t> qui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obligatoire</a:t>
            </a:r>
            <a:r>
              <a:rPr lang="en-US" dirty="0" smtClean="0"/>
              <a:t>: je </a:t>
            </a:r>
            <a:r>
              <a:rPr lang="en-US" dirty="0" err="1" smtClean="0"/>
              <a:t>parle</a:t>
            </a:r>
            <a:r>
              <a:rPr lang="en-US" dirty="0" smtClean="0"/>
              <a:t> –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parles</a:t>
            </a:r>
            <a:r>
              <a:rPr lang="en-US" dirty="0" smtClean="0"/>
              <a:t> –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parle</a:t>
            </a:r>
            <a:r>
              <a:rPr lang="en-US" dirty="0" smtClean="0"/>
              <a:t>).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Le </a:t>
            </a:r>
            <a:r>
              <a:rPr lang="en-US" dirty="0" err="1" smtClean="0"/>
              <a:t>verbe</a:t>
            </a:r>
            <a:r>
              <a:rPr lang="en-US" dirty="0" smtClean="0"/>
              <a:t> </a:t>
            </a:r>
            <a:r>
              <a:rPr lang="en-US" dirty="0" err="1" smtClean="0"/>
              <a:t>français</a:t>
            </a:r>
            <a:r>
              <a:rPr lang="en-US" dirty="0" smtClean="0"/>
              <a:t> ne </a:t>
            </a:r>
            <a:r>
              <a:rPr lang="en-US" dirty="0" err="1" smtClean="0"/>
              <a:t>peut</a:t>
            </a:r>
            <a:r>
              <a:rPr lang="en-US" dirty="0" smtClean="0"/>
              <a:t> </a:t>
            </a:r>
            <a:r>
              <a:rPr lang="en-US" dirty="0" err="1" smtClean="0"/>
              <a:t>indiquer</a:t>
            </a:r>
            <a:r>
              <a:rPr lang="en-US" dirty="0" smtClean="0"/>
              <a:t> à </a:t>
            </a:r>
            <a:r>
              <a:rPr lang="en-US" dirty="0" err="1" smtClean="0"/>
              <a:t>lui</a:t>
            </a:r>
            <a:r>
              <a:rPr lang="en-US" dirty="0" smtClean="0"/>
              <a:t> </a:t>
            </a:r>
            <a:r>
              <a:rPr lang="en-US" dirty="0" err="1" smtClean="0"/>
              <a:t>seul</a:t>
            </a:r>
            <a:r>
              <a:rPr lang="en-US" dirty="0" smtClean="0"/>
              <a:t> le </a:t>
            </a:r>
            <a:r>
              <a:rPr lang="en-US" dirty="0" err="1" smtClean="0"/>
              <a:t>sujet</a:t>
            </a:r>
            <a:r>
              <a:rPr lang="en-US" dirty="0" smtClean="0"/>
              <a:t> de </a:t>
            </a:r>
            <a:r>
              <a:rPr lang="en-US" dirty="0" err="1" smtClean="0"/>
              <a:t>l`action</a:t>
            </a:r>
            <a:r>
              <a:rPr lang="en-US" dirty="0" smtClean="0"/>
              <a:t>, </a:t>
            </a:r>
            <a:r>
              <a:rPr lang="en-US" dirty="0" err="1" smtClean="0"/>
              <a:t>parce</a:t>
            </a:r>
            <a:r>
              <a:rPr lang="en-US" dirty="0" smtClean="0"/>
              <a:t> </a:t>
            </a:r>
            <a:r>
              <a:rPr lang="en-US" dirty="0" err="1" smtClean="0"/>
              <a:t>qu`il</a:t>
            </a:r>
            <a:r>
              <a:rPr lang="en-US" dirty="0" smtClean="0"/>
              <a:t> ne </a:t>
            </a:r>
            <a:r>
              <a:rPr lang="en-US" dirty="0" err="1" smtClean="0"/>
              <a:t>peut</a:t>
            </a:r>
            <a:r>
              <a:rPr lang="en-US" dirty="0" smtClean="0"/>
              <a:t> pas </a:t>
            </a:r>
            <a:r>
              <a:rPr lang="en-US" dirty="0" err="1" smtClean="0"/>
              <a:t>s`employer</a:t>
            </a:r>
            <a:r>
              <a:rPr lang="en-US" dirty="0" smtClean="0"/>
              <a:t> sans un </a:t>
            </a:r>
            <a:r>
              <a:rPr lang="en-US" dirty="0" err="1" smtClean="0"/>
              <a:t>sujet</a:t>
            </a:r>
            <a:r>
              <a:rPr lang="en-US" dirty="0" smtClean="0"/>
              <a:t> </a:t>
            </a:r>
            <a:r>
              <a:rPr lang="en-US" dirty="0" err="1" smtClean="0"/>
              <a:t>syntaxique</a:t>
            </a:r>
            <a:r>
              <a:rPr lang="en-US" dirty="0" smtClean="0"/>
              <a:t>.</a:t>
            </a:r>
          </a:p>
          <a:p>
            <a:pPr marL="514350" indent="-514350" algn="just">
              <a:buAutoNum type="arabicParenR"/>
            </a:pPr>
            <a:endParaRPr lang="en-US" dirty="0" smtClean="0"/>
          </a:p>
          <a:p>
            <a:pPr marL="514350" indent="-514350" algn="just">
              <a:buAutoNum type="arabicParenR"/>
            </a:pPr>
            <a:endParaRPr lang="en-US" dirty="0" smtClean="0"/>
          </a:p>
          <a:p>
            <a:pPr marL="514350" indent="-514350" algn="just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La </a:t>
            </a:r>
            <a:r>
              <a:rPr lang="en-US" b="1" dirty="0" err="1" smtClean="0"/>
              <a:t>catégorie</a:t>
            </a:r>
            <a:r>
              <a:rPr lang="en-US" b="1" dirty="0" smtClean="0"/>
              <a:t> du genre du </a:t>
            </a:r>
            <a:r>
              <a:rPr lang="en-US" b="1" dirty="0" err="1" smtClean="0"/>
              <a:t>verbe</a:t>
            </a:r>
            <a:r>
              <a:rPr lang="en-US" b="1" dirty="0" smtClean="0"/>
              <a:t>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 le </a:t>
            </a:r>
            <a:r>
              <a:rPr lang="en-US" dirty="0" err="1" smtClean="0"/>
              <a:t>caractère</a:t>
            </a:r>
            <a:r>
              <a:rPr lang="en-US" dirty="0" smtClean="0"/>
              <a:t> </a:t>
            </a:r>
            <a:r>
              <a:rPr lang="en-US" dirty="0" err="1" smtClean="0"/>
              <a:t>asémantique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Elle se </a:t>
            </a:r>
            <a:r>
              <a:rPr lang="en-US" dirty="0" err="1" smtClean="0"/>
              <a:t>révèle</a:t>
            </a:r>
            <a:r>
              <a:rPr lang="en-US" dirty="0" smtClean="0"/>
              <a:t>: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Dans</a:t>
            </a:r>
            <a:r>
              <a:rPr lang="en-US" dirty="0" smtClean="0"/>
              <a:t> les temps </a:t>
            </a:r>
            <a:r>
              <a:rPr lang="en-US" dirty="0" err="1" smtClean="0"/>
              <a:t>composés</a:t>
            </a:r>
            <a:r>
              <a:rPr lang="en-US" dirty="0" smtClean="0"/>
              <a:t> qui se </a:t>
            </a:r>
            <a:r>
              <a:rPr lang="en-US" dirty="0" err="1" smtClean="0"/>
              <a:t>conjuguent</a:t>
            </a:r>
            <a:r>
              <a:rPr lang="en-US" dirty="0" smtClean="0"/>
              <a:t> avec le </a:t>
            </a:r>
            <a:r>
              <a:rPr lang="en-US" dirty="0" err="1" smtClean="0"/>
              <a:t>verbe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: </a:t>
            </a:r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venu</a:t>
            </a:r>
            <a:r>
              <a:rPr lang="en-US" b="1" dirty="0" smtClean="0"/>
              <a:t>e</a:t>
            </a:r>
            <a:r>
              <a:rPr lang="en-US" dirty="0" smtClean="0"/>
              <a:t>s; Elle </a:t>
            </a:r>
            <a:r>
              <a:rPr lang="en-US" dirty="0" err="1" smtClean="0"/>
              <a:t>s`est</a:t>
            </a:r>
            <a:r>
              <a:rPr lang="en-US" dirty="0" smtClean="0"/>
              <a:t> </a:t>
            </a:r>
            <a:r>
              <a:rPr lang="en-US" dirty="0" err="1" smtClean="0"/>
              <a:t>repenti</a:t>
            </a:r>
            <a:r>
              <a:rPr lang="en-US" b="1" dirty="0" err="1" smtClean="0"/>
              <a:t>e</a:t>
            </a:r>
            <a:r>
              <a:rPr lang="en-US" dirty="0" smtClean="0"/>
              <a:t>; 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Dans</a:t>
            </a:r>
            <a:r>
              <a:rPr lang="en-US" dirty="0" smtClean="0"/>
              <a:t> la </a:t>
            </a:r>
            <a:r>
              <a:rPr lang="en-US" dirty="0" err="1" smtClean="0"/>
              <a:t>voix</a:t>
            </a:r>
            <a:r>
              <a:rPr lang="en-US" dirty="0" smtClean="0"/>
              <a:t> passive: Elle a </a:t>
            </a:r>
            <a:r>
              <a:rPr lang="en-US" dirty="0" err="1" smtClean="0"/>
              <a:t>été</a:t>
            </a:r>
            <a:r>
              <a:rPr lang="en-US" dirty="0" smtClean="0"/>
              <a:t> </a:t>
            </a:r>
            <a:r>
              <a:rPr lang="en-US" dirty="0" err="1" smtClean="0"/>
              <a:t>invité</a:t>
            </a:r>
            <a:r>
              <a:rPr lang="en-US" b="1" dirty="0" err="1" smtClean="0"/>
              <a:t>e</a:t>
            </a:r>
            <a:r>
              <a:rPr lang="en-US" dirty="0" smtClean="0"/>
              <a:t>;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Dans</a:t>
            </a:r>
            <a:r>
              <a:rPr lang="en-US" dirty="0" smtClean="0"/>
              <a:t> les </a:t>
            </a:r>
            <a:r>
              <a:rPr lang="en-US" dirty="0" err="1" smtClean="0"/>
              <a:t>formes</a:t>
            </a:r>
            <a:r>
              <a:rPr lang="en-US" dirty="0" smtClean="0"/>
              <a:t> </a:t>
            </a:r>
            <a:r>
              <a:rPr lang="en-US" dirty="0" err="1" smtClean="0"/>
              <a:t>composées</a:t>
            </a:r>
            <a:r>
              <a:rPr lang="en-US" dirty="0" smtClean="0"/>
              <a:t> avec le </a:t>
            </a:r>
            <a:r>
              <a:rPr lang="en-US" dirty="0" err="1" smtClean="0"/>
              <a:t>verbe</a:t>
            </a:r>
            <a:r>
              <a:rPr lang="en-US" dirty="0" smtClean="0"/>
              <a:t> </a:t>
            </a:r>
            <a:r>
              <a:rPr lang="en-US" b="1" dirty="0" err="1" smtClean="0"/>
              <a:t>avoir</a:t>
            </a:r>
            <a:r>
              <a:rPr lang="en-US" b="1" dirty="0" smtClean="0"/>
              <a:t> </a:t>
            </a:r>
            <a:r>
              <a:rPr lang="en-US" dirty="0" err="1" smtClean="0"/>
              <a:t>précédé</a:t>
            </a:r>
            <a:r>
              <a:rPr lang="en-US" dirty="0" smtClean="0"/>
              <a:t> d`un </a:t>
            </a:r>
            <a:r>
              <a:rPr lang="en-US" dirty="0" err="1" smtClean="0"/>
              <a:t>complément</a:t>
            </a:r>
            <a:r>
              <a:rPr lang="en-US" dirty="0" smtClean="0"/>
              <a:t> </a:t>
            </a:r>
            <a:r>
              <a:rPr lang="en-US" dirty="0" err="1" smtClean="0"/>
              <a:t>d`objet</a:t>
            </a:r>
            <a:r>
              <a:rPr lang="en-US" dirty="0" smtClean="0"/>
              <a:t> direct: </a:t>
            </a:r>
            <a:r>
              <a:rPr lang="en-US" b="1" i="1" dirty="0" smtClean="0"/>
              <a:t>la </a:t>
            </a:r>
            <a:r>
              <a:rPr lang="en-US" b="1" i="1" dirty="0" err="1" smtClean="0"/>
              <a:t>lettre</a:t>
            </a:r>
            <a:r>
              <a:rPr lang="en-US" b="1" i="1" dirty="0" smtClean="0"/>
              <a:t> </a:t>
            </a:r>
            <a:r>
              <a:rPr lang="en-US" i="1" dirty="0" err="1" smtClean="0"/>
              <a:t>qu`il</a:t>
            </a:r>
            <a:r>
              <a:rPr lang="en-US" i="1" dirty="0" smtClean="0"/>
              <a:t> a </a:t>
            </a:r>
            <a:r>
              <a:rPr lang="en-US" i="1" dirty="0" err="1" smtClean="0"/>
              <a:t>écrite</a:t>
            </a:r>
            <a:r>
              <a:rPr lang="en-US" i="1" dirty="0" smtClean="0"/>
              <a:t> </a:t>
            </a:r>
            <a:r>
              <a:rPr lang="en-US" i="1" dirty="0" err="1" smtClean="0"/>
              <a:t>n`est</a:t>
            </a:r>
            <a:r>
              <a:rPr lang="en-US" i="1" dirty="0" smtClean="0"/>
              <a:t> pas </a:t>
            </a:r>
            <a:r>
              <a:rPr lang="en-US" i="1" dirty="0" err="1" smtClean="0"/>
              <a:t>arrivé</a:t>
            </a:r>
            <a:r>
              <a:rPr lang="en-US" b="1" i="1" dirty="0" err="1" smtClean="0"/>
              <a:t>e</a:t>
            </a:r>
            <a:endParaRPr lang="en-US" b="1" i="1" dirty="0" smtClean="0"/>
          </a:p>
          <a:p>
            <a:pPr marL="514350" indent="-514350">
              <a:buAutoNum type="alphaLcParenR"/>
            </a:pP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Impératif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fr-FR" b="1" dirty="0" smtClean="0"/>
              <a:t> </a:t>
            </a:r>
            <a:r>
              <a:rPr lang="fr-FR" dirty="0" smtClean="0"/>
              <a:t>Les fonctions primaires de l'Impératif  </a:t>
            </a:r>
            <a:r>
              <a:rPr lang="fr-FR" b="1" dirty="0" smtClean="0"/>
              <a:t>c'est l'expression de l’ordre adressé directement</a:t>
            </a:r>
            <a:r>
              <a:rPr lang="fr-FR" dirty="0" smtClean="0"/>
              <a:t> </a:t>
            </a:r>
            <a:r>
              <a:rPr lang="fr-FR" b="1" dirty="0" smtClean="0"/>
              <a:t>à son</a:t>
            </a:r>
            <a:r>
              <a:rPr lang="fr-FR" dirty="0" smtClean="0"/>
              <a:t> </a:t>
            </a:r>
            <a:r>
              <a:rPr lang="fr-FR" b="1" dirty="0" smtClean="0"/>
              <a:t>interlocuteur.</a:t>
            </a:r>
            <a:r>
              <a:rPr lang="fr-FR" dirty="0" smtClean="0"/>
              <a:t> </a:t>
            </a:r>
          </a:p>
          <a:p>
            <a:pPr algn="just">
              <a:buNone/>
            </a:pPr>
            <a:r>
              <a:rPr lang="fr-FR" i="1" dirty="0" smtClean="0"/>
              <a:t>Ex.:  Apportez-moi du vin fort! </a:t>
            </a:r>
          </a:p>
          <a:p>
            <a:pPr algn="just">
              <a:buNone/>
            </a:pPr>
            <a:r>
              <a:rPr lang="fr-FR" i="1" dirty="0" smtClean="0"/>
              <a:t>Buvez à ma santé ! </a:t>
            </a:r>
          </a:p>
          <a:p>
            <a:pPr algn="just">
              <a:buNone/>
            </a:pPr>
            <a:r>
              <a:rPr lang="fr-FR" i="1" dirty="0" smtClean="0"/>
              <a:t>Versez m'en encore ! </a:t>
            </a:r>
          </a:p>
          <a:p>
            <a:pPr algn="just">
              <a:buNone/>
            </a:pPr>
            <a:r>
              <a:rPr lang="fr-FR" i="1" dirty="0" smtClean="0"/>
              <a:t>Soutenez – le, il va tomber .</a:t>
            </a:r>
            <a:endParaRPr lang="ru-RU" i="1" dirty="0" smtClean="0"/>
          </a:p>
          <a:p>
            <a:pPr algn="just"/>
            <a:r>
              <a:rPr lang="fr-FR" dirty="0" smtClean="0"/>
              <a:t>Les fonctions secondaires de l'Impératif c`est exprimer </a:t>
            </a:r>
            <a:r>
              <a:rPr lang="fr-FR" b="1" dirty="0" smtClean="0"/>
              <a:t>une condition, une concession</a:t>
            </a:r>
            <a:r>
              <a:rPr lang="fr-FR" dirty="0" smtClean="0"/>
              <a:t>. </a:t>
            </a:r>
          </a:p>
          <a:p>
            <a:pPr algn="just">
              <a:buNone/>
            </a:pPr>
            <a:r>
              <a:rPr lang="fr-FR" dirty="0" smtClean="0"/>
              <a:t>Ces nuances de sens sont réalisées dans la proposition subordonnée</a:t>
            </a:r>
            <a:r>
              <a:rPr lang="fr-FR" b="1" dirty="0" smtClean="0"/>
              <a:t>. </a:t>
            </a:r>
          </a:p>
          <a:p>
            <a:pPr algn="just">
              <a:buNone/>
            </a:pPr>
            <a:r>
              <a:rPr lang="fr-FR" b="1" dirty="0" smtClean="0"/>
              <a:t>Par ex:       Dépends le pendard, il te pendra</a:t>
            </a:r>
            <a:r>
              <a:rPr lang="fr-FR" dirty="0" smtClean="0"/>
              <a:t> !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		</a:t>
            </a:r>
            <a:r>
              <a:rPr lang="fr-FR" b="1" dirty="0" smtClean="0"/>
              <a:t>Passez-moi </a:t>
            </a:r>
            <a:r>
              <a:rPr lang="fr-FR" b="1" dirty="0" smtClean="0"/>
              <a:t>la casse, je vous passerai le séné.</a:t>
            </a:r>
            <a:endParaRPr lang="ru-RU" dirty="0" smtClean="0"/>
          </a:p>
          <a:p>
            <a:pPr>
              <a:buNone/>
            </a:pPr>
            <a:r>
              <a:rPr lang="fr-FR" dirty="0" smtClean="0"/>
              <a:t>Il s’emploie souvent à la place de</a:t>
            </a:r>
            <a:r>
              <a:rPr lang="fr-FR" b="1" dirty="0" smtClean="0"/>
              <a:t> si : </a:t>
            </a:r>
            <a:r>
              <a:rPr lang="fr-FR" dirty="0" smtClean="0"/>
              <a:t>Lisez ce livre et vous connaîtrez mieux </a:t>
            </a:r>
            <a:r>
              <a:rPr lang="fr-FR" dirty="0" smtClean="0"/>
              <a:t>l’Arménie</a:t>
            </a:r>
            <a:r>
              <a:rPr lang="ru-RU" dirty="0" smtClean="0"/>
              <a:t> </a:t>
            </a:r>
            <a:r>
              <a:rPr lang="fr-FR" dirty="0" smtClean="0"/>
              <a:t>(</a:t>
            </a:r>
            <a:r>
              <a:rPr lang="fr-FR" dirty="0" smtClean="0"/>
              <a:t>Si vous lisez ce livre….).</a:t>
            </a:r>
            <a:endParaRPr lang="ru-RU" dirty="0" smtClean="0"/>
          </a:p>
          <a:p>
            <a:pPr algn="just">
              <a:buNone/>
            </a:pPr>
            <a:r>
              <a:rPr lang="fr-FR" dirty="0" smtClean="0"/>
              <a:t>L’impératif a deux temps : le présent </a:t>
            </a:r>
            <a:r>
              <a:rPr lang="fr-FR" b="1" dirty="0" smtClean="0"/>
              <a:t>parle!</a:t>
            </a:r>
            <a:r>
              <a:rPr lang="fr-FR" dirty="0" smtClean="0"/>
              <a:t> et le passé </a:t>
            </a:r>
            <a:r>
              <a:rPr lang="fr-FR" b="1" dirty="0" smtClean="0"/>
              <a:t>Ayez terminé ce travail pour trois </a:t>
            </a:r>
            <a:r>
              <a:rPr lang="fr-FR" b="1" dirty="0" smtClean="0"/>
              <a:t>heures</a:t>
            </a:r>
            <a:r>
              <a:rPr lang="ru-RU" b="1" dirty="0" smtClean="0"/>
              <a:t> (</a:t>
            </a:r>
            <a:r>
              <a:rPr lang="fr-FR" dirty="0" smtClean="0"/>
              <a:t>Cela </a:t>
            </a:r>
            <a:r>
              <a:rPr lang="fr-FR" dirty="0" smtClean="0"/>
              <a:t>veut dire : Il faut que vous ayez terminé ce travail pour trois </a:t>
            </a:r>
            <a:r>
              <a:rPr lang="fr-FR" dirty="0" smtClean="0"/>
              <a:t>heures</a:t>
            </a:r>
            <a:r>
              <a:rPr lang="ru-RU" dirty="0" smtClean="0"/>
              <a:t>)</a:t>
            </a:r>
            <a:r>
              <a:rPr lang="fr-FR" dirty="0" smtClean="0"/>
              <a:t>.</a:t>
            </a:r>
            <a:endParaRPr lang="ru-RU" dirty="0" smtClean="0"/>
          </a:p>
          <a:p>
            <a:pPr algn="just">
              <a:buNone/>
            </a:pPr>
            <a:endParaRPr lang="fr-FR" dirty="0" smtClean="0"/>
          </a:p>
          <a:p>
            <a:pPr algn="just">
              <a:buNone/>
            </a:pPr>
            <a:endParaRPr lang="fr-FR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La </a:t>
            </a:r>
            <a:r>
              <a:rPr lang="en-US" b="1" dirty="0" err="1" smtClean="0"/>
              <a:t>catégorie</a:t>
            </a:r>
            <a:r>
              <a:rPr lang="en-US" b="1" dirty="0" smtClean="0"/>
              <a:t> du </a:t>
            </a:r>
            <a:r>
              <a:rPr lang="en-US" b="1" dirty="0" err="1" smtClean="0"/>
              <a:t>nombre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La </a:t>
            </a:r>
            <a:r>
              <a:rPr lang="en-US" dirty="0" err="1" smtClean="0"/>
              <a:t>sémantique</a:t>
            </a:r>
            <a:r>
              <a:rPr lang="en-US" dirty="0" smtClean="0"/>
              <a:t> de la </a:t>
            </a:r>
            <a:r>
              <a:rPr lang="en-US" dirty="0" err="1" smtClean="0"/>
              <a:t>catégorie</a:t>
            </a:r>
            <a:r>
              <a:rPr lang="en-US" dirty="0" smtClean="0"/>
              <a:t> du </a:t>
            </a:r>
            <a:r>
              <a:rPr lang="en-US" dirty="0" err="1" smtClean="0"/>
              <a:t>nombre</a:t>
            </a:r>
            <a:r>
              <a:rPr lang="en-US" dirty="0" smtClean="0"/>
              <a:t> du </a:t>
            </a:r>
            <a:r>
              <a:rPr lang="en-US" dirty="0" err="1" smtClean="0"/>
              <a:t>verbe</a:t>
            </a:r>
            <a:r>
              <a:rPr lang="en-US" smtClean="0"/>
              <a:t> est</a:t>
            </a:r>
            <a:r>
              <a:rPr lang="en-US" dirty="0" smtClean="0"/>
              <a:t> </a:t>
            </a:r>
            <a:r>
              <a:rPr lang="en-US" dirty="0" err="1" smtClean="0"/>
              <a:t>pareille</a:t>
            </a:r>
            <a:r>
              <a:rPr lang="en-US" dirty="0" smtClean="0"/>
              <a:t> à la </a:t>
            </a:r>
            <a:r>
              <a:rPr lang="en-US" dirty="0" err="1" smtClean="0"/>
              <a:t>catégorie</a:t>
            </a:r>
            <a:r>
              <a:rPr lang="en-US" dirty="0" smtClean="0"/>
              <a:t> du </a:t>
            </a:r>
            <a:r>
              <a:rPr lang="en-US" dirty="0" err="1" smtClean="0"/>
              <a:t>nombre</a:t>
            </a:r>
            <a:r>
              <a:rPr lang="en-US" dirty="0" smtClean="0"/>
              <a:t> des </a:t>
            </a:r>
            <a:r>
              <a:rPr lang="en-US" dirty="0" err="1" smtClean="0"/>
              <a:t>pronoms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Il y a dans la grammaire française deux points de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vues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l`impératif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1. l'Impératif comme mode n'est pas admis parce qu'il n'a pas de formes propres pour l'expression de l'ordre. </a:t>
            </a:r>
          </a:p>
          <a:p>
            <a:pPr algn="just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Dans ce but il emprunte ses formes soit à l`indicatif (parl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parl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ons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parl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ez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), dans certains cas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au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subjonctif (sois, ayez, sache etc). De plus, il  n'a pas son sens propre: l'ordre, selon ces linguistes, peut être exprimé aussi par d'autres moyens:</a:t>
            </a:r>
          </a:p>
          <a:p>
            <a:pPr algn="just">
              <a:buFontTx/>
              <a:buChar char="-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par les temps de l'Indicatif : vous prenez, vous prendrez ; </a:t>
            </a:r>
          </a:p>
          <a:p>
            <a:pPr algn="just">
              <a:buFontTx/>
              <a:buChar char="-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par l'Infinitif :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Ne pas se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décourager ! Attendre !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Ne pas se pencher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dehors !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par le subjonctif: qu'il vienne, qu'il sorte.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2. Il y a des 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positions 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qui prouvent que l‘impératif est un mode car: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Le français possède des catégories grammaticales qui n'ont pas toutes les formes morphologiques de leurs expressions. Par exemple: </a:t>
            </a:r>
          </a:p>
          <a:p>
            <a:pPr lvl="0" algn="just">
              <a:buFontTx/>
              <a:buChar char="-"/>
            </a:pP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la catégorie du genre de certains substantifs </a:t>
            </a:r>
            <a:r>
              <a:rPr lang="fr-FR" sz="4000" i="1" dirty="0" smtClean="0">
                <a:latin typeface="Times New Roman" pitchFamily="18" charset="0"/>
                <a:cs typeface="Times New Roman" pitchFamily="18" charset="0"/>
              </a:rPr>
              <a:t>camarade, médecin, 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etc;  </a:t>
            </a:r>
          </a:p>
          <a:p>
            <a:pPr lvl="0" algn="just">
              <a:buFontTx/>
              <a:buChar char="-"/>
            </a:pP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l'aspect qui s'exprime par des moyens lexicaux-grammaticaux: se mettre à, sautiller etc., premièrement et puis, d’après certains linguistes (V. Gak) l’impératif a ses formes propres qui le diffère de l‘indicatif </a:t>
            </a:r>
            <a:r>
              <a:rPr lang="fr-FR" sz="4000" b="1" dirty="0" smtClean="0">
                <a:latin typeface="Times New Roman" pitchFamily="18" charset="0"/>
                <a:cs typeface="Times New Roman" pitchFamily="18" charset="0"/>
              </a:rPr>
              <a:t>(-e, -ons, -ez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). On voit que le </a:t>
            </a:r>
            <a:r>
              <a:rPr lang="fr-FR" sz="4000" b="1" dirty="0" smtClean="0">
                <a:latin typeface="Times New Roman" pitchFamily="18" charset="0"/>
                <a:cs typeface="Times New Roman" pitchFamily="18" charset="0"/>
              </a:rPr>
              <a:t>–s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manque à la II-e  personne du singulier.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Deux verbes le diffèrent de l‘indicatif et du subjonctif </a:t>
            </a:r>
            <a:r>
              <a:rPr lang="fr-FR" sz="4000" b="1" dirty="0" smtClean="0">
                <a:latin typeface="Times New Roman" pitchFamily="18" charset="0"/>
                <a:cs typeface="Times New Roman" pitchFamily="18" charset="0"/>
              </a:rPr>
              <a:t>savoir, vouloir (sachez, veuillez, que vous sachiez, que vous vouliez).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Certaines 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formes verbales de l‘impératif le rapproche du subjonctif (sois, aie).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Subjonctif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AutoNum type="arabicParenR"/>
            </a:pPr>
            <a:r>
              <a:rPr lang="en-US" b="1" dirty="0" smtClean="0"/>
              <a:t>Aspect </a:t>
            </a:r>
            <a:r>
              <a:rPr lang="en-US" b="1" dirty="0" err="1" smtClean="0"/>
              <a:t>sémantique</a:t>
            </a:r>
            <a:r>
              <a:rPr lang="en-US" dirty="0" smtClean="0"/>
              <a:t>: le </a:t>
            </a:r>
            <a:r>
              <a:rPr lang="en-US" dirty="0" err="1" smtClean="0"/>
              <a:t>subjonctif</a:t>
            </a:r>
            <a:r>
              <a:rPr lang="en-US" dirty="0" smtClean="0"/>
              <a:t> </a:t>
            </a:r>
            <a:r>
              <a:rPr lang="en-US" dirty="0" err="1" smtClean="0"/>
              <a:t>exprime</a:t>
            </a:r>
            <a:r>
              <a:rPr lang="en-US" dirty="0" smtClean="0"/>
              <a:t> la </a:t>
            </a:r>
            <a:r>
              <a:rPr lang="en-US" dirty="0" err="1" smtClean="0"/>
              <a:t>représentation</a:t>
            </a:r>
            <a:r>
              <a:rPr lang="en-US" dirty="0" smtClean="0"/>
              <a:t> du </a:t>
            </a:r>
            <a:r>
              <a:rPr lang="en-US" dirty="0" err="1" smtClean="0"/>
              <a:t>sujet</a:t>
            </a:r>
            <a:r>
              <a:rPr lang="en-US" dirty="0" smtClean="0"/>
              <a:t> </a:t>
            </a:r>
            <a:r>
              <a:rPr lang="en-US" dirty="0" err="1" smtClean="0"/>
              <a:t>parlant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</a:t>
            </a:r>
            <a:r>
              <a:rPr lang="en-US" dirty="0" err="1" smtClean="0"/>
              <a:t>l`action</a:t>
            </a:r>
            <a:r>
              <a:rPr lang="en-US" dirty="0" smtClean="0"/>
              <a:t> </a:t>
            </a:r>
            <a:r>
              <a:rPr lang="en-US" dirty="0" err="1" smtClean="0"/>
              <a:t>comme</a:t>
            </a:r>
            <a:r>
              <a:rPr lang="en-US" dirty="0" smtClean="0"/>
              <a:t> possible. 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 err="1" smtClean="0"/>
              <a:t>C`est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signification </a:t>
            </a:r>
            <a:r>
              <a:rPr lang="en-US" dirty="0" err="1" smtClean="0"/>
              <a:t>principale</a:t>
            </a:r>
            <a:r>
              <a:rPr lang="en-US" dirty="0" smtClean="0"/>
              <a:t>, 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complétée</a:t>
            </a:r>
            <a:r>
              <a:rPr lang="en-US" dirty="0" smtClean="0"/>
              <a:t> par les </a:t>
            </a:r>
            <a:r>
              <a:rPr lang="en-US" dirty="0" err="1" smtClean="0"/>
              <a:t>appréciations</a:t>
            </a:r>
            <a:r>
              <a:rPr lang="en-US" dirty="0" smtClean="0"/>
              <a:t> </a:t>
            </a:r>
            <a:r>
              <a:rPr lang="en-US" dirty="0" err="1" smtClean="0"/>
              <a:t>différentes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sujet</a:t>
            </a:r>
            <a:r>
              <a:rPr lang="en-US" dirty="0" smtClean="0"/>
              <a:t> </a:t>
            </a:r>
            <a:r>
              <a:rPr lang="en-US" dirty="0" err="1" smtClean="0"/>
              <a:t>parlant</a:t>
            </a:r>
            <a:r>
              <a:rPr lang="en-US" dirty="0" smtClean="0"/>
              <a:t> a </a:t>
            </a:r>
            <a:r>
              <a:rPr lang="en-US" dirty="0" err="1" smtClean="0"/>
              <a:t>sur</a:t>
            </a:r>
            <a:r>
              <a:rPr lang="en-US" dirty="0" smtClean="0"/>
              <a:t> la </a:t>
            </a:r>
            <a:r>
              <a:rPr lang="en-US" dirty="0" err="1" smtClean="0"/>
              <a:t>réalité</a:t>
            </a:r>
            <a:r>
              <a:rPr lang="en-US" dirty="0" smtClean="0"/>
              <a:t> (le </a:t>
            </a:r>
            <a:r>
              <a:rPr lang="en-US" dirty="0" err="1" smtClean="0"/>
              <a:t>désir</a:t>
            </a:r>
            <a:r>
              <a:rPr lang="en-US" dirty="0" smtClean="0"/>
              <a:t>, le </a:t>
            </a:r>
            <a:r>
              <a:rPr lang="en-US" dirty="0" err="1" smtClean="0"/>
              <a:t>doute</a:t>
            </a:r>
            <a:r>
              <a:rPr lang="en-US" dirty="0" smtClean="0"/>
              <a:t>, la </a:t>
            </a:r>
            <a:r>
              <a:rPr lang="en-US" dirty="0" err="1" smtClean="0"/>
              <a:t>nécessité</a:t>
            </a:r>
            <a:r>
              <a:rPr lang="en-US" dirty="0" smtClean="0"/>
              <a:t>, la </a:t>
            </a:r>
            <a:r>
              <a:rPr lang="en-US" dirty="0" err="1" smtClean="0"/>
              <a:t>conséquence</a:t>
            </a:r>
            <a:r>
              <a:rPr lang="en-US" dirty="0" smtClean="0"/>
              <a:t>, la </a:t>
            </a:r>
            <a:r>
              <a:rPr lang="en-US" dirty="0" err="1" smtClean="0"/>
              <a:t>consession</a:t>
            </a:r>
            <a:r>
              <a:rPr lang="en-US" dirty="0" smtClean="0"/>
              <a:t>, </a:t>
            </a:r>
            <a:r>
              <a:rPr lang="en-US" dirty="0" err="1" smtClean="0"/>
              <a:t>l`attente</a:t>
            </a:r>
            <a:r>
              <a:rPr lang="en-US" dirty="0" smtClean="0"/>
              <a:t>, le but etc);</a:t>
            </a:r>
          </a:p>
          <a:p>
            <a:pPr marL="514350" indent="-514350" algn="just">
              <a:buAutoNum type="arabicParenR"/>
            </a:pPr>
            <a:r>
              <a:rPr lang="en-US" b="1" dirty="0" smtClean="0"/>
              <a:t>Aspect structural et </a:t>
            </a:r>
            <a:r>
              <a:rPr lang="en-US" b="1" dirty="0" err="1" smtClean="0"/>
              <a:t>syntaxique</a:t>
            </a:r>
            <a:r>
              <a:rPr lang="en-US" dirty="0" smtClean="0"/>
              <a:t>: la </a:t>
            </a:r>
            <a:r>
              <a:rPr lang="en-US" dirty="0" err="1" smtClean="0"/>
              <a:t>fonction</a:t>
            </a:r>
            <a:r>
              <a:rPr lang="en-US" dirty="0" smtClean="0"/>
              <a:t> </a:t>
            </a:r>
            <a:r>
              <a:rPr lang="en-US" dirty="0" err="1" smtClean="0"/>
              <a:t>principale</a:t>
            </a:r>
            <a:r>
              <a:rPr lang="en-US" dirty="0" smtClean="0"/>
              <a:t> du </a:t>
            </a:r>
            <a:r>
              <a:rPr lang="en-US" dirty="0" err="1" smtClean="0"/>
              <a:t>subjonctif</a:t>
            </a:r>
            <a:r>
              <a:rPr lang="en-US" dirty="0" smtClean="0"/>
              <a:t> se </a:t>
            </a:r>
            <a:r>
              <a:rPr lang="en-US" dirty="0" err="1" smtClean="0"/>
              <a:t>réalise</a:t>
            </a:r>
            <a:r>
              <a:rPr lang="en-US" dirty="0" smtClean="0"/>
              <a:t>  </a:t>
            </a:r>
            <a:r>
              <a:rPr lang="en-US" dirty="0" err="1" smtClean="0"/>
              <a:t>dans</a:t>
            </a:r>
            <a:r>
              <a:rPr lang="en-US" dirty="0" smtClean="0"/>
              <a:t> les conditions de la </a:t>
            </a:r>
            <a:r>
              <a:rPr lang="en-US" dirty="0" err="1" smtClean="0"/>
              <a:t>corrélation</a:t>
            </a:r>
            <a:r>
              <a:rPr lang="en-US" dirty="0" smtClean="0"/>
              <a:t>  </a:t>
            </a:r>
            <a:r>
              <a:rPr lang="en-US" dirty="0" err="1" smtClean="0"/>
              <a:t>syntaxique</a:t>
            </a:r>
            <a:r>
              <a:rPr lang="en-US" dirty="0" smtClean="0"/>
              <a:t>:  </a:t>
            </a:r>
            <a:r>
              <a:rPr lang="en-US" dirty="0" err="1" smtClean="0"/>
              <a:t>l`action</a:t>
            </a:r>
            <a:r>
              <a:rPr lang="en-US" dirty="0" smtClean="0"/>
              <a:t> </a:t>
            </a:r>
            <a:r>
              <a:rPr lang="en-US" dirty="0" err="1" smtClean="0"/>
              <a:t>exprimée</a:t>
            </a:r>
            <a:r>
              <a:rPr lang="en-US" dirty="0" smtClean="0"/>
              <a:t> par le </a:t>
            </a:r>
            <a:r>
              <a:rPr lang="en-US" dirty="0" err="1" smtClean="0"/>
              <a:t>subjonctif</a:t>
            </a:r>
            <a:r>
              <a:rPr lang="en-US" dirty="0" smtClean="0"/>
              <a:t>  </a:t>
            </a:r>
            <a:r>
              <a:rPr lang="en-US" dirty="0" err="1" smtClean="0"/>
              <a:t>dépend</a:t>
            </a:r>
            <a:r>
              <a:rPr lang="en-US" dirty="0" smtClean="0"/>
              <a:t> de </a:t>
            </a:r>
            <a:r>
              <a:rPr lang="en-US" dirty="0" err="1" smtClean="0"/>
              <a:t>l`action</a:t>
            </a:r>
            <a:r>
              <a:rPr lang="en-US" dirty="0" smtClean="0"/>
              <a:t>  de la proposition </a:t>
            </a:r>
            <a:r>
              <a:rPr lang="en-US" dirty="0" err="1" smtClean="0"/>
              <a:t>principale</a:t>
            </a:r>
            <a:r>
              <a:rPr lang="en-US" dirty="0" smtClean="0"/>
              <a:t>, </a:t>
            </a:r>
            <a:r>
              <a:rPr lang="en-US" dirty="0" err="1" smtClean="0"/>
              <a:t>c`est</a:t>
            </a:r>
            <a:r>
              <a:rPr lang="en-US" dirty="0" smtClean="0"/>
              <a:t> </a:t>
            </a:r>
            <a:r>
              <a:rPr lang="en-US" dirty="0" err="1" smtClean="0"/>
              <a:t>pourquoi</a:t>
            </a:r>
            <a:r>
              <a:rPr lang="en-US" dirty="0" smtClean="0"/>
              <a:t> le </a:t>
            </a:r>
            <a:r>
              <a:rPr lang="en-US" dirty="0" err="1" smtClean="0"/>
              <a:t>subjonctif</a:t>
            </a:r>
            <a:r>
              <a:rPr lang="en-US" dirty="0" smtClean="0"/>
              <a:t> </a:t>
            </a:r>
            <a:r>
              <a:rPr lang="en-US" dirty="0" err="1" smtClean="0"/>
              <a:t>indique</a:t>
            </a:r>
            <a:r>
              <a:rPr lang="en-US" dirty="0" smtClean="0"/>
              <a:t> son </a:t>
            </a:r>
            <a:r>
              <a:rPr lang="en-US" dirty="0" err="1" smtClean="0"/>
              <a:t>caractère</a:t>
            </a:r>
            <a:r>
              <a:rPr lang="en-US" dirty="0" smtClean="0"/>
              <a:t> </a:t>
            </a:r>
            <a:r>
              <a:rPr lang="en-US" dirty="0" err="1" smtClean="0"/>
              <a:t>indépendant</a:t>
            </a:r>
            <a:r>
              <a:rPr lang="en-US" dirty="0" smtClean="0"/>
              <a:t>  et </a:t>
            </a:r>
            <a:r>
              <a:rPr lang="en-US" dirty="0" err="1" smtClean="0"/>
              <a:t>s`emploie</a:t>
            </a:r>
            <a:r>
              <a:rPr lang="fr-FR" dirty="0" smtClean="0"/>
              <a:t> exclusivement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les propositions </a:t>
            </a:r>
            <a:r>
              <a:rPr lang="en-US" dirty="0" err="1" smtClean="0"/>
              <a:t>subordonnées</a:t>
            </a:r>
            <a:endParaRPr lang="en-US" dirty="0" smtClean="0"/>
          </a:p>
          <a:p>
            <a:pPr marL="514350" indent="-514350" algn="just">
              <a:buAutoNum type="arabicParenR"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Subjonctif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exprime</a:t>
            </a:r>
            <a:r>
              <a:rPr lang="en-US" dirty="0" smtClean="0"/>
              <a:t> la </a:t>
            </a:r>
            <a:r>
              <a:rPr lang="en-US" dirty="0" err="1" smtClean="0"/>
              <a:t>possibilité</a:t>
            </a:r>
            <a:r>
              <a:rPr lang="en-US" dirty="0" smtClean="0"/>
              <a:t> “pure” de </a:t>
            </a:r>
            <a:r>
              <a:rPr lang="en-US" dirty="0" err="1" smtClean="0"/>
              <a:t>l`action</a:t>
            </a:r>
            <a:r>
              <a:rPr lang="en-US" dirty="0" smtClean="0"/>
              <a:t> et </a:t>
            </a:r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possibilité</a:t>
            </a:r>
            <a:r>
              <a:rPr lang="en-US" dirty="0" smtClean="0"/>
              <a:t> </a:t>
            </a:r>
            <a:r>
              <a:rPr lang="en-US" dirty="0" err="1" smtClean="0"/>
              <a:t>passe</a:t>
            </a:r>
            <a:r>
              <a:rPr lang="en-US" dirty="0" smtClean="0"/>
              <a:t> par la conscience du </a:t>
            </a:r>
            <a:r>
              <a:rPr lang="en-US" dirty="0" err="1" smtClean="0"/>
              <a:t>sujet</a:t>
            </a:r>
            <a:r>
              <a:rPr lang="en-US" dirty="0" smtClean="0"/>
              <a:t> </a:t>
            </a:r>
            <a:r>
              <a:rPr lang="en-US" dirty="0" err="1" smtClean="0"/>
              <a:t>parlant</a:t>
            </a:r>
            <a:r>
              <a:rPr lang="en-US" dirty="0" smtClean="0"/>
              <a:t>, par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volonté</a:t>
            </a:r>
            <a:r>
              <a:rPr lang="en-US" dirty="0" smtClean="0"/>
              <a:t>, son </a:t>
            </a:r>
            <a:r>
              <a:rPr lang="en-US" dirty="0" err="1" smtClean="0"/>
              <a:t>activité</a:t>
            </a:r>
            <a:r>
              <a:rPr lang="en-US" dirty="0" smtClean="0"/>
              <a:t>, </a:t>
            </a:r>
            <a:r>
              <a:rPr lang="en-US" dirty="0" err="1" smtClean="0"/>
              <a:t>ses</a:t>
            </a:r>
            <a:r>
              <a:rPr lang="en-US" dirty="0" smtClean="0"/>
              <a:t> sentiments;</a:t>
            </a:r>
          </a:p>
          <a:p>
            <a:pPr algn="just"/>
            <a:r>
              <a:rPr lang="en-US" dirty="0" err="1" smtClean="0"/>
              <a:t>Chaque</a:t>
            </a:r>
            <a:r>
              <a:rPr lang="en-US" dirty="0" smtClean="0"/>
              <a:t> </a:t>
            </a:r>
            <a:r>
              <a:rPr lang="en-US" dirty="0" err="1" smtClean="0"/>
              <a:t>ascpect</a:t>
            </a:r>
            <a:r>
              <a:rPr lang="en-US" dirty="0" smtClean="0"/>
              <a:t> </a:t>
            </a:r>
            <a:r>
              <a:rPr lang="en-US" dirty="0" err="1" smtClean="0"/>
              <a:t>ajoute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nuance:</a:t>
            </a:r>
          </a:p>
          <a:p>
            <a:pPr algn="just">
              <a:buFontTx/>
              <a:buChar char="-"/>
            </a:pPr>
            <a:r>
              <a:rPr lang="en-US" dirty="0" smtClean="0"/>
              <a:t>“</a:t>
            </a:r>
            <a:r>
              <a:rPr lang="en-US" dirty="0" err="1" smtClean="0"/>
              <a:t>volonté</a:t>
            </a:r>
            <a:r>
              <a:rPr lang="en-US" dirty="0" smtClean="0"/>
              <a:t>+ </a:t>
            </a:r>
            <a:r>
              <a:rPr lang="en-US" dirty="0" err="1" smtClean="0"/>
              <a:t>possibilité</a:t>
            </a:r>
            <a:r>
              <a:rPr lang="en-US" dirty="0" smtClean="0"/>
              <a:t>” – incitation, </a:t>
            </a:r>
            <a:r>
              <a:rPr lang="en-US" dirty="0" err="1" smtClean="0"/>
              <a:t>souhait</a:t>
            </a:r>
            <a:r>
              <a:rPr lang="en-US" dirty="0" smtClean="0"/>
              <a:t>, </a:t>
            </a:r>
            <a:r>
              <a:rPr lang="en-US" dirty="0" err="1" smtClean="0"/>
              <a:t>ordre</a:t>
            </a:r>
            <a:r>
              <a:rPr lang="en-US" dirty="0" smtClean="0"/>
              <a:t>: </a:t>
            </a:r>
            <a:r>
              <a:rPr lang="en-US" i="1" dirty="0" smtClean="0"/>
              <a:t>Je </a:t>
            </a:r>
            <a:r>
              <a:rPr lang="en-US" i="1" dirty="0" err="1" smtClean="0"/>
              <a:t>veux</a:t>
            </a:r>
            <a:r>
              <a:rPr lang="en-US" i="1" dirty="0" smtClean="0"/>
              <a:t> </a:t>
            </a:r>
            <a:r>
              <a:rPr lang="en-US" i="1" dirty="0" err="1" smtClean="0"/>
              <a:t>que</a:t>
            </a:r>
            <a:r>
              <a:rPr lang="en-US" i="1" dirty="0" smtClean="0"/>
              <a:t> </a:t>
            </a:r>
            <a:r>
              <a:rPr lang="en-US" i="1" dirty="0" err="1" smtClean="0"/>
              <a:t>vous</a:t>
            </a:r>
            <a:r>
              <a:rPr lang="en-US" i="1" dirty="0" smtClean="0"/>
              <a:t> </a:t>
            </a:r>
            <a:r>
              <a:rPr lang="en-US" i="1" dirty="0" err="1" smtClean="0"/>
              <a:t>veniez</a:t>
            </a:r>
            <a:r>
              <a:rPr lang="en-US" i="1" dirty="0" smtClean="0"/>
              <a:t> </a:t>
            </a:r>
            <a:r>
              <a:rPr lang="en-US" dirty="0" smtClean="0"/>
              <a:t>(le </a:t>
            </a:r>
            <a:r>
              <a:rPr lang="en-US" dirty="0" err="1" smtClean="0"/>
              <a:t>sujet</a:t>
            </a:r>
            <a:r>
              <a:rPr lang="en-US" dirty="0" smtClean="0"/>
              <a:t> </a:t>
            </a:r>
            <a:r>
              <a:rPr lang="en-US" dirty="0" err="1" smtClean="0"/>
              <a:t>parlant</a:t>
            </a:r>
            <a:r>
              <a:rPr lang="en-US" dirty="0" smtClean="0"/>
              <a:t> </a:t>
            </a:r>
            <a:r>
              <a:rPr lang="en-US" dirty="0" err="1" smtClean="0"/>
              <a:t>veut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 possible se </a:t>
            </a:r>
            <a:r>
              <a:rPr lang="en-US" dirty="0" err="1" smtClean="0"/>
              <a:t>réalise</a:t>
            </a:r>
            <a:r>
              <a:rPr lang="en-US" dirty="0" smtClean="0"/>
              <a:t>);</a:t>
            </a:r>
          </a:p>
          <a:p>
            <a:pPr algn="just">
              <a:buFontTx/>
              <a:buChar char="-"/>
            </a:pPr>
            <a:r>
              <a:rPr lang="en-US" dirty="0" smtClean="0"/>
              <a:t>“</a:t>
            </a:r>
            <a:r>
              <a:rPr lang="en-US" dirty="0" err="1" smtClean="0"/>
              <a:t>activité+possibilité</a:t>
            </a:r>
            <a:r>
              <a:rPr lang="en-US" dirty="0" smtClean="0"/>
              <a:t>” – but et </a:t>
            </a:r>
            <a:r>
              <a:rPr lang="en-US" dirty="0" err="1" smtClean="0"/>
              <a:t>conséquence</a:t>
            </a:r>
            <a:r>
              <a:rPr lang="en-US" dirty="0" smtClean="0"/>
              <a:t>: </a:t>
            </a:r>
            <a:r>
              <a:rPr lang="en-US" i="1" dirty="0" smtClean="0"/>
              <a:t>Je </a:t>
            </a:r>
            <a:r>
              <a:rPr lang="en-US" i="1" dirty="0" err="1" smtClean="0"/>
              <a:t>vous</a:t>
            </a:r>
            <a:r>
              <a:rPr lang="en-US" i="1" dirty="0" smtClean="0"/>
              <a:t> </a:t>
            </a:r>
            <a:r>
              <a:rPr lang="en-US" i="1" dirty="0" err="1" smtClean="0"/>
              <a:t>donne</a:t>
            </a:r>
            <a:r>
              <a:rPr lang="en-US" i="1" dirty="0" smtClean="0"/>
              <a:t> </a:t>
            </a:r>
            <a:r>
              <a:rPr lang="en-US" i="1" dirty="0" err="1" smtClean="0"/>
              <a:t>ce</a:t>
            </a:r>
            <a:r>
              <a:rPr lang="en-US" i="1" dirty="0" smtClean="0"/>
              <a:t> </a:t>
            </a:r>
            <a:r>
              <a:rPr lang="en-US" i="1" dirty="0" err="1" smtClean="0"/>
              <a:t>livre</a:t>
            </a:r>
            <a:r>
              <a:rPr lang="en-US" i="1" dirty="0" smtClean="0"/>
              <a:t> pour </a:t>
            </a:r>
            <a:r>
              <a:rPr lang="en-US" i="1" dirty="0" err="1" smtClean="0"/>
              <a:t>que</a:t>
            </a:r>
            <a:r>
              <a:rPr lang="en-US" i="1" dirty="0" smtClean="0"/>
              <a:t> </a:t>
            </a:r>
            <a:r>
              <a:rPr lang="en-US" i="1" dirty="0" err="1" smtClean="0"/>
              <a:t>lisiez</a:t>
            </a:r>
            <a:r>
              <a:rPr lang="en-US" i="1" dirty="0" smtClean="0"/>
              <a:t> (</a:t>
            </a:r>
            <a:r>
              <a:rPr lang="en-US" dirty="0" smtClean="0"/>
              <a:t>le </a:t>
            </a:r>
            <a:r>
              <a:rPr lang="en-US" dirty="0" err="1" smtClean="0"/>
              <a:t>sujet</a:t>
            </a:r>
            <a:r>
              <a:rPr lang="en-US" dirty="0" smtClean="0"/>
              <a:t> </a:t>
            </a:r>
            <a:r>
              <a:rPr lang="en-US" dirty="0" err="1" smtClean="0"/>
              <a:t>parlant</a:t>
            </a:r>
            <a:r>
              <a:rPr lang="en-US" dirty="0" smtClean="0"/>
              <a:t> fait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qch</a:t>
            </a:r>
            <a:r>
              <a:rPr lang="en-US" dirty="0" smtClean="0"/>
              <a:t> se </a:t>
            </a:r>
            <a:r>
              <a:rPr lang="en-US" dirty="0" err="1" smtClean="0"/>
              <a:t>réalise</a:t>
            </a:r>
            <a:r>
              <a:rPr lang="en-US" dirty="0" smtClean="0"/>
              <a:t>)</a:t>
            </a:r>
            <a:r>
              <a:rPr lang="en-US" i="1" dirty="0" smtClean="0"/>
              <a:t>;</a:t>
            </a:r>
          </a:p>
          <a:p>
            <a:pPr algn="just">
              <a:buFontTx/>
              <a:buChar char="-"/>
            </a:pPr>
            <a:r>
              <a:rPr lang="en-US" dirty="0" smtClean="0"/>
              <a:t>“la </a:t>
            </a:r>
            <a:r>
              <a:rPr lang="en-US" dirty="0" err="1" smtClean="0"/>
              <a:t>connaissance+possibilité</a:t>
            </a:r>
            <a:r>
              <a:rPr lang="en-US" dirty="0" smtClean="0"/>
              <a:t>” – </a:t>
            </a:r>
            <a:r>
              <a:rPr lang="en-US" dirty="0" err="1" smtClean="0"/>
              <a:t>doute</a:t>
            </a:r>
            <a:r>
              <a:rPr lang="en-US" dirty="0" smtClean="0"/>
              <a:t>: Je </a:t>
            </a:r>
            <a:r>
              <a:rPr lang="en-US" dirty="0" err="1" smtClean="0"/>
              <a:t>doute</a:t>
            </a:r>
            <a:r>
              <a:rPr lang="en-US" dirty="0" smtClean="0"/>
              <a:t> </a:t>
            </a:r>
            <a:r>
              <a:rPr lang="en-US" dirty="0" err="1" smtClean="0"/>
              <a:t>qu`il</a:t>
            </a:r>
            <a:r>
              <a:rPr lang="en-US" dirty="0" smtClean="0"/>
              <a:t> </a:t>
            </a:r>
            <a:r>
              <a:rPr lang="en-US" dirty="0" err="1" smtClean="0"/>
              <a:t>soit</a:t>
            </a:r>
            <a:r>
              <a:rPr lang="en-US" dirty="0" smtClean="0"/>
              <a:t> </a:t>
            </a:r>
            <a:r>
              <a:rPr lang="en-US" dirty="0" err="1" smtClean="0"/>
              <a:t>venu</a:t>
            </a:r>
            <a:r>
              <a:rPr lang="en-US" dirty="0" smtClean="0"/>
              <a:t>;</a:t>
            </a:r>
          </a:p>
          <a:p>
            <a:pPr algn="just">
              <a:buFontTx/>
              <a:buChar char="-"/>
            </a:pPr>
            <a:r>
              <a:rPr lang="en-US" dirty="0" smtClean="0"/>
              <a:t>“</a:t>
            </a:r>
            <a:r>
              <a:rPr lang="en-US" dirty="0" err="1" smtClean="0"/>
              <a:t>sentiments+possibilité</a:t>
            </a:r>
            <a:r>
              <a:rPr lang="en-US" dirty="0" smtClean="0"/>
              <a:t>” – attitude du </a:t>
            </a:r>
            <a:r>
              <a:rPr lang="en-US" dirty="0" err="1" smtClean="0"/>
              <a:t>sujet</a:t>
            </a:r>
            <a:r>
              <a:rPr lang="en-US" dirty="0" smtClean="0"/>
              <a:t> </a:t>
            </a:r>
            <a:r>
              <a:rPr lang="en-US" dirty="0" err="1" smtClean="0"/>
              <a:t>parlant</a:t>
            </a:r>
            <a:r>
              <a:rPr lang="en-US" dirty="0" smtClean="0"/>
              <a:t> </a:t>
            </a:r>
            <a:r>
              <a:rPr lang="en-US" dirty="0" err="1" smtClean="0"/>
              <a:t>concernant</a:t>
            </a:r>
            <a:r>
              <a:rPr lang="en-US" dirty="0" smtClean="0"/>
              <a:t> un fait  qui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devenu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deviendra</a:t>
            </a:r>
            <a:r>
              <a:rPr lang="en-US" dirty="0" smtClean="0"/>
              <a:t> possible: Je </a:t>
            </a:r>
            <a:r>
              <a:rPr lang="en-US" dirty="0" err="1" smtClean="0"/>
              <a:t>crains</a:t>
            </a:r>
            <a:r>
              <a:rPr lang="en-US" dirty="0" smtClean="0"/>
              <a:t>  </a:t>
            </a:r>
            <a:r>
              <a:rPr lang="en-US" dirty="0" err="1" smtClean="0"/>
              <a:t>qu`il</a:t>
            </a:r>
            <a:r>
              <a:rPr lang="en-US" dirty="0" smtClean="0"/>
              <a:t> ne </a:t>
            </a:r>
            <a:r>
              <a:rPr lang="en-US" dirty="0" err="1" smtClean="0"/>
              <a:t>tombe</a:t>
            </a:r>
            <a:r>
              <a:rPr lang="en-US" dirty="0" smtClean="0"/>
              <a:t> </a:t>
            </a:r>
            <a:r>
              <a:rPr lang="en-US" dirty="0" err="1" smtClean="0"/>
              <a:t>malade</a:t>
            </a:r>
            <a:r>
              <a:rPr lang="en-US" dirty="0" smtClean="0"/>
              <a:t>;  Je </a:t>
            </a:r>
            <a:r>
              <a:rPr lang="en-US" dirty="0" err="1" smtClean="0"/>
              <a:t>regrette</a:t>
            </a:r>
            <a:r>
              <a:rPr lang="en-US" dirty="0" smtClean="0"/>
              <a:t> </a:t>
            </a:r>
            <a:r>
              <a:rPr lang="en-US" dirty="0" err="1" smtClean="0"/>
              <a:t>qu`il</a:t>
            </a:r>
            <a:r>
              <a:rPr lang="en-US" dirty="0" smtClean="0"/>
              <a:t> </a:t>
            </a:r>
            <a:r>
              <a:rPr lang="en-US" dirty="0" err="1" smtClean="0"/>
              <a:t>soit</a:t>
            </a:r>
            <a:r>
              <a:rPr lang="en-US" dirty="0" smtClean="0"/>
              <a:t> </a:t>
            </a:r>
            <a:r>
              <a:rPr lang="en-US" dirty="0" err="1" smtClean="0"/>
              <a:t>parti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en-US" dirty="0" smtClean="0"/>
              <a:t>  </a:t>
            </a:r>
          </a:p>
          <a:p>
            <a:pPr algn="just">
              <a:buFontTx/>
              <a:buChar char="-"/>
            </a:pPr>
            <a:endParaRPr lang="en-US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Conditionnel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est une formation  romane.</a:t>
            </a:r>
          </a:p>
          <a:p>
            <a:pPr algn="just"/>
            <a:r>
              <a:rPr lang="fr-FR" dirty="0" smtClean="0"/>
              <a:t>Ses indices morphologiques appartiennent à l'Indicatif.</a:t>
            </a:r>
          </a:p>
          <a:p>
            <a:pPr algn="just"/>
            <a:r>
              <a:rPr lang="fr-FR" dirty="0" smtClean="0"/>
              <a:t>Comme </a:t>
            </a:r>
            <a:r>
              <a:rPr lang="fr-FR" b="1" dirty="0" smtClean="0"/>
              <a:t>le futur simple</a:t>
            </a:r>
            <a:r>
              <a:rPr lang="fr-FR" dirty="0" smtClean="0"/>
              <a:t> il se forme sur l'infinitif à l'aide des terminaisons du verbe</a:t>
            </a:r>
            <a:r>
              <a:rPr lang="fr-FR" b="1" dirty="0" smtClean="0"/>
              <a:t> </a:t>
            </a:r>
            <a:r>
              <a:rPr lang="fr-FR" b="1" i="1" dirty="0" smtClean="0"/>
              <a:t>avoir</a:t>
            </a:r>
            <a:r>
              <a:rPr lang="fr-FR" b="1" dirty="0" smtClean="0"/>
              <a:t> à l'imparfait</a:t>
            </a:r>
            <a:r>
              <a:rPr lang="fr-FR" dirty="0" smtClean="0"/>
              <a:t>. </a:t>
            </a:r>
            <a:r>
              <a:rPr lang="fr-FR" dirty="0" smtClean="0"/>
              <a:t>Ce </a:t>
            </a:r>
            <a:r>
              <a:rPr lang="fr-FR" dirty="0" smtClean="0"/>
              <a:t>que le Conditionnel a de commun avec le futur c'est le morphème </a:t>
            </a:r>
            <a:r>
              <a:rPr lang="fr-FR" b="1" u="sng" dirty="0" smtClean="0"/>
              <a:t>r</a:t>
            </a:r>
            <a:r>
              <a:rPr lang="fr-FR" dirty="0" smtClean="0"/>
              <a:t> et avec l'imparfait c'est le morphème </a:t>
            </a:r>
            <a:r>
              <a:rPr lang="fr-FR" b="1" u="sng" dirty="0" smtClean="0"/>
              <a:t> ait.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4000" dirty="0" smtClean="0"/>
              <a:t>Sur le plan du contenu la forme en </a:t>
            </a:r>
            <a:r>
              <a:rPr lang="fr-FR" sz="4000" b="1" dirty="0" smtClean="0"/>
              <a:t>– rait</a:t>
            </a:r>
            <a:r>
              <a:rPr lang="fr-FR" sz="4000" dirty="0" smtClean="0"/>
              <a:t> a des emplois </a:t>
            </a:r>
            <a:r>
              <a:rPr lang="fr-FR" sz="4000" b="1" dirty="0" smtClean="0"/>
              <a:t>temporel et modal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fr-FR" dirty="0" smtClean="0"/>
              <a:t>a) </a:t>
            </a:r>
            <a:r>
              <a:rPr lang="fr-FR" b="1" dirty="0" smtClean="0"/>
              <a:t>l’emploi modal</a:t>
            </a:r>
            <a:r>
              <a:rPr lang="fr-FR" dirty="0" smtClean="0"/>
              <a:t>: c'est l'expression </a:t>
            </a:r>
            <a:r>
              <a:rPr lang="fr-FR" b="1" dirty="0" smtClean="0"/>
              <a:t>de la supposition</a:t>
            </a:r>
            <a:r>
              <a:rPr lang="fr-FR" dirty="0" smtClean="0"/>
              <a:t> (il le ferait volontiers) ou </a:t>
            </a:r>
            <a:r>
              <a:rPr lang="fr-FR" b="1" dirty="0" smtClean="0"/>
              <a:t>d'une condition</a:t>
            </a:r>
            <a:r>
              <a:rPr lang="fr-FR" dirty="0" smtClean="0"/>
              <a:t> (s'il faisait </a:t>
            </a:r>
            <a:r>
              <a:rPr lang="fr-FR" dirty="0" smtClean="0"/>
              <a:t>beau, </a:t>
            </a:r>
            <a:r>
              <a:rPr lang="fr-FR" dirty="0" smtClean="0"/>
              <a:t>on irait se promener).</a:t>
            </a:r>
            <a:endParaRPr lang="ru-RU" dirty="0" smtClean="0"/>
          </a:p>
          <a:p>
            <a:pPr algn="just">
              <a:buNone/>
            </a:pPr>
            <a:r>
              <a:rPr lang="fr-FR" dirty="0" smtClean="0"/>
              <a:t>b) </a:t>
            </a:r>
            <a:r>
              <a:rPr lang="fr-FR" b="1" dirty="0" smtClean="0"/>
              <a:t>l’emploi temporel</a:t>
            </a:r>
            <a:r>
              <a:rPr lang="fr-FR" dirty="0" smtClean="0"/>
              <a:t>: C'est l'expression de la postériorité par rapport à un temps passé (futur dans le passé). Ex: Il a dit </a:t>
            </a:r>
            <a:r>
              <a:rPr lang="fr-FR" b="1" dirty="0" smtClean="0"/>
              <a:t>qu'il sortirait le même jour.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1803</TotalTime>
  <Words>1604</Words>
  <PresentationFormat>Экран (4:3)</PresentationFormat>
  <Paragraphs>158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Cours 6: Les catégories grammaticales du verbe</vt:lpstr>
      <vt:lpstr>Le mode</vt:lpstr>
      <vt:lpstr>Impératif</vt:lpstr>
      <vt:lpstr>Il y a dans la grammaire française deux points de vues sur l`impératif</vt:lpstr>
      <vt:lpstr>Слайд 5</vt:lpstr>
      <vt:lpstr>Subjonctif</vt:lpstr>
      <vt:lpstr>Subjonctif</vt:lpstr>
      <vt:lpstr>Conditionnel</vt:lpstr>
      <vt:lpstr> Sur le plan du contenu la forme en – rait a des emplois temporel et modal </vt:lpstr>
      <vt:lpstr>Les fonctions du conditionnel</vt:lpstr>
      <vt:lpstr>Le temps</vt:lpstr>
      <vt:lpstr>5 oppositions qui sous-tendent le système temporel français</vt:lpstr>
      <vt:lpstr>Deuxième opposition: </vt:lpstr>
      <vt:lpstr>Troisième opposition: </vt:lpstr>
      <vt:lpstr> Quatrième opposition: </vt:lpstr>
      <vt:lpstr>Cinquième opposition: </vt:lpstr>
      <vt:lpstr>L`aspect</vt:lpstr>
      <vt:lpstr> La notion d'aspect grammatical </vt:lpstr>
      <vt:lpstr>b. Global / sécant </vt:lpstr>
      <vt:lpstr>La notion d'aspect lexical </vt:lpstr>
      <vt:lpstr>Les périphrases aspectuelles </vt:lpstr>
      <vt:lpstr>La voix</vt:lpstr>
      <vt:lpstr>7 valeurs sémantiques de la voix</vt:lpstr>
      <vt:lpstr>Слайд 24</vt:lpstr>
      <vt:lpstr>Слайд 25</vt:lpstr>
      <vt:lpstr>La diathèse</vt:lpstr>
      <vt:lpstr>La catégorie de la personne</vt:lpstr>
      <vt:lpstr>L`expression spécifique  de la personne en français:</vt:lpstr>
      <vt:lpstr>La catégorie du genre du verbe </vt:lpstr>
      <vt:lpstr>La catégorie du nombre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6: </dc:title>
  <dc:creator>Lenovo</dc:creator>
  <cp:lastModifiedBy>Lenovo</cp:lastModifiedBy>
  <cp:revision>81</cp:revision>
  <dcterms:created xsi:type="dcterms:W3CDTF">2018-11-10T19:50:01Z</dcterms:created>
  <dcterms:modified xsi:type="dcterms:W3CDTF">2019-11-17T05:57:24Z</dcterms:modified>
</cp:coreProperties>
</file>