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65" r:id="rId4"/>
    <p:sldId id="262" r:id="rId5"/>
    <p:sldId id="267" r:id="rId6"/>
    <p:sldId id="264" r:id="rId7"/>
    <p:sldId id="266" r:id="rId8"/>
    <p:sldId id="286" r:id="rId9"/>
    <p:sldId id="287" r:id="rId10"/>
    <p:sldId id="288" r:id="rId11"/>
    <p:sldId id="289" r:id="rId12"/>
    <p:sldId id="290" r:id="rId13"/>
    <p:sldId id="291" r:id="rId14"/>
    <p:sldId id="260" r:id="rId15"/>
    <p:sldId id="268" r:id="rId16"/>
    <p:sldId id="269" r:id="rId17"/>
    <p:sldId id="270" r:id="rId18"/>
    <p:sldId id="274" r:id="rId19"/>
    <p:sldId id="278" r:id="rId20"/>
    <p:sldId id="279" r:id="rId21"/>
    <p:sldId id="271" r:id="rId22"/>
    <p:sldId id="273" r:id="rId23"/>
    <p:sldId id="275" r:id="rId24"/>
    <p:sldId id="276" r:id="rId25"/>
    <p:sldId id="280" r:id="rId26"/>
    <p:sldId id="281" r:id="rId27"/>
    <p:sldId id="282" r:id="rId28"/>
    <p:sldId id="283" r:id="rId29"/>
    <p:sldId id="292" r:id="rId30"/>
    <p:sldId id="293" r:id="rId31"/>
    <p:sldId id="294" r:id="rId32"/>
    <p:sldId id="295" r:id="rId33"/>
    <p:sldId id="296" r:id="rId34"/>
    <p:sldId id="297" r:id="rId35"/>
    <p:sldId id="298"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8" d="100"/>
          <a:sy n="78" d="100"/>
        </p:scale>
        <p:origin x="-276"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D1965-BB70-4B75-85B5-070000DDE1D9}" type="datetimeFigureOut">
              <a:rPr lang="ru-RU" smtClean="0"/>
              <a:pPr/>
              <a:t>26.05.2020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EB55E0-0DA8-40C4-86BC-C370098F7168}"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9EB55E0-0DA8-40C4-86BC-C370098F7168}"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26.05.2020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err="1" smtClean="0"/>
              <a:t>Cours</a:t>
            </a:r>
            <a:r>
              <a:rPr lang="en-US" b="1" dirty="0" smtClean="0"/>
              <a:t> 7: La </a:t>
            </a:r>
            <a:r>
              <a:rPr lang="en-US" b="1" dirty="0" err="1" smtClean="0"/>
              <a:t>syntaxe</a:t>
            </a:r>
            <a:endParaRPr lang="ru-RU" b="1" dirty="0"/>
          </a:p>
        </p:txBody>
      </p:sp>
      <p:sp>
        <p:nvSpPr>
          <p:cNvPr id="3" name="Подзаголовок 2"/>
          <p:cNvSpPr>
            <a:spLocks noGrp="1"/>
          </p:cNvSpPr>
          <p:nvPr>
            <p:ph type="subTitle" idx="1"/>
          </p:nvPr>
        </p:nvSpPr>
        <p:spPr/>
        <p:txBody>
          <a:bodyPr/>
          <a:lstStyle/>
          <a:p>
            <a:pPr marL="514350" indent="-514350">
              <a:buAutoNum type="arabicPeriod"/>
            </a:pPr>
            <a:r>
              <a:rPr lang="en-US" dirty="0" smtClean="0"/>
              <a:t>Objet </a:t>
            </a:r>
            <a:r>
              <a:rPr lang="en-US" dirty="0" err="1" smtClean="0"/>
              <a:t>d`étude</a:t>
            </a:r>
            <a:r>
              <a:rPr lang="en-US" dirty="0" smtClean="0"/>
              <a:t> de la </a:t>
            </a:r>
            <a:r>
              <a:rPr lang="en-US" dirty="0" err="1" smtClean="0"/>
              <a:t>syntaxe</a:t>
            </a:r>
            <a:r>
              <a:rPr lang="en-US" dirty="0" smtClean="0"/>
              <a:t>.</a:t>
            </a:r>
          </a:p>
          <a:p>
            <a:pPr marL="514350" indent="-514350">
              <a:buAutoNum type="arabicPeriod"/>
            </a:pPr>
            <a:r>
              <a:rPr lang="en-US" dirty="0" smtClean="0"/>
              <a:t>Les </a:t>
            </a:r>
            <a:r>
              <a:rPr lang="en-US" dirty="0" err="1" smtClean="0"/>
              <a:t>unités</a:t>
            </a:r>
            <a:r>
              <a:rPr lang="en-US" dirty="0" smtClean="0"/>
              <a:t> de la </a:t>
            </a:r>
            <a:r>
              <a:rPr lang="en-US" dirty="0" err="1" smtClean="0"/>
              <a:t>syntaxe</a:t>
            </a:r>
            <a:r>
              <a:rPr lang="en-US" dirty="0" smtClean="0"/>
              <a:t>.</a:t>
            </a:r>
            <a:endParaRPr lang="ru-RU" dirty="0" smtClean="0"/>
          </a:p>
          <a:p>
            <a:pPr marL="514350" indent="-514350">
              <a:buFont typeface="Arial" pitchFamily="34" charset="0"/>
              <a:buAutoNum type="arabicPeriod"/>
            </a:pPr>
            <a:r>
              <a:rPr lang="en-US" dirty="0" err="1" smtClean="0"/>
              <a:t>Typologie</a:t>
            </a:r>
            <a:r>
              <a:rPr lang="en-US" dirty="0" smtClean="0"/>
              <a:t> des phrases complexes</a:t>
            </a:r>
          </a:p>
          <a:p>
            <a:pPr marL="514350" indent="-514350">
              <a:buAutoNum type="arabicPeriod"/>
            </a:pPr>
            <a:endParaRPr lang="en-US" dirty="0" smtClean="0"/>
          </a:p>
          <a:p>
            <a:pPr marL="514350" indent="-514350">
              <a:buAutoNum type="arabicPeriod"/>
            </a:pP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Autofit/>
          </a:bodyPr>
          <a:lstStyle/>
          <a:p>
            <a:r>
              <a:rPr lang="fr-FR" sz="3600" b="1" dirty="0" smtClean="0"/>
              <a:t>Distinguer le thème et le propos/rhème dans une phrase</a:t>
            </a:r>
            <a:br>
              <a:rPr lang="fr-FR" sz="3600" b="1" dirty="0" smtClean="0"/>
            </a:br>
            <a:endParaRPr lang="ru-RU" sz="3600" b="1" dirty="0"/>
          </a:p>
        </p:txBody>
      </p:sp>
      <p:sp>
        <p:nvSpPr>
          <p:cNvPr id="3" name="Содержимое 2"/>
          <p:cNvSpPr>
            <a:spLocks noGrp="1"/>
          </p:cNvSpPr>
          <p:nvPr>
            <p:ph idx="1"/>
          </p:nvPr>
        </p:nvSpPr>
        <p:spPr>
          <a:xfrm>
            <a:off x="457200" y="1071546"/>
            <a:ext cx="8229600" cy="5429288"/>
          </a:xfrm>
        </p:spPr>
        <p:txBody>
          <a:bodyPr>
            <a:normAutofit fontScale="62500" lnSpcReduction="20000"/>
          </a:bodyPr>
          <a:lstStyle/>
          <a:p>
            <a:pPr>
              <a:buNone/>
            </a:pPr>
            <a:r>
              <a:rPr lang="fr-FR" dirty="0" smtClean="0"/>
              <a:t>• Le thème est </a:t>
            </a:r>
            <a:r>
              <a:rPr lang="fr-FR" b="1" dirty="0" smtClean="0"/>
              <a:t>ce dont on parle</a:t>
            </a:r>
            <a:r>
              <a:rPr lang="fr-FR" dirty="0" smtClean="0"/>
              <a:t> dans la phrase.</a:t>
            </a:r>
            <a:br>
              <a:rPr lang="fr-FR" dirty="0" smtClean="0"/>
            </a:br>
            <a:r>
              <a:rPr lang="fr-FR" dirty="0" smtClean="0"/>
              <a:t>Le propos est </a:t>
            </a:r>
            <a:r>
              <a:rPr lang="fr-FR" b="1" dirty="0" smtClean="0"/>
              <a:t>ce qu'on en dit ;</a:t>
            </a:r>
            <a:r>
              <a:rPr lang="fr-FR" dirty="0" smtClean="0"/>
              <a:t> c'est lui qui fait progresser l'information.</a:t>
            </a:r>
            <a:br>
              <a:rPr lang="fr-FR" dirty="0" smtClean="0"/>
            </a:br>
            <a:r>
              <a:rPr lang="fr-FR" dirty="0" smtClean="0"/>
              <a:t>Dans la phrase : </a:t>
            </a:r>
            <a:r>
              <a:rPr lang="fr-FR" i="1" dirty="0" smtClean="0"/>
              <a:t>Julia portait une robe longue orange à pois verts</a:t>
            </a:r>
            <a:r>
              <a:rPr lang="fr-FR" dirty="0" smtClean="0"/>
              <a:t>, </a:t>
            </a:r>
            <a:r>
              <a:rPr lang="fr-FR" i="1" dirty="0" smtClean="0"/>
              <a:t>Julia</a:t>
            </a:r>
            <a:r>
              <a:rPr lang="fr-FR" dirty="0" smtClean="0"/>
              <a:t> est le thème ; </a:t>
            </a:r>
            <a:r>
              <a:rPr lang="fr-FR" i="1" dirty="0" smtClean="0"/>
              <a:t>portait une robe longue orange à pois verts</a:t>
            </a:r>
            <a:r>
              <a:rPr lang="fr-FR" dirty="0" smtClean="0"/>
              <a:t> est le propos (rhème).</a:t>
            </a:r>
            <a:br>
              <a:rPr lang="fr-FR" dirty="0" smtClean="0"/>
            </a:br>
            <a:endParaRPr lang="fr-FR" dirty="0" smtClean="0"/>
          </a:p>
          <a:p>
            <a:pPr>
              <a:buNone/>
            </a:pPr>
            <a:r>
              <a:rPr lang="fr-FR" dirty="0" smtClean="0"/>
              <a:t>Pour vérifier l`analyse,</a:t>
            </a:r>
            <a:br>
              <a:rPr lang="fr-FR" dirty="0" smtClean="0"/>
            </a:br>
            <a:r>
              <a:rPr lang="fr-FR" dirty="0" smtClean="0"/>
              <a:t>on pose la question : </a:t>
            </a:r>
            <a:r>
              <a:rPr lang="fr-FR" i="1" dirty="0" smtClean="0"/>
              <a:t>Comment était habillée </a:t>
            </a:r>
            <a:r>
              <a:rPr lang="fr-FR" b="1" i="1" dirty="0" smtClean="0"/>
              <a:t>Julia </a:t>
            </a:r>
            <a:r>
              <a:rPr lang="fr-FR" i="1" dirty="0" smtClean="0"/>
              <a:t> ?</a:t>
            </a:r>
            <a:endParaRPr lang="fr-FR" dirty="0" smtClean="0"/>
          </a:p>
          <a:p>
            <a:r>
              <a:rPr lang="fr-FR" dirty="0" smtClean="0"/>
              <a:t> réponse : </a:t>
            </a:r>
            <a:r>
              <a:rPr lang="fr-FR" b="1" i="1" dirty="0" smtClean="0"/>
              <a:t>Julia</a:t>
            </a:r>
            <a:r>
              <a:rPr lang="fr-FR" i="1" dirty="0" smtClean="0"/>
              <a:t> portait une robe longue orange à pois verts</a:t>
            </a:r>
            <a:r>
              <a:rPr lang="fr-FR" dirty="0" smtClean="0"/>
              <a:t>.</a:t>
            </a:r>
          </a:p>
          <a:p>
            <a:r>
              <a:rPr lang="fr-FR" i="1" dirty="0" smtClean="0"/>
              <a:t>Julia</a:t>
            </a:r>
            <a:r>
              <a:rPr lang="fr-FR" dirty="0" smtClean="0"/>
              <a:t> représente le sujet de la question, donc le thème ; </a:t>
            </a:r>
            <a:r>
              <a:rPr lang="fr-FR" i="1" dirty="0" smtClean="0"/>
              <a:t>portait une robe orange à pois verts</a:t>
            </a:r>
            <a:r>
              <a:rPr lang="fr-FR" dirty="0" smtClean="0"/>
              <a:t> constitue l'information nouvelle, donc le propos.</a:t>
            </a:r>
            <a:br>
              <a:rPr lang="fr-FR" dirty="0" smtClean="0"/>
            </a:br>
            <a:endParaRPr lang="fr-FR" dirty="0" smtClean="0"/>
          </a:p>
          <a:p>
            <a:pPr>
              <a:buNone/>
            </a:pPr>
            <a:r>
              <a:rPr lang="fr-FR" dirty="0" smtClean="0"/>
              <a:t>• Le thème est plutôt placé </a:t>
            </a:r>
            <a:r>
              <a:rPr lang="fr-FR" b="1" dirty="0" smtClean="0"/>
              <a:t>au début de la phrase.</a:t>
            </a:r>
            <a:r>
              <a:rPr lang="fr-FR" dirty="0" smtClean="0"/>
              <a:t> Certains groupes de mots détachés en tête de phrase peuvent donc faire partie du thème.</a:t>
            </a:r>
            <a:br>
              <a:rPr lang="fr-FR" dirty="0" smtClean="0"/>
            </a:br>
            <a:r>
              <a:rPr lang="fr-FR" b="1" i="1" dirty="0" smtClean="0"/>
              <a:t>Ce soir-là, Julia</a:t>
            </a:r>
            <a:r>
              <a:rPr lang="fr-FR" i="1" dirty="0" smtClean="0"/>
              <a:t> portait une robe longue orange à pois verts.</a:t>
            </a:r>
            <a:r>
              <a:rPr lang="fr-FR" dirty="0" smtClean="0"/>
              <a:t/>
            </a:r>
            <a:br>
              <a:rPr lang="fr-FR" dirty="0" smtClean="0"/>
            </a:br>
            <a:r>
              <a:rPr lang="fr-FR" dirty="0" smtClean="0"/>
              <a:t>Le thème est: </a:t>
            </a:r>
            <a:r>
              <a:rPr lang="fr-FR" i="1" dirty="0" smtClean="0"/>
              <a:t>Ce soir-là, Julia.</a:t>
            </a:r>
            <a:r>
              <a:rPr lang="fr-FR" dirty="0" smtClean="0"/>
              <a:t/>
            </a:r>
            <a:br>
              <a:rPr lang="fr-FR" dirty="0" smtClean="0"/>
            </a:br>
            <a:endParaRPr lang="fr-FR" dirty="0" smtClean="0"/>
          </a:p>
          <a:p>
            <a:r>
              <a:rPr lang="fr-FR" b="1" dirty="0" smtClean="0"/>
              <a:t>Attention</a:t>
            </a:r>
            <a:r>
              <a:rPr lang="fr-FR" dirty="0" smtClean="0"/>
              <a:t>, quand il est mis en relief par le présentatif </a:t>
            </a:r>
            <a:r>
              <a:rPr lang="fr-FR" i="1" dirty="0" smtClean="0"/>
              <a:t>c'est… que,</a:t>
            </a:r>
            <a:r>
              <a:rPr lang="fr-FR" dirty="0" smtClean="0"/>
              <a:t> le propos se retrouve placé avant le thème.</a:t>
            </a:r>
            <a:br>
              <a:rPr lang="fr-FR" dirty="0" smtClean="0"/>
            </a:br>
            <a:r>
              <a:rPr lang="fr-FR" i="1" dirty="0" smtClean="0"/>
              <a:t>C'est </a:t>
            </a:r>
            <a:r>
              <a:rPr lang="fr-FR" b="1" i="1" dirty="0" smtClean="0"/>
              <a:t>une robe longue orange à pois verts</a:t>
            </a:r>
            <a:r>
              <a:rPr lang="fr-FR" i="1" dirty="0" smtClean="0"/>
              <a:t> que portait Julia ce soir-là.</a:t>
            </a:r>
            <a:endParaRPr lang="fr-FR"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3. </a:t>
            </a:r>
            <a:r>
              <a:rPr lang="en-US" dirty="0" err="1" smtClean="0"/>
              <a:t>Niveau</a:t>
            </a:r>
            <a:r>
              <a:rPr lang="en-US" dirty="0" smtClean="0"/>
              <a:t> </a:t>
            </a:r>
            <a:r>
              <a:rPr lang="en-US" dirty="0" err="1" smtClean="0"/>
              <a:t>syntaxique</a:t>
            </a:r>
            <a:r>
              <a:rPr lang="en-US" dirty="0" smtClean="0"/>
              <a:t> de la proposition</a:t>
            </a:r>
            <a:endParaRPr lang="ru-RU" dirty="0"/>
          </a:p>
        </p:txBody>
      </p:sp>
      <p:sp>
        <p:nvSpPr>
          <p:cNvPr id="3" name="Содержимое 2"/>
          <p:cNvSpPr>
            <a:spLocks noGrp="1"/>
          </p:cNvSpPr>
          <p:nvPr>
            <p:ph idx="1"/>
          </p:nvPr>
        </p:nvSpPr>
        <p:spPr>
          <a:xfrm>
            <a:off x="457200" y="1071546"/>
            <a:ext cx="8229600" cy="5054617"/>
          </a:xfrm>
        </p:spPr>
        <p:txBody>
          <a:bodyPr/>
          <a:lstStyle/>
          <a:p>
            <a:pPr>
              <a:buNone/>
            </a:pPr>
            <a:r>
              <a:rPr lang="en-US" dirty="0" err="1" smtClean="0"/>
              <a:t>représente</a:t>
            </a:r>
            <a:r>
              <a:rPr lang="en-US" dirty="0" smtClean="0"/>
              <a:t> la structure </a:t>
            </a:r>
            <a:r>
              <a:rPr lang="en-US" dirty="0" err="1" smtClean="0"/>
              <a:t>extérieure</a:t>
            </a:r>
            <a:r>
              <a:rPr lang="en-US" dirty="0" smtClean="0"/>
              <a:t> de la proposition en </a:t>
            </a:r>
            <a:r>
              <a:rPr lang="en-US" dirty="0" err="1" smtClean="0"/>
              <a:t>montrant</a:t>
            </a:r>
            <a:r>
              <a:rPr lang="en-US" dirty="0" smtClean="0"/>
              <a:t> </a:t>
            </a:r>
            <a:r>
              <a:rPr lang="en-US" dirty="0" err="1" smtClean="0"/>
              <a:t>ses</a:t>
            </a:r>
            <a:r>
              <a:rPr lang="en-US" dirty="0" smtClean="0"/>
              <a:t> </a:t>
            </a:r>
            <a:r>
              <a:rPr lang="en-US" dirty="0" err="1" smtClean="0"/>
              <a:t>composantes</a:t>
            </a:r>
            <a:r>
              <a:rPr lang="en-US" dirty="0" smtClean="0"/>
              <a:t>.</a:t>
            </a:r>
          </a:p>
          <a:p>
            <a:pPr algn="just">
              <a:buNone/>
            </a:pPr>
            <a:r>
              <a:rPr lang="en-US" dirty="0" smtClean="0"/>
              <a:t>A </a:t>
            </a:r>
            <a:r>
              <a:rPr lang="en-US" dirty="0" err="1" smtClean="0"/>
              <a:t>ce</a:t>
            </a:r>
            <a:r>
              <a:rPr lang="en-US" dirty="0" smtClean="0"/>
              <a:t> </a:t>
            </a:r>
            <a:r>
              <a:rPr lang="en-US" dirty="0" err="1" smtClean="0"/>
              <a:t>niveau</a:t>
            </a:r>
            <a:r>
              <a:rPr lang="en-US" dirty="0" smtClean="0"/>
              <a:t> on </a:t>
            </a:r>
            <a:r>
              <a:rPr lang="en-US" dirty="0" err="1" smtClean="0"/>
              <a:t>dégage</a:t>
            </a:r>
            <a:r>
              <a:rPr lang="en-US" dirty="0" smtClean="0"/>
              <a:t>: </a:t>
            </a:r>
          </a:p>
          <a:p>
            <a:pPr algn="just">
              <a:buNone/>
            </a:pPr>
            <a:r>
              <a:rPr lang="en-US" b="1" dirty="0" smtClean="0"/>
              <a:t>- le </a:t>
            </a:r>
            <a:r>
              <a:rPr lang="en-US" b="1" dirty="0" err="1" smtClean="0"/>
              <a:t>sujet</a:t>
            </a:r>
            <a:r>
              <a:rPr lang="en-US" b="1" dirty="0" smtClean="0"/>
              <a:t> </a:t>
            </a:r>
            <a:r>
              <a:rPr lang="en-US" b="1" dirty="0" err="1" smtClean="0"/>
              <a:t>syntaxique</a:t>
            </a:r>
            <a:r>
              <a:rPr lang="en-US" b="1" dirty="0" smtClean="0"/>
              <a:t> </a:t>
            </a:r>
            <a:r>
              <a:rPr lang="en-US" dirty="0" smtClean="0"/>
              <a:t>(le </a:t>
            </a:r>
            <a:r>
              <a:rPr lang="en-US" dirty="0" err="1" smtClean="0"/>
              <a:t>sujet</a:t>
            </a:r>
            <a:r>
              <a:rPr lang="en-US" dirty="0" smtClean="0"/>
              <a:t>),  </a:t>
            </a:r>
          </a:p>
          <a:p>
            <a:pPr algn="just">
              <a:buNone/>
            </a:pPr>
            <a:r>
              <a:rPr lang="en-US" b="1" dirty="0" smtClean="0"/>
              <a:t>- le </a:t>
            </a:r>
            <a:r>
              <a:rPr lang="en-US" b="1" dirty="0" err="1" smtClean="0"/>
              <a:t>prédicat</a:t>
            </a:r>
            <a:r>
              <a:rPr lang="en-US" b="1" dirty="0" smtClean="0"/>
              <a:t> </a:t>
            </a:r>
            <a:r>
              <a:rPr lang="en-US" b="1" dirty="0" err="1" smtClean="0"/>
              <a:t>syntaxique</a:t>
            </a:r>
            <a:r>
              <a:rPr lang="en-US" b="1" dirty="0" smtClean="0"/>
              <a:t> </a:t>
            </a:r>
            <a:r>
              <a:rPr lang="en-US" dirty="0" smtClean="0"/>
              <a:t>(le </a:t>
            </a:r>
            <a:r>
              <a:rPr lang="en-US" dirty="0" err="1" smtClean="0"/>
              <a:t>prédicat</a:t>
            </a:r>
            <a:r>
              <a:rPr lang="en-US" dirty="0" smtClean="0"/>
              <a:t>)</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en-US" dirty="0" smtClean="0"/>
              <a:t>Pour la proposition à </a:t>
            </a:r>
            <a:r>
              <a:rPr lang="en-US" dirty="0" err="1" smtClean="0"/>
              <a:t>deux</a:t>
            </a:r>
            <a:r>
              <a:rPr lang="en-US" dirty="0" smtClean="0"/>
              <a:t> </a:t>
            </a:r>
            <a:r>
              <a:rPr lang="en-US" dirty="0" err="1" smtClean="0"/>
              <a:t>termes</a:t>
            </a:r>
            <a:endParaRPr lang="ru-RU" dirty="0"/>
          </a:p>
        </p:txBody>
      </p:sp>
      <p:sp>
        <p:nvSpPr>
          <p:cNvPr id="3" name="Содержимое 2"/>
          <p:cNvSpPr>
            <a:spLocks noGrp="1"/>
          </p:cNvSpPr>
          <p:nvPr>
            <p:ph idx="1"/>
          </p:nvPr>
        </p:nvSpPr>
        <p:spPr>
          <a:xfrm>
            <a:off x="357158" y="1071546"/>
            <a:ext cx="8643998" cy="5054617"/>
          </a:xfrm>
        </p:spPr>
        <p:txBody>
          <a:bodyPr>
            <a:normAutofit/>
          </a:bodyPr>
          <a:lstStyle/>
          <a:p>
            <a:pPr>
              <a:buNone/>
            </a:pPr>
            <a:r>
              <a:rPr lang="en-US" b="1" i="1" dirty="0" err="1" smtClean="0"/>
              <a:t>tous</a:t>
            </a:r>
            <a:r>
              <a:rPr lang="en-US" b="1" i="1" dirty="0" smtClean="0"/>
              <a:t> les </a:t>
            </a:r>
            <a:r>
              <a:rPr lang="en-US" b="1" i="1" dirty="0" err="1" smtClean="0"/>
              <a:t>niveaux</a:t>
            </a:r>
            <a:r>
              <a:rPr lang="en-US" b="1" i="1" dirty="0" smtClean="0"/>
              <a:t> </a:t>
            </a:r>
            <a:r>
              <a:rPr lang="en-US" b="1" i="1" dirty="0" err="1" smtClean="0"/>
              <a:t>sont</a:t>
            </a:r>
            <a:r>
              <a:rPr lang="en-US" b="1" i="1" dirty="0" smtClean="0"/>
              <a:t> </a:t>
            </a:r>
            <a:r>
              <a:rPr lang="fr-FR" b="1" i="1" dirty="0" smtClean="0"/>
              <a:t>parallèles:</a:t>
            </a:r>
          </a:p>
          <a:p>
            <a:pPr>
              <a:buNone/>
            </a:pPr>
            <a:r>
              <a:rPr lang="fr-FR" dirty="0" smtClean="0"/>
              <a:t>Niveaux		Pierre			parle</a:t>
            </a:r>
          </a:p>
          <a:p>
            <a:pPr>
              <a:buNone/>
            </a:pPr>
            <a:r>
              <a:rPr lang="fr-FR" dirty="0" smtClean="0"/>
              <a:t>Syntaxique		sujet				prédicat</a:t>
            </a:r>
          </a:p>
          <a:p>
            <a:pPr>
              <a:buNone/>
            </a:pPr>
            <a:r>
              <a:rPr lang="fr-FR" dirty="0" smtClean="0"/>
              <a:t>Communicatif	thème			rhème</a:t>
            </a:r>
          </a:p>
          <a:p>
            <a:pPr>
              <a:buNone/>
            </a:pPr>
            <a:r>
              <a:rPr lang="fr-FR" dirty="0" smtClean="0"/>
              <a:t>Sémantique 	sujet sém.(agent)	 prédicat 								sém. </a:t>
            </a:r>
          </a:p>
          <a:p>
            <a:pPr>
              <a:buNone/>
            </a:pPr>
            <a:r>
              <a:rPr lang="fr-FR" dirty="0" smtClean="0"/>
              <a:t>								(action)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85720" y="1643050"/>
            <a:ext cx="8229600" cy="4525963"/>
          </a:xfrm>
        </p:spPr>
        <p:txBody>
          <a:bodyPr>
            <a:normAutofit/>
          </a:bodyPr>
          <a:lstStyle/>
          <a:p>
            <a:pPr>
              <a:buNone/>
            </a:pPr>
            <a:r>
              <a:rPr lang="fr-FR" dirty="0" smtClean="0"/>
              <a:t>Mais ce parallélisme peut être dérangé: </a:t>
            </a:r>
          </a:p>
          <a:p>
            <a:pPr>
              <a:buNone/>
            </a:pPr>
            <a:r>
              <a:rPr lang="fr-FR" dirty="0" smtClean="0"/>
              <a:t>Dans la proposition: Il est arrivé un train</a:t>
            </a:r>
          </a:p>
          <a:p>
            <a:pPr>
              <a:buNone/>
            </a:pPr>
            <a:r>
              <a:rPr lang="fr-FR" i="1" dirty="0" smtClean="0"/>
              <a:t>Il</a:t>
            </a:r>
            <a:r>
              <a:rPr lang="fr-FR" dirty="0" smtClean="0"/>
              <a:t> c`est le sujet syntaxique</a:t>
            </a:r>
          </a:p>
          <a:p>
            <a:pPr>
              <a:buNone/>
            </a:pPr>
            <a:r>
              <a:rPr lang="fr-FR" i="1" dirty="0" smtClean="0"/>
              <a:t>Il est arrivé </a:t>
            </a:r>
            <a:r>
              <a:rPr lang="fr-FR" dirty="0" smtClean="0"/>
              <a:t>c`est le sujet logique (thème)</a:t>
            </a:r>
          </a:p>
          <a:p>
            <a:pPr>
              <a:buNone/>
            </a:pPr>
            <a:r>
              <a:rPr lang="fr-FR" i="1" dirty="0" smtClean="0"/>
              <a:t>un train </a:t>
            </a:r>
            <a:r>
              <a:rPr lang="fr-FR" dirty="0" smtClean="0"/>
              <a:t>c`est le sujet sémantique</a:t>
            </a:r>
          </a:p>
          <a:p>
            <a:pPr>
              <a:buNone/>
            </a:pPr>
            <a:r>
              <a:rPr lang="fr-FR" dirty="0" smtClean="0"/>
              <a:t>								</a:t>
            </a:r>
          </a:p>
          <a:p>
            <a:pPr>
              <a:buNone/>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Les transformations </a:t>
            </a:r>
            <a:br>
              <a:rPr lang="en-US" b="1" dirty="0" smtClean="0"/>
            </a:br>
            <a:r>
              <a:rPr lang="en-US" b="1" dirty="0" err="1" smtClean="0"/>
              <a:t>liées</a:t>
            </a:r>
            <a:r>
              <a:rPr lang="en-US" b="1" dirty="0" smtClean="0"/>
              <a:t> avec le modus</a:t>
            </a:r>
            <a:endParaRPr lang="ru-RU" b="1" dirty="0"/>
          </a:p>
        </p:txBody>
      </p:sp>
      <p:sp>
        <p:nvSpPr>
          <p:cNvPr id="3" name="Содержимое 2"/>
          <p:cNvSpPr>
            <a:spLocks noGrp="1"/>
          </p:cNvSpPr>
          <p:nvPr>
            <p:ph idx="1"/>
          </p:nvPr>
        </p:nvSpPr>
        <p:spPr/>
        <p:txBody>
          <a:bodyPr>
            <a:normAutofit fontScale="70000" lnSpcReduction="20000"/>
          </a:bodyPr>
          <a:lstStyle/>
          <a:p>
            <a:pPr>
              <a:buNone/>
            </a:pPr>
            <a:r>
              <a:rPr lang="en-US" dirty="0" smtClean="0"/>
              <a:t>1) La </a:t>
            </a:r>
            <a:r>
              <a:rPr lang="en-US" dirty="0" err="1" smtClean="0"/>
              <a:t>négation</a:t>
            </a:r>
            <a:r>
              <a:rPr lang="en-US" dirty="0" smtClean="0"/>
              <a:t>: Pierre </a:t>
            </a:r>
            <a:r>
              <a:rPr lang="en-US" dirty="0" err="1" smtClean="0"/>
              <a:t>parle</a:t>
            </a:r>
            <a:r>
              <a:rPr lang="en-US" dirty="0" smtClean="0"/>
              <a:t> → Pierre ne </a:t>
            </a:r>
            <a:r>
              <a:rPr lang="en-US" dirty="0" err="1" smtClean="0"/>
              <a:t>parle</a:t>
            </a:r>
            <a:r>
              <a:rPr lang="en-US" dirty="0" smtClean="0"/>
              <a:t> pas.</a:t>
            </a:r>
          </a:p>
          <a:p>
            <a:pPr>
              <a:buNone/>
            </a:pPr>
            <a:r>
              <a:rPr lang="en-US" dirty="0" smtClean="0"/>
              <a:t>2) La </a:t>
            </a:r>
            <a:r>
              <a:rPr lang="fr-FR" dirty="0" smtClean="0"/>
              <a:t>transformation interrogative: </a:t>
            </a:r>
            <a:r>
              <a:rPr lang="en-US" dirty="0" smtClean="0"/>
              <a:t>Pierre </a:t>
            </a:r>
            <a:r>
              <a:rPr lang="en-US" dirty="0" err="1" smtClean="0"/>
              <a:t>parle</a:t>
            </a:r>
            <a:r>
              <a:rPr lang="en-US" dirty="0" smtClean="0"/>
              <a:t>-t-</a:t>
            </a:r>
            <a:r>
              <a:rPr lang="en-US" dirty="0" err="1" smtClean="0"/>
              <a:t>il</a:t>
            </a:r>
            <a:r>
              <a:rPr lang="en-US" dirty="0" smtClean="0"/>
              <a:t>?</a:t>
            </a:r>
          </a:p>
          <a:p>
            <a:pPr>
              <a:buNone/>
            </a:pPr>
            <a:r>
              <a:rPr lang="en-US" dirty="0" smtClean="0"/>
              <a:t>3) La </a:t>
            </a:r>
            <a:r>
              <a:rPr lang="fr-FR" dirty="0" smtClean="0"/>
              <a:t>transformation impérative: Pierre, parle! </a:t>
            </a:r>
          </a:p>
          <a:p>
            <a:pPr>
              <a:buNone/>
            </a:pPr>
            <a:r>
              <a:rPr lang="fr-FR" dirty="0" smtClean="0"/>
              <a:t>4)La modalisation: Pierre veut parler.</a:t>
            </a:r>
          </a:p>
          <a:p>
            <a:pPr>
              <a:buNone/>
            </a:pPr>
            <a:r>
              <a:rPr lang="fr-FR" dirty="0" smtClean="0"/>
              <a:t>5) </a:t>
            </a:r>
            <a:r>
              <a:rPr lang="en-US" dirty="0" smtClean="0"/>
              <a:t>La </a:t>
            </a:r>
            <a:r>
              <a:rPr lang="fr-FR" dirty="0" smtClean="0"/>
              <a:t>transformation aspectuelle-temporelle: Pierre se mit à parler.</a:t>
            </a:r>
          </a:p>
          <a:p>
            <a:pPr>
              <a:buNone/>
            </a:pPr>
            <a:r>
              <a:rPr lang="fr-FR" dirty="0" smtClean="0"/>
              <a:t>6) L`emphatisation (accent logique): C`est Pierre qui parle.</a:t>
            </a:r>
          </a:p>
          <a:p>
            <a:pPr>
              <a:buNone/>
            </a:pPr>
            <a:r>
              <a:rPr lang="fr-FR" dirty="0" smtClean="0"/>
              <a:t>7) </a:t>
            </a:r>
            <a:r>
              <a:rPr lang="en-US" dirty="0" smtClean="0"/>
              <a:t>La </a:t>
            </a:r>
            <a:r>
              <a:rPr lang="fr-FR" dirty="0" smtClean="0"/>
              <a:t>transformation affective (l`exlamation): Ce que Pierre parle bien!</a:t>
            </a:r>
          </a:p>
          <a:p>
            <a:pPr>
              <a:buNone/>
            </a:pPr>
            <a:r>
              <a:rPr lang="fr-FR" dirty="0" smtClean="0"/>
              <a:t>8) </a:t>
            </a:r>
            <a:r>
              <a:rPr lang="en-US" dirty="0" smtClean="0"/>
              <a:t>La </a:t>
            </a:r>
            <a:r>
              <a:rPr lang="fr-FR" dirty="0" smtClean="0"/>
              <a:t>transformation causale (le fait est présenté comme dépendant de la volonté, du jugement, du sentiment de l`autre sujet):  On fait parler Pierre. On entend Pierre parler.</a:t>
            </a:r>
          </a:p>
          <a:p>
            <a:pPr>
              <a:buNone/>
            </a:pPr>
            <a:r>
              <a:rPr lang="fr-FR" dirty="0" smtClean="0"/>
              <a:t> </a:t>
            </a:r>
            <a:r>
              <a:rPr lang="en-US" dirty="0" smtClean="0"/>
              <a:t/>
            </a:r>
            <a:br>
              <a:rPr lang="en-US"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L'analyse</a:t>
            </a:r>
            <a:r>
              <a:rPr lang="en-US" b="1" dirty="0" smtClean="0"/>
              <a:t> </a:t>
            </a:r>
            <a:r>
              <a:rPr lang="en-US" b="1" dirty="0" err="1" smtClean="0"/>
              <a:t>distributionnelle</a:t>
            </a:r>
            <a:r>
              <a:rPr lang="en-US" b="1" dirty="0" smtClean="0"/>
              <a:t> </a:t>
            </a:r>
            <a:endParaRPr lang="ru-RU" dirty="0"/>
          </a:p>
        </p:txBody>
      </p:sp>
      <p:sp>
        <p:nvSpPr>
          <p:cNvPr id="3" name="Содержимое 2"/>
          <p:cNvSpPr>
            <a:spLocks noGrp="1"/>
          </p:cNvSpPr>
          <p:nvPr>
            <p:ph idx="1"/>
          </p:nvPr>
        </p:nvSpPr>
        <p:spPr>
          <a:xfrm>
            <a:off x="457200" y="1285860"/>
            <a:ext cx="8229600" cy="4840303"/>
          </a:xfrm>
        </p:spPr>
        <p:txBody>
          <a:bodyPr>
            <a:normAutofit fontScale="70000" lnSpcReduction="20000"/>
          </a:bodyPr>
          <a:lstStyle/>
          <a:p>
            <a:pPr algn="just"/>
            <a:r>
              <a:rPr lang="fr-FR" dirty="0" smtClean="0"/>
              <a:t>jusqu'aux années 50 du XXe siècle, le courant dominant en matière de description linguistique (particulièrement aux Etats-Unis);</a:t>
            </a:r>
          </a:p>
          <a:p>
            <a:pPr algn="just">
              <a:buNone/>
            </a:pPr>
            <a:r>
              <a:rPr lang="fr-FR" sz="2900" i="1" dirty="0" smtClean="0"/>
              <a:t>Le </a:t>
            </a:r>
            <a:r>
              <a:rPr lang="fr-FR" sz="2900" b="1" i="1" dirty="0" smtClean="0"/>
              <a:t>distributionnalisme</a:t>
            </a:r>
            <a:r>
              <a:rPr lang="fr-FR" sz="2900" i="1" dirty="0" smtClean="0"/>
              <a:t> est une théorie générale du langage développée par Leonard Bloomfield et </a:t>
            </a:r>
            <a:r>
              <a:rPr lang="en-US" sz="2900" i="1" dirty="0" err="1" smtClean="0"/>
              <a:t>Zellig</a:t>
            </a:r>
            <a:r>
              <a:rPr lang="en-US" sz="2900" i="1" dirty="0" smtClean="0"/>
              <a:t>  Harris</a:t>
            </a:r>
            <a:r>
              <a:rPr lang="fr-FR" sz="2900" i="1" dirty="0" smtClean="0"/>
              <a:t>.</a:t>
            </a:r>
          </a:p>
          <a:p>
            <a:pPr algn="just">
              <a:buNone/>
            </a:pPr>
            <a:r>
              <a:rPr lang="fr-FR" dirty="0" smtClean="0"/>
              <a:t>Suivant cette approche, pour étudier une langue, il faut tout d'abord disposer d'un échantillon aussi représentatif que possible de cette langue : un </a:t>
            </a:r>
            <a:r>
              <a:rPr lang="fr-FR" i="1" dirty="0" smtClean="0"/>
              <a:t>corpus</a:t>
            </a:r>
            <a:r>
              <a:rPr lang="fr-FR" dirty="0" smtClean="0"/>
              <a:t>. </a:t>
            </a:r>
          </a:p>
          <a:p>
            <a:pPr algn="just">
              <a:buNone/>
            </a:pPr>
            <a:r>
              <a:rPr lang="fr-FR" dirty="0" smtClean="0"/>
              <a:t>Une langue n'a pas besoin d'être comprise pour être étudiée: toutes ses propriétés doivent pouvoir être extraites des régularités et redondances observées dans le corpus.</a:t>
            </a:r>
          </a:p>
          <a:p>
            <a:pPr algn="just">
              <a:buNone/>
            </a:pPr>
            <a:r>
              <a:rPr lang="fr-FR" b="1" dirty="0" smtClean="0"/>
              <a:t>La notion principale est la distribution qui est </a:t>
            </a:r>
            <a:r>
              <a:rPr lang="fr-FR" i="1" dirty="0" smtClean="0"/>
              <a:t>l'ensemble des environnements d'une unité présente dans un corpus, c'est-à-dire des suites d'unités qui la précédent et qui la suivent dans ce corpus. </a:t>
            </a:r>
            <a:r>
              <a:rPr lang="fr-FR" dirty="0" smtClean="0"/>
              <a:t>L'ensemble des unités qui partagent un environnement constituent </a:t>
            </a:r>
            <a:r>
              <a:rPr lang="fr-FR" b="1" dirty="0" smtClean="0"/>
              <a:t>une classe distributionnelle.</a:t>
            </a:r>
          </a:p>
          <a:p>
            <a:pPr>
              <a:buNone/>
            </a:pPr>
            <a:endParaRPr lang="ru-RU"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642934"/>
          </a:xfrm>
        </p:spPr>
        <p:txBody>
          <a:bodyPr>
            <a:normAutofit fontScale="90000"/>
          </a:bodyPr>
          <a:lstStyle/>
          <a:p>
            <a:r>
              <a:rPr lang="en-US" b="1" dirty="0" err="1" smtClean="0"/>
              <a:t>Exemple</a:t>
            </a:r>
            <a:endParaRPr lang="ru-RU" b="1" dirty="0"/>
          </a:p>
        </p:txBody>
      </p:sp>
      <p:sp>
        <p:nvSpPr>
          <p:cNvPr id="3" name="Содержимое 2"/>
          <p:cNvSpPr>
            <a:spLocks noGrp="1"/>
          </p:cNvSpPr>
          <p:nvPr>
            <p:ph idx="1"/>
          </p:nvPr>
        </p:nvSpPr>
        <p:spPr>
          <a:xfrm>
            <a:off x="457200" y="1142984"/>
            <a:ext cx="8229600" cy="4983179"/>
          </a:xfrm>
        </p:spPr>
        <p:txBody>
          <a:bodyPr>
            <a:normAutofit fontScale="92500" lnSpcReduction="20000"/>
          </a:bodyPr>
          <a:lstStyle/>
          <a:p>
            <a:pPr algn="just">
              <a:buNone/>
            </a:pPr>
            <a:r>
              <a:rPr lang="fr-FR" dirty="0" smtClean="0"/>
              <a:t>on peut espérer que "bébé" et "marmot" appartiennent à la même classe parce qu'ils doivent apparaître, dans tout bon corpus, dans les mêmes environnements (précédés de "le" et suivis de "pleure", par exemple: Le bébé (le marmot) pleure). </a:t>
            </a:r>
          </a:p>
          <a:p>
            <a:pPr algn="just">
              <a:buNone/>
            </a:pPr>
            <a:r>
              <a:rPr lang="fr-FR" dirty="0" smtClean="0"/>
              <a:t>On peut définir une grammaire, dans un tel système, comme un ensemble de classes et de listes d'environnements associés. </a:t>
            </a:r>
          </a:p>
          <a:p>
            <a:pPr algn="just">
              <a:buNone/>
            </a:pPr>
            <a:r>
              <a:rPr lang="fr-FR" dirty="0" smtClean="0"/>
              <a:t>En d'autres termes, une grammaire n'est rien d'autre que l'usage distributionnel qui est fait de ses unités linguistiques. </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buNone/>
            </a:pPr>
            <a:r>
              <a:rPr lang="fr-FR" dirty="0" smtClean="0"/>
              <a:t>Pour Chomsky (l`étudiant de </a:t>
            </a:r>
            <a:r>
              <a:rPr lang="en-US" dirty="0" smtClean="0"/>
              <a:t>Harris)</a:t>
            </a:r>
            <a:r>
              <a:rPr lang="fr-FR" dirty="0" smtClean="0"/>
              <a:t>, tout corpus est nécessairement incomplet parce fini, alors qu'une langue permet de construire un nombre potentiellement infini de phrases différentes à partir d'un nombre fini d'unités. </a:t>
            </a:r>
          </a:p>
          <a:p>
            <a:pPr algn="just">
              <a:buNone/>
            </a:pPr>
            <a:r>
              <a:rPr lang="fr-FR" dirty="0" smtClean="0"/>
              <a:t>Pour ranger les unités dans des classes, ce n'est pas l'existence d'environnements communs dans le corpus qui sera déterminante, mais un critère nouveau fondamental: celui de </a:t>
            </a:r>
            <a:r>
              <a:rPr lang="fr-FR" i="1" dirty="0" smtClean="0"/>
              <a:t>grammaticalité</a:t>
            </a:r>
            <a:r>
              <a:rPr lang="fr-FR" dirty="0" smtClean="0"/>
              <a:t>.</a:t>
            </a:r>
          </a:p>
          <a:p>
            <a:pPr>
              <a:buNone/>
            </a:pPr>
            <a:r>
              <a:rPr lang="fr-FR" dirty="0" smtClean="0"/>
              <a:t/>
            </a:r>
            <a:br>
              <a:rPr lang="fr-FR" dirty="0" smtClean="0"/>
            </a:b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fr-FR" b="1" dirty="0" smtClean="0"/>
              <a:t>Les thèses principales :</a:t>
            </a:r>
            <a:r>
              <a:rPr lang="ru-RU" dirty="0" smtClean="0"/>
              <a:t/>
            </a:r>
            <a:br>
              <a:rPr lang="ru-RU" dirty="0" smtClean="0"/>
            </a:br>
            <a:endParaRPr lang="ru-RU" dirty="0"/>
          </a:p>
        </p:txBody>
      </p:sp>
      <p:sp>
        <p:nvSpPr>
          <p:cNvPr id="3" name="Содержимое 2"/>
          <p:cNvSpPr>
            <a:spLocks noGrp="1"/>
          </p:cNvSpPr>
          <p:nvPr>
            <p:ph idx="1"/>
          </p:nvPr>
        </p:nvSpPr>
        <p:spPr>
          <a:xfrm>
            <a:off x="457200" y="1142984"/>
            <a:ext cx="8229600" cy="4983179"/>
          </a:xfrm>
        </p:spPr>
        <p:txBody>
          <a:bodyPr>
            <a:normAutofit fontScale="77500" lnSpcReduction="20000"/>
          </a:bodyPr>
          <a:lstStyle/>
          <a:p>
            <a:pPr algn="just">
              <a:buNone/>
            </a:pPr>
            <a:r>
              <a:rPr lang="fr-FR" dirty="0" smtClean="0"/>
              <a:t>Pour Noam Chomsky, </a:t>
            </a:r>
            <a:r>
              <a:rPr lang="fr-FR" b="1" dirty="0" smtClean="0"/>
              <a:t>la grammaire </a:t>
            </a:r>
            <a:r>
              <a:rPr lang="fr-FR" dirty="0" smtClean="0"/>
              <a:t>d’une langue c’est l’ensemble de la production des phrases de cette langue. </a:t>
            </a:r>
          </a:p>
          <a:p>
            <a:pPr algn="just">
              <a:buNone/>
            </a:pPr>
            <a:r>
              <a:rPr lang="fr-FR" dirty="0" smtClean="0"/>
              <a:t>Il part du modèle syntagmatique, qu’il présente comme un système génératif, un ensemble de règles de réécriture permettant de «produire» ou «générer» les phrases de l’anglais.</a:t>
            </a:r>
          </a:p>
          <a:p>
            <a:pPr algn="just">
              <a:buNone/>
            </a:pPr>
            <a:r>
              <a:rPr lang="fr-FR" dirty="0" smtClean="0"/>
              <a:t>Une grammaire, dans ce cadre, est en effet un dispositif capable d'opérer des </a:t>
            </a:r>
            <a:r>
              <a:rPr lang="fr-FR" i="1" dirty="0" smtClean="0"/>
              <a:t>jugements de grammaticalité</a:t>
            </a:r>
            <a:r>
              <a:rPr lang="fr-FR" dirty="0" smtClean="0"/>
              <a:t>, c'est-à-dire de </a:t>
            </a:r>
            <a:r>
              <a:rPr lang="fr-FR" i="1" dirty="0" smtClean="0"/>
              <a:t>trier</a:t>
            </a:r>
            <a:r>
              <a:rPr lang="fr-FR" dirty="0" smtClean="0"/>
              <a:t> les suites d'unités en "correctement formées" (grammaticales) ou non, comme dans le schéma:</a:t>
            </a:r>
          </a:p>
          <a:p>
            <a:pPr algn="ctr">
              <a:buNone/>
            </a:pPr>
            <a:r>
              <a:rPr lang="fr-FR" b="1" dirty="0" smtClean="0"/>
              <a:t>suite d`unités → grammaire→ oui/non</a:t>
            </a:r>
          </a:p>
          <a:p>
            <a:pPr algn="just">
              <a:buNone/>
            </a:pPr>
            <a:r>
              <a:rPr lang="fr-FR" dirty="0" smtClean="0"/>
              <a:t> </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pPr>
              <a:buNone/>
            </a:pPr>
            <a:r>
              <a:rPr lang="fr-FR" dirty="0" smtClean="0"/>
              <a:t>Le modèle syntagmatique peut être représenté par le modèle qui comporte trois composantes : </a:t>
            </a:r>
            <a:endParaRPr lang="ru-RU" dirty="0" smtClean="0"/>
          </a:p>
          <a:p>
            <a:pPr>
              <a:buNone/>
            </a:pPr>
            <a:r>
              <a:rPr lang="fr-FR" b="1" dirty="0" smtClean="0"/>
              <a:t>- la composante syntaxique est centrale, </a:t>
            </a:r>
            <a:endParaRPr lang="ru-RU" dirty="0" smtClean="0"/>
          </a:p>
          <a:p>
            <a:pPr>
              <a:buNone/>
            </a:pPr>
            <a:r>
              <a:rPr lang="fr-FR" dirty="0" smtClean="0"/>
              <a:t>et deux composantes interprétatives qui s’articulent sur la première,</a:t>
            </a:r>
            <a:endParaRPr lang="ru-RU" dirty="0" smtClean="0"/>
          </a:p>
          <a:p>
            <a:pPr lvl="0"/>
            <a:r>
              <a:rPr lang="fr-FR" b="1" dirty="0" smtClean="0"/>
              <a:t>la composante sémantique et</a:t>
            </a:r>
            <a:endParaRPr lang="ru-RU" dirty="0" smtClean="0"/>
          </a:p>
          <a:p>
            <a:pPr lvl="0"/>
            <a:r>
              <a:rPr lang="fr-FR" b="1" dirty="0" smtClean="0"/>
              <a:t>la composante phonologique. </a:t>
            </a:r>
            <a:endParaRPr lang="ru-RU" dirty="0" smtClean="0"/>
          </a:p>
          <a:p>
            <a:pPr>
              <a:buNone/>
            </a:pPr>
            <a:endParaRPr lang="fr-FR" b="1" i="1" dirty="0" smtClean="0"/>
          </a:p>
          <a:p>
            <a:pPr algn="just">
              <a:buNone/>
            </a:pPr>
            <a:r>
              <a:rPr lang="fr-FR" b="1" i="1" dirty="0" smtClean="0"/>
              <a:t>La composante syntaxique </a:t>
            </a:r>
            <a:r>
              <a:rPr lang="fr-FR" dirty="0" smtClean="0"/>
              <a:t>comporte deux parties:</a:t>
            </a:r>
          </a:p>
          <a:p>
            <a:pPr algn="just">
              <a:buFontTx/>
              <a:buChar char="-"/>
            </a:pPr>
            <a:r>
              <a:rPr lang="fr-FR" dirty="0" smtClean="0"/>
              <a:t>les règles de base qui génèrent les structures profondes; </a:t>
            </a:r>
          </a:p>
          <a:p>
            <a:pPr algn="just">
              <a:buFontTx/>
              <a:buChar char="-"/>
            </a:pPr>
            <a:r>
              <a:rPr lang="fr-FR" dirty="0" smtClean="0"/>
              <a:t>les règles transformationnelles qui transforment les structures profondes en structures de surface. </a:t>
            </a:r>
            <a:endParaRPr lang="ru-RU" dirty="0" smtClean="0"/>
          </a:p>
          <a:p>
            <a:pPr>
              <a:buNone/>
            </a:pPr>
            <a:r>
              <a:rPr lang="fr-FR" dirty="0" smtClean="0"/>
              <a:t> </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en-US" b="1" dirty="0" smtClean="0"/>
              <a:t>La </a:t>
            </a:r>
            <a:r>
              <a:rPr lang="en-US" b="1" dirty="0" err="1" smtClean="0"/>
              <a:t>syntaxe</a:t>
            </a:r>
            <a:endParaRPr lang="ru-RU" b="1" dirty="0"/>
          </a:p>
        </p:txBody>
      </p:sp>
      <p:sp>
        <p:nvSpPr>
          <p:cNvPr id="3" name="Содержимое 2"/>
          <p:cNvSpPr>
            <a:spLocks noGrp="1"/>
          </p:cNvSpPr>
          <p:nvPr>
            <p:ph idx="1"/>
          </p:nvPr>
        </p:nvSpPr>
        <p:spPr>
          <a:xfrm>
            <a:off x="357158" y="1214422"/>
            <a:ext cx="8443914" cy="4929222"/>
          </a:xfrm>
        </p:spPr>
        <p:txBody>
          <a:bodyPr>
            <a:normAutofit fontScale="85000" lnSpcReduction="10000"/>
          </a:bodyPr>
          <a:lstStyle/>
          <a:p>
            <a:pPr algn="just">
              <a:buNone/>
            </a:pPr>
            <a:r>
              <a:rPr lang="ru-RU" dirty="0" smtClean="0"/>
              <a:t>- </a:t>
            </a:r>
            <a:r>
              <a:rPr lang="fr-FR" dirty="0" smtClean="0"/>
              <a:t>est la branche de la linguistique qui s’intéresse à la façon dont se combinent les mots au sein </a:t>
            </a:r>
            <a:r>
              <a:rPr lang="en-US" dirty="0" smtClean="0"/>
              <a:t>de </a:t>
            </a:r>
            <a:r>
              <a:rPr lang="fr-FR" dirty="0" smtClean="0"/>
              <a:t>la phrase;</a:t>
            </a:r>
          </a:p>
          <a:p>
            <a:pPr algn="just">
              <a:buNone/>
            </a:pPr>
            <a:r>
              <a:rPr lang="ru-RU" dirty="0" smtClean="0"/>
              <a:t>- </a:t>
            </a:r>
            <a:r>
              <a:rPr lang="fr-FR" dirty="0" smtClean="0"/>
              <a:t>décrit les règles par lesquelles les unités se combinent en phrases,</a:t>
            </a:r>
            <a:r>
              <a:rPr lang="ru-RU" dirty="0" smtClean="0"/>
              <a:t> </a:t>
            </a:r>
            <a:r>
              <a:rPr lang="en-US" dirty="0" smtClean="0"/>
              <a:t>et</a:t>
            </a:r>
            <a:r>
              <a:rPr lang="fr-FR" dirty="0" smtClean="0"/>
              <a:t> les phases dans les textes.</a:t>
            </a:r>
          </a:p>
          <a:p>
            <a:pPr algn="just">
              <a:buNone/>
            </a:pPr>
            <a:r>
              <a:rPr lang="fr-FR" dirty="0" smtClean="0"/>
              <a:t> </a:t>
            </a:r>
            <a:r>
              <a:rPr lang="fr-FR" b="1" dirty="0" smtClean="0"/>
              <a:t>Les unités essentielles </a:t>
            </a:r>
            <a:r>
              <a:rPr lang="fr-FR" dirty="0" smtClean="0"/>
              <a:t>de la syntaxe: </a:t>
            </a:r>
          </a:p>
          <a:p>
            <a:pPr algn="just"/>
            <a:r>
              <a:rPr lang="fr-FR" dirty="0" smtClean="0"/>
              <a:t>la proposition, </a:t>
            </a:r>
          </a:p>
          <a:p>
            <a:pPr algn="just"/>
            <a:r>
              <a:rPr lang="fr-FR" dirty="0" smtClean="0"/>
              <a:t>le terme de la proposition, </a:t>
            </a:r>
          </a:p>
          <a:p>
            <a:pPr algn="just"/>
            <a:r>
              <a:rPr lang="fr-FR" dirty="0" smtClean="0"/>
              <a:t>le groupe</a:t>
            </a:r>
            <a:r>
              <a:rPr lang="en-US" dirty="0" err="1" smtClean="0"/>
              <a:t>ment</a:t>
            </a:r>
            <a:r>
              <a:rPr lang="fr-FR" dirty="0" smtClean="0"/>
              <a:t> de mots, </a:t>
            </a:r>
          </a:p>
          <a:p>
            <a:pPr algn="just"/>
            <a:r>
              <a:rPr lang="fr-FR" dirty="0" smtClean="0"/>
              <a:t>l`unité hyperphrastique, </a:t>
            </a:r>
          </a:p>
          <a:p>
            <a:pPr algn="just"/>
            <a:r>
              <a:rPr lang="fr-FR" dirty="0" smtClean="0"/>
              <a:t>le texte (comme message)</a:t>
            </a:r>
          </a:p>
          <a:p>
            <a:pPr>
              <a:buNone/>
            </a:pPr>
            <a:r>
              <a:rPr lang="fr-FR" dirty="0" smtClean="0"/>
              <a:t> </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fr-FR" b="1" dirty="0" smtClean="0"/>
              <a:t/>
            </a:r>
            <a:br>
              <a:rPr lang="fr-FR" b="1" dirty="0" smtClean="0"/>
            </a:br>
            <a:r>
              <a:rPr lang="fr-FR" b="1" dirty="0" smtClean="0"/>
              <a:t>La structure profonde</a:t>
            </a:r>
            <a:r>
              <a:rPr lang="ru-RU" dirty="0" smtClean="0"/>
              <a:t/>
            </a:r>
            <a:br>
              <a:rPr lang="ru-RU" dirty="0" smtClean="0"/>
            </a:br>
            <a:endParaRPr lang="ru-RU" dirty="0"/>
          </a:p>
        </p:txBody>
      </p:sp>
      <p:sp>
        <p:nvSpPr>
          <p:cNvPr id="3" name="Содержимое 2"/>
          <p:cNvSpPr>
            <a:spLocks noGrp="1"/>
          </p:cNvSpPr>
          <p:nvPr>
            <p:ph idx="1"/>
          </p:nvPr>
        </p:nvSpPr>
        <p:spPr>
          <a:xfrm>
            <a:off x="457200" y="1000108"/>
            <a:ext cx="8229600" cy="5500726"/>
          </a:xfrm>
        </p:spPr>
        <p:txBody>
          <a:bodyPr>
            <a:normAutofit fontScale="55000" lnSpcReduction="20000"/>
          </a:bodyPr>
          <a:lstStyle/>
          <a:p>
            <a:pPr lvl="0">
              <a:buNone/>
            </a:pPr>
            <a:r>
              <a:rPr lang="fr-FR" dirty="0" smtClean="0"/>
              <a:t>c`est une abstraction qui comprend tous les éléments nécessaires pour la création des structures de surface avec la sémantique pareille.</a:t>
            </a:r>
            <a:endParaRPr lang="ru-RU" dirty="0" smtClean="0"/>
          </a:p>
          <a:p>
            <a:pPr lvl="0">
              <a:buNone/>
            </a:pPr>
            <a:r>
              <a:rPr lang="fr-FR" dirty="0" smtClean="0"/>
              <a:t>La sémantique de la phrase comprend la proposition (</a:t>
            </a:r>
            <a:r>
              <a:rPr lang="uk-UA" dirty="0" smtClean="0"/>
              <a:t>пропозиція)</a:t>
            </a:r>
            <a:r>
              <a:rPr lang="fr-FR" dirty="0" smtClean="0"/>
              <a:t> et la modalité</a:t>
            </a:r>
            <a:r>
              <a:rPr lang="uk-UA" dirty="0" smtClean="0"/>
              <a:t> (модальність)</a:t>
            </a:r>
            <a:r>
              <a:rPr lang="fr-FR" dirty="0" smtClean="0"/>
              <a:t>. </a:t>
            </a:r>
            <a:endParaRPr lang="ru-RU" dirty="0" smtClean="0"/>
          </a:p>
          <a:p>
            <a:pPr>
              <a:buNone/>
            </a:pPr>
            <a:r>
              <a:rPr lang="fr-FR" dirty="0" smtClean="0"/>
              <a:t>Les moyens de la réalisation de cette sémantique dans chaque langue appartiennent à la structure de surface.</a:t>
            </a:r>
            <a:endParaRPr lang="ru-RU" dirty="0" smtClean="0"/>
          </a:p>
          <a:p>
            <a:pPr>
              <a:buNone/>
            </a:pPr>
            <a:endParaRPr lang="ru-RU" dirty="0" smtClean="0"/>
          </a:p>
          <a:p>
            <a:pPr>
              <a:buNone/>
            </a:pPr>
            <a:r>
              <a:rPr lang="en-US" b="1" dirty="0" smtClean="0"/>
              <a:t>Les notions:</a:t>
            </a:r>
            <a:endParaRPr lang="ru-RU" dirty="0" smtClean="0"/>
          </a:p>
          <a:p>
            <a:pPr lvl="0">
              <a:buNone/>
            </a:pPr>
            <a:r>
              <a:rPr lang="fr-FR" dirty="0" smtClean="0"/>
              <a:t>-  “agent” (</a:t>
            </a:r>
            <a:r>
              <a:rPr lang="uk-UA" dirty="0" err="1" smtClean="0"/>
              <a:t>агенс</a:t>
            </a:r>
            <a:r>
              <a:rPr lang="uk-UA" dirty="0" smtClean="0"/>
              <a:t>)</a:t>
            </a:r>
            <a:r>
              <a:rPr lang="fr-FR" dirty="0" smtClean="0"/>
              <a:t>, “objet” (</a:t>
            </a:r>
            <a:r>
              <a:rPr lang="uk-UA" dirty="0" smtClean="0"/>
              <a:t>об</a:t>
            </a:r>
            <a:r>
              <a:rPr lang="fr-FR" dirty="0" smtClean="0"/>
              <a:t>`</a:t>
            </a:r>
            <a:r>
              <a:rPr lang="uk-UA" dirty="0" err="1" smtClean="0"/>
              <a:t>єкт</a:t>
            </a:r>
            <a:r>
              <a:rPr lang="fr-FR" dirty="0" smtClean="0"/>
              <a:t>), “action” (</a:t>
            </a:r>
            <a:r>
              <a:rPr lang="uk-UA" dirty="0" smtClean="0"/>
              <a:t>дія</a:t>
            </a:r>
            <a:r>
              <a:rPr lang="fr-FR" dirty="0" smtClean="0"/>
              <a:t>), “instrument” (</a:t>
            </a:r>
            <a:r>
              <a:rPr lang="uk-UA" dirty="0" smtClean="0"/>
              <a:t>інструмент</a:t>
            </a:r>
            <a:r>
              <a:rPr lang="fr-FR" dirty="0" smtClean="0"/>
              <a:t>), “locatif” (</a:t>
            </a:r>
            <a:r>
              <a:rPr lang="uk-UA" dirty="0" smtClean="0"/>
              <a:t>локатив</a:t>
            </a:r>
            <a:r>
              <a:rPr lang="fr-FR" dirty="0" smtClean="0"/>
              <a:t>) etc. –  </a:t>
            </a:r>
            <a:r>
              <a:rPr lang="fr-FR" b="1" i="1" dirty="0" smtClean="0"/>
              <a:t>ce sont les unités de la structure profonde</a:t>
            </a:r>
            <a:r>
              <a:rPr lang="fr-FR" dirty="0" smtClean="0"/>
              <a:t>;</a:t>
            </a:r>
            <a:endParaRPr lang="ru-RU" dirty="0" smtClean="0"/>
          </a:p>
          <a:p>
            <a:pPr>
              <a:buNone/>
            </a:pPr>
            <a:endParaRPr lang="ru-RU" dirty="0" smtClean="0"/>
          </a:p>
          <a:p>
            <a:pPr lvl="0">
              <a:buNone/>
            </a:pPr>
            <a:r>
              <a:rPr lang="fr-FR" dirty="0" smtClean="0"/>
              <a:t>- “sujet” (</a:t>
            </a:r>
            <a:r>
              <a:rPr lang="uk-UA" dirty="0" smtClean="0"/>
              <a:t>підмет</a:t>
            </a:r>
            <a:r>
              <a:rPr lang="fr-FR" dirty="0" smtClean="0"/>
              <a:t>), “prédicat” (</a:t>
            </a:r>
            <a:r>
              <a:rPr lang="uk-UA" dirty="0" smtClean="0"/>
              <a:t>присудок</a:t>
            </a:r>
            <a:r>
              <a:rPr lang="fr-FR" dirty="0" smtClean="0"/>
              <a:t>), “objet” (</a:t>
            </a:r>
            <a:r>
              <a:rPr lang="uk-UA" dirty="0" smtClean="0"/>
              <a:t>додаток</a:t>
            </a:r>
            <a:r>
              <a:rPr lang="fr-FR" dirty="0" smtClean="0"/>
              <a:t>), “complément” (</a:t>
            </a:r>
            <a:r>
              <a:rPr lang="uk-UA" dirty="0" smtClean="0"/>
              <a:t>обставина</a:t>
            </a:r>
            <a:r>
              <a:rPr lang="fr-FR" dirty="0" smtClean="0"/>
              <a:t>) etc. – </a:t>
            </a:r>
            <a:r>
              <a:rPr lang="fr-FR" b="1" i="1" dirty="0" smtClean="0"/>
              <a:t>ce sont les unités de la structure de surface</a:t>
            </a:r>
            <a:r>
              <a:rPr lang="fr-FR" dirty="0" smtClean="0"/>
              <a:t>.</a:t>
            </a:r>
            <a:endParaRPr lang="ru-RU" dirty="0" smtClean="0"/>
          </a:p>
          <a:p>
            <a:pPr>
              <a:buNone/>
            </a:pPr>
            <a:endParaRPr lang="fr-FR" b="1" dirty="0" smtClean="0"/>
          </a:p>
          <a:p>
            <a:pPr>
              <a:buNone/>
            </a:pPr>
            <a:r>
              <a:rPr lang="fr-FR" dirty="0" smtClean="0"/>
              <a:t>Les structures profondes sont communes pour toutes les langues, elles sont universelles, c`est pourquoi elles peuvent servir de base commune pour les études contrastives.</a:t>
            </a:r>
          </a:p>
          <a:p>
            <a:pPr>
              <a:buNone/>
            </a:pPr>
            <a:r>
              <a:rPr lang="fr-FR" i="1" dirty="0" smtClean="0"/>
              <a:t>Par exemple, dans les phrases:</a:t>
            </a:r>
            <a:endParaRPr lang="ru-RU" dirty="0" smtClean="0"/>
          </a:p>
          <a:p>
            <a:pPr>
              <a:buNone/>
            </a:pPr>
            <a:r>
              <a:rPr lang="uk-UA" dirty="0" smtClean="0"/>
              <a:t>Хлопець читає книжку  </a:t>
            </a:r>
            <a:r>
              <a:rPr lang="uk-UA" i="1" dirty="0" smtClean="0"/>
              <a:t>і</a:t>
            </a:r>
            <a:r>
              <a:rPr lang="uk-UA" dirty="0" smtClean="0"/>
              <a:t>  Книжка читається хлопцем. </a:t>
            </a:r>
            <a:endParaRPr lang="ru-RU" dirty="0" smtClean="0"/>
          </a:p>
          <a:p>
            <a:pPr>
              <a:buNone/>
            </a:pPr>
            <a:r>
              <a:rPr lang="fr-FR" dirty="0" smtClean="0"/>
              <a:t> la structure profonde (agent-objet-action) est la même mais les phrases diffèrent dans leurs structures de surface.</a:t>
            </a:r>
            <a:endParaRPr lang="ru-RU" dirty="0" smtClean="0"/>
          </a:p>
          <a:p>
            <a:pPr>
              <a:buNone/>
            </a:pPr>
            <a:endParaRPr lang="ru-RU" dirty="0" smtClean="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fr-FR" sz="3100" b="1" dirty="0" smtClean="0">
                <a:latin typeface="Times New Roman" pitchFamily="18" charset="0"/>
                <a:cs typeface="Times New Roman" pitchFamily="18" charset="0"/>
              </a:rPr>
              <a:t/>
            </a:r>
            <a:br>
              <a:rPr lang="fr-FR" sz="3100" b="1" dirty="0" smtClean="0">
                <a:latin typeface="Times New Roman" pitchFamily="18" charset="0"/>
                <a:cs typeface="Times New Roman" pitchFamily="18" charset="0"/>
              </a:rPr>
            </a:br>
            <a:r>
              <a:rPr lang="fr-FR" sz="3100" b="1" dirty="0" smtClean="0">
                <a:latin typeface="Times New Roman" pitchFamily="18" charset="0"/>
                <a:cs typeface="Times New Roman" pitchFamily="18" charset="0"/>
              </a:rPr>
              <a:t>La grammaire générative et transformationnelle de Noam Chomsky (1928)</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r>
              <a:rPr lang="fr-FR" dirty="0" smtClean="0"/>
              <a:t>a profondément marqué la linguistique dans le monde entier dans la deuxième moitié du 20ème siècle. </a:t>
            </a:r>
            <a:endParaRPr lang="ru-RU" dirty="0" smtClean="0"/>
          </a:p>
          <a:p>
            <a:pPr algn="just">
              <a:buNone/>
            </a:pPr>
            <a:r>
              <a:rPr lang="fr-FR" i="1" dirty="0" smtClean="0"/>
              <a:t>Elle reste indissolublement associée à son fondateur, Noam CHOMSKY (“Structures syntaxiques”, en 1957), aujourd’hui professeur émérite au Massachussets Institute of  Technology.</a:t>
            </a:r>
            <a:endParaRPr lang="ru-RU" dirty="0" smtClean="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fr-FR" sz="4000" b="1" dirty="0" smtClean="0"/>
              <a:t>Extrait de «Structures syntaxiques» </a:t>
            </a:r>
            <a:br>
              <a:rPr lang="fr-FR" sz="4000" b="1" dirty="0" smtClean="0"/>
            </a:br>
            <a:r>
              <a:rPr lang="fr-FR" sz="4000" b="1" dirty="0" smtClean="0"/>
              <a:t>p. 29-30 </a:t>
            </a:r>
            <a:r>
              <a:rPr lang="fr-FR" sz="4000" dirty="0" smtClean="0"/>
              <a:t>(édition française, 1969)</a:t>
            </a:r>
            <a:r>
              <a:rPr lang="fr-FR" sz="4000" b="1" dirty="0" smtClean="0"/>
              <a:t> :</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40000" lnSpcReduction="20000"/>
          </a:bodyPr>
          <a:lstStyle/>
          <a:p>
            <a:pPr>
              <a:buNone/>
            </a:pPr>
            <a:r>
              <a:rPr lang="en-US" b="1" dirty="0" smtClean="0"/>
              <a:t>Chomsky part du </a:t>
            </a:r>
            <a:r>
              <a:rPr lang="en-US" b="1" dirty="0" err="1" smtClean="0"/>
              <a:t>modèle</a:t>
            </a:r>
            <a:r>
              <a:rPr lang="en-US" b="1" dirty="0" smtClean="0"/>
              <a:t> </a:t>
            </a:r>
            <a:r>
              <a:rPr lang="en-US" b="1" dirty="0" err="1" smtClean="0"/>
              <a:t>syntagmatique</a:t>
            </a:r>
            <a:r>
              <a:rPr lang="en-US" b="1" dirty="0" smtClean="0"/>
              <a:t> </a:t>
            </a:r>
            <a:r>
              <a:rPr lang="en-US" b="1" dirty="0" err="1" smtClean="0"/>
              <a:t>décomposant</a:t>
            </a:r>
            <a:r>
              <a:rPr lang="en-US" b="1" dirty="0" smtClean="0"/>
              <a:t> en </a:t>
            </a:r>
            <a:r>
              <a:rPr lang="en-US" b="1" dirty="0" err="1" smtClean="0"/>
              <a:t>constituants</a:t>
            </a:r>
            <a:r>
              <a:rPr lang="en-US" b="1" dirty="0" smtClean="0"/>
              <a:t> </a:t>
            </a:r>
            <a:r>
              <a:rPr lang="en-US" b="1" dirty="0" err="1" smtClean="0"/>
              <a:t>immédiats</a:t>
            </a:r>
            <a:r>
              <a:rPr lang="en-US" b="1" dirty="0" smtClean="0"/>
              <a:t>, </a:t>
            </a:r>
            <a:r>
              <a:rPr lang="en-US" b="1" dirty="0" err="1" smtClean="0"/>
              <a:t>qu`il</a:t>
            </a:r>
            <a:r>
              <a:rPr lang="en-US" b="1" dirty="0" smtClean="0"/>
              <a:t> </a:t>
            </a:r>
            <a:r>
              <a:rPr lang="en-US" b="1" dirty="0" err="1" smtClean="0"/>
              <a:t>présente</a:t>
            </a:r>
            <a:r>
              <a:rPr lang="en-US" b="1" dirty="0" smtClean="0"/>
              <a:t> </a:t>
            </a:r>
            <a:r>
              <a:rPr lang="en-US" b="1" dirty="0" err="1" smtClean="0"/>
              <a:t>comme</a:t>
            </a:r>
            <a:r>
              <a:rPr lang="en-US" b="1" dirty="0" smtClean="0"/>
              <a:t> un </a:t>
            </a:r>
            <a:r>
              <a:rPr lang="en-US" b="1" dirty="0" err="1" smtClean="0"/>
              <a:t>système</a:t>
            </a:r>
            <a:r>
              <a:rPr lang="en-US" b="1" dirty="0" smtClean="0"/>
              <a:t> </a:t>
            </a:r>
            <a:r>
              <a:rPr lang="en-US" b="1" dirty="0" err="1" smtClean="0"/>
              <a:t>génératif</a:t>
            </a:r>
            <a:r>
              <a:rPr lang="en-US" b="1" dirty="0" smtClean="0"/>
              <a:t>, un ensemble de </a:t>
            </a:r>
            <a:r>
              <a:rPr lang="en-US" b="1" dirty="0" err="1" smtClean="0"/>
              <a:t>règles</a:t>
            </a:r>
            <a:r>
              <a:rPr lang="en-US" b="1" dirty="0" smtClean="0"/>
              <a:t>  de </a:t>
            </a:r>
            <a:r>
              <a:rPr lang="en-US" b="1" dirty="0" err="1" smtClean="0"/>
              <a:t>réécriture</a:t>
            </a:r>
            <a:r>
              <a:rPr lang="en-US" b="1" dirty="0" smtClean="0"/>
              <a:t> </a:t>
            </a:r>
            <a:r>
              <a:rPr lang="en-US" b="1" dirty="0" err="1" smtClean="0"/>
              <a:t>permettant</a:t>
            </a:r>
            <a:r>
              <a:rPr lang="en-US" b="1" dirty="0" smtClean="0"/>
              <a:t> de “</a:t>
            </a:r>
            <a:r>
              <a:rPr lang="en-US" b="1" dirty="0" err="1" smtClean="0"/>
              <a:t>produire</a:t>
            </a:r>
            <a:r>
              <a:rPr lang="en-US" b="1" dirty="0" smtClean="0"/>
              <a:t>” </a:t>
            </a:r>
            <a:r>
              <a:rPr lang="en-US" b="1" dirty="0" err="1" smtClean="0"/>
              <a:t>ou</a:t>
            </a:r>
            <a:r>
              <a:rPr lang="en-US" b="1" dirty="0" smtClean="0"/>
              <a:t> “</a:t>
            </a:r>
            <a:r>
              <a:rPr lang="en-US" b="1" dirty="0" err="1" smtClean="0"/>
              <a:t>générer</a:t>
            </a:r>
            <a:r>
              <a:rPr lang="en-US" b="1" dirty="0" smtClean="0"/>
              <a:t>”  les phrases de </a:t>
            </a:r>
            <a:r>
              <a:rPr lang="en-US" b="1" dirty="0" err="1" smtClean="0"/>
              <a:t>l`anglais</a:t>
            </a:r>
            <a:endParaRPr lang="en-US" b="1" dirty="0" smtClean="0"/>
          </a:p>
          <a:p>
            <a:pPr>
              <a:buNone/>
            </a:pPr>
            <a:endParaRPr lang="en-US" b="1" dirty="0" smtClean="0"/>
          </a:p>
          <a:p>
            <a:pPr>
              <a:buNone/>
            </a:pPr>
            <a:r>
              <a:rPr lang="en-US" b="1" dirty="0" err="1" smtClean="0"/>
              <a:t>Exemple</a:t>
            </a:r>
            <a:r>
              <a:rPr lang="en-US" b="1" dirty="0" smtClean="0"/>
              <a:t> 1:</a:t>
            </a:r>
            <a:endParaRPr lang="ru-RU" dirty="0" smtClean="0"/>
          </a:p>
          <a:p>
            <a:pPr>
              <a:buNone/>
            </a:pPr>
            <a:r>
              <a:rPr lang="en-US" dirty="0" smtClean="0"/>
              <a:t>(I) Phrase → SN + SV </a:t>
            </a:r>
            <a:endParaRPr lang="ru-RU" dirty="0" smtClean="0"/>
          </a:p>
          <a:p>
            <a:pPr>
              <a:buNone/>
            </a:pPr>
            <a:r>
              <a:rPr lang="en-US" dirty="0" smtClean="0"/>
              <a:t>(II) SN → Art + N </a:t>
            </a:r>
            <a:endParaRPr lang="ru-RU" dirty="0" smtClean="0"/>
          </a:p>
          <a:p>
            <a:pPr>
              <a:buNone/>
            </a:pPr>
            <a:r>
              <a:rPr lang="en-US" dirty="0" smtClean="0"/>
              <a:t>(III) SV → </a:t>
            </a:r>
            <a:r>
              <a:rPr lang="en-US" dirty="0" err="1" smtClean="0"/>
              <a:t>Verbe</a:t>
            </a:r>
            <a:r>
              <a:rPr lang="en-US" dirty="0" smtClean="0"/>
              <a:t> + SN </a:t>
            </a:r>
            <a:endParaRPr lang="ru-RU" dirty="0" smtClean="0"/>
          </a:p>
          <a:p>
            <a:pPr>
              <a:buNone/>
            </a:pPr>
            <a:r>
              <a:rPr lang="en-US" dirty="0" smtClean="0"/>
              <a:t>(IV) Art → The (V) N → man, ball, etc.</a:t>
            </a:r>
            <a:endParaRPr lang="ru-RU" dirty="0" smtClean="0"/>
          </a:p>
          <a:p>
            <a:pPr>
              <a:buNone/>
            </a:pPr>
            <a:r>
              <a:rPr lang="fr-FR" dirty="0" smtClean="0"/>
              <a:t>(VI) Verbe → hit, took, etc. </a:t>
            </a:r>
            <a:endParaRPr lang="ru-RU" dirty="0" smtClean="0"/>
          </a:p>
          <a:p>
            <a:pPr>
              <a:buNone/>
            </a:pPr>
            <a:r>
              <a:rPr lang="fr-FR" b="1" dirty="0" smtClean="0"/>
              <a:t>Exemple 2:</a:t>
            </a:r>
            <a:endParaRPr lang="ru-RU" dirty="0" smtClean="0"/>
          </a:p>
          <a:p>
            <a:pPr>
              <a:buNone/>
            </a:pPr>
            <a:r>
              <a:rPr lang="fr-FR" dirty="0" smtClean="0"/>
              <a:t>(I) Phrase SN + SV</a:t>
            </a:r>
            <a:endParaRPr lang="ru-RU" dirty="0" smtClean="0"/>
          </a:p>
          <a:p>
            <a:pPr>
              <a:buNone/>
            </a:pPr>
            <a:r>
              <a:rPr lang="en-US" dirty="0" smtClean="0"/>
              <a:t>(II) Art + N + SV</a:t>
            </a:r>
            <a:endParaRPr lang="ru-RU" dirty="0" smtClean="0"/>
          </a:p>
          <a:p>
            <a:pPr>
              <a:buNone/>
            </a:pPr>
            <a:r>
              <a:rPr lang="en-US" dirty="0" smtClean="0"/>
              <a:t>(III) Art + N + </a:t>
            </a:r>
            <a:r>
              <a:rPr lang="en-US" dirty="0" err="1" smtClean="0"/>
              <a:t>Verbe</a:t>
            </a:r>
            <a:r>
              <a:rPr lang="en-US" dirty="0" smtClean="0"/>
              <a:t> + SN</a:t>
            </a:r>
            <a:endParaRPr lang="ru-RU" dirty="0" smtClean="0"/>
          </a:p>
          <a:p>
            <a:pPr>
              <a:buNone/>
            </a:pPr>
            <a:r>
              <a:rPr lang="en-US" dirty="0" smtClean="0"/>
              <a:t>(IV)  The + N + </a:t>
            </a:r>
            <a:r>
              <a:rPr lang="en-US" dirty="0" err="1" smtClean="0"/>
              <a:t>Verbe</a:t>
            </a:r>
            <a:r>
              <a:rPr lang="en-US" dirty="0" smtClean="0"/>
              <a:t> + SN</a:t>
            </a:r>
            <a:endParaRPr lang="ru-RU" dirty="0" smtClean="0"/>
          </a:p>
          <a:p>
            <a:pPr>
              <a:buNone/>
            </a:pPr>
            <a:r>
              <a:rPr lang="en-US" dirty="0" smtClean="0"/>
              <a:t>(V) The + man + </a:t>
            </a:r>
            <a:r>
              <a:rPr lang="en-US" dirty="0" err="1" smtClean="0"/>
              <a:t>Verbe</a:t>
            </a:r>
            <a:r>
              <a:rPr lang="en-US" dirty="0" smtClean="0"/>
              <a:t> + SN</a:t>
            </a:r>
            <a:endParaRPr lang="ru-RU" dirty="0" smtClean="0"/>
          </a:p>
          <a:p>
            <a:pPr>
              <a:buNone/>
            </a:pPr>
            <a:r>
              <a:rPr lang="en-US" dirty="0" smtClean="0"/>
              <a:t>(VI) The + man + hit + SN</a:t>
            </a:r>
            <a:endParaRPr lang="ru-RU" dirty="0" smtClean="0"/>
          </a:p>
          <a:p>
            <a:pPr>
              <a:buNone/>
            </a:pPr>
            <a:r>
              <a:rPr lang="en-US" dirty="0" smtClean="0"/>
              <a:t>(VII) The + man + hit + Art + N</a:t>
            </a:r>
            <a:endParaRPr lang="ru-RU" dirty="0" smtClean="0"/>
          </a:p>
          <a:p>
            <a:pPr>
              <a:buNone/>
            </a:pPr>
            <a:r>
              <a:rPr lang="en-US" dirty="0" smtClean="0"/>
              <a:t>(VIII) The + man + hit + the +N  </a:t>
            </a:r>
            <a:endParaRPr lang="ru-RU" dirty="0" smtClean="0"/>
          </a:p>
          <a:p>
            <a:pPr>
              <a:buNone/>
            </a:pPr>
            <a:r>
              <a:rPr lang="en-US" dirty="0" smtClean="0"/>
              <a:t>(IX) The + man + hit + the + ball</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sz="2400" dirty="0" smtClean="0"/>
              <a:t>On peut représenter la dérivation (l`exemple 2) d’une manière claire par le diagramme suivant :</a:t>
            </a:r>
            <a:endParaRPr lang="ru-RU" sz="2400" dirty="0"/>
          </a:p>
        </p:txBody>
      </p:sp>
      <p:sp>
        <p:nvSpPr>
          <p:cNvPr id="3" name="Содержимое 2"/>
          <p:cNvSpPr>
            <a:spLocks noGrp="1"/>
          </p:cNvSpPr>
          <p:nvPr>
            <p:ph idx="1"/>
          </p:nvPr>
        </p:nvSpPr>
        <p:spPr>
          <a:xfrm>
            <a:off x="457200" y="1214422"/>
            <a:ext cx="8229600" cy="4911741"/>
          </a:xfrm>
        </p:spPr>
        <p:txBody>
          <a:bodyPr>
            <a:normAutofit fontScale="55000" lnSpcReduction="20000"/>
          </a:bodyPr>
          <a:lstStyle/>
          <a:p>
            <a:pPr>
              <a:buNone/>
            </a:pPr>
            <a:endParaRPr lang="ru-RU" dirty="0" smtClean="0"/>
          </a:p>
          <a:p>
            <a:pPr>
              <a:buNone/>
            </a:pPr>
            <a:r>
              <a:rPr lang="fr-FR" b="1" dirty="0" smtClean="0"/>
              <a:t>                     	  </a:t>
            </a:r>
            <a:r>
              <a:rPr lang="en-US" b="1" dirty="0" smtClean="0"/>
              <a:t>Phrase </a:t>
            </a:r>
            <a:endParaRPr lang="ru-RU" dirty="0" smtClean="0"/>
          </a:p>
          <a:p>
            <a:pPr>
              <a:buNone/>
            </a:pPr>
            <a:r>
              <a:rPr lang="en-US" b="1" dirty="0" smtClean="0"/>
              <a:t>		  /	                                   \</a:t>
            </a:r>
            <a:endParaRPr lang="ru-RU" dirty="0" smtClean="0"/>
          </a:p>
          <a:p>
            <a:pPr>
              <a:buNone/>
            </a:pPr>
            <a:r>
              <a:rPr lang="en-US" b="1" dirty="0" smtClean="0"/>
              <a:t>	       SN 	            	                   SV</a:t>
            </a:r>
            <a:endParaRPr lang="ru-RU" dirty="0" smtClean="0"/>
          </a:p>
          <a:p>
            <a:pPr>
              <a:buNone/>
            </a:pPr>
            <a:r>
              <a:rPr lang="en-US" b="1" dirty="0" smtClean="0"/>
              <a:t>     /	        \                                     /	                 \</a:t>
            </a:r>
            <a:endParaRPr lang="ru-RU" dirty="0" smtClean="0"/>
          </a:p>
          <a:p>
            <a:pPr>
              <a:buNone/>
            </a:pPr>
            <a:r>
              <a:rPr lang="en-US" b="1" dirty="0" smtClean="0"/>
              <a:t> Art                   N 	              </a:t>
            </a:r>
            <a:r>
              <a:rPr lang="en-US" b="1" dirty="0" err="1" smtClean="0"/>
              <a:t>Verbe</a:t>
            </a:r>
            <a:r>
              <a:rPr lang="en-US" b="1" dirty="0" smtClean="0"/>
              <a:t>                                SN</a:t>
            </a:r>
            <a:endParaRPr lang="ru-RU" dirty="0" smtClean="0"/>
          </a:p>
          <a:p>
            <a:pPr>
              <a:buNone/>
            </a:pPr>
            <a:r>
              <a:rPr lang="en-US" b="1" dirty="0" smtClean="0"/>
              <a:t> /                          \ 	                 /                                 /	\</a:t>
            </a:r>
            <a:endParaRPr lang="ru-RU" dirty="0" smtClean="0"/>
          </a:p>
          <a:p>
            <a:pPr>
              <a:buNone/>
            </a:pPr>
            <a:r>
              <a:rPr lang="en-US" b="1" dirty="0" smtClean="0"/>
              <a:t>the                    man              hit                              Art                N						             /	                    \</a:t>
            </a:r>
            <a:endParaRPr lang="ru-RU" dirty="0" smtClean="0"/>
          </a:p>
          <a:p>
            <a:pPr>
              <a:buNone/>
            </a:pPr>
            <a:r>
              <a:rPr lang="en-US" b="1" dirty="0" smtClean="0"/>
              <a:t>                                                                              </a:t>
            </a:r>
            <a:r>
              <a:rPr lang="fr-FR" b="1" dirty="0" smtClean="0"/>
              <a:t>the                      ball</a:t>
            </a:r>
            <a:endParaRPr lang="ru-RU" dirty="0" smtClean="0"/>
          </a:p>
          <a:p>
            <a:pPr>
              <a:buNone/>
            </a:pPr>
            <a:endParaRPr lang="ru-RU" dirty="0" smtClean="0"/>
          </a:p>
          <a:p>
            <a:pPr algn="just">
              <a:buNone/>
            </a:pPr>
            <a:r>
              <a:rPr lang="fr-FR" dirty="0" smtClean="0"/>
              <a:t>Chaque règle de réécriture consiste à réécrire, développer, dire de quoi est constitué le symbole précédent; quand toutes les règles ont été appliquées, on aboutit à une suite terminale de morphèmes, sur laquelle s’appliquent les règles morpho-phonologiques. La dernière ligne de la dérivation correspond à la «réalité» d’une phrase de la langue.</a:t>
            </a:r>
            <a:endParaRPr lang="ru-RU" dirty="0" smtClean="0"/>
          </a:p>
          <a:p>
            <a:pPr>
              <a:buNone/>
            </a:pPr>
            <a:endParaRPr lang="ru-RU" dirty="0" smtClean="0"/>
          </a:p>
          <a:p>
            <a:pPr>
              <a:buNone/>
            </a:pPr>
            <a:r>
              <a:rPr lang="fr-FR" dirty="0" smtClean="0"/>
              <a:t>De telles règles peuvent donc produire et décrire une infinité de phrases de la langue.</a:t>
            </a:r>
            <a:endParaRPr lang="ru-RU" dirty="0" smtClean="0"/>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smtClean="0"/>
              <a:t>La thèse principale de la GGT:</a:t>
            </a:r>
            <a:endParaRPr lang="ru-RU" dirty="0" smtClean="0"/>
          </a:p>
        </p:txBody>
      </p:sp>
      <p:sp>
        <p:nvSpPr>
          <p:cNvPr id="3" name="Содержимое 2"/>
          <p:cNvSpPr>
            <a:spLocks noGrp="1"/>
          </p:cNvSpPr>
          <p:nvPr>
            <p:ph idx="1"/>
          </p:nvPr>
        </p:nvSpPr>
        <p:spPr/>
        <p:txBody>
          <a:bodyPr>
            <a:normAutofit fontScale="77500" lnSpcReduction="20000"/>
          </a:bodyPr>
          <a:lstStyle/>
          <a:p>
            <a:pPr lvl="0" algn="just"/>
            <a:r>
              <a:rPr lang="fr-FR" dirty="0" smtClean="0"/>
              <a:t>si chaque proposition de n`importe quelle langue a une structure profonde, il existe une structure profonde commune pour toutes les langues. Alors les différences structurales entre les langues sont purement extérieures: la structure profonde est commune mais elle est exprimée différemment dans la structure de surface de chaque langue.</a:t>
            </a:r>
            <a:endParaRPr lang="ru-RU" dirty="0" smtClean="0"/>
          </a:p>
          <a:p>
            <a:pPr lvl="0" algn="just"/>
            <a:r>
              <a:rPr lang="fr-FR" dirty="0" smtClean="0"/>
              <a:t>La structure profonde et la structure de surface sont liées par les ensembles de transformation.</a:t>
            </a:r>
            <a:endParaRPr lang="ru-RU" dirty="0" smtClean="0"/>
          </a:p>
          <a:p>
            <a:pPr lvl="0" algn="just"/>
            <a:r>
              <a:rPr lang="fr-FR" dirty="0" smtClean="0"/>
              <a:t>Les particularités de la grammaire de chaque langue se révèlent dans les règles du passage de la structure profonde à celle de surface. </a:t>
            </a:r>
            <a:r>
              <a:rPr lang="en-US" dirty="0" err="1" smtClean="0"/>
              <a:t>Ces</a:t>
            </a:r>
            <a:r>
              <a:rPr lang="en-US" dirty="0" smtClean="0"/>
              <a:t> </a:t>
            </a:r>
            <a:r>
              <a:rPr lang="en-US" dirty="0" err="1" smtClean="0"/>
              <a:t>règles</a:t>
            </a:r>
            <a:r>
              <a:rPr lang="en-US" dirty="0" smtClean="0"/>
              <a:t> </a:t>
            </a:r>
            <a:r>
              <a:rPr lang="en-US" dirty="0" err="1" smtClean="0"/>
              <a:t>sont</a:t>
            </a:r>
            <a:r>
              <a:rPr lang="en-US" dirty="0" smtClean="0"/>
              <a:t> </a:t>
            </a:r>
            <a:r>
              <a:rPr lang="en-US" dirty="0" err="1" smtClean="0"/>
              <a:t>spécifiques</a:t>
            </a:r>
            <a:r>
              <a:rPr lang="en-US" dirty="0" smtClean="0"/>
              <a:t> pour </a:t>
            </a:r>
            <a:r>
              <a:rPr lang="en-US" dirty="0" err="1" smtClean="0"/>
              <a:t>chaque</a:t>
            </a:r>
            <a:r>
              <a:rPr lang="en-US" dirty="0" smtClean="0"/>
              <a:t> langue.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pPr>
              <a:buNone/>
            </a:pPr>
            <a:r>
              <a:rPr lang="fr-FR" b="1" dirty="0" smtClean="0"/>
              <a:t>L`exemple de l`analyse contrastive de deux structures profondes :</a:t>
            </a:r>
            <a:endParaRPr lang="ru-RU" dirty="0" smtClean="0"/>
          </a:p>
          <a:p>
            <a:r>
              <a:rPr lang="uk-UA" dirty="0" smtClean="0"/>
              <a:t>Я маю яблуко. Яблуко червоне.</a:t>
            </a:r>
            <a:endParaRPr lang="ru-RU" dirty="0" smtClean="0"/>
          </a:p>
          <a:p>
            <a:pPr>
              <a:buNone/>
            </a:pPr>
            <a:r>
              <a:rPr lang="fr-FR" dirty="0" smtClean="0"/>
              <a:t>Elles se transforment en structures de surface en anglais et en allemand:</a:t>
            </a:r>
            <a:endParaRPr lang="ru-RU" dirty="0" smtClean="0"/>
          </a:p>
          <a:p>
            <a:endParaRPr lang="ru-RU" dirty="0" smtClean="0"/>
          </a:p>
          <a:p>
            <a:pPr>
              <a:buNone/>
            </a:pPr>
            <a:r>
              <a:rPr lang="en-US" b="1" i="1" dirty="0" smtClean="0"/>
              <a:t>La structure </a:t>
            </a:r>
            <a:r>
              <a:rPr lang="en-US" b="1" i="1" dirty="0" err="1" smtClean="0"/>
              <a:t>profonde</a:t>
            </a:r>
            <a:r>
              <a:rPr lang="en-US" dirty="0" smtClean="0"/>
              <a:t> : I have an apple. The apple is red. →</a:t>
            </a:r>
            <a:endParaRPr lang="ru-RU" dirty="0" smtClean="0"/>
          </a:p>
          <a:p>
            <a:pPr lvl="0"/>
            <a:r>
              <a:rPr lang="en-US" dirty="0" smtClean="0"/>
              <a:t>I have an apple which is red →</a:t>
            </a:r>
            <a:endParaRPr lang="ru-RU" dirty="0" smtClean="0"/>
          </a:p>
          <a:p>
            <a:pPr lvl="0"/>
            <a:r>
              <a:rPr lang="en-US" dirty="0" smtClean="0"/>
              <a:t>I have an apple – red →</a:t>
            </a:r>
            <a:endParaRPr lang="ru-RU" dirty="0" smtClean="0"/>
          </a:p>
          <a:p>
            <a:r>
              <a:rPr lang="fr-FR" dirty="0" smtClean="0"/>
              <a:t>I have a red apple 		</a:t>
            </a:r>
            <a:r>
              <a:rPr lang="fr-FR" b="1" i="1" dirty="0" smtClean="0"/>
              <a:t>La structure de surface</a:t>
            </a:r>
            <a:endParaRPr lang="ru-RU" dirty="0" smtClean="0"/>
          </a:p>
          <a:p>
            <a:pPr>
              <a:buNone/>
            </a:pPr>
            <a:r>
              <a:rPr lang="fr-FR" dirty="0" smtClean="0"/>
              <a:t>			        		</a:t>
            </a:r>
            <a:endParaRPr lang="ru-RU" dirty="0" smtClean="0"/>
          </a:p>
          <a:p>
            <a:pPr>
              <a:buNone/>
            </a:pPr>
            <a:r>
              <a:rPr lang="fr-FR" b="1" i="1" dirty="0" smtClean="0"/>
              <a:t>La structure profonde</a:t>
            </a:r>
            <a:r>
              <a:rPr lang="fr-FR" dirty="0" smtClean="0"/>
              <a:t> : Ich habe einen Apfel. Der Apfel ist rot   →</a:t>
            </a:r>
            <a:endParaRPr lang="ru-RU" dirty="0" smtClean="0"/>
          </a:p>
          <a:p>
            <a:pPr lvl="0"/>
            <a:r>
              <a:rPr lang="en-US" dirty="0" err="1" smtClean="0"/>
              <a:t>Ich</a:t>
            </a:r>
            <a:r>
              <a:rPr lang="en-US" dirty="0" smtClean="0"/>
              <a:t> </a:t>
            </a:r>
            <a:r>
              <a:rPr lang="en-US" dirty="0" err="1" smtClean="0"/>
              <a:t>habe</a:t>
            </a:r>
            <a:r>
              <a:rPr lang="en-US" dirty="0" smtClean="0"/>
              <a:t> </a:t>
            </a:r>
            <a:r>
              <a:rPr lang="en-US" dirty="0" err="1" smtClean="0"/>
              <a:t>einen</a:t>
            </a:r>
            <a:r>
              <a:rPr lang="en-US" dirty="0" smtClean="0"/>
              <a:t> </a:t>
            </a:r>
            <a:r>
              <a:rPr lang="en-US" dirty="0" err="1" smtClean="0"/>
              <a:t>Apfel</a:t>
            </a:r>
            <a:r>
              <a:rPr lang="en-US" dirty="0" smtClean="0"/>
              <a:t>, </a:t>
            </a:r>
            <a:r>
              <a:rPr lang="en-US" dirty="0" err="1" smtClean="0"/>
              <a:t>der</a:t>
            </a:r>
            <a:r>
              <a:rPr lang="en-US" dirty="0" smtClean="0"/>
              <a:t> rot </a:t>
            </a:r>
            <a:r>
              <a:rPr lang="en-US" dirty="0" err="1" smtClean="0"/>
              <a:t>ist</a:t>
            </a:r>
            <a:r>
              <a:rPr lang="en-US" dirty="0" smtClean="0"/>
              <a:t> →</a:t>
            </a:r>
            <a:endParaRPr lang="ru-RU" dirty="0" smtClean="0"/>
          </a:p>
          <a:p>
            <a:pPr lvl="0"/>
            <a:r>
              <a:rPr lang="en-US" dirty="0" err="1" smtClean="0"/>
              <a:t>Ich</a:t>
            </a:r>
            <a:r>
              <a:rPr lang="en-US" dirty="0" smtClean="0"/>
              <a:t> </a:t>
            </a:r>
            <a:r>
              <a:rPr lang="en-US" dirty="0" err="1" smtClean="0"/>
              <a:t>habe</a:t>
            </a:r>
            <a:r>
              <a:rPr lang="en-US" dirty="0" smtClean="0"/>
              <a:t> </a:t>
            </a:r>
            <a:r>
              <a:rPr lang="en-US" dirty="0" err="1" smtClean="0"/>
              <a:t>einen</a:t>
            </a:r>
            <a:r>
              <a:rPr lang="en-US" dirty="0" smtClean="0"/>
              <a:t> </a:t>
            </a:r>
            <a:r>
              <a:rPr lang="en-US" dirty="0" err="1" smtClean="0"/>
              <a:t>Apfel</a:t>
            </a:r>
            <a:r>
              <a:rPr lang="en-US" dirty="0" smtClean="0"/>
              <a:t> – rot →</a:t>
            </a:r>
            <a:endParaRPr lang="ru-RU" dirty="0" smtClean="0"/>
          </a:p>
          <a:p>
            <a:r>
              <a:rPr lang="en-US" dirty="0" err="1" smtClean="0"/>
              <a:t>Ich</a:t>
            </a:r>
            <a:r>
              <a:rPr lang="en-US" dirty="0" smtClean="0"/>
              <a:t> </a:t>
            </a:r>
            <a:r>
              <a:rPr lang="en-US" dirty="0" err="1" smtClean="0"/>
              <a:t>habe</a:t>
            </a:r>
            <a:r>
              <a:rPr lang="en-US" dirty="0" smtClean="0"/>
              <a:t> </a:t>
            </a:r>
            <a:r>
              <a:rPr lang="en-US" dirty="0" err="1" smtClean="0"/>
              <a:t>ein</a:t>
            </a:r>
            <a:r>
              <a:rPr lang="en-US" b="1" dirty="0" err="1" smtClean="0"/>
              <a:t>en</a:t>
            </a:r>
            <a:r>
              <a:rPr lang="en-US" dirty="0" smtClean="0"/>
              <a:t> </a:t>
            </a:r>
            <a:r>
              <a:rPr lang="en-US" dirty="0" err="1" smtClean="0"/>
              <a:t>rot</a:t>
            </a:r>
            <a:r>
              <a:rPr lang="en-US" b="1" dirty="0" err="1" smtClean="0"/>
              <a:t>en</a:t>
            </a:r>
            <a:r>
              <a:rPr lang="en-US" dirty="0" smtClean="0"/>
              <a:t> </a:t>
            </a:r>
            <a:r>
              <a:rPr lang="en-US" dirty="0" err="1" smtClean="0"/>
              <a:t>Apfel</a:t>
            </a:r>
            <a:r>
              <a:rPr lang="en-US" dirty="0" smtClean="0"/>
              <a:t>.		</a:t>
            </a:r>
            <a:r>
              <a:rPr lang="fr-FR" b="1" i="1" dirty="0" smtClean="0"/>
              <a:t>La structure de surface</a:t>
            </a:r>
            <a:endParaRPr lang="ru-RU" dirty="0" smtClean="0"/>
          </a:p>
          <a:p>
            <a:endParaRPr lang="ru-RU" dirty="0" smtClean="0"/>
          </a:p>
          <a:p>
            <a:pPr>
              <a:buNone/>
            </a:pPr>
            <a:r>
              <a:rPr lang="fr-FR" dirty="0" smtClean="0"/>
              <a:t>La différence entre deux langues se voit dans la concordance de l`article avec le substantif Apfel (le morphème –en).</a:t>
            </a:r>
            <a:endParaRPr lang="ru-RU" dirty="0" smtClean="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fr-FR" sz="3600" b="1" dirty="0" smtClean="0"/>
              <a:t>L`exemple de l`analyse contrastive de  trois structures de surface</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a:buNone/>
            </a:pPr>
            <a:r>
              <a:rPr lang="en-US" i="1" dirty="0" err="1" smtClean="0"/>
              <a:t>ukr</a:t>
            </a:r>
            <a:r>
              <a:rPr lang="en-US" i="1" dirty="0" smtClean="0"/>
              <a:t>. </a:t>
            </a:r>
            <a:r>
              <a:rPr lang="uk-UA" dirty="0" smtClean="0"/>
              <a:t>Йде дощ</a:t>
            </a:r>
            <a:r>
              <a:rPr lang="en-US" dirty="0" smtClean="0"/>
              <a:t>. </a:t>
            </a:r>
            <a:endParaRPr lang="ru-RU" dirty="0" smtClean="0"/>
          </a:p>
          <a:p>
            <a:pPr>
              <a:buNone/>
            </a:pPr>
            <a:r>
              <a:rPr lang="en-US" i="1" dirty="0" err="1" smtClean="0"/>
              <a:t>angl</a:t>
            </a:r>
            <a:r>
              <a:rPr lang="en-US" i="1" dirty="0" smtClean="0"/>
              <a:t>. </a:t>
            </a:r>
            <a:r>
              <a:rPr lang="en-US" dirty="0" smtClean="0"/>
              <a:t>It is raining.</a:t>
            </a:r>
            <a:endParaRPr lang="ru-RU" dirty="0" smtClean="0"/>
          </a:p>
          <a:p>
            <a:pPr>
              <a:buNone/>
            </a:pPr>
            <a:r>
              <a:rPr lang="fr-FR" i="1" dirty="0" smtClean="0"/>
              <a:t>esp. </a:t>
            </a:r>
            <a:r>
              <a:rPr lang="fr-FR" dirty="0" smtClean="0"/>
              <a:t>Llueve.</a:t>
            </a:r>
            <a:endParaRPr lang="ru-RU" dirty="0" smtClean="0"/>
          </a:p>
          <a:p>
            <a:pPr>
              <a:buNone/>
            </a:pPr>
            <a:r>
              <a:rPr lang="fr-FR" dirty="0" smtClean="0"/>
              <a:t>Ces constructions ont la même structure profonde, mais il y a trois divergences au niveau de la structure de surface:</a:t>
            </a:r>
            <a:endParaRPr lang="ru-RU" dirty="0" smtClean="0"/>
          </a:p>
          <a:p>
            <a:pPr lvl="0"/>
            <a:r>
              <a:rPr lang="fr-FR" dirty="0" smtClean="0"/>
              <a:t>la génération du sujet </a:t>
            </a:r>
            <a:r>
              <a:rPr lang="fr-FR" b="1" i="1" dirty="0" smtClean="0"/>
              <a:t>it </a:t>
            </a:r>
            <a:r>
              <a:rPr lang="fr-FR" dirty="0" smtClean="0"/>
              <a:t>en anglais;</a:t>
            </a:r>
            <a:endParaRPr lang="ru-RU" dirty="0" smtClean="0"/>
          </a:p>
          <a:p>
            <a:pPr lvl="0"/>
            <a:r>
              <a:rPr lang="fr-FR" dirty="0" smtClean="0"/>
              <a:t>la génération de la forme de l`aspect progressif avec les fonctions spécifiques en espagnol;</a:t>
            </a:r>
            <a:endParaRPr lang="ru-RU" dirty="0" smtClean="0"/>
          </a:p>
          <a:p>
            <a:pPr lvl="0"/>
            <a:r>
              <a:rPr lang="fr-FR" dirty="0" smtClean="0"/>
              <a:t>la génération de la forme verbale </a:t>
            </a:r>
            <a:r>
              <a:rPr lang="uk-UA" b="1" i="1" dirty="0" smtClean="0"/>
              <a:t>Йде</a:t>
            </a:r>
            <a:r>
              <a:rPr lang="fr-FR" dirty="0" smtClean="0"/>
              <a:t> qui signifie “</a:t>
            </a:r>
            <a:r>
              <a:rPr lang="uk-UA" dirty="0" smtClean="0"/>
              <a:t>зараз має місце, </a:t>
            </a:r>
            <a:r>
              <a:rPr lang="uk-UA" dirty="0" err="1" smtClean="0"/>
              <a:t>відбувається”</a:t>
            </a:r>
            <a:r>
              <a:rPr lang="uk-UA" dirty="0" smtClean="0"/>
              <a:t> </a:t>
            </a:r>
            <a:r>
              <a:rPr lang="fr-FR" dirty="0" smtClean="0"/>
              <a:t>avec le substantif-sujet qui exprime la signification principale en ukrainien.</a:t>
            </a:r>
            <a:endParaRPr lang="ru-RU" dirty="0" smtClean="0"/>
          </a:p>
          <a:p>
            <a:endParaRPr lang="ru-RU" dirty="0" smtClean="0"/>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fr-FR" b="1" dirty="0" smtClean="0"/>
              <a:t/>
            </a:r>
            <a:br>
              <a:rPr lang="fr-FR" b="1" dirty="0" smtClean="0"/>
            </a:br>
            <a:r>
              <a:rPr lang="fr-FR" b="1" dirty="0" smtClean="0"/>
              <a:t/>
            </a:r>
            <a:br>
              <a:rPr lang="fr-FR" b="1" dirty="0" smtClean="0"/>
            </a:br>
            <a:r>
              <a:rPr lang="fr-FR" b="1" dirty="0" smtClean="0"/>
              <a:t>La grammaire des cas de Charles Fillmore (1929-2014)</a:t>
            </a: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62500" lnSpcReduction="20000"/>
          </a:bodyPr>
          <a:lstStyle/>
          <a:p>
            <a:pPr>
              <a:buNone/>
            </a:pPr>
            <a:r>
              <a:rPr lang="fr-FR" dirty="0" smtClean="0"/>
              <a:t>c`est la théorie de la base sémantique universelle des langues.</a:t>
            </a:r>
            <a:endParaRPr lang="en-US" dirty="0" smtClean="0"/>
          </a:p>
          <a:p>
            <a:pPr>
              <a:buNone/>
            </a:pPr>
            <a:r>
              <a:rPr lang="fr-FR" b="1" dirty="0" smtClean="0"/>
              <a:t>La thèse pricipale:</a:t>
            </a:r>
            <a:r>
              <a:rPr lang="fr-FR" dirty="0" smtClean="0"/>
              <a:t> </a:t>
            </a:r>
            <a:endParaRPr lang="ru-RU" dirty="0" smtClean="0"/>
          </a:p>
          <a:p>
            <a:pPr>
              <a:buNone/>
            </a:pPr>
            <a:r>
              <a:rPr lang="fr-FR" dirty="0" smtClean="0"/>
              <a:t>la structure profonde de  chaque phrase dans n`importe quelle langue doit avoir la structure suivante:</a:t>
            </a:r>
            <a:endParaRPr lang="ru-RU" dirty="0" smtClean="0"/>
          </a:p>
          <a:p>
            <a:pPr>
              <a:buNone/>
            </a:pPr>
            <a:r>
              <a:rPr lang="fr-FR" dirty="0" smtClean="0"/>
              <a:t>S (</a:t>
            </a:r>
            <a:r>
              <a:rPr lang="uk-UA" dirty="0" smtClean="0"/>
              <a:t>речення</a:t>
            </a:r>
            <a:r>
              <a:rPr lang="fr-FR" dirty="0" smtClean="0"/>
              <a:t>) qui comprend P (</a:t>
            </a:r>
            <a:r>
              <a:rPr lang="uk-UA" i="1" dirty="0" smtClean="0"/>
              <a:t>пропозиція</a:t>
            </a:r>
            <a:r>
              <a:rPr lang="fr-FR" dirty="0" smtClean="0"/>
              <a:t>) et M (</a:t>
            </a:r>
            <a:r>
              <a:rPr lang="uk-UA" i="1" dirty="0" smtClean="0"/>
              <a:t>модальність</a:t>
            </a:r>
            <a:r>
              <a:rPr lang="fr-FR" dirty="0" smtClean="0"/>
              <a:t>).</a:t>
            </a:r>
            <a:endParaRPr lang="ru-RU" dirty="0" smtClean="0"/>
          </a:p>
          <a:p>
            <a:pPr>
              <a:buNone/>
            </a:pPr>
            <a:r>
              <a:rPr lang="fr-FR" dirty="0" smtClean="0"/>
              <a:t>				            </a:t>
            </a:r>
            <a:r>
              <a:rPr lang="en-US" dirty="0" smtClean="0"/>
              <a:t>S</a:t>
            </a:r>
          </a:p>
          <a:p>
            <a:pPr>
              <a:buNone/>
            </a:pPr>
            <a:r>
              <a:rPr lang="en-US" dirty="0" smtClean="0"/>
              <a:t>                                                          /    \</a:t>
            </a:r>
            <a:endParaRPr lang="ru-RU" dirty="0" smtClean="0"/>
          </a:p>
          <a:p>
            <a:pPr>
              <a:buNone/>
            </a:pPr>
            <a:r>
              <a:rPr lang="en-US" dirty="0" smtClean="0"/>
              <a:t>                                                       M       P</a:t>
            </a:r>
          </a:p>
          <a:p>
            <a:pPr>
              <a:buNone/>
            </a:pPr>
            <a:r>
              <a:rPr lang="en-US" dirty="0" smtClean="0"/>
              <a:t>         			              /           \</a:t>
            </a:r>
          </a:p>
          <a:p>
            <a:pPr>
              <a:buNone/>
            </a:pPr>
            <a:r>
              <a:rPr lang="en-US" dirty="0" smtClean="0"/>
              <a:t>                                                             V        (A.E.I.O.S.L.)</a:t>
            </a:r>
            <a:endParaRPr lang="ru-RU" dirty="0" smtClean="0"/>
          </a:p>
          <a:p>
            <a:pPr>
              <a:buNone/>
            </a:pPr>
            <a:r>
              <a:rPr lang="en-US" dirty="0" smtClean="0"/>
              <a:t> </a:t>
            </a:r>
            <a:endParaRPr lang="ru-RU" dirty="0" smtClean="0"/>
          </a:p>
          <a:p>
            <a:r>
              <a:rPr lang="fr-FR" dirty="0" smtClean="0"/>
              <a:t>La proposition (P) c`est le contenu de la phrase. </a:t>
            </a:r>
            <a:endParaRPr lang="ru-RU" dirty="0" smtClean="0"/>
          </a:p>
          <a:p>
            <a:r>
              <a:rPr lang="fr-FR" dirty="0" smtClean="0"/>
              <a:t>La modalité (M) peut exprimer la négation, le temps, le mode, l`aspect, l`attitude du sujet parlant. </a:t>
            </a:r>
            <a:endParaRPr lang="ru-RU" dirty="0" smtClean="0"/>
          </a:p>
          <a:p>
            <a:pPr>
              <a:buNone/>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pPr>
              <a:buNone/>
            </a:pPr>
            <a:r>
              <a:rPr lang="fr-FR" dirty="0" smtClean="0"/>
              <a:t>La proposition se compose du verbe (V) et un ou deux noms qui diffèrent par le cas:</a:t>
            </a:r>
            <a:endParaRPr lang="ru-RU" dirty="0" smtClean="0"/>
          </a:p>
          <a:p>
            <a:pPr lvl="0"/>
            <a:r>
              <a:rPr lang="fr-FR" b="1" i="1" dirty="0" smtClean="0"/>
              <a:t>agent (A)</a:t>
            </a:r>
            <a:r>
              <a:rPr lang="fr-FR" dirty="0" smtClean="0"/>
              <a:t>: l'instigateur de l'événement</a:t>
            </a:r>
            <a:endParaRPr lang="ru-RU" dirty="0" smtClean="0"/>
          </a:p>
          <a:p>
            <a:pPr lvl="0"/>
            <a:r>
              <a:rPr lang="fr-FR" b="1" i="1" dirty="0" smtClean="0"/>
              <a:t>"expérienceur" (E)</a:t>
            </a:r>
            <a:r>
              <a:rPr lang="fr-FR" dirty="0" smtClean="0"/>
              <a:t>: le cas de celui qui est impliqué par un verbe mental ou psychologique, par exemple : </a:t>
            </a:r>
            <a:r>
              <a:rPr lang="fr-FR" i="1" dirty="0" smtClean="0"/>
              <a:t>penser, aimer</a:t>
            </a:r>
            <a:endParaRPr lang="ru-RU" dirty="0" smtClean="0"/>
          </a:p>
          <a:p>
            <a:pPr lvl="0"/>
            <a:r>
              <a:rPr lang="fr-FR" b="1" i="1" dirty="0" smtClean="0"/>
              <a:t>instrument (I): </a:t>
            </a:r>
            <a:r>
              <a:rPr lang="fr-FR" dirty="0" smtClean="0"/>
              <a:t>la cause immédiate d'un événement, la chose à laquelle on réagit </a:t>
            </a:r>
            <a:endParaRPr lang="ru-RU" dirty="0" smtClean="0"/>
          </a:p>
          <a:p>
            <a:pPr lvl="0"/>
            <a:r>
              <a:rPr lang="fr-FR" b="1" i="1" dirty="0" smtClean="0"/>
              <a:t>objet (0): </a:t>
            </a:r>
            <a:r>
              <a:rPr lang="fr-FR" dirty="0" smtClean="0"/>
              <a:t>le cas de l'entité qui se meut ou qui subit un changement </a:t>
            </a:r>
            <a:endParaRPr lang="ru-RU" dirty="0" smtClean="0"/>
          </a:p>
          <a:p>
            <a:pPr lvl="0"/>
            <a:r>
              <a:rPr lang="fr-FR" b="1" i="1" dirty="0" smtClean="0"/>
              <a:t>source (S): </a:t>
            </a:r>
            <a:r>
              <a:rPr lang="fr-FR" dirty="0" smtClean="0"/>
              <a:t>le point de départ</a:t>
            </a:r>
            <a:endParaRPr lang="ru-RU" dirty="0" smtClean="0"/>
          </a:p>
          <a:p>
            <a:pPr lvl="0"/>
            <a:r>
              <a:rPr lang="fr-FR" b="1" i="1" dirty="0" smtClean="0"/>
              <a:t>but (B):</a:t>
            </a:r>
            <a:r>
              <a:rPr lang="fr-FR" dirty="0" smtClean="0"/>
              <a:t> le point d'arrivée</a:t>
            </a:r>
            <a:endParaRPr lang="ru-RU" dirty="0" smtClean="0"/>
          </a:p>
          <a:p>
            <a:pPr lvl="0"/>
            <a:r>
              <a:rPr lang="en-US" b="1" i="1" dirty="0" smtClean="0"/>
              <a:t>lieu (L)</a:t>
            </a:r>
            <a:endParaRPr lang="ru-RU" dirty="0" smtClean="0"/>
          </a:p>
          <a:p>
            <a:pPr lvl="0"/>
            <a:r>
              <a:rPr lang="en-US" b="1" i="1" dirty="0" smtClean="0"/>
              <a:t>temps (T) </a:t>
            </a:r>
            <a:endParaRPr lang="ru-RU" dirty="0" smtClean="0"/>
          </a:p>
          <a:p>
            <a:pPr>
              <a:buNone/>
            </a:pPr>
            <a:r>
              <a:rPr lang="fr-FR" dirty="0" smtClean="0"/>
              <a:t>Selon Fillmore, les relations de cas mettent en relief les notions universelles (peut-être innées) qui révèlent certains jugements que l`être humain exprime sur les événements qui se passent autour de lui: “qn fait\a fait qch”, “qch s`est passé avec qn”, “qch a changé”.</a:t>
            </a:r>
            <a:endParaRPr lang="ru-RU" dirty="0" smtClean="0"/>
          </a:p>
          <a:p>
            <a:pPr>
              <a:buNone/>
            </a:pPr>
            <a:endParaRPr lang="ru-RU" dirty="0" smtClean="0"/>
          </a:p>
          <a:p>
            <a:pPr>
              <a:buNone/>
            </a:pPr>
            <a:r>
              <a:rPr lang="fr-FR" b="1" dirty="0" smtClean="0"/>
              <a:t>Exemple :</a:t>
            </a:r>
            <a:endParaRPr lang="ru-RU" dirty="0" smtClean="0"/>
          </a:p>
          <a:p>
            <a:pPr>
              <a:buNone/>
            </a:pPr>
            <a:r>
              <a:rPr lang="fr-FR" dirty="0" smtClean="0"/>
              <a:t>Dans la phrase </a:t>
            </a:r>
            <a:r>
              <a:rPr lang="fr-FR" i="1" dirty="0" smtClean="0"/>
              <a:t>angl.</a:t>
            </a:r>
            <a:r>
              <a:rPr lang="fr-FR" dirty="0" smtClean="0"/>
              <a:t> </a:t>
            </a:r>
            <a:r>
              <a:rPr lang="fr-FR" b="1" dirty="0" smtClean="0"/>
              <a:t>The wind opened the door</a:t>
            </a:r>
            <a:r>
              <a:rPr lang="fr-FR" dirty="0" smtClean="0"/>
              <a:t> </a:t>
            </a:r>
            <a:endParaRPr lang="ru-RU" dirty="0" smtClean="0"/>
          </a:p>
          <a:p>
            <a:pPr>
              <a:buNone/>
            </a:pPr>
            <a:r>
              <a:rPr lang="fr-FR" dirty="0" smtClean="0"/>
              <a:t>il y a I + O (instrument </a:t>
            </a:r>
            <a:r>
              <a:rPr lang="fr-FR" b="1" dirty="0" smtClean="0"/>
              <a:t>the wind </a:t>
            </a:r>
            <a:r>
              <a:rPr lang="fr-FR" dirty="0" smtClean="0"/>
              <a:t>et objet </a:t>
            </a:r>
            <a:r>
              <a:rPr lang="fr-FR" b="1" dirty="0" smtClean="0"/>
              <a:t>the</a:t>
            </a:r>
            <a:r>
              <a:rPr lang="fr-FR" dirty="0" smtClean="0"/>
              <a:t> </a:t>
            </a:r>
            <a:r>
              <a:rPr lang="fr-FR" b="1" dirty="0" smtClean="0"/>
              <a:t>door</a:t>
            </a:r>
            <a:r>
              <a:rPr lang="fr-FR" dirty="0" smtClean="0"/>
              <a:t>), mais dans la structure de surface </a:t>
            </a:r>
            <a:r>
              <a:rPr lang="fr-FR" b="1" dirty="0" smtClean="0"/>
              <a:t>the wind </a:t>
            </a:r>
            <a:r>
              <a:rPr lang="fr-FR" dirty="0" smtClean="0"/>
              <a:t>est un sujet.</a:t>
            </a:r>
            <a:endParaRPr lang="ru-RU" dirty="0" smtClean="0"/>
          </a:p>
          <a:p>
            <a:pPr>
              <a:buNone/>
            </a:pPr>
            <a:r>
              <a:rPr lang="en-US" b="1" i="1" dirty="0" err="1" smtClean="0"/>
              <a:t>Comparez</a:t>
            </a:r>
            <a:r>
              <a:rPr lang="en-US" b="1" i="1" dirty="0" smtClean="0"/>
              <a:t>:</a:t>
            </a:r>
            <a:r>
              <a:rPr lang="en-US" dirty="0" smtClean="0"/>
              <a:t> </a:t>
            </a:r>
            <a:r>
              <a:rPr lang="uk-UA" i="1" dirty="0" smtClean="0"/>
              <a:t>У кімнаті тепло </a:t>
            </a:r>
            <a:r>
              <a:rPr lang="en-US" dirty="0" smtClean="0"/>
              <a:t>et </a:t>
            </a:r>
            <a:r>
              <a:rPr lang="en-US" i="1" dirty="0" smtClean="0"/>
              <a:t>The room is warm</a:t>
            </a:r>
            <a:r>
              <a:rPr lang="en-US" dirty="0" smtClean="0"/>
              <a:t>.</a:t>
            </a:r>
            <a:endParaRPr lang="ru-RU" dirty="0" smtClean="0"/>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en-US" b="1" dirty="0" err="1" smtClean="0"/>
              <a:t>Typologie</a:t>
            </a:r>
            <a:r>
              <a:rPr lang="en-US" b="1" dirty="0" smtClean="0"/>
              <a:t> des phrases complexes</a:t>
            </a:r>
            <a:br>
              <a:rPr lang="en-US" b="1" dirty="0" smtClean="0"/>
            </a:br>
            <a:endParaRPr lang="ru-RU" dirty="0"/>
          </a:p>
        </p:txBody>
      </p:sp>
      <p:sp>
        <p:nvSpPr>
          <p:cNvPr id="3" name="Содержимое 2"/>
          <p:cNvSpPr>
            <a:spLocks noGrp="1"/>
          </p:cNvSpPr>
          <p:nvPr>
            <p:ph idx="1"/>
          </p:nvPr>
        </p:nvSpPr>
        <p:spPr>
          <a:xfrm>
            <a:off x="500034" y="1000108"/>
            <a:ext cx="8229600" cy="4525963"/>
          </a:xfrm>
        </p:spPr>
        <p:txBody>
          <a:bodyPr>
            <a:normAutofit fontScale="25000" lnSpcReduction="20000"/>
          </a:bodyPr>
          <a:lstStyle/>
          <a:p>
            <a:endParaRPr lang="fr-FR" dirty="0" smtClean="0"/>
          </a:p>
          <a:p>
            <a:pPr>
              <a:lnSpc>
                <a:spcPct val="120000"/>
              </a:lnSpc>
              <a:buNone/>
            </a:pPr>
            <a:r>
              <a:rPr lang="ru-RU" sz="6400" dirty="0" smtClean="0">
                <a:latin typeface="Times New Roman" pitchFamily="18" charset="0"/>
                <a:cs typeface="Times New Roman" pitchFamily="18" charset="0"/>
              </a:rPr>
              <a:t>1) </a:t>
            </a:r>
            <a:r>
              <a:rPr lang="fr-FR" sz="6400" dirty="0" smtClean="0">
                <a:latin typeface="Times New Roman" pitchFamily="18" charset="0"/>
                <a:cs typeface="Times New Roman" pitchFamily="18" charset="0"/>
              </a:rPr>
              <a:t>Phrase complexe comprenant deux propositions indépendantes :</a:t>
            </a:r>
          </a:p>
          <a:p>
            <a:pPr>
              <a:lnSpc>
                <a:spcPct val="120000"/>
              </a:lnSpc>
              <a:buNone/>
            </a:pPr>
            <a:r>
              <a:rPr lang="fr-FR" sz="6400" dirty="0" smtClean="0">
                <a:latin typeface="Times New Roman" pitchFamily="18" charset="0"/>
                <a:cs typeface="Times New Roman" pitchFamily="18" charset="0"/>
              </a:rPr>
              <a:t>Deux propositions peuvent êtres indépendantes et reliées par </a:t>
            </a:r>
            <a:r>
              <a:rPr lang="fr-FR" sz="6400" b="1" dirty="0" smtClean="0">
                <a:latin typeface="Times New Roman" pitchFamily="18" charset="0"/>
                <a:cs typeface="Times New Roman" pitchFamily="18" charset="0"/>
              </a:rPr>
              <a:t>la juxtaposition ou la coordination.</a:t>
            </a:r>
          </a:p>
          <a:p>
            <a:pPr>
              <a:lnSpc>
                <a:spcPct val="120000"/>
              </a:lnSpc>
              <a:buNone/>
            </a:pPr>
            <a:r>
              <a:rPr lang="fr-FR" sz="6400" dirty="0" smtClean="0">
                <a:latin typeface="Times New Roman" pitchFamily="18" charset="0"/>
                <a:cs typeface="Times New Roman" pitchFamily="18" charset="0"/>
              </a:rPr>
              <a:t>a)</a:t>
            </a:r>
            <a:r>
              <a:rPr lang="ru-RU" sz="6400" dirty="0" smtClean="0">
                <a:latin typeface="Times New Roman" pitchFamily="18" charset="0"/>
                <a:cs typeface="Times New Roman" pitchFamily="18" charset="0"/>
              </a:rPr>
              <a:t> </a:t>
            </a:r>
            <a:r>
              <a:rPr lang="en-US" sz="6400" b="1" dirty="0" smtClean="0">
                <a:latin typeface="Times New Roman" pitchFamily="18" charset="0"/>
                <a:cs typeface="Times New Roman" pitchFamily="18" charset="0"/>
              </a:rPr>
              <a:t>La </a:t>
            </a:r>
            <a:r>
              <a:rPr lang="fr-FR" sz="6400" b="1" dirty="0" smtClean="0">
                <a:latin typeface="Times New Roman" pitchFamily="18" charset="0"/>
                <a:cs typeface="Times New Roman" pitchFamily="18" charset="0"/>
              </a:rPr>
              <a:t>juxtaposition</a:t>
            </a:r>
            <a:r>
              <a:rPr lang="fr-FR" sz="6400" dirty="0" smtClean="0">
                <a:latin typeface="Times New Roman" pitchFamily="18" charset="0"/>
                <a:cs typeface="Times New Roman" pitchFamily="18" charset="0"/>
              </a:rPr>
              <a:t> est un procédé de mise de l'une proposition à coté de l'autre. L`implication est sémantico-logique.</a:t>
            </a:r>
          </a:p>
          <a:p>
            <a:pPr>
              <a:lnSpc>
                <a:spcPct val="120000"/>
              </a:lnSpc>
              <a:buFontTx/>
              <a:buChar char="-"/>
            </a:pPr>
            <a:r>
              <a:rPr lang="fr-FR" sz="6400" b="1" dirty="0" smtClean="0">
                <a:latin typeface="Times New Roman" pitchFamily="18" charset="0"/>
                <a:cs typeface="Times New Roman" pitchFamily="18" charset="0"/>
              </a:rPr>
              <a:t>l`hypotaxe:</a:t>
            </a:r>
            <a:r>
              <a:rPr lang="fr-FR" sz="6400" dirty="0" smtClean="0">
                <a:latin typeface="Times New Roman" pitchFamily="18" charset="0"/>
                <a:cs typeface="Times New Roman" pitchFamily="18" charset="0"/>
              </a:rPr>
              <a:t> Il est parti, il avait un rendez-vous. (égalité et inégalité)</a:t>
            </a:r>
          </a:p>
          <a:p>
            <a:pPr>
              <a:lnSpc>
                <a:spcPct val="120000"/>
              </a:lnSpc>
              <a:buFontTx/>
              <a:buChar char="-"/>
            </a:pPr>
            <a:r>
              <a:rPr lang="fr-FR" sz="6400" b="1" dirty="0" smtClean="0">
                <a:latin typeface="Times New Roman" pitchFamily="18" charset="0"/>
                <a:cs typeface="Times New Roman" pitchFamily="18" charset="0"/>
              </a:rPr>
              <a:t>la parataxe: </a:t>
            </a:r>
            <a:r>
              <a:rPr lang="fr-FR" sz="6400" dirty="0" smtClean="0">
                <a:latin typeface="Times New Roman" pitchFamily="18" charset="0"/>
                <a:cs typeface="Times New Roman" pitchFamily="18" charset="0"/>
              </a:rPr>
              <a:t>Il est parti, donne-moi une cigarette. (rupture)</a:t>
            </a:r>
          </a:p>
          <a:p>
            <a:pPr>
              <a:lnSpc>
                <a:spcPct val="120000"/>
              </a:lnSpc>
              <a:buNone/>
            </a:pPr>
            <a:r>
              <a:rPr lang="fr-FR" sz="6400" dirty="0" smtClean="0">
                <a:latin typeface="Times New Roman" pitchFamily="18" charset="0"/>
                <a:cs typeface="Times New Roman" pitchFamily="18" charset="0"/>
              </a:rPr>
              <a:t>Ces phénomènes ne sont pas syntaxiques mais sémantico-logiques.</a:t>
            </a:r>
          </a:p>
          <a:p>
            <a:pPr>
              <a:lnSpc>
                <a:spcPct val="120000"/>
              </a:lnSpc>
              <a:buNone/>
            </a:pPr>
            <a:r>
              <a:rPr lang="fr-FR" sz="6400" dirty="0" smtClean="0">
                <a:latin typeface="Times New Roman" pitchFamily="18" charset="0"/>
                <a:cs typeface="Times New Roman" pitchFamily="18" charset="0"/>
              </a:rPr>
              <a:t>b) </a:t>
            </a:r>
            <a:r>
              <a:rPr lang="fr-FR" sz="6400" b="1" dirty="0" smtClean="0">
                <a:latin typeface="Times New Roman" pitchFamily="18" charset="0"/>
                <a:cs typeface="Times New Roman" pitchFamily="18" charset="0"/>
              </a:rPr>
              <a:t>La coordination :</a:t>
            </a:r>
          </a:p>
          <a:p>
            <a:pPr>
              <a:lnSpc>
                <a:spcPct val="120000"/>
              </a:lnSpc>
              <a:buNone/>
            </a:pPr>
            <a:r>
              <a:rPr lang="fr-FR" sz="6400" dirty="0" smtClean="0">
                <a:latin typeface="Times New Roman" pitchFamily="18" charset="0"/>
                <a:cs typeface="Times New Roman" pitchFamily="18" charset="0"/>
              </a:rPr>
              <a:t>Ex. J'ai faim donc je mange. J'ai faim et je mange</a:t>
            </a:r>
          </a:p>
          <a:p>
            <a:pPr>
              <a:lnSpc>
                <a:spcPct val="120000"/>
              </a:lnSpc>
              <a:buNone/>
            </a:pPr>
            <a:r>
              <a:rPr lang="fr-FR" sz="6400" dirty="0" smtClean="0">
                <a:latin typeface="Times New Roman" pitchFamily="18" charset="0"/>
                <a:cs typeface="Times New Roman" pitchFamily="18" charset="0"/>
              </a:rPr>
              <a:t>La liste des morphèmes pouvant servir de connecteurs à une coordination est fermée. </a:t>
            </a:r>
            <a:endParaRPr lang="ru-RU" sz="6400" dirty="0" smtClean="0">
              <a:latin typeface="Times New Roman" pitchFamily="18" charset="0"/>
              <a:cs typeface="Times New Roman" pitchFamily="18" charset="0"/>
            </a:endParaRPr>
          </a:p>
          <a:p>
            <a:pPr>
              <a:lnSpc>
                <a:spcPct val="120000"/>
              </a:lnSpc>
              <a:buNone/>
            </a:pPr>
            <a:r>
              <a:rPr lang="fr-FR" sz="6400" dirty="0" smtClean="0">
                <a:latin typeface="Times New Roman" pitchFamily="18" charset="0"/>
                <a:cs typeface="Times New Roman" pitchFamily="18" charset="0"/>
              </a:rPr>
              <a:t>Ce sont les </a:t>
            </a:r>
            <a:r>
              <a:rPr lang="fr-FR" sz="6400" b="1" dirty="0" smtClean="0">
                <a:latin typeface="Times New Roman" pitchFamily="18" charset="0"/>
                <a:cs typeface="Times New Roman" pitchFamily="18" charset="0"/>
              </a:rPr>
              <a:t>conjonctions de coordination: </a:t>
            </a:r>
            <a:r>
              <a:rPr lang="fr-FR" sz="6400" b="1" i="1" dirty="0" smtClean="0">
                <a:latin typeface="Times New Roman" pitchFamily="18" charset="0"/>
                <a:cs typeface="Times New Roman" pitchFamily="18" charset="0"/>
              </a:rPr>
              <a:t>mais, ou, et, donc, or, ni, car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1143000"/>
          </a:xfrm>
        </p:spPr>
        <p:txBody>
          <a:bodyPr>
            <a:normAutofit fontScale="90000"/>
          </a:bodyPr>
          <a:lstStyle/>
          <a:p>
            <a:r>
              <a:rPr lang="en-US" b="1" dirty="0" smtClean="0"/>
              <a:t>La proposition </a:t>
            </a:r>
            <a:r>
              <a:rPr lang="en-US" b="1" dirty="0" err="1" smtClean="0"/>
              <a:t>est</a:t>
            </a:r>
            <a:r>
              <a:rPr lang="en-US" b="1" dirty="0" smtClean="0"/>
              <a:t> </a:t>
            </a:r>
            <a:r>
              <a:rPr lang="en-US" b="1" dirty="0" err="1" smtClean="0"/>
              <a:t>une</a:t>
            </a:r>
            <a:r>
              <a:rPr lang="en-US" b="1" dirty="0" smtClean="0"/>
              <a:t> </a:t>
            </a:r>
            <a:r>
              <a:rPr lang="en-US" b="1" dirty="0" err="1" smtClean="0"/>
              <a:t>unité</a:t>
            </a:r>
            <a:r>
              <a:rPr lang="en-US" b="1" dirty="0" smtClean="0"/>
              <a:t> </a:t>
            </a:r>
            <a:r>
              <a:rPr lang="en-US" b="1" dirty="0" err="1" smtClean="0"/>
              <a:t>principale</a:t>
            </a:r>
            <a:r>
              <a:rPr lang="en-US" b="1" dirty="0" smtClean="0"/>
              <a:t> de la </a:t>
            </a:r>
            <a:r>
              <a:rPr lang="en-US" b="1" dirty="0" err="1" smtClean="0"/>
              <a:t>syntaxe</a:t>
            </a:r>
            <a:endParaRPr lang="en-US" dirty="0" smtClean="0"/>
          </a:p>
        </p:txBody>
      </p:sp>
      <p:sp>
        <p:nvSpPr>
          <p:cNvPr id="3" name="Текст 2"/>
          <p:cNvSpPr>
            <a:spLocks noGrp="1"/>
          </p:cNvSpPr>
          <p:nvPr>
            <p:ph type="body" idx="1"/>
          </p:nvPr>
        </p:nvSpPr>
        <p:spPr>
          <a:xfrm>
            <a:off x="457200" y="1285860"/>
            <a:ext cx="4040188" cy="889015"/>
          </a:xfrm>
        </p:spPr>
        <p:txBody>
          <a:bodyPr>
            <a:normAutofit fontScale="92500"/>
          </a:bodyPr>
          <a:lstStyle/>
          <a:p>
            <a:endParaRPr lang="en-US" dirty="0" smtClean="0"/>
          </a:p>
          <a:p>
            <a:r>
              <a:rPr lang="en-US" dirty="0" smtClean="0"/>
              <a:t>La proposition  a </a:t>
            </a:r>
            <a:r>
              <a:rPr lang="en-US" dirty="0" err="1" smtClean="0"/>
              <a:t>deux</a:t>
            </a:r>
            <a:r>
              <a:rPr lang="en-US" dirty="0" smtClean="0"/>
              <a:t> aspects:</a:t>
            </a:r>
            <a:endParaRPr lang="ru-RU" dirty="0"/>
          </a:p>
        </p:txBody>
      </p:sp>
      <p:sp>
        <p:nvSpPr>
          <p:cNvPr id="4" name="Содержимое 3"/>
          <p:cNvSpPr>
            <a:spLocks noGrp="1"/>
          </p:cNvSpPr>
          <p:nvPr>
            <p:ph sz="half" idx="2"/>
          </p:nvPr>
        </p:nvSpPr>
        <p:spPr/>
        <p:txBody>
          <a:bodyPr>
            <a:normAutofit fontScale="92500"/>
          </a:bodyPr>
          <a:lstStyle/>
          <a:p>
            <a:pPr>
              <a:buNone/>
            </a:pPr>
            <a:r>
              <a:rPr lang="en-US" b="1" dirty="0" err="1" smtClean="0"/>
              <a:t>L`aspect</a:t>
            </a:r>
            <a:r>
              <a:rPr lang="en-US" b="1" dirty="0" smtClean="0"/>
              <a:t> </a:t>
            </a:r>
            <a:r>
              <a:rPr lang="en-US" b="1" dirty="0" err="1" smtClean="0"/>
              <a:t>nominatif</a:t>
            </a:r>
            <a:r>
              <a:rPr lang="en-US" b="1" dirty="0" smtClean="0"/>
              <a:t> </a:t>
            </a:r>
            <a:r>
              <a:rPr lang="en-US" dirty="0" smtClean="0"/>
              <a:t>(de quoi </a:t>
            </a:r>
            <a:r>
              <a:rPr lang="en-US" dirty="0" err="1" smtClean="0"/>
              <a:t>s`agit-il</a:t>
            </a:r>
            <a:r>
              <a:rPr lang="en-US" dirty="0" smtClean="0"/>
              <a:t>?) </a:t>
            </a:r>
            <a:r>
              <a:rPr lang="en-US" dirty="0" err="1" smtClean="0"/>
              <a:t>décrit</a:t>
            </a:r>
            <a:r>
              <a:rPr lang="en-US" dirty="0" smtClean="0"/>
              <a:t>  </a:t>
            </a:r>
            <a:r>
              <a:rPr lang="en-US" dirty="0" err="1" smtClean="0"/>
              <a:t>l`événement</a:t>
            </a:r>
            <a:r>
              <a:rPr lang="en-US" dirty="0" smtClean="0"/>
              <a:t>  </a:t>
            </a:r>
            <a:r>
              <a:rPr lang="en-US" dirty="0" err="1" smtClean="0"/>
              <a:t>lui-même</a:t>
            </a:r>
            <a:r>
              <a:rPr lang="en-US" dirty="0" smtClean="0"/>
              <a:t> qui </a:t>
            </a:r>
            <a:r>
              <a:rPr lang="en-US" dirty="0" err="1" smtClean="0"/>
              <a:t>comprend</a:t>
            </a:r>
            <a:r>
              <a:rPr lang="en-US" dirty="0" smtClean="0"/>
              <a:t> les </a:t>
            </a:r>
            <a:r>
              <a:rPr lang="en-US" dirty="0" err="1" smtClean="0"/>
              <a:t>éléments</a:t>
            </a:r>
            <a:r>
              <a:rPr lang="en-US" dirty="0" smtClean="0"/>
              <a:t> de la </a:t>
            </a:r>
            <a:r>
              <a:rPr lang="en-US" dirty="0" err="1" smtClean="0"/>
              <a:t>réalité</a:t>
            </a:r>
            <a:r>
              <a:rPr lang="en-US" dirty="0" smtClean="0"/>
              <a:t>, </a:t>
            </a:r>
            <a:r>
              <a:rPr lang="en-US" dirty="0" err="1" smtClean="0"/>
              <a:t>leurs</a:t>
            </a:r>
            <a:r>
              <a:rPr lang="en-US" dirty="0" smtClean="0"/>
              <a:t> </a:t>
            </a:r>
            <a:r>
              <a:rPr lang="en-US" dirty="0" err="1" smtClean="0"/>
              <a:t>caractéristiques</a:t>
            </a:r>
            <a:r>
              <a:rPr lang="en-US" dirty="0" smtClean="0"/>
              <a:t>, les relations entre </a:t>
            </a:r>
            <a:r>
              <a:rPr lang="en-US" dirty="0" err="1" smtClean="0"/>
              <a:t>eux</a:t>
            </a:r>
            <a:r>
              <a:rPr lang="en-US" dirty="0" smtClean="0"/>
              <a:t>.</a:t>
            </a:r>
          </a:p>
          <a:p>
            <a:pPr>
              <a:buNone/>
            </a:pPr>
            <a:r>
              <a:rPr lang="en-US" b="1" dirty="0" smtClean="0"/>
              <a:t>Ex. </a:t>
            </a:r>
            <a:r>
              <a:rPr lang="en-US" dirty="0" smtClean="0"/>
              <a:t>Pierre </a:t>
            </a:r>
            <a:r>
              <a:rPr lang="en-US" dirty="0" err="1" smtClean="0"/>
              <a:t>est</a:t>
            </a:r>
            <a:r>
              <a:rPr lang="en-US" dirty="0" smtClean="0"/>
              <a:t> </a:t>
            </a:r>
            <a:r>
              <a:rPr lang="en-US" dirty="0" err="1" smtClean="0"/>
              <a:t>venu</a:t>
            </a:r>
            <a:r>
              <a:rPr lang="en-US" dirty="0" smtClean="0"/>
              <a:t>. Pierre, </a:t>
            </a:r>
            <a:r>
              <a:rPr lang="en-US" dirty="0" err="1" smtClean="0"/>
              <a:t>viens</a:t>
            </a:r>
            <a:r>
              <a:rPr lang="en-US" dirty="0" smtClean="0"/>
              <a:t>!</a:t>
            </a:r>
            <a:endParaRPr lang="ru-RU" dirty="0" smtClean="0"/>
          </a:p>
          <a:p>
            <a:pPr>
              <a:buNone/>
            </a:pPr>
            <a:r>
              <a:rPr lang="en-US" dirty="0" err="1" smtClean="0"/>
              <a:t>Dans</a:t>
            </a:r>
            <a:r>
              <a:rPr lang="en-US" dirty="0" smtClean="0"/>
              <a:t> </a:t>
            </a:r>
            <a:r>
              <a:rPr lang="en-US" dirty="0" err="1" smtClean="0"/>
              <a:t>ces</a:t>
            </a:r>
            <a:r>
              <a:rPr lang="en-US" dirty="0" smtClean="0"/>
              <a:t> phrases </a:t>
            </a:r>
            <a:r>
              <a:rPr lang="en-US" dirty="0" err="1" smtClean="0"/>
              <a:t>il</a:t>
            </a:r>
            <a:r>
              <a:rPr lang="en-US" dirty="0" smtClean="0"/>
              <a:t> </a:t>
            </a:r>
            <a:r>
              <a:rPr lang="en-US" dirty="0" err="1" smtClean="0"/>
              <a:t>s`agit</a:t>
            </a:r>
            <a:r>
              <a:rPr lang="en-US" dirty="0" smtClean="0"/>
              <a:t> du </a:t>
            </a:r>
            <a:r>
              <a:rPr lang="en-US" dirty="0" err="1" smtClean="0"/>
              <a:t>même</a:t>
            </a:r>
            <a:r>
              <a:rPr lang="en-US" dirty="0" smtClean="0"/>
              <a:t> fait: </a:t>
            </a:r>
            <a:r>
              <a:rPr lang="en-US" dirty="0" err="1" smtClean="0"/>
              <a:t>l`arrivée</a:t>
            </a:r>
            <a:r>
              <a:rPr lang="en-US" dirty="0" smtClean="0"/>
              <a:t> de Pierre. </a:t>
            </a:r>
            <a:r>
              <a:rPr lang="en-US" i="1" dirty="0" err="1" smtClean="0"/>
              <a:t>C`est</a:t>
            </a:r>
            <a:r>
              <a:rPr lang="en-US" i="1" dirty="0" smtClean="0"/>
              <a:t> </a:t>
            </a:r>
            <a:r>
              <a:rPr lang="en-US" i="1" dirty="0" err="1" smtClean="0"/>
              <a:t>l`aspect</a:t>
            </a:r>
            <a:r>
              <a:rPr lang="en-US" i="1" dirty="0" smtClean="0"/>
              <a:t> </a:t>
            </a:r>
            <a:r>
              <a:rPr lang="en-US" i="1" dirty="0" err="1" smtClean="0"/>
              <a:t>nominatif</a:t>
            </a:r>
            <a:r>
              <a:rPr lang="en-US" i="1" dirty="0" smtClean="0"/>
              <a:t>.</a:t>
            </a:r>
            <a:endParaRPr lang="ru-RU" i="1" dirty="0"/>
          </a:p>
        </p:txBody>
      </p:sp>
      <p:sp>
        <p:nvSpPr>
          <p:cNvPr id="5" name="Текст 4"/>
          <p:cNvSpPr>
            <a:spLocks noGrp="1"/>
          </p:cNvSpPr>
          <p:nvPr>
            <p:ph type="body" sz="quarter" idx="3"/>
          </p:nvPr>
        </p:nvSpPr>
        <p:spPr/>
        <p:txBody>
          <a:bodyPr/>
          <a:lstStyle/>
          <a:p>
            <a:endParaRPr lang="ru-RU" dirty="0"/>
          </a:p>
        </p:txBody>
      </p:sp>
      <p:sp>
        <p:nvSpPr>
          <p:cNvPr id="6" name="Содержимое 5"/>
          <p:cNvSpPr>
            <a:spLocks noGrp="1"/>
          </p:cNvSpPr>
          <p:nvPr>
            <p:ph sz="quarter" idx="4"/>
          </p:nvPr>
        </p:nvSpPr>
        <p:spPr>
          <a:xfrm>
            <a:off x="4645025" y="2174874"/>
            <a:ext cx="4041775" cy="4397397"/>
          </a:xfrm>
        </p:spPr>
        <p:txBody>
          <a:bodyPr>
            <a:normAutofit fontScale="70000" lnSpcReduction="20000"/>
          </a:bodyPr>
          <a:lstStyle/>
          <a:p>
            <a:pPr algn="just">
              <a:buNone/>
            </a:pPr>
            <a:r>
              <a:rPr lang="en-US" b="1" dirty="0" err="1" smtClean="0"/>
              <a:t>L`aspect</a:t>
            </a:r>
            <a:r>
              <a:rPr lang="en-US" b="1" dirty="0" smtClean="0"/>
              <a:t> </a:t>
            </a:r>
            <a:r>
              <a:rPr lang="en-US" b="1" dirty="0" err="1" smtClean="0"/>
              <a:t>communicatif</a:t>
            </a:r>
            <a:r>
              <a:rPr lang="en-US" b="1" dirty="0" smtClean="0"/>
              <a:t> </a:t>
            </a:r>
            <a:r>
              <a:rPr lang="en-US" dirty="0" smtClean="0"/>
              <a:t>(Qui </a:t>
            </a:r>
            <a:r>
              <a:rPr lang="en-US" dirty="0" err="1" smtClean="0"/>
              <a:t>parle</a:t>
            </a:r>
            <a:r>
              <a:rPr lang="en-US" dirty="0" smtClean="0"/>
              <a:t>? À qui?) </a:t>
            </a:r>
            <a:r>
              <a:rPr lang="en-US" dirty="0" err="1" smtClean="0"/>
              <a:t>exprime</a:t>
            </a:r>
            <a:r>
              <a:rPr lang="en-US" dirty="0" smtClean="0"/>
              <a:t> le but et les conditions de la communication: </a:t>
            </a:r>
          </a:p>
          <a:p>
            <a:pPr algn="just">
              <a:buNone/>
            </a:pPr>
            <a:r>
              <a:rPr lang="en-US" dirty="0" smtClean="0"/>
              <a:t>- le </a:t>
            </a:r>
            <a:r>
              <a:rPr lang="en-US" dirty="0" err="1" smtClean="0"/>
              <a:t>partage</a:t>
            </a:r>
            <a:r>
              <a:rPr lang="en-US" dirty="0" smtClean="0"/>
              <a:t> des </a:t>
            </a:r>
            <a:r>
              <a:rPr lang="en-US" dirty="0" err="1" smtClean="0"/>
              <a:t>rôles</a:t>
            </a:r>
            <a:r>
              <a:rPr lang="en-US" dirty="0" smtClean="0"/>
              <a:t> des communicants, </a:t>
            </a:r>
            <a:r>
              <a:rPr lang="en-US" dirty="0" err="1" smtClean="0"/>
              <a:t>leurs</a:t>
            </a:r>
            <a:r>
              <a:rPr lang="en-US" dirty="0" smtClean="0"/>
              <a:t> attitudes </a:t>
            </a:r>
            <a:r>
              <a:rPr lang="en-US" dirty="0" err="1" smtClean="0"/>
              <a:t>envers</a:t>
            </a:r>
            <a:r>
              <a:rPr lang="en-US" dirty="0" smtClean="0"/>
              <a:t> </a:t>
            </a:r>
            <a:r>
              <a:rPr lang="en-US" dirty="0" err="1" smtClean="0"/>
              <a:t>l`acte</a:t>
            </a:r>
            <a:r>
              <a:rPr lang="en-US" dirty="0" smtClean="0"/>
              <a:t> de parole (aspect modal), </a:t>
            </a:r>
          </a:p>
          <a:p>
            <a:pPr algn="just">
              <a:buNone/>
            </a:pPr>
            <a:r>
              <a:rPr lang="fr-FR" dirty="0" smtClean="0"/>
              <a:t>- la prise de conscience des circonstances de l'événement, </a:t>
            </a:r>
          </a:p>
          <a:p>
            <a:pPr algn="just">
              <a:buNone/>
            </a:pPr>
            <a:r>
              <a:rPr lang="fr-FR" dirty="0" smtClean="0"/>
              <a:t>- l`objectif du message (question, incitation), </a:t>
            </a:r>
          </a:p>
          <a:p>
            <a:pPr algn="just">
              <a:buNone/>
            </a:pPr>
            <a:r>
              <a:rPr lang="fr-FR" dirty="0" smtClean="0"/>
              <a:t>- les relations entre les communicants,</a:t>
            </a:r>
          </a:p>
          <a:p>
            <a:pPr algn="just">
              <a:buNone/>
            </a:pPr>
            <a:r>
              <a:rPr lang="fr-FR" dirty="0" smtClean="0"/>
              <a:t>- les conditions de communication (aspect social) etc. </a:t>
            </a:r>
          </a:p>
          <a:p>
            <a:pPr algn="just">
              <a:buNone/>
            </a:pPr>
            <a:endParaRPr lang="fr-FR" dirty="0" smtClean="0"/>
          </a:p>
          <a:p>
            <a:pPr algn="just">
              <a:buNone/>
            </a:pPr>
            <a:r>
              <a:rPr lang="fr-FR" dirty="0" smtClean="0"/>
              <a:t>D`après Charles Bally, cet aspect est l`âme de la proposition. Il lui donne la possibilité de devenir unité comminicative – l`énoncé - qui  transmet le message.</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fr-FR" dirty="0" smtClean="0"/>
              <a:t/>
            </a:r>
            <a:br>
              <a:rPr lang="fr-FR" dirty="0" smtClean="0"/>
            </a:br>
            <a:r>
              <a:rPr lang="fr-FR" b="1" dirty="0" smtClean="0"/>
              <a:t>La subordination</a:t>
            </a:r>
            <a:r>
              <a:rPr lang="fr-FR" dirty="0" smtClean="0"/>
              <a:t/>
            </a:r>
            <a:br>
              <a:rPr lang="fr-FR" dirty="0" smtClean="0"/>
            </a:br>
            <a:endParaRPr lang="ru-RU" dirty="0"/>
          </a:p>
        </p:txBody>
      </p:sp>
      <p:sp>
        <p:nvSpPr>
          <p:cNvPr id="3" name="Содержимое 2"/>
          <p:cNvSpPr>
            <a:spLocks noGrp="1"/>
          </p:cNvSpPr>
          <p:nvPr>
            <p:ph idx="1"/>
          </p:nvPr>
        </p:nvSpPr>
        <p:spPr>
          <a:xfrm>
            <a:off x="457200" y="928670"/>
            <a:ext cx="8229600" cy="5572164"/>
          </a:xfrm>
        </p:spPr>
        <p:txBody>
          <a:bodyPr>
            <a:normAutofit fontScale="25000" lnSpcReduction="20000"/>
          </a:bodyPr>
          <a:lstStyle/>
          <a:p>
            <a:pPr>
              <a:buNone/>
            </a:pPr>
            <a:r>
              <a:rPr lang="fr-FR" sz="6400" dirty="0" smtClean="0"/>
              <a:t>L'un des membres n'est pas indépendant syntaxiquement et est gouverné par une tête phrastique.</a:t>
            </a:r>
          </a:p>
          <a:p>
            <a:pPr>
              <a:buNone/>
            </a:pPr>
            <a:r>
              <a:rPr lang="fr-FR" sz="6400" dirty="0" smtClean="0"/>
              <a:t>À l'aide de conjonctions comme </a:t>
            </a:r>
            <a:r>
              <a:rPr lang="fr-FR" sz="6400" b="1" i="1" dirty="0" smtClean="0"/>
              <a:t>qui </a:t>
            </a:r>
            <a:r>
              <a:rPr lang="fr-FR" sz="6400" dirty="0" smtClean="0"/>
              <a:t>ou </a:t>
            </a:r>
            <a:r>
              <a:rPr lang="fr-FR" sz="6400" b="1" i="1" dirty="0" smtClean="0"/>
              <a:t>que</a:t>
            </a:r>
            <a:r>
              <a:rPr lang="fr-FR" sz="6400" dirty="0" smtClean="0"/>
              <a:t> (ou dérivées de que : </a:t>
            </a:r>
            <a:r>
              <a:rPr lang="fr-FR" sz="6400" b="1" i="1" dirty="0" smtClean="0"/>
              <a:t>ainsi que, parce que, bien que, lorsque</a:t>
            </a:r>
            <a:r>
              <a:rPr lang="fr-FR" sz="6400" dirty="0" smtClean="0"/>
              <a:t>...), on introduit un constituant enchâssé à l'intérieur d'une phrase, subordonné à une tête.</a:t>
            </a:r>
          </a:p>
          <a:p>
            <a:pPr>
              <a:buNone/>
            </a:pPr>
            <a:r>
              <a:rPr lang="fr-FR" sz="6400" dirty="0" smtClean="0"/>
              <a:t>a) </a:t>
            </a:r>
            <a:r>
              <a:rPr lang="fr-FR" sz="6400" b="1" i="1" dirty="0" smtClean="0"/>
              <a:t>La</a:t>
            </a:r>
            <a:r>
              <a:rPr lang="ru-RU" sz="6400" b="1" i="1" dirty="0" smtClean="0"/>
              <a:t> </a:t>
            </a:r>
            <a:r>
              <a:rPr lang="en-US" sz="6400" b="1" i="1" dirty="0" smtClean="0"/>
              <a:t>proposition</a:t>
            </a:r>
            <a:r>
              <a:rPr lang="fr-FR" sz="6400" b="1" i="1" dirty="0" smtClean="0"/>
              <a:t> relative</a:t>
            </a:r>
            <a:r>
              <a:rPr lang="fr-FR" sz="6400" dirty="0" smtClean="0"/>
              <a:t> (expansion d'un syntagme nominal): les pronoms relatifs "qui", "que", "quoi", "dont", "où"  sont connecteurs et subordonnants. </a:t>
            </a:r>
            <a:endParaRPr lang="ru-RU" sz="6400" dirty="0" smtClean="0"/>
          </a:p>
          <a:p>
            <a:pPr>
              <a:buNone/>
            </a:pPr>
            <a:r>
              <a:rPr lang="fr-FR" sz="6400" dirty="0" smtClean="0"/>
              <a:t>Ce qui compte ce n'est pas la fonction du relatif mais l'antécédent.</a:t>
            </a:r>
          </a:p>
          <a:p>
            <a:pPr>
              <a:buNone/>
            </a:pPr>
            <a:r>
              <a:rPr lang="fr-FR" sz="6400" dirty="0" smtClean="0"/>
              <a:t>Ex. L'homme qui avait un chapeau melon ("l'homme" peut faire phrase (P est une proposition indépendante), "avait un chapeau melon" (q est subordonné à une tête). Il s'agit d'une contrainte syntaxique).</a:t>
            </a:r>
          </a:p>
          <a:p>
            <a:endParaRPr lang="fr-FR" dirty="0" smtClean="0"/>
          </a:p>
          <a:p>
            <a:pPr>
              <a:buNone/>
            </a:pPr>
            <a:r>
              <a:rPr lang="fr-FR" sz="6400" dirty="0" smtClean="0"/>
              <a:t>La relative peut avoir des fonctions grammaticales diverses :</a:t>
            </a:r>
          </a:p>
          <a:p>
            <a:r>
              <a:rPr lang="fr-FR" sz="6400" dirty="0" smtClean="0"/>
              <a:t>attribut :  folle que tu es. Bien malin qui trouvera la solution</a:t>
            </a:r>
          </a:p>
          <a:p>
            <a:r>
              <a:rPr lang="fr-FR" sz="6400" dirty="0" smtClean="0"/>
              <a:t>objet : Choisissez qui vous voudrez. La bicyclette que tu désirais.</a:t>
            </a:r>
          </a:p>
          <a:p>
            <a:r>
              <a:rPr lang="fr-FR" sz="6400" dirty="0" smtClean="0"/>
              <a:t>complément du nom : l'aventure dont je parle; la chanteuse dont la voix me plait</a:t>
            </a:r>
          </a:p>
          <a:p>
            <a:r>
              <a:rPr lang="fr-FR" sz="6400" dirty="0" smtClean="0"/>
              <a:t>complément indirect d'objet ou d'attribution : l'homme à qui je rends visite</a:t>
            </a:r>
          </a:p>
          <a:p>
            <a:r>
              <a:rPr lang="fr-FR" sz="6400" dirty="0" smtClean="0"/>
              <a:t>complément circonstanciel de lieu : l'homme chez qui nous sommes</a:t>
            </a:r>
          </a:p>
          <a:p>
            <a:r>
              <a:rPr lang="fr-FR" sz="6400" dirty="0" smtClean="0"/>
              <a:t>complément. circonstanciel de temps : du temps où j'étais jeune</a:t>
            </a:r>
          </a:p>
          <a:p>
            <a:pPr>
              <a:buNone/>
            </a:pPr>
            <a:endParaRPr lang="fr-FR" sz="5600" dirty="0" smtClean="0"/>
          </a:p>
          <a:p>
            <a:pPr>
              <a:buNone/>
            </a:pPr>
            <a:r>
              <a:rPr lang="fr-FR" sz="5600" dirty="0" smtClean="0"/>
              <a:t>Par ailleurs, les relatives peuvent avoir plusieurs sens marqués par des pauses à l'oral et des virgules à l'écrit.</a:t>
            </a:r>
          </a:p>
          <a:p>
            <a:r>
              <a:rPr lang="fr-FR" sz="5600" dirty="0" smtClean="0"/>
              <a:t>Relative déterminative (= restrictive): Ma tante qui vit à Toronto est venue me voir. ((Celle de ma tante qui vit à Toronto -&gt; information connue))</a:t>
            </a:r>
          </a:p>
          <a:p>
            <a:r>
              <a:rPr lang="fr-FR" sz="5600" dirty="0" smtClean="0"/>
              <a:t>Relative explicative (= appositive): Ma tante, qui vit à Toronto, est venue me voir ((Je n'ai qu'une tante et je vous informe qu'elle vit à Toronto -&gt; information nouvelle))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3966"/>
          </a:xfrm>
        </p:spPr>
        <p:txBody>
          <a:bodyPr>
            <a:normAutofit fontScale="90000"/>
          </a:bodyPr>
          <a:lstStyle/>
          <a:p>
            <a:endParaRPr lang="ru-RU" dirty="0"/>
          </a:p>
        </p:txBody>
      </p:sp>
      <p:sp>
        <p:nvSpPr>
          <p:cNvPr id="3" name="Содержимое 2"/>
          <p:cNvSpPr>
            <a:spLocks noGrp="1"/>
          </p:cNvSpPr>
          <p:nvPr>
            <p:ph idx="1"/>
          </p:nvPr>
        </p:nvSpPr>
        <p:spPr>
          <a:xfrm>
            <a:off x="457200" y="357166"/>
            <a:ext cx="8229600" cy="5768997"/>
          </a:xfrm>
        </p:spPr>
        <p:txBody>
          <a:bodyPr>
            <a:normAutofit fontScale="32500" lnSpcReduction="20000"/>
          </a:bodyPr>
          <a:lstStyle/>
          <a:p>
            <a:pPr>
              <a:buNone/>
            </a:pPr>
            <a:endParaRPr lang="fr-FR" sz="6400" dirty="0" smtClean="0"/>
          </a:p>
          <a:p>
            <a:endParaRPr lang="fr-FR" sz="6400" dirty="0" smtClean="0"/>
          </a:p>
          <a:p>
            <a:pPr algn="just">
              <a:buNone/>
            </a:pPr>
            <a:r>
              <a:rPr lang="fr-FR" sz="7400" dirty="0" smtClean="0">
                <a:latin typeface="Times New Roman" pitchFamily="18" charset="0"/>
                <a:cs typeface="Times New Roman" pitchFamily="18" charset="0"/>
              </a:rPr>
              <a:t>b) La proposition complétive (expansion du syntagme verbal)</a:t>
            </a:r>
          </a:p>
          <a:p>
            <a:pPr algn="just">
              <a:buNone/>
            </a:pPr>
            <a:r>
              <a:rPr lang="fr-FR" sz="7400" dirty="0" smtClean="0">
                <a:latin typeface="Times New Roman" pitchFamily="18" charset="0"/>
                <a:cs typeface="Times New Roman" pitchFamily="18" charset="0"/>
              </a:rPr>
              <a:t>La fonction principale de la complétive : Explication, description. (expansion du syntagme verbal introduit par un dérivé de </a:t>
            </a:r>
            <a:r>
              <a:rPr lang="fr-FR" sz="7400" b="1" i="1" dirty="0" smtClean="0">
                <a:latin typeface="Times New Roman" pitchFamily="18" charset="0"/>
                <a:cs typeface="Times New Roman" pitchFamily="18" charset="0"/>
              </a:rPr>
              <a:t>que</a:t>
            </a:r>
            <a:r>
              <a:rPr lang="fr-FR" sz="7400" dirty="0" smtClean="0">
                <a:latin typeface="Times New Roman" pitchFamily="18" charset="0"/>
                <a:cs typeface="Times New Roman" pitchFamily="18" charset="0"/>
              </a:rPr>
              <a:t>, et ayant des conséquences sur toute la phrase)</a:t>
            </a:r>
          </a:p>
          <a:p>
            <a:pPr algn="just">
              <a:buNone/>
            </a:pPr>
            <a:r>
              <a:rPr lang="fr-FR" sz="7400" dirty="0" smtClean="0">
                <a:latin typeface="Times New Roman" pitchFamily="18" charset="0"/>
                <a:cs typeface="Times New Roman" pitchFamily="18" charset="0"/>
              </a:rPr>
              <a:t>Dans la phrase: </a:t>
            </a:r>
          </a:p>
          <a:p>
            <a:pPr algn="just">
              <a:buNone/>
            </a:pPr>
            <a:r>
              <a:rPr lang="fr-FR" sz="7400" i="1" dirty="0" smtClean="0">
                <a:latin typeface="Times New Roman" pitchFamily="18" charset="0"/>
                <a:cs typeface="Times New Roman" pitchFamily="18" charset="0"/>
              </a:rPr>
              <a:t>Je pense qu'il viendra </a:t>
            </a:r>
            <a:r>
              <a:rPr lang="fr-FR" sz="7400" dirty="0" smtClean="0">
                <a:latin typeface="Times New Roman" pitchFamily="18" charset="0"/>
                <a:cs typeface="Times New Roman" pitchFamily="18" charset="0"/>
              </a:rPr>
              <a:t>("il viendra" est subordonné syntaxiquement et sémantiquement à «je pense» )</a:t>
            </a:r>
          </a:p>
          <a:p>
            <a:pPr algn="just">
              <a:buNone/>
            </a:pPr>
            <a:r>
              <a:rPr lang="fr-FR" sz="7400" dirty="0" smtClean="0">
                <a:latin typeface="Times New Roman" pitchFamily="18" charset="0"/>
                <a:cs typeface="Times New Roman" pitchFamily="18" charset="0"/>
              </a:rPr>
              <a:t>Dans le cas d'une complétive comme : </a:t>
            </a:r>
          </a:p>
          <a:p>
            <a:pPr algn="just">
              <a:buNone/>
            </a:pPr>
            <a:r>
              <a:rPr lang="fr-FR" sz="7400" i="1" dirty="0" smtClean="0">
                <a:latin typeface="Times New Roman" pitchFamily="18" charset="0"/>
                <a:cs typeface="Times New Roman" pitchFamily="18" charset="0"/>
              </a:rPr>
              <a:t>je considère que tu devrais y aller</a:t>
            </a:r>
            <a:r>
              <a:rPr lang="fr-FR" sz="7400" dirty="0" smtClean="0">
                <a:latin typeface="Times New Roman" pitchFamily="18" charset="0"/>
                <a:cs typeface="Times New Roman" pitchFamily="18" charset="0"/>
              </a:rPr>
              <a:t> (du point de vue sémantique, c'est </a:t>
            </a:r>
            <a:r>
              <a:rPr lang="fr-FR" sz="7400" i="1" dirty="0" smtClean="0">
                <a:latin typeface="Times New Roman" pitchFamily="18" charset="0"/>
                <a:cs typeface="Times New Roman" pitchFamily="18" charset="0"/>
              </a:rPr>
              <a:t>p</a:t>
            </a:r>
            <a:r>
              <a:rPr lang="fr-FR" sz="7400" dirty="0" smtClean="0">
                <a:latin typeface="Times New Roman" pitchFamily="18" charset="0"/>
                <a:cs typeface="Times New Roman" pitchFamily="18" charset="0"/>
              </a:rPr>
              <a:t> qui est subordonné à </a:t>
            </a:r>
            <a:r>
              <a:rPr lang="fr-FR" sz="7400" i="1" dirty="0" smtClean="0">
                <a:latin typeface="Times New Roman" pitchFamily="18" charset="0"/>
                <a:cs typeface="Times New Roman" pitchFamily="18" charset="0"/>
              </a:rPr>
              <a:t>Q</a:t>
            </a:r>
            <a:r>
              <a:rPr lang="fr-FR" sz="7400" dirty="0" smtClean="0">
                <a:latin typeface="Times New Roman" pitchFamily="18" charset="0"/>
                <a:cs typeface="Times New Roman" pitchFamily="18" charset="0"/>
              </a:rPr>
              <a:t> étant donné que "tu devrais y aller" peut faire phrase, mais pas "je considère". Cependant, en syntaxe, on postule que tout ce qui suit "que" est subordonné à la proposition principale qui sert de protase).</a:t>
            </a:r>
          </a:p>
          <a:p>
            <a:endParaRPr lang="fr-FR" sz="64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857232"/>
            <a:ext cx="8229600" cy="5268931"/>
          </a:xfrm>
        </p:spPr>
        <p:txBody>
          <a:bodyPr>
            <a:normAutofit fontScale="25000" lnSpcReduction="20000"/>
          </a:bodyPr>
          <a:lstStyle/>
          <a:p>
            <a:r>
              <a:rPr lang="fr-FR" dirty="0" smtClean="0"/>
              <a:t> </a:t>
            </a:r>
          </a:p>
          <a:p>
            <a:pPr>
              <a:buNone/>
            </a:pPr>
            <a:r>
              <a:rPr lang="fr-FR" sz="6200" dirty="0" smtClean="0">
                <a:latin typeface="Times New Roman" pitchFamily="18" charset="0"/>
                <a:cs typeface="Times New Roman" pitchFamily="18" charset="0"/>
              </a:rPr>
              <a:t>C) la proposition circonstancielle (expansion de la phrase)</a:t>
            </a:r>
          </a:p>
          <a:p>
            <a:endParaRPr lang="fr-FR" sz="6200" dirty="0" smtClean="0">
              <a:latin typeface="Times New Roman" pitchFamily="18" charset="0"/>
              <a:cs typeface="Times New Roman" pitchFamily="18" charset="0"/>
            </a:endParaRPr>
          </a:p>
          <a:p>
            <a:pPr algn="just">
              <a:buNone/>
            </a:pPr>
            <a:r>
              <a:rPr lang="fr-FR" sz="6200" dirty="0" smtClean="0">
                <a:latin typeface="Times New Roman" pitchFamily="18" charset="0"/>
                <a:cs typeface="Times New Roman" pitchFamily="18" charset="0"/>
              </a:rPr>
              <a:t>Une proposition circonstancielle est introduite par une conjonction de subordination (ou une locution conjonctive) (comme, puisque, si, quoique, quand, lorsque, parce que, au cas où, avant que, après que…). </a:t>
            </a:r>
          </a:p>
          <a:p>
            <a:pPr algn="just">
              <a:buNone/>
            </a:pPr>
            <a:endParaRPr lang="fr-FR" sz="6200" dirty="0" smtClean="0">
              <a:latin typeface="Times New Roman" pitchFamily="18" charset="0"/>
              <a:cs typeface="Times New Roman" pitchFamily="18" charset="0"/>
            </a:endParaRPr>
          </a:p>
          <a:p>
            <a:pPr algn="just">
              <a:buNone/>
            </a:pPr>
            <a:r>
              <a:rPr lang="fr-FR" sz="6200" dirty="0" smtClean="0">
                <a:latin typeface="Times New Roman" pitchFamily="18" charset="0"/>
                <a:cs typeface="Times New Roman" pitchFamily="18" charset="0"/>
              </a:rPr>
              <a:t>Elle peut marquer :</a:t>
            </a:r>
          </a:p>
          <a:p>
            <a:pPr>
              <a:buNone/>
            </a:pPr>
            <a:r>
              <a:rPr lang="fr-FR" sz="6200" dirty="0" smtClean="0">
                <a:latin typeface="Times New Roman" pitchFamily="18" charset="0"/>
                <a:cs typeface="Times New Roman" pitchFamily="18" charset="0"/>
              </a:rPr>
              <a:t>- la condition: Si tu venais plus souvent, tes amis seraient heureux.</a:t>
            </a:r>
          </a:p>
          <a:p>
            <a:pPr>
              <a:buNone/>
            </a:pPr>
            <a:r>
              <a:rPr lang="fr-FR" sz="6200" dirty="0" smtClean="0">
                <a:latin typeface="Times New Roman" pitchFamily="18" charset="0"/>
                <a:cs typeface="Times New Roman" pitchFamily="18" charset="0"/>
              </a:rPr>
              <a:t>- la manière:  Nous nous parlons comme si nous nous connaissions depuis toujours.</a:t>
            </a:r>
          </a:p>
          <a:p>
            <a:pPr>
              <a:buNone/>
            </a:pPr>
            <a:r>
              <a:rPr lang="fr-FR" sz="6200" dirty="0" smtClean="0">
                <a:latin typeface="Times New Roman" pitchFamily="18" charset="0"/>
                <a:cs typeface="Times New Roman" pitchFamily="18" charset="0"/>
              </a:rPr>
              <a:t>- le lieu: Où qu'ils soient, je les trouverai.</a:t>
            </a:r>
          </a:p>
          <a:p>
            <a:pPr>
              <a:buNone/>
            </a:pPr>
            <a:r>
              <a:rPr lang="fr-FR" sz="6200" dirty="0" smtClean="0">
                <a:latin typeface="Times New Roman" pitchFamily="18" charset="0"/>
                <a:cs typeface="Times New Roman" pitchFamily="18" charset="0"/>
              </a:rPr>
              <a:t>- la cause: Je ne prendrai pas de dessert parce que je n'ai plus faim.</a:t>
            </a:r>
          </a:p>
          <a:p>
            <a:pPr>
              <a:buNone/>
            </a:pPr>
            <a:r>
              <a:rPr lang="fr-FR" sz="6200" dirty="0" smtClean="0">
                <a:latin typeface="Times New Roman" pitchFamily="18" charset="0"/>
                <a:cs typeface="Times New Roman" pitchFamily="18" charset="0"/>
              </a:rPr>
              <a:t>- le temps: Je t'appellerai dès que j'arriverai.</a:t>
            </a:r>
          </a:p>
          <a:p>
            <a:pPr>
              <a:buNone/>
            </a:pPr>
            <a:r>
              <a:rPr lang="fr-FR" sz="6200" dirty="0" smtClean="0">
                <a:latin typeface="Times New Roman" pitchFamily="18" charset="0"/>
                <a:cs typeface="Times New Roman" pitchFamily="18" charset="0"/>
              </a:rPr>
              <a:t>- la concession: Quoiqu'il soit sympathique, je n'ai pas confiance en lui</a:t>
            </a:r>
          </a:p>
          <a:p>
            <a:pPr>
              <a:buNone/>
            </a:pPr>
            <a:r>
              <a:rPr lang="fr-FR" sz="6200" dirty="0" smtClean="0">
                <a:latin typeface="Times New Roman" pitchFamily="18" charset="0"/>
                <a:cs typeface="Times New Roman" pitchFamily="18" charset="0"/>
              </a:rPr>
              <a:t>- la conséquence: Il pleut, si bien que je ne vais pas sortir.</a:t>
            </a:r>
          </a:p>
          <a:p>
            <a:pPr>
              <a:buNone/>
            </a:pPr>
            <a:r>
              <a:rPr lang="fr-FR" sz="6200" dirty="0" smtClean="0">
                <a:latin typeface="Times New Roman" pitchFamily="18" charset="0"/>
                <a:cs typeface="Times New Roman" pitchFamily="18" charset="0"/>
              </a:rPr>
              <a:t>- le but: Je vais t'aider afin que tu puisses finir à temps.</a:t>
            </a:r>
          </a:p>
          <a:p>
            <a:endParaRPr lang="fr-FR" sz="5600" dirty="0" smtClean="0"/>
          </a:p>
          <a:p>
            <a:pPr>
              <a:buNone/>
            </a:pPr>
            <a:r>
              <a:rPr lang="fr-FR" sz="5600" dirty="0" smtClean="0"/>
              <a:t> </a:t>
            </a:r>
            <a:endParaRPr lang="fr-FR" sz="6400" dirty="0" smtClean="0"/>
          </a:p>
          <a:p>
            <a:endParaRPr lang="fr-FR" sz="6400" dirty="0" smtClean="0"/>
          </a:p>
          <a:p>
            <a:endParaRPr lang="fr-FR" sz="6400" dirty="0" smtClean="0"/>
          </a:p>
          <a:p>
            <a:endParaRPr lang="fr-FR" sz="6400" dirty="0" smtClean="0"/>
          </a:p>
          <a:p>
            <a:endParaRPr lang="fr-FR" sz="6400" dirty="0" smtClean="0"/>
          </a:p>
          <a:p>
            <a:endParaRPr lang="ru-RU" sz="6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25404"/>
          </a:xfrm>
        </p:spPr>
        <p:txBody>
          <a:bodyPr>
            <a:normAutofit fontScale="90000"/>
          </a:bodyPr>
          <a:lstStyle/>
          <a:p>
            <a:endParaRPr lang="ru-RU" dirty="0"/>
          </a:p>
        </p:txBody>
      </p:sp>
      <p:sp>
        <p:nvSpPr>
          <p:cNvPr id="3" name="Содержимое 2"/>
          <p:cNvSpPr>
            <a:spLocks noGrp="1"/>
          </p:cNvSpPr>
          <p:nvPr>
            <p:ph idx="1"/>
          </p:nvPr>
        </p:nvSpPr>
        <p:spPr>
          <a:xfrm>
            <a:off x="457200" y="785794"/>
            <a:ext cx="8229600" cy="5340369"/>
          </a:xfrm>
        </p:spPr>
        <p:txBody>
          <a:bodyPr>
            <a:normAutofit fontScale="25000" lnSpcReduction="20000"/>
          </a:bodyPr>
          <a:lstStyle/>
          <a:p>
            <a:pPr algn="just">
              <a:buNone/>
            </a:pPr>
            <a:r>
              <a:rPr lang="fr-FR" sz="6400" dirty="0" smtClean="0"/>
              <a:t>On aurait cependant tort de croire que la phrase complexe correspond toujours à une amplification du syntagme de base et et aspectuelles non présentes dans le syntagme simple. que ses constituants sont toujours remplaçables par un syntagme nominal, adjectival ou prépositionnel. </a:t>
            </a:r>
          </a:p>
          <a:p>
            <a:pPr algn="just">
              <a:buNone/>
            </a:pPr>
            <a:r>
              <a:rPr lang="fr-FR" sz="6400" dirty="0" smtClean="0"/>
              <a:t>En effet dans la proposition la notion est affublée de caractéristiques locatives, temporelles </a:t>
            </a:r>
          </a:p>
          <a:p>
            <a:endParaRPr lang="fr-FR" sz="6400" dirty="0" smtClean="0"/>
          </a:p>
          <a:p>
            <a:pPr>
              <a:buNone/>
            </a:pPr>
            <a:r>
              <a:rPr lang="fr-FR" sz="6400" dirty="0" smtClean="0"/>
              <a:t>C'est un homme qui a du talent mais qui s'en sert mal.</a:t>
            </a:r>
          </a:p>
          <a:p>
            <a:pPr>
              <a:buNone/>
            </a:pPr>
            <a:r>
              <a:rPr lang="fr-FR" sz="6400" dirty="0" smtClean="0"/>
              <a:t>C'est un homme talentueux.</a:t>
            </a:r>
          </a:p>
          <a:p>
            <a:pPr>
              <a:buNone/>
            </a:pPr>
            <a:r>
              <a:rPr lang="fr-FR" sz="6400" dirty="0" smtClean="0"/>
              <a:t>* C'est un homme talentueux mais qui s'en sert mal.</a:t>
            </a:r>
          </a:p>
          <a:p>
            <a:endParaRPr lang="fr-FR" sz="6400" dirty="0" smtClean="0"/>
          </a:p>
          <a:p>
            <a:pPr>
              <a:buNone/>
            </a:pPr>
            <a:r>
              <a:rPr lang="fr-FR" sz="6400" dirty="0" smtClean="0"/>
              <a:t>Nous souhaitons qu'il pleuve longtemps.</a:t>
            </a:r>
          </a:p>
          <a:p>
            <a:pPr>
              <a:buNone/>
            </a:pPr>
            <a:r>
              <a:rPr lang="fr-FR" sz="6400" dirty="0" smtClean="0"/>
              <a:t>Nous souhaitons la pluie.</a:t>
            </a:r>
          </a:p>
          <a:p>
            <a:pPr>
              <a:buNone/>
            </a:pPr>
            <a:r>
              <a:rPr lang="fr-FR" sz="6400" dirty="0" smtClean="0"/>
              <a:t>* Nous souhaitons la pluie longtemps.</a:t>
            </a:r>
          </a:p>
          <a:p>
            <a:endParaRPr lang="fr-FR" sz="6400" dirty="0" smtClean="0"/>
          </a:p>
          <a:p>
            <a:pPr>
              <a:buNone/>
            </a:pPr>
            <a:r>
              <a:rPr lang="fr-FR" sz="6400" dirty="0" smtClean="0"/>
              <a:t>J'irai te voir dès que la nuit sera tombée sur la ville.</a:t>
            </a:r>
          </a:p>
          <a:p>
            <a:pPr>
              <a:buNone/>
            </a:pPr>
            <a:r>
              <a:rPr lang="fr-FR" sz="6400" dirty="0" smtClean="0"/>
              <a:t>J'irai te voir à la nuit tombée.</a:t>
            </a:r>
          </a:p>
          <a:p>
            <a:pPr>
              <a:buNone/>
            </a:pPr>
            <a:r>
              <a:rPr lang="fr-FR" sz="6400" dirty="0" smtClean="0"/>
              <a:t>* J'irai te voir à la nuit tombée sur la ville.</a:t>
            </a:r>
          </a:p>
          <a:p>
            <a:endParaRPr lang="fr-FR" sz="6400" dirty="0" smtClean="0"/>
          </a:p>
          <a:p>
            <a:pPr>
              <a:buNone/>
            </a:pPr>
            <a:r>
              <a:rPr lang="fr-FR" sz="6400" dirty="0" smtClean="0"/>
              <a:t>Du point de vue énonciatif, les phrases complexes relèvent d'une construction en discours détaché renvoyant généralement à une explication ou à une description hors situation énonciative.</a:t>
            </a:r>
          </a:p>
          <a:p>
            <a:endParaRPr lang="fr-FR" sz="6400" dirty="0" smtClean="0"/>
          </a:p>
          <a:p>
            <a:endParaRPr lang="fr-FR" sz="6400" dirty="0" smtClean="0"/>
          </a:p>
          <a:p>
            <a:endParaRPr lang="fr-FR" sz="6400" dirty="0" smtClean="0"/>
          </a:p>
          <a:p>
            <a:endParaRPr lang="fr-FR" sz="6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fr-FR" dirty="0" smtClean="0"/>
              <a:t/>
            </a:r>
            <a:br>
              <a:rPr lang="fr-FR" dirty="0" smtClean="0"/>
            </a:br>
            <a:r>
              <a:rPr lang="fr-FR" dirty="0" smtClean="0"/>
              <a:t>Le discours rapporté</a:t>
            </a:r>
            <a:br>
              <a:rPr lang="fr-FR" dirty="0" smtClean="0"/>
            </a:br>
            <a:endParaRPr lang="ru-RU" dirty="0"/>
          </a:p>
        </p:txBody>
      </p:sp>
      <p:sp>
        <p:nvSpPr>
          <p:cNvPr id="3" name="Содержимое 2"/>
          <p:cNvSpPr>
            <a:spLocks noGrp="1"/>
          </p:cNvSpPr>
          <p:nvPr>
            <p:ph idx="1"/>
          </p:nvPr>
        </p:nvSpPr>
        <p:spPr>
          <a:xfrm>
            <a:off x="457200" y="928670"/>
            <a:ext cx="8229600" cy="5929330"/>
          </a:xfrm>
        </p:spPr>
        <p:txBody>
          <a:bodyPr>
            <a:noAutofit/>
          </a:bodyPr>
          <a:lstStyle/>
          <a:p>
            <a:pPr>
              <a:buNone/>
            </a:pPr>
            <a:r>
              <a:rPr lang="fr-FR" sz="1600" dirty="0" smtClean="0">
                <a:latin typeface="Times New Roman" pitchFamily="18" charset="0"/>
                <a:cs typeface="Times New Roman" pitchFamily="18" charset="0"/>
              </a:rPr>
              <a:t>Le discours rapporté consiste, pour l'énonciateur, à citer les propos ou les pensées d'un autre énonciateur hors situation.</a:t>
            </a:r>
          </a:p>
          <a:p>
            <a:pPr>
              <a:buNone/>
            </a:pPr>
            <a:r>
              <a:rPr lang="fr-FR" sz="1600" dirty="0" smtClean="0">
                <a:latin typeface="Times New Roman" pitchFamily="18" charset="0"/>
                <a:cs typeface="Times New Roman" pitchFamily="18" charset="0"/>
              </a:rPr>
              <a:t>Seuls deux degrés d'enchâssement sont possibles :</a:t>
            </a:r>
          </a:p>
          <a:p>
            <a:pPr>
              <a:buNone/>
            </a:pPr>
            <a:r>
              <a:rPr lang="fr-FR" sz="1600" i="1" dirty="0" smtClean="0">
                <a:latin typeface="Times New Roman" pitchFamily="18" charset="0"/>
                <a:cs typeface="Times New Roman" pitchFamily="18" charset="0"/>
              </a:rPr>
              <a:t>Pierre m'a dit que Marie lui a raconté ce qui s'était passé.</a:t>
            </a:r>
          </a:p>
          <a:p>
            <a:pPr>
              <a:buNone/>
            </a:pPr>
            <a:r>
              <a:rPr lang="fr-FR" sz="1600" dirty="0" smtClean="0">
                <a:latin typeface="Times New Roman" pitchFamily="18" charset="0"/>
                <a:cs typeface="Times New Roman" pitchFamily="18" charset="0"/>
              </a:rPr>
              <a:t>Selon son degré de prise en charge des propos ou des idées de l'autre, l'énonciateur utilisera divers moyens syntaxiques :</a:t>
            </a:r>
          </a:p>
          <a:p>
            <a:pPr>
              <a:buNone/>
            </a:pPr>
            <a:r>
              <a:rPr lang="fr-FR" sz="1600" dirty="0" smtClean="0">
                <a:latin typeface="Times New Roman" pitchFamily="18" charset="0"/>
                <a:cs typeface="Times New Roman" pitchFamily="18" charset="0"/>
              </a:rPr>
              <a:t>1. </a:t>
            </a:r>
            <a:r>
              <a:rPr lang="fr-FR" sz="1600" b="1" dirty="0" smtClean="0">
                <a:latin typeface="Times New Roman" pitchFamily="18" charset="0"/>
                <a:cs typeface="Times New Roman" pitchFamily="18" charset="0"/>
              </a:rPr>
              <a:t>Citation directe :</a:t>
            </a:r>
          </a:p>
          <a:p>
            <a:pPr>
              <a:buNone/>
            </a:pPr>
            <a:r>
              <a:rPr lang="fr-FR" sz="1600" dirty="0" smtClean="0">
                <a:latin typeface="Times New Roman" pitchFamily="18" charset="0"/>
                <a:cs typeface="Times New Roman" pitchFamily="18" charset="0"/>
              </a:rPr>
              <a:t>Le style direct permet de rendre compte et de rapporter des propos sans s'impliquer du point de vue de la prise en charge. Pour ce faire il utilise la juxtaposition.</a:t>
            </a:r>
          </a:p>
          <a:p>
            <a:pPr>
              <a:buNone/>
            </a:pPr>
            <a:r>
              <a:rPr lang="fr-FR" sz="1600" dirty="0" smtClean="0">
                <a:latin typeface="Times New Roman" pitchFamily="18" charset="0"/>
                <a:cs typeface="Times New Roman" pitchFamily="18" charset="0"/>
              </a:rPr>
              <a:t>Ex. Il a dit : « Il n'est pas beau, ton dessin !».</a:t>
            </a:r>
          </a:p>
          <a:p>
            <a:pPr>
              <a:buNone/>
            </a:pPr>
            <a:r>
              <a:rPr lang="fr-FR" sz="1600" dirty="0" smtClean="0">
                <a:latin typeface="Times New Roman" pitchFamily="18" charset="0"/>
                <a:cs typeface="Times New Roman" pitchFamily="18" charset="0"/>
              </a:rPr>
              <a:t>2. </a:t>
            </a:r>
            <a:r>
              <a:rPr lang="fr-FR" sz="1600" b="1" dirty="0" smtClean="0">
                <a:latin typeface="Times New Roman" pitchFamily="18" charset="0"/>
                <a:cs typeface="Times New Roman" pitchFamily="18" charset="0"/>
              </a:rPr>
              <a:t>La citation indirecte</a:t>
            </a:r>
          </a:p>
          <a:p>
            <a:r>
              <a:rPr lang="fr-FR" sz="1600" dirty="0" smtClean="0">
                <a:latin typeface="Times New Roman" pitchFamily="18" charset="0"/>
                <a:cs typeface="Times New Roman" pitchFamily="18" charset="0"/>
              </a:rPr>
              <a:t>Par la citation indirecte, l'énonciateur s'implique plus sur sa prise en charge des propos rapportés. Le moyen syntaxique utilisé est la subordination :</a:t>
            </a:r>
          </a:p>
          <a:p>
            <a:pPr>
              <a:buNone/>
            </a:pPr>
            <a:r>
              <a:rPr lang="fr-FR" sz="1600" dirty="0" smtClean="0">
                <a:latin typeface="Times New Roman" pitchFamily="18" charset="0"/>
                <a:cs typeface="Times New Roman" pitchFamily="18" charset="0"/>
              </a:rPr>
              <a:t>Ex. Il prétend qu'il viendra. (mais, le connaissant, je ne pense pas qu'il viendra -&gt; prise en compte)</a:t>
            </a:r>
          </a:p>
          <a:p>
            <a:r>
              <a:rPr lang="fr-FR" sz="1600" dirty="0" smtClean="0">
                <a:latin typeface="Times New Roman" pitchFamily="18" charset="0"/>
                <a:cs typeface="Times New Roman" pitchFamily="18" charset="0"/>
              </a:rPr>
              <a:t>Pierre m'a annoncé qu'on va partir. (prise en charge)</a:t>
            </a:r>
          </a:p>
          <a:p>
            <a:pPr>
              <a:buNone/>
            </a:pPr>
            <a:r>
              <a:rPr lang="fr-FR" sz="1600" dirty="0" smtClean="0">
                <a:latin typeface="Times New Roman" pitchFamily="18" charset="0"/>
                <a:cs typeface="Times New Roman" pitchFamily="18" charset="0"/>
              </a:rPr>
              <a:t>Prendre en charge, c'est dire ce qu'on considère ou donne comme vrai. Notons que le mensonge est toujours possible, même si les faits sont donnés comme vrais. La prise en charge peut être simulée.</a:t>
            </a:r>
          </a:p>
          <a:p>
            <a:pPr>
              <a:buNone/>
            </a:pPr>
            <a:r>
              <a:rPr lang="fr-FR" sz="1600" dirty="0" smtClean="0">
                <a:latin typeface="Times New Roman" pitchFamily="18" charset="0"/>
                <a:cs typeface="Times New Roman" pitchFamily="18" charset="0"/>
              </a:rPr>
              <a:t>Le rapport entre style direct et style indirect est, en fait, la possibilité de jouer sur la prise en charge.</a:t>
            </a:r>
          </a:p>
          <a:p>
            <a:endParaRPr lang="fr-FR" sz="1600" dirty="0" smtClean="0"/>
          </a:p>
          <a:p>
            <a:endParaRPr lang="fr-FR" sz="16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r>
              <a:rPr lang="fr-FR" dirty="0" smtClean="0"/>
              <a:t/>
            </a:r>
            <a:br>
              <a:rPr lang="fr-FR" dirty="0" smtClean="0"/>
            </a:br>
            <a:r>
              <a:rPr lang="fr-FR" dirty="0" smtClean="0"/>
              <a:t>3. Le discours intérieur (indirect) libre</a:t>
            </a:r>
            <a:br>
              <a:rPr lang="fr-FR" dirty="0" smtClean="0"/>
            </a:br>
            <a:endParaRPr lang="ru-RU" dirty="0"/>
          </a:p>
        </p:txBody>
      </p:sp>
      <p:sp>
        <p:nvSpPr>
          <p:cNvPr id="3" name="Содержимое 2"/>
          <p:cNvSpPr>
            <a:spLocks noGrp="1"/>
          </p:cNvSpPr>
          <p:nvPr>
            <p:ph idx="1"/>
          </p:nvPr>
        </p:nvSpPr>
        <p:spPr>
          <a:xfrm>
            <a:off x="457200" y="1071546"/>
            <a:ext cx="8229600" cy="5054617"/>
          </a:xfrm>
        </p:spPr>
        <p:txBody>
          <a:bodyPr>
            <a:normAutofit fontScale="40000" lnSpcReduction="20000"/>
          </a:bodyPr>
          <a:lstStyle/>
          <a:p>
            <a:pPr>
              <a:buNone/>
            </a:pPr>
            <a:r>
              <a:rPr lang="fr-FR" sz="3800" dirty="0" smtClean="0">
                <a:latin typeface="Times New Roman" pitchFamily="18" charset="0"/>
                <a:cs typeface="Times New Roman" pitchFamily="18" charset="0"/>
              </a:rPr>
              <a:t>Il s'agit d'un effet de style introduit dans les romans au XIXe siècle.</a:t>
            </a:r>
          </a:p>
          <a:p>
            <a:endParaRPr lang="fr-FR" sz="3800" dirty="0" smtClean="0">
              <a:latin typeface="Times New Roman" pitchFamily="18" charset="0"/>
              <a:cs typeface="Times New Roman" pitchFamily="18" charset="0"/>
            </a:endParaRPr>
          </a:p>
          <a:p>
            <a:pPr>
              <a:buNone/>
            </a:pPr>
            <a:r>
              <a:rPr lang="fr-FR" sz="3800" dirty="0" smtClean="0">
                <a:latin typeface="Times New Roman" pitchFamily="18" charset="0"/>
                <a:cs typeface="Times New Roman" pitchFamily="18" charset="0"/>
              </a:rPr>
              <a:t>On introduit dans le texte un élément mimant l'échange dialogique.  </a:t>
            </a:r>
          </a:p>
          <a:p>
            <a:pPr>
              <a:buNone/>
            </a:pPr>
            <a:r>
              <a:rPr lang="fr-FR" sz="3800" dirty="0" smtClean="0">
                <a:latin typeface="Times New Roman" pitchFamily="18" charset="0"/>
                <a:cs typeface="Times New Roman" pitchFamily="18" charset="0"/>
              </a:rPr>
              <a:t>Il y a une combinaison entre le style indirect et l'évocation d'un dialogue ou d'un monologue intérieur. </a:t>
            </a:r>
          </a:p>
          <a:p>
            <a:pPr>
              <a:buNone/>
            </a:pPr>
            <a:r>
              <a:rPr lang="fr-FR" sz="3800" dirty="0" smtClean="0">
                <a:latin typeface="Times New Roman" pitchFamily="18" charset="0"/>
                <a:cs typeface="Times New Roman" pitchFamily="18" charset="0"/>
              </a:rPr>
              <a:t>Il n'y a pas de prise en charge de la part de l'auteur-énonciateur.</a:t>
            </a:r>
          </a:p>
          <a:p>
            <a:endParaRPr lang="fr-FR" sz="3800" dirty="0" smtClean="0">
              <a:latin typeface="Times New Roman" pitchFamily="18" charset="0"/>
              <a:cs typeface="Times New Roman" pitchFamily="18" charset="0"/>
            </a:endParaRPr>
          </a:p>
          <a:p>
            <a:pPr>
              <a:buNone/>
            </a:pPr>
            <a:r>
              <a:rPr lang="fr-FR" sz="3800" dirty="0" smtClean="0">
                <a:latin typeface="Times New Roman" pitchFamily="18" charset="0"/>
                <a:cs typeface="Times New Roman" pitchFamily="18" charset="0"/>
              </a:rPr>
              <a:t>Le moyen syntaxique utilisé est alors la phrase simple ou la juxtaposition de phrases simples :</a:t>
            </a:r>
          </a:p>
          <a:p>
            <a:pPr>
              <a:buNone/>
            </a:pPr>
            <a:r>
              <a:rPr lang="fr-FR" sz="3800" dirty="0" smtClean="0">
                <a:latin typeface="Times New Roman" pitchFamily="18" charset="0"/>
                <a:cs typeface="Times New Roman" pitchFamily="18" charset="0"/>
              </a:rPr>
              <a:t>Ex. C'était décidé, il en avait assez, il ne la reverrait plus !</a:t>
            </a:r>
          </a:p>
          <a:p>
            <a:endParaRPr lang="fr-FR" sz="3800" dirty="0" smtClean="0">
              <a:latin typeface="Times New Roman" pitchFamily="18" charset="0"/>
              <a:cs typeface="Times New Roman" pitchFamily="18" charset="0"/>
            </a:endParaRPr>
          </a:p>
          <a:p>
            <a:pPr>
              <a:buNone/>
            </a:pPr>
            <a:r>
              <a:rPr lang="fr-FR" sz="3800" dirty="0" smtClean="0">
                <a:latin typeface="Times New Roman" pitchFamily="18" charset="0"/>
                <a:cs typeface="Times New Roman" pitchFamily="18" charset="0"/>
              </a:rPr>
              <a:t>Notons qu'il est rare de rapporter les paroles d'un locuteur telles qu'elles ont été émises. La plupart du temps, on rapporte l'acte de langage que ces paroles sous-tendent.</a:t>
            </a:r>
          </a:p>
          <a:p>
            <a:endParaRPr lang="fr-FR" sz="3800" dirty="0" smtClean="0">
              <a:latin typeface="Times New Roman" pitchFamily="18" charset="0"/>
              <a:cs typeface="Times New Roman" pitchFamily="18" charset="0"/>
            </a:endParaRPr>
          </a:p>
          <a:p>
            <a:r>
              <a:rPr lang="fr-FR" sz="3800" dirty="0" smtClean="0">
                <a:latin typeface="Times New Roman" pitchFamily="18" charset="0"/>
                <a:cs typeface="Times New Roman" pitchFamily="18" charset="0"/>
              </a:rPr>
              <a:t>Il s'est insurgé.</a:t>
            </a:r>
          </a:p>
          <a:p>
            <a:r>
              <a:rPr lang="fr-FR" sz="3800" dirty="0" smtClean="0">
                <a:latin typeface="Times New Roman" pitchFamily="18" charset="0"/>
                <a:cs typeface="Times New Roman" pitchFamily="18" charset="0"/>
              </a:rPr>
              <a:t>Il a revendiqué ses droits.</a:t>
            </a:r>
          </a:p>
          <a:p>
            <a:r>
              <a:rPr lang="fr-FR" sz="3800" dirty="0" smtClean="0">
                <a:latin typeface="Times New Roman" pitchFamily="18" charset="0"/>
                <a:cs typeface="Times New Roman" pitchFamily="18" charset="0"/>
              </a:rPr>
              <a:t>Il a déclaré sa foi.</a:t>
            </a:r>
          </a:p>
          <a:p>
            <a:r>
              <a:rPr lang="fr-FR" sz="3800" dirty="0" smtClean="0">
                <a:latin typeface="Times New Roman" pitchFamily="18" charset="0"/>
                <a:cs typeface="Times New Roman" pitchFamily="18" charset="0"/>
              </a:rPr>
              <a:t>Il a dénoncé ce scandale.</a:t>
            </a:r>
          </a:p>
          <a:p>
            <a:r>
              <a:rPr lang="fr-FR" sz="3800" dirty="0" smtClean="0">
                <a:latin typeface="Times New Roman" pitchFamily="18" charset="0"/>
                <a:cs typeface="Times New Roman" pitchFamily="18" charset="0"/>
              </a:rPr>
              <a:t>Il s'est plaint.</a:t>
            </a:r>
          </a:p>
          <a:p>
            <a:r>
              <a:rPr lang="fr-FR" sz="3800" dirty="0" smtClean="0">
                <a:latin typeface="Times New Roman" pitchFamily="18" charset="0"/>
                <a:cs typeface="Times New Roman" pitchFamily="18" charset="0"/>
              </a:rPr>
              <a:t>Il s'est excusé.</a:t>
            </a:r>
          </a:p>
          <a:p>
            <a:r>
              <a:rPr lang="fr-FR" sz="3800" dirty="0" smtClean="0">
                <a:latin typeface="Times New Roman" pitchFamily="18" charset="0"/>
                <a:cs typeface="Times New Roman" pitchFamily="18" charset="0"/>
              </a:rPr>
              <a:t>Il a nié...</a:t>
            </a:r>
            <a:endParaRPr lang="ru-RU" sz="3800" dirty="0" smtClean="0">
              <a:latin typeface="Times New Roman" pitchFamily="18" charset="0"/>
              <a:cs typeface="Times New Roman" pitchFamily="18" charset="0"/>
            </a:endParaRPr>
          </a:p>
          <a:p>
            <a:endParaRPr lang="ru-RU" sz="3800" dirty="0" smtClean="0">
              <a:latin typeface="Times New Roman" pitchFamily="18" charset="0"/>
              <a:cs typeface="Times New Roman" pitchFamily="18" charset="0"/>
            </a:endParaRPr>
          </a:p>
          <a:p>
            <a:endParaRPr lang="ru-RU" sz="3800" dirty="0" smtClean="0">
              <a:latin typeface="Times New Roman" pitchFamily="18" charset="0"/>
              <a:cs typeface="Times New Roman" pitchFamily="18" charset="0"/>
            </a:endParaRPr>
          </a:p>
          <a:p>
            <a:endParaRPr lang="ru-RU" sz="3800" dirty="0" smtClean="0">
              <a:latin typeface="Times New Roman" pitchFamily="18" charset="0"/>
              <a:cs typeface="Times New Roman"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La proposition</a:t>
            </a:r>
            <a:endParaRPr lang="ru-RU" b="1" dirty="0"/>
          </a:p>
        </p:txBody>
      </p:sp>
      <p:sp>
        <p:nvSpPr>
          <p:cNvPr id="3" name="Текст 2"/>
          <p:cNvSpPr>
            <a:spLocks noGrp="1"/>
          </p:cNvSpPr>
          <p:nvPr>
            <p:ph type="body" idx="1"/>
          </p:nvPr>
        </p:nvSpPr>
        <p:spPr>
          <a:xfrm>
            <a:off x="457200" y="1214422"/>
            <a:ext cx="4040188" cy="571503"/>
          </a:xfrm>
        </p:spPr>
        <p:txBody>
          <a:bodyPr>
            <a:normAutofit fontScale="40000" lnSpcReduction="20000"/>
          </a:bodyPr>
          <a:lstStyle/>
          <a:p>
            <a:endParaRPr lang="en-US" dirty="0" smtClean="0"/>
          </a:p>
          <a:p>
            <a:r>
              <a:rPr lang="en-US" sz="2900" dirty="0" err="1" smtClean="0"/>
              <a:t>est</a:t>
            </a:r>
            <a:r>
              <a:rPr lang="en-US" sz="2900" dirty="0" smtClean="0"/>
              <a:t> </a:t>
            </a:r>
            <a:r>
              <a:rPr lang="en-US" sz="2900" dirty="0" err="1" smtClean="0"/>
              <a:t>étudiée</a:t>
            </a:r>
            <a:r>
              <a:rPr lang="en-US" sz="2900" dirty="0" smtClean="0"/>
              <a:t> </a:t>
            </a:r>
            <a:r>
              <a:rPr lang="en-US" sz="2900" dirty="0" err="1" smtClean="0"/>
              <a:t>comme</a:t>
            </a:r>
            <a:r>
              <a:rPr lang="en-US" sz="2900" dirty="0" smtClean="0"/>
              <a:t>:</a:t>
            </a:r>
          </a:p>
          <a:p>
            <a:r>
              <a:rPr lang="en-US" dirty="0" smtClean="0"/>
              <a:t>Le </a:t>
            </a:r>
            <a:r>
              <a:rPr lang="en-US" dirty="0" err="1" smtClean="0"/>
              <a:t>schéma</a:t>
            </a:r>
            <a:r>
              <a:rPr lang="en-US" dirty="0" smtClean="0"/>
              <a:t> </a:t>
            </a:r>
            <a:r>
              <a:rPr lang="fr-FR" dirty="0" smtClean="0"/>
              <a:t>structurel et sémantique (le modèle) et l`</a:t>
            </a:r>
            <a:r>
              <a:rPr lang="en-US" dirty="0" err="1" smtClean="0"/>
              <a:t>énoncé</a:t>
            </a:r>
            <a:endParaRPr lang="ru-RU" dirty="0"/>
          </a:p>
        </p:txBody>
      </p:sp>
      <p:sp>
        <p:nvSpPr>
          <p:cNvPr id="4" name="Содержимое 3"/>
          <p:cNvSpPr>
            <a:spLocks noGrp="1"/>
          </p:cNvSpPr>
          <p:nvPr>
            <p:ph sz="half" idx="2"/>
          </p:nvPr>
        </p:nvSpPr>
        <p:spPr>
          <a:xfrm>
            <a:off x="457200" y="1928802"/>
            <a:ext cx="4040188" cy="4786346"/>
          </a:xfrm>
        </p:spPr>
        <p:txBody>
          <a:bodyPr>
            <a:normAutofit fontScale="47500" lnSpcReduction="20000"/>
          </a:bodyPr>
          <a:lstStyle/>
          <a:p>
            <a:pPr marL="457200" indent="-457200">
              <a:buNone/>
            </a:pPr>
            <a:r>
              <a:rPr lang="en-US" b="1" dirty="0" smtClean="0"/>
              <a:t>1. Le </a:t>
            </a:r>
            <a:r>
              <a:rPr lang="en-US" b="1" dirty="0" err="1" smtClean="0"/>
              <a:t>schéma</a:t>
            </a:r>
            <a:r>
              <a:rPr lang="en-US" b="1" dirty="0" smtClean="0"/>
              <a:t> </a:t>
            </a:r>
            <a:r>
              <a:rPr lang="fr-FR" b="1" dirty="0" smtClean="0"/>
              <a:t>structurel et sémantique (le modèle): </a:t>
            </a:r>
          </a:p>
          <a:p>
            <a:pPr marL="457200" indent="-457200">
              <a:buAutoNum type="arabicParenR"/>
            </a:pPr>
            <a:r>
              <a:rPr lang="fr-FR" b="1" dirty="0" smtClean="0"/>
              <a:t>N</a:t>
            </a:r>
            <a:r>
              <a:rPr lang="fr-FR" dirty="0" smtClean="0"/>
              <a:t> (proposition nominative) – Boulangerie. La nuit. Quelle horreur! </a:t>
            </a:r>
          </a:p>
          <a:p>
            <a:pPr marL="457200" indent="-457200">
              <a:buAutoNum type="arabicParenR"/>
            </a:pPr>
            <a:r>
              <a:rPr lang="fr-FR" b="1" dirty="0" smtClean="0"/>
              <a:t>V</a:t>
            </a:r>
            <a:r>
              <a:rPr lang="fr-FR" sz="2000" b="1" dirty="0" smtClean="0"/>
              <a:t>imp</a:t>
            </a:r>
            <a:r>
              <a:rPr lang="fr-FR" dirty="0" smtClean="0"/>
              <a:t> (proposition sans sujet): Entrez!</a:t>
            </a:r>
          </a:p>
          <a:p>
            <a:pPr marL="457200" indent="-457200">
              <a:buAutoNum type="arabicParenR"/>
            </a:pPr>
            <a:r>
              <a:rPr lang="fr-FR" b="1" dirty="0" smtClean="0"/>
              <a:t>S+V</a:t>
            </a:r>
            <a:r>
              <a:rPr lang="fr-FR" sz="2000" b="1" dirty="0" smtClean="0"/>
              <a:t>c</a:t>
            </a:r>
            <a:r>
              <a:rPr lang="fr-FR" b="1" dirty="0" smtClean="0"/>
              <a:t> +A</a:t>
            </a:r>
            <a:r>
              <a:rPr lang="fr-FR" sz="2000" b="1" dirty="0" smtClean="0"/>
              <a:t>ttr</a:t>
            </a:r>
            <a:r>
              <a:rPr lang="fr-FR" b="1" dirty="0" smtClean="0"/>
              <a:t> </a:t>
            </a:r>
            <a:r>
              <a:rPr lang="fr-FR" dirty="0" smtClean="0"/>
              <a:t>(proposition avec le prédicat nominal): Pierre est intelligent; Pierre est ingénieur; Pierre est mon meilleur ami.</a:t>
            </a:r>
          </a:p>
          <a:p>
            <a:pPr marL="457200" indent="-457200">
              <a:buAutoNum type="arabicParenR"/>
            </a:pPr>
            <a:r>
              <a:rPr lang="fr-FR" b="1" dirty="0" smtClean="0"/>
              <a:t>S</a:t>
            </a:r>
            <a:r>
              <a:rPr lang="fr-FR" sz="2200" b="1" dirty="0" smtClean="0"/>
              <a:t>i</a:t>
            </a:r>
            <a:r>
              <a:rPr lang="fr-FR" sz="1900" b="1" dirty="0" smtClean="0"/>
              <a:t>l</a:t>
            </a:r>
            <a:r>
              <a:rPr lang="fr-FR" b="1" dirty="0" smtClean="0"/>
              <a:t>+Vi</a:t>
            </a:r>
            <a:r>
              <a:rPr lang="fr-FR" sz="2200" b="1" dirty="0" smtClean="0"/>
              <a:t>mp</a:t>
            </a:r>
            <a:r>
              <a:rPr lang="fr-FR" b="1" dirty="0" smtClean="0"/>
              <a:t> </a:t>
            </a:r>
            <a:r>
              <a:rPr lang="fr-FR" dirty="0" smtClean="0"/>
              <a:t>(proposition impersonnelle): Il neige.</a:t>
            </a:r>
          </a:p>
          <a:p>
            <a:pPr marL="457200" indent="-457200">
              <a:buAutoNum type="arabicParenR"/>
            </a:pPr>
            <a:r>
              <a:rPr lang="fr-FR" b="1" dirty="0" smtClean="0"/>
              <a:t>S+V</a:t>
            </a:r>
            <a:r>
              <a:rPr lang="fr-FR" dirty="0" smtClean="0"/>
              <a:t> (proposition à deux termes): Cela existe.  Pierre dort.  Pierre saute, court... </a:t>
            </a:r>
          </a:p>
          <a:p>
            <a:pPr marL="457200" indent="-457200">
              <a:buAutoNum type="arabicParenR"/>
            </a:pPr>
            <a:r>
              <a:rPr lang="fr-FR" b="1" dirty="0" smtClean="0"/>
              <a:t>S+V+Cl</a:t>
            </a:r>
            <a:r>
              <a:rPr lang="fr-FR" dirty="0" smtClean="0"/>
              <a:t> (proposition qui exprime la relation locale du sujet avec l`objet): Pierre se trouve dans la chambre. Pierre va à Kyiv. </a:t>
            </a:r>
          </a:p>
          <a:p>
            <a:pPr marL="457200" indent="-457200">
              <a:buAutoNum type="arabicParenR"/>
            </a:pPr>
            <a:r>
              <a:rPr lang="fr-FR" b="1" dirty="0" smtClean="0"/>
              <a:t>S+Vt +Od </a:t>
            </a:r>
            <a:r>
              <a:rPr lang="fr-FR" dirty="0" smtClean="0"/>
              <a:t>(proposition qui exprime la relation du sujet avec l`objet): Pierre a un bon dictionnaire. Pierre connaît cette histoire.</a:t>
            </a:r>
          </a:p>
          <a:p>
            <a:pPr marL="457200" indent="-457200">
              <a:buAutoNum type="arabicParenR"/>
            </a:pPr>
            <a:r>
              <a:rPr lang="fr-FR" b="1" dirty="0" smtClean="0"/>
              <a:t>S+V+Oi</a:t>
            </a:r>
            <a:r>
              <a:rPr lang="fr-FR" dirty="0" smtClean="0"/>
              <a:t> (proposition qui exprime la relation du sujet à l`égard de l`objet comme dans #7):  Il parle de son ami. </a:t>
            </a:r>
          </a:p>
          <a:p>
            <a:pPr marL="457200" indent="-457200">
              <a:buAutoNum type="arabicParenR"/>
            </a:pPr>
            <a:r>
              <a:rPr lang="fr-FR" b="1" dirty="0" smtClean="0"/>
              <a:t>S+V</a:t>
            </a:r>
            <a:r>
              <a:rPr lang="fr-FR" sz="2200" b="1" dirty="0" smtClean="0"/>
              <a:t>c</a:t>
            </a:r>
            <a:r>
              <a:rPr lang="fr-FR" b="1" dirty="0" smtClean="0"/>
              <a:t>+O</a:t>
            </a:r>
            <a:r>
              <a:rPr lang="fr-FR" sz="2200" b="1" dirty="0" smtClean="0"/>
              <a:t>d</a:t>
            </a:r>
            <a:r>
              <a:rPr lang="fr-FR" b="1" dirty="0" smtClean="0"/>
              <a:t>+At</a:t>
            </a:r>
            <a:r>
              <a:rPr lang="fr-FR" sz="2200" b="1" dirty="0" smtClean="0"/>
              <a:t>tr</a:t>
            </a:r>
            <a:r>
              <a:rPr lang="fr-FR" sz="2200" dirty="0" smtClean="0"/>
              <a:t> (</a:t>
            </a:r>
            <a:r>
              <a:rPr lang="en-US" dirty="0" err="1" smtClean="0"/>
              <a:t>dérivé</a:t>
            </a:r>
            <a:r>
              <a:rPr lang="en-US" dirty="0" smtClean="0"/>
              <a:t> de #3) </a:t>
            </a:r>
            <a:r>
              <a:rPr lang="en-US" dirty="0" err="1" smtClean="0"/>
              <a:t>Cette</a:t>
            </a:r>
            <a:r>
              <a:rPr lang="en-US" dirty="0" smtClean="0"/>
              <a:t> nouvelle </a:t>
            </a:r>
            <a:r>
              <a:rPr lang="en-US" dirty="0" err="1" smtClean="0"/>
              <a:t>l`a</a:t>
            </a:r>
            <a:r>
              <a:rPr lang="en-US" dirty="0" smtClean="0"/>
              <a:t> </a:t>
            </a:r>
            <a:r>
              <a:rPr lang="en-US" dirty="0" err="1" smtClean="0"/>
              <a:t>rendue</a:t>
            </a:r>
            <a:r>
              <a:rPr lang="en-US" dirty="0" smtClean="0"/>
              <a:t> </a:t>
            </a:r>
            <a:r>
              <a:rPr lang="en-US" dirty="0" err="1" smtClean="0"/>
              <a:t>heureuse</a:t>
            </a:r>
            <a:r>
              <a:rPr lang="en-US" dirty="0" smtClean="0"/>
              <a:t>. On </a:t>
            </a:r>
            <a:r>
              <a:rPr lang="en-US" dirty="0" err="1" smtClean="0"/>
              <a:t>l`a</a:t>
            </a:r>
            <a:r>
              <a:rPr lang="en-US" dirty="0" smtClean="0"/>
              <a:t> </a:t>
            </a:r>
            <a:r>
              <a:rPr lang="en-US" dirty="0" err="1" smtClean="0"/>
              <a:t>nommé</a:t>
            </a:r>
            <a:r>
              <a:rPr lang="en-US" dirty="0" smtClean="0"/>
              <a:t> </a:t>
            </a:r>
            <a:r>
              <a:rPr lang="en-US" dirty="0" err="1" smtClean="0"/>
              <a:t>ministre</a:t>
            </a:r>
            <a:endParaRPr lang="ru-RU" dirty="0" smtClean="0"/>
          </a:p>
          <a:p>
            <a:pPr>
              <a:buNone/>
            </a:pPr>
            <a:r>
              <a:rPr lang="en-US" dirty="0" smtClean="0"/>
              <a:t>10) </a:t>
            </a:r>
            <a:r>
              <a:rPr lang="en-US" b="1" dirty="0" err="1" smtClean="0"/>
              <a:t>S+V+Od+Cl</a:t>
            </a:r>
            <a:r>
              <a:rPr lang="en-US" b="1" dirty="0" smtClean="0"/>
              <a:t> </a:t>
            </a:r>
            <a:r>
              <a:rPr lang="fr-FR" sz="2200" dirty="0" smtClean="0"/>
              <a:t>(</a:t>
            </a:r>
            <a:r>
              <a:rPr lang="en-US" dirty="0" err="1" smtClean="0"/>
              <a:t>dérivé</a:t>
            </a:r>
            <a:r>
              <a:rPr lang="en-US" dirty="0" smtClean="0"/>
              <a:t> de #6)  - </a:t>
            </a:r>
            <a:r>
              <a:rPr lang="en-US" dirty="0" err="1" smtClean="0"/>
              <a:t>localisation</a:t>
            </a:r>
            <a:r>
              <a:rPr lang="en-US" dirty="0" smtClean="0"/>
              <a:t> de </a:t>
            </a:r>
            <a:r>
              <a:rPr lang="en-US" dirty="0" err="1" smtClean="0"/>
              <a:t>l`objet</a:t>
            </a:r>
            <a:r>
              <a:rPr lang="en-US" dirty="0" smtClean="0"/>
              <a:t>: </a:t>
            </a:r>
            <a:r>
              <a:rPr lang="en-US" dirty="0" err="1" smtClean="0"/>
              <a:t>Ses</a:t>
            </a:r>
            <a:r>
              <a:rPr lang="en-US" dirty="0" smtClean="0"/>
              <a:t> </a:t>
            </a:r>
            <a:r>
              <a:rPr lang="en-US" dirty="0" err="1" smtClean="0"/>
              <a:t>livres</a:t>
            </a:r>
            <a:r>
              <a:rPr lang="en-US" dirty="0" smtClean="0"/>
              <a:t> </a:t>
            </a:r>
            <a:r>
              <a:rPr lang="en-US" dirty="0" err="1" smtClean="0"/>
              <a:t>sont</a:t>
            </a:r>
            <a:r>
              <a:rPr lang="en-US" dirty="0" smtClean="0"/>
              <a:t> </a:t>
            </a:r>
            <a:r>
              <a:rPr lang="en-US" dirty="0" err="1" smtClean="0"/>
              <a:t>sur</a:t>
            </a:r>
            <a:r>
              <a:rPr lang="en-US" dirty="0" smtClean="0"/>
              <a:t> la table.</a:t>
            </a:r>
          </a:p>
          <a:p>
            <a:pPr>
              <a:buNone/>
            </a:pPr>
            <a:r>
              <a:rPr lang="en-US" dirty="0" smtClean="0"/>
              <a:t>11) </a:t>
            </a:r>
            <a:r>
              <a:rPr lang="en-US" b="1" dirty="0" err="1" smtClean="0"/>
              <a:t>S+V+Od+Oi</a:t>
            </a:r>
            <a:r>
              <a:rPr lang="en-US" dirty="0" smtClean="0"/>
              <a:t> (</a:t>
            </a:r>
            <a:r>
              <a:rPr lang="en-US" dirty="0" err="1" smtClean="0"/>
              <a:t>dérivé</a:t>
            </a:r>
            <a:r>
              <a:rPr lang="en-US" dirty="0" smtClean="0"/>
              <a:t> de #7 et #8) : On </a:t>
            </a:r>
            <a:r>
              <a:rPr lang="en-US" dirty="0" err="1" smtClean="0"/>
              <a:t>donne</a:t>
            </a:r>
            <a:r>
              <a:rPr lang="en-US" dirty="0" smtClean="0"/>
              <a:t> </a:t>
            </a:r>
            <a:r>
              <a:rPr lang="en-US" dirty="0" err="1" smtClean="0"/>
              <a:t>ce</a:t>
            </a:r>
            <a:r>
              <a:rPr lang="en-US" dirty="0" smtClean="0"/>
              <a:t> </a:t>
            </a:r>
            <a:r>
              <a:rPr lang="en-US" dirty="0" err="1" smtClean="0"/>
              <a:t>livre</a:t>
            </a:r>
            <a:r>
              <a:rPr lang="en-US" dirty="0" smtClean="0"/>
              <a:t> à Pierre</a:t>
            </a:r>
          </a:p>
          <a:p>
            <a:pPr lvl="0">
              <a:buNone/>
            </a:pPr>
            <a:r>
              <a:rPr lang="en-US" dirty="0" smtClean="0">
                <a:latin typeface="Times New Roman" pitchFamily="18" charset="0"/>
                <a:cs typeface="Times New Roman" pitchFamily="18" charset="0"/>
              </a:rPr>
              <a:t>(à consulter: </a:t>
            </a:r>
            <a:r>
              <a:rPr lang="ru-RU" dirty="0" smtClean="0">
                <a:latin typeface="Times New Roman" pitchFamily="18" charset="0"/>
                <a:cs typeface="Times New Roman" pitchFamily="18" charset="0"/>
              </a:rPr>
              <a:t>Гак В.Г. Теоретическая грамматика французского языка. </a:t>
            </a:r>
            <a:r>
              <a:rPr lang="uk-UA" dirty="0" smtClean="0">
                <a:latin typeface="Times New Roman" pitchFamily="18" charset="0"/>
                <a:cs typeface="Times New Roman" pitchFamily="18" charset="0"/>
              </a:rPr>
              <a:t>Синтаксис </a:t>
            </a:r>
            <a:r>
              <a:rPr lang="ru-RU" dirty="0" smtClean="0">
                <a:latin typeface="Times New Roman" pitchFamily="18" charset="0"/>
                <a:cs typeface="Times New Roman" pitchFamily="18" charset="0"/>
              </a:rPr>
              <a:t> / В.Г. Гак. – М.: Высшая школа, 198</a:t>
            </a:r>
            <a:r>
              <a:rPr lang="uk-UA" dirty="0" smtClean="0">
                <a:latin typeface="Times New Roman" pitchFamily="18" charset="0"/>
                <a:cs typeface="Times New Roman" pitchFamily="18" charset="0"/>
              </a:rPr>
              <a:t>1</a:t>
            </a:r>
            <a:r>
              <a:rPr lang="ru-RU" dirty="0" smtClean="0">
                <a:latin typeface="Times New Roman" pitchFamily="18" charset="0"/>
                <a:cs typeface="Times New Roman" pitchFamily="18" charset="0"/>
              </a:rPr>
              <a:t>. – С. </a:t>
            </a:r>
            <a:r>
              <a:rPr lang="en-US" dirty="0" smtClean="0">
                <a:latin typeface="Times New Roman" pitchFamily="18" charset="0"/>
                <a:cs typeface="Times New Roman" pitchFamily="18" charset="0"/>
              </a:rPr>
              <a:t>72-75)</a:t>
            </a:r>
            <a:r>
              <a:rPr lang="ru-RU" dirty="0" smtClean="0">
                <a:latin typeface="Times New Roman" pitchFamily="18" charset="0"/>
                <a:cs typeface="Times New Roman" pitchFamily="18" charset="0"/>
              </a:rPr>
              <a:t>.</a:t>
            </a:r>
          </a:p>
          <a:p>
            <a:pPr>
              <a:buNone/>
            </a:pPr>
            <a:endParaRPr lang="ru-RU" dirty="0"/>
          </a:p>
        </p:txBody>
      </p:sp>
      <p:sp>
        <p:nvSpPr>
          <p:cNvPr id="6" name="Содержимое 5"/>
          <p:cNvSpPr>
            <a:spLocks noGrp="1"/>
          </p:cNvSpPr>
          <p:nvPr>
            <p:ph sz="quarter" idx="4"/>
          </p:nvPr>
        </p:nvSpPr>
        <p:spPr>
          <a:xfrm>
            <a:off x="4645025" y="1857364"/>
            <a:ext cx="4041775" cy="4268799"/>
          </a:xfrm>
        </p:spPr>
        <p:txBody>
          <a:bodyPr>
            <a:normAutofit/>
          </a:bodyPr>
          <a:lstStyle/>
          <a:p>
            <a:pPr>
              <a:buNone/>
            </a:pPr>
            <a:r>
              <a:rPr lang="en-US" dirty="0" smtClean="0"/>
              <a:t>2. </a:t>
            </a:r>
            <a:r>
              <a:rPr lang="en-US" dirty="0" err="1" smtClean="0"/>
              <a:t>L`énoncé</a:t>
            </a:r>
            <a:r>
              <a:rPr lang="en-US" dirty="0" smtClean="0"/>
              <a:t> </a:t>
            </a:r>
            <a:r>
              <a:rPr lang="en-US" dirty="0" err="1" smtClean="0"/>
              <a:t>est</a:t>
            </a:r>
            <a:r>
              <a:rPr lang="en-US" dirty="0" smtClean="0"/>
              <a:t> </a:t>
            </a:r>
            <a:r>
              <a:rPr lang="en-US" dirty="0" err="1" smtClean="0"/>
              <a:t>l`unité</a:t>
            </a:r>
            <a:r>
              <a:rPr lang="en-US" dirty="0" smtClean="0"/>
              <a:t> du </a:t>
            </a:r>
            <a:r>
              <a:rPr lang="en-US" dirty="0" err="1" smtClean="0"/>
              <a:t>langage</a:t>
            </a:r>
            <a:endParaRPr lang="en-US" dirty="0" smtClean="0"/>
          </a:p>
          <a:p>
            <a:pPr>
              <a:buNone/>
            </a:pPr>
            <a:r>
              <a:rPr lang="en-US" dirty="0" smtClean="0"/>
              <a:t>Les </a:t>
            </a:r>
            <a:r>
              <a:rPr lang="en-US" dirty="0" err="1" smtClean="0"/>
              <a:t>particularités</a:t>
            </a:r>
            <a:r>
              <a:rPr lang="en-US" dirty="0" smtClean="0"/>
              <a:t> de </a:t>
            </a:r>
            <a:r>
              <a:rPr lang="en-US" dirty="0" err="1" smtClean="0"/>
              <a:t>l`énoncé</a:t>
            </a:r>
            <a:r>
              <a:rPr lang="en-US" dirty="0" smtClean="0"/>
              <a:t>:</a:t>
            </a:r>
          </a:p>
          <a:p>
            <a:pPr marL="457200" indent="-457200">
              <a:buAutoNum type="arabicParenR"/>
            </a:pPr>
            <a:r>
              <a:rPr lang="en-US" dirty="0" err="1" smtClean="0"/>
              <a:t>l`aspect</a:t>
            </a:r>
            <a:r>
              <a:rPr lang="en-US" dirty="0" smtClean="0"/>
              <a:t> </a:t>
            </a:r>
            <a:r>
              <a:rPr lang="en-US" dirty="0" err="1" smtClean="0"/>
              <a:t>situationnel</a:t>
            </a:r>
            <a:r>
              <a:rPr lang="en-US" dirty="0" smtClean="0"/>
              <a:t> influence </a:t>
            </a:r>
            <a:r>
              <a:rPr lang="en-US" dirty="0" err="1" smtClean="0"/>
              <a:t>l`emploi</a:t>
            </a:r>
            <a:r>
              <a:rPr lang="en-US" dirty="0" smtClean="0"/>
              <a:t> des </a:t>
            </a:r>
            <a:r>
              <a:rPr lang="en-US" dirty="0" err="1" smtClean="0"/>
              <a:t>déictiques</a:t>
            </a:r>
            <a:r>
              <a:rPr lang="en-US" dirty="0" smtClean="0"/>
              <a:t> (</a:t>
            </a:r>
            <a:r>
              <a:rPr lang="en-US" dirty="0" err="1" smtClean="0"/>
              <a:t>pronoms</a:t>
            </a:r>
            <a:r>
              <a:rPr lang="en-US" dirty="0" smtClean="0"/>
              <a:t>,  articles),</a:t>
            </a:r>
          </a:p>
          <a:p>
            <a:pPr marL="457200" indent="-457200">
              <a:buAutoNum type="arabicParenR"/>
            </a:pPr>
            <a:r>
              <a:rPr lang="en-US" dirty="0" smtClean="0"/>
              <a:t>la </a:t>
            </a:r>
            <a:r>
              <a:rPr lang="en-US" dirty="0" err="1" smtClean="0"/>
              <a:t>séléctivité</a:t>
            </a:r>
            <a:r>
              <a:rPr lang="en-US" dirty="0" smtClean="0"/>
              <a:t>,</a:t>
            </a:r>
          </a:p>
          <a:p>
            <a:pPr marL="457200" indent="-457200">
              <a:buAutoNum type="arabicParenR"/>
            </a:pPr>
            <a:r>
              <a:rPr lang="en-US" dirty="0" smtClean="0"/>
              <a:t>la </a:t>
            </a:r>
            <a:r>
              <a:rPr lang="en-US" dirty="0" err="1" smtClean="0"/>
              <a:t>variabilité</a:t>
            </a:r>
            <a:r>
              <a:rPr lang="en-US" dirty="0" smtClean="0"/>
              <a:t>,</a:t>
            </a:r>
          </a:p>
          <a:p>
            <a:pPr marL="457200" indent="-457200">
              <a:buAutoNum type="arabicParenR"/>
            </a:pPr>
            <a:r>
              <a:rPr lang="en-US" dirty="0" smtClean="0"/>
              <a:t>la </a:t>
            </a:r>
            <a:r>
              <a:rPr lang="en-US" dirty="0" err="1" smtClean="0"/>
              <a:t>redondance</a:t>
            </a:r>
            <a:endParaRPr lang="en-US" dirty="0" smtClean="0"/>
          </a:p>
          <a:p>
            <a:pPr marL="457200" indent="-457200">
              <a:buNone/>
            </a:pPr>
            <a:endParaRPr lang="en-US" dirty="0" smtClean="0"/>
          </a:p>
          <a:p>
            <a:pPr marL="457200" indent="-457200">
              <a:buAutoNum type="arabicParenR"/>
            </a:pPr>
            <a:endParaRPr lang="en-US" dirty="0" smtClean="0"/>
          </a:p>
          <a:p>
            <a:pPr marL="457200" indent="-457200">
              <a:buAutoNum type="arabicParenR"/>
            </a:pPr>
            <a:endParaRPr lang="en-US" dirty="0" smtClean="0"/>
          </a:p>
          <a:p>
            <a:pPr marL="457200" indent="-457200">
              <a:buAutoNum type="arabicParenR"/>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Exercice</a:t>
            </a:r>
            <a:r>
              <a:rPr lang="en-US" b="1" dirty="0" smtClean="0"/>
              <a:t>:</a:t>
            </a:r>
            <a:endParaRPr lang="ru-RU" b="1" dirty="0"/>
          </a:p>
        </p:txBody>
      </p:sp>
      <p:sp>
        <p:nvSpPr>
          <p:cNvPr id="3" name="Содержимое 2"/>
          <p:cNvSpPr>
            <a:spLocks noGrp="1"/>
          </p:cNvSpPr>
          <p:nvPr>
            <p:ph idx="1"/>
          </p:nvPr>
        </p:nvSpPr>
        <p:spPr/>
        <p:txBody>
          <a:bodyPr>
            <a:normAutofit fontScale="85000" lnSpcReduction="20000"/>
          </a:bodyPr>
          <a:lstStyle/>
          <a:p>
            <a:pPr>
              <a:buNone/>
            </a:pPr>
            <a:r>
              <a:rPr lang="en-US" dirty="0" err="1" smtClean="0"/>
              <a:t>Dans</a:t>
            </a:r>
            <a:r>
              <a:rPr lang="en-US" dirty="0" smtClean="0"/>
              <a:t> les propositions </a:t>
            </a:r>
            <a:r>
              <a:rPr lang="en-US" dirty="0" err="1" smtClean="0"/>
              <a:t>suivantes</a:t>
            </a:r>
            <a:r>
              <a:rPr lang="en-US" dirty="0" smtClean="0"/>
              <a:t> </a:t>
            </a:r>
            <a:r>
              <a:rPr lang="en-US" dirty="0" err="1" smtClean="0"/>
              <a:t>identifiez</a:t>
            </a:r>
            <a:r>
              <a:rPr lang="en-US" dirty="0" smtClean="0"/>
              <a:t> les </a:t>
            </a:r>
            <a:r>
              <a:rPr lang="en-US" dirty="0" err="1" smtClean="0"/>
              <a:t>éléments</a:t>
            </a:r>
            <a:r>
              <a:rPr lang="en-US" dirty="0" smtClean="0"/>
              <a:t> constants et </a:t>
            </a:r>
            <a:r>
              <a:rPr lang="fr-FR" dirty="0" smtClean="0"/>
              <a:t>variables:</a:t>
            </a:r>
          </a:p>
          <a:p>
            <a:pPr>
              <a:buNone/>
            </a:pPr>
            <a:r>
              <a:rPr lang="fr-FR" dirty="0" smtClean="0"/>
              <a:t>Pierre vient.</a:t>
            </a:r>
          </a:p>
          <a:p>
            <a:pPr>
              <a:buNone/>
            </a:pPr>
            <a:r>
              <a:rPr lang="fr-FR" dirty="0" smtClean="0"/>
              <a:t>Pierre est venu.</a:t>
            </a:r>
          </a:p>
          <a:p>
            <a:pPr>
              <a:buNone/>
            </a:pPr>
            <a:r>
              <a:rPr lang="fr-FR" dirty="0" smtClean="0"/>
              <a:t>Pierre n`est pas venu.</a:t>
            </a:r>
          </a:p>
          <a:p>
            <a:pPr>
              <a:buNone/>
            </a:pPr>
            <a:r>
              <a:rPr lang="fr-FR" dirty="0" smtClean="0"/>
              <a:t>Pierre viendra.</a:t>
            </a:r>
          </a:p>
          <a:p>
            <a:pPr>
              <a:buNone/>
            </a:pPr>
            <a:r>
              <a:rPr lang="fr-FR" dirty="0" smtClean="0"/>
              <a:t>Pierre viendra, peut-être.</a:t>
            </a:r>
          </a:p>
          <a:p>
            <a:pPr>
              <a:buNone/>
            </a:pPr>
            <a:r>
              <a:rPr lang="fr-FR" dirty="0" smtClean="0"/>
              <a:t>Pierre est-il venu?</a:t>
            </a:r>
          </a:p>
          <a:p>
            <a:pPr>
              <a:buNone/>
            </a:pPr>
            <a:r>
              <a:rPr lang="fr-FR" dirty="0" smtClean="0"/>
              <a:t>Pierre, viens!</a:t>
            </a:r>
          </a:p>
          <a:p>
            <a:pPr>
              <a:buNone/>
            </a:pPr>
            <a:r>
              <a:rPr lang="fr-FR" dirty="0" smtClean="0"/>
              <a:t>Je veux que Pierre vienne.</a:t>
            </a:r>
          </a:p>
          <a:p>
            <a:pPr>
              <a:buNone/>
            </a:pPr>
            <a:r>
              <a:rPr lang="fr-FR" dirty="0" smtClean="0"/>
              <a:t>Je ne crois pas que Pierre vienne.</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85728"/>
            <a:ext cx="8501122" cy="1143000"/>
          </a:xfrm>
        </p:spPr>
        <p:txBody>
          <a:bodyPr>
            <a:noAutofit/>
          </a:bodyPr>
          <a:lstStyle/>
          <a:p>
            <a:r>
              <a:rPr lang="en-US" sz="3600" b="1" dirty="0" smtClean="0"/>
              <a:t>L` </a:t>
            </a:r>
            <a:r>
              <a:rPr lang="en-US" sz="3600" b="1" dirty="0" err="1" smtClean="0"/>
              <a:t>école</a:t>
            </a:r>
            <a:r>
              <a:rPr lang="en-US" sz="3600" b="1" dirty="0" smtClean="0"/>
              <a:t> </a:t>
            </a:r>
            <a:r>
              <a:rPr lang="en-US" sz="3600" b="1" dirty="0" err="1" smtClean="0"/>
              <a:t>linguistique</a:t>
            </a:r>
            <a:r>
              <a:rPr lang="en-US" sz="3600" b="1" dirty="0" smtClean="0"/>
              <a:t> de Genève </a:t>
            </a:r>
            <a:r>
              <a:rPr lang="en-US" sz="3600" dirty="0" smtClean="0"/>
              <a:t/>
            </a:r>
            <a:br>
              <a:rPr lang="en-US" sz="3600" dirty="0" smtClean="0"/>
            </a:br>
            <a:r>
              <a:rPr lang="en-US" sz="3600" dirty="0" smtClean="0"/>
              <a:t>(Charles Bally, Albert </a:t>
            </a:r>
            <a:r>
              <a:rPr lang="en-US" sz="3600" dirty="0" err="1" smtClean="0"/>
              <a:t>Sechehaye</a:t>
            </a:r>
            <a:r>
              <a:rPr lang="en-US" sz="3600" dirty="0" smtClean="0"/>
              <a:t>, Henri </a:t>
            </a:r>
            <a:r>
              <a:rPr lang="en-US" sz="3600" dirty="0" err="1" smtClean="0"/>
              <a:t>Frei</a:t>
            </a:r>
            <a:r>
              <a:rPr lang="en-US" sz="3600" dirty="0" smtClean="0"/>
              <a:t>)</a:t>
            </a:r>
            <a:endParaRPr lang="ru-RU" sz="3600" dirty="0"/>
          </a:p>
        </p:txBody>
      </p:sp>
      <p:sp>
        <p:nvSpPr>
          <p:cNvPr id="3" name="Содержимое 2"/>
          <p:cNvSpPr>
            <a:spLocks noGrp="1"/>
          </p:cNvSpPr>
          <p:nvPr>
            <p:ph idx="1"/>
          </p:nvPr>
        </p:nvSpPr>
        <p:spPr/>
        <p:txBody>
          <a:bodyPr>
            <a:normAutofit fontScale="85000" lnSpcReduction="20000"/>
          </a:bodyPr>
          <a:lstStyle/>
          <a:p>
            <a:pPr>
              <a:buNone/>
            </a:pPr>
            <a:r>
              <a:rPr lang="en-US" dirty="0" smtClean="0"/>
              <a:t>a </a:t>
            </a:r>
            <a:r>
              <a:rPr lang="en-US" dirty="0" err="1" smtClean="0"/>
              <a:t>élaboré</a:t>
            </a:r>
            <a:r>
              <a:rPr lang="en-US" dirty="0" smtClean="0"/>
              <a:t> la </a:t>
            </a:r>
            <a:r>
              <a:rPr lang="en-US" dirty="0" err="1" smtClean="0"/>
              <a:t>théorie</a:t>
            </a:r>
            <a:r>
              <a:rPr lang="en-US" dirty="0" smtClean="0"/>
              <a:t> </a:t>
            </a:r>
            <a:r>
              <a:rPr lang="en-US" dirty="0" err="1" smtClean="0"/>
              <a:t>générale</a:t>
            </a:r>
            <a:r>
              <a:rPr lang="en-US" dirty="0" smtClean="0"/>
              <a:t> de </a:t>
            </a:r>
            <a:r>
              <a:rPr lang="en-US" dirty="0" err="1" smtClean="0"/>
              <a:t>l`énoncé</a:t>
            </a:r>
            <a:r>
              <a:rPr lang="en-US" dirty="0" smtClean="0"/>
              <a:t>:</a:t>
            </a:r>
          </a:p>
          <a:p>
            <a:pPr>
              <a:buNone/>
            </a:pPr>
            <a:r>
              <a:rPr lang="en-US" b="1" dirty="0" smtClean="0"/>
              <a:t>1. </a:t>
            </a:r>
            <a:r>
              <a:rPr lang="en-US" b="1" dirty="0" err="1" smtClean="0"/>
              <a:t>L`énoncé</a:t>
            </a:r>
            <a:r>
              <a:rPr lang="en-US" b="1" dirty="0" smtClean="0"/>
              <a:t> = modus + dictum</a:t>
            </a:r>
          </a:p>
          <a:p>
            <a:pPr algn="just">
              <a:buNone/>
            </a:pPr>
            <a:r>
              <a:rPr lang="en-US" b="1" dirty="0" smtClean="0"/>
              <a:t>Le modus </a:t>
            </a:r>
            <a:r>
              <a:rPr lang="en-US" dirty="0" err="1" smtClean="0"/>
              <a:t>c`est</a:t>
            </a:r>
            <a:r>
              <a:rPr lang="en-US" dirty="0" smtClean="0"/>
              <a:t> </a:t>
            </a:r>
            <a:r>
              <a:rPr lang="en-US" dirty="0" err="1" smtClean="0"/>
              <a:t>l`aspect</a:t>
            </a:r>
            <a:r>
              <a:rPr lang="en-US" dirty="0" smtClean="0"/>
              <a:t> </a:t>
            </a:r>
            <a:r>
              <a:rPr lang="en-US" dirty="0" err="1" smtClean="0"/>
              <a:t>communicatif</a:t>
            </a:r>
            <a:r>
              <a:rPr lang="en-US" dirty="0" smtClean="0"/>
              <a:t> de la proposition, </a:t>
            </a:r>
            <a:r>
              <a:rPr lang="en-US" dirty="0" err="1" smtClean="0"/>
              <a:t>l`attitude</a:t>
            </a:r>
            <a:r>
              <a:rPr lang="en-US" dirty="0" smtClean="0"/>
              <a:t> du </a:t>
            </a:r>
            <a:r>
              <a:rPr lang="en-US" dirty="0" err="1" smtClean="0"/>
              <a:t>sujet</a:t>
            </a:r>
            <a:r>
              <a:rPr lang="en-US" dirty="0" smtClean="0"/>
              <a:t> </a:t>
            </a:r>
            <a:r>
              <a:rPr lang="en-US" dirty="0" err="1" smtClean="0"/>
              <a:t>parlant</a:t>
            </a:r>
            <a:r>
              <a:rPr lang="en-US" dirty="0" smtClean="0"/>
              <a:t> </a:t>
            </a:r>
            <a:r>
              <a:rPr lang="en-US" dirty="0" err="1" smtClean="0"/>
              <a:t>envers</a:t>
            </a:r>
            <a:r>
              <a:rPr lang="en-US" dirty="0" smtClean="0"/>
              <a:t> le </a:t>
            </a:r>
            <a:r>
              <a:rPr lang="en-US" dirty="0" err="1" smtClean="0"/>
              <a:t>contenu</a:t>
            </a:r>
            <a:r>
              <a:rPr lang="en-US" dirty="0" smtClean="0"/>
              <a:t> de </a:t>
            </a:r>
            <a:r>
              <a:rPr lang="en-US" dirty="0" err="1" smtClean="0"/>
              <a:t>l`énoncé</a:t>
            </a:r>
            <a:r>
              <a:rPr lang="en-US" dirty="0" smtClean="0"/>
              <a:t>.</a:t>
            </a:r>
          </a:p>
          <a:p>
            <a:pPr algn="just">
              <a:buNone/>
            </a:pPr>
            <a:r>
              <a:rPr lang="en-US" b="1" dirty="0" smtClean="0"/>
              <a:t>Le dictum </a:t>
            </a:r>
            <a:r>
              <a:rPr lang="en-US" dirty="0" err="1" smtClean="0"/>
              <a:t>c`est</a:t>
            </a:r>
            <a:r>
              <a:rPr lang="en-US" dirty="0" smtClean="0"/>
              <a:t> </a:t>
            </a:r>
            <a:r>
              <a:rPr lang="en-US" dirty="0" err="1" smtClean="0"/>
              <a:t>l`aspect</a:t>
            </a:r>
            <a:r>
              <a:rPr lang="en-US" dirty="0" smtClean="0"/>
              <a:t> </a:t>
            </a:r>
            <a:r>
              <a:rPr lang="en-US" dirty="0" err="1" smtClean="0"/>
              <a:t>nominatif</a:t>
            </a:r>
            <a:r>
              <a:rPr lang="en-US" dirty="0" smtClean="0"/>
              <a:t> de la proposition, la </a:t>
            </a:r>
            <a:r>
              <a:rPr lang="fr-FR" dirty="0" smtClean="0"/>
              <a:t>désignation de l'événement lui-même. </a:t>
            </a:r>
          </a:p>
          <a:p>
            <a:pPr algn="just">
              <a:buNone/>
            </a:pPr>
            <a:r>
              <a:rPr lang="fr-FR" b="1" dirty="0" smtClean="0"/>
              <a:t>Ex.</a:t>
            </a:r>
            <a:r>
              <a:rPr lang="fr-FR" dirty="0" smtClean="0"/>
              <a:t> La réalisation complète du dictum et du modus se fait dans la phrase complexe avec la </a:t>
            </a:r>
            <a:r>
              <a:rPr lang="en-US" dirty="0" err="1" smtClean="0"/>
              <a:t>subordonnée</a:t>
            </a:r>
            <a:r>
              <a:rPr lang="en-US" dirty="0" smtClean="0"/>
              <a:t> </a:t>
            </a:r>
            <a:r>
              <a:rPr lang="en-US" dirty="0" err="1" smtClean="0"/>
              <a:t>complétive</a:t>
            </a:r>
            <a:r>
              <a:rPr lang="fr-FR" dirty="0" smtClean="0"/>
              <a:t> (introduite par la conjonction </a:t>
            </a:r>
            <a:r>
              <a:rPr lang="fr-FR" i="1" dirty="0" smtClean="0"/>
              <a:t>que</a:t>
            </a:r>
            <a:r>
              <a:rPr lang="fr-FR" dirty="0" smtClean="0"/>
              <a:t>): </a:t>
            </a:r>
            <a:r>
              <a:rPr lang="fr-FR" i="1" dirty="0" smtClean="0"/>
              <a:t>Je veux </a:t>
            </a:r>
            <a:r>
              <a:rPr lang="fr-FR" b="1" i="1" dirty="0" smtClean="0"/>
              <a:t>(modus) </a:t>
            </a:r>
            <a:r>
              <a:rPr lang="fr-FR" i="1" dirty="0" smtClean="0"/>
              <a:t>que vous veniez </a:t>
            </a:r>
            <a:r>
              <a:rPr lang="fr-FR" b="1" i="1" dirty="0" smtClean="0"/>
              <a:t>(dictum). </a:t>
            </a:r>
            <a:r>
              <a:rPr lang="fr-FR" i="1" dirty="0" smtClean="0"/>
              <a:t>Pierre </a:t>
            </a:r>
            <a:r>
              <a:rPr lang="fr-FR" b="1" i="1" dirty="0" smtClean="0"/>
              <a:t>doit venir (le modus et le dictum sont exprimés par le verbe).</a:t>
            </a:r>
            <a:endParaRPr lang="en-US" b="1" i="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Charles Bally</a:t>
            </a:r>
            <a:endParaRPr lang="ru-RU" b="1" dirty="0"/>
          </a:p>
        </p:txBody>
      </p:sp>
      <p:sp>
        <p:nvSpPr>
          <p:cNvPr id="3" name="Содержимое 2"/>
          <p:cNvSpPr>
            <a:spLocks noGrp="1"/>
          </p:cNvSpPr>
          <p:nvPr>
            <p:ph idx="1"/>
          </p:nvPr>
        </p:nvSpPr>
        <p:spPr>
          <a:xfrm>
            <a:off x="457200" y="1142984"/>
            <a:ext cx="8229600" cy="4983179"/>
          </a:xfrm>
        </p:spPr>
        <p:txBody>
          <a:bodyPr>
            <a:normAutofit fontScale="92500"/>
          </a:bodyPr>
          <a:lstStyle/>
          <a:p>
            <a:pPr>
              <a:buNone/>
            </a:pPr>
            <a:r>
              <a:rPr lang="en-US" sz="3500" dirty="0" smtClean="0"/>
              <a:t>a </a:t>
            </a:r>
            <a:r>
              <a:rPr lang="en-US" sz="3500" dirty="0" err="1" smtClean="0"/>
              <a:t>montré</a:t>
            </a:r>
            <a:r>
              <a:rPr lang="en-US" sz="3500" dirty="0" smtClean="0"/>
              <a:t> </a:t>
            </a:r>
            <a:r>
              <a:rPr lang="en-US" sz="3500" dirty="0" err="1" smtClean="0"/>
              <a:t>que</a:t>
            </a:r>
            <a:r>
              <a:rPr lang="en-US" sz="3500" dirty="0" smtClean="0"/>
              <a:t> </a:t>
            </a:r>
            <a:r>
              <a:rPr lang="en-US" sz="3500" dirty="0" err="1" smtClean="0"/>
              <a:t>dans</a:t>
            </a:r>
            <a:r>
              <a:rPr lang="en-US" sz="3500" dirty="0" smtClean="0"/>
              <a:t> </a:t>
            </a:r>
            <a:r>
              <a:rPr lang="en-US" sz="3500" dirty="0" err="1" smtClean="0"/>
              <a:t>l`énoncé</a:t>
            </a:r>
            <a:r>
              <a:rPr lang="en-US" sz="3500" dirty="0" smtClean="0"/>
              <a:t> </a:t>
            </a:r>
            <a:r>
              <a:rPr lang="en-US" sz="3500" dirty="0" err="1" smtClean="0"/>
              <a:t>il</a:t>
            </a:r>
            <a:r>
              <a:rPr lang="en-US" sz="3500" dirty="0" smtClean="0"/>
              <a:t> y a </a:t>
            </a:r>
            <a:r>
              <a:rPr lang="en-US" sz="3500" dirty="0" err="1" smtClean="0"/>
              <a:t>deux</a:t>
            </a:r>
            <a:r>
              <a:rPr lang="en-US" sz="3500" dirty="0" smtClean="0"/>
              <a:t> parties:</a:t>
            </a:r>
          </a:p>
          <a:p>
            <a:pPr marL="514350" indent="-514350" algn="just">
              <a:buAutoNum type="arabicParenR"/>
            </a:pPr>
            <a:r>
              <a:rPr lang="en-US" b="1" dirty="0" smtClean="0"/>
              <a:t>Le </a:t>
            </a:r>
            <a:r>
              <a:rPr lang="en-US" b="1" dirty="0" err="1" smtClean="0"/>
              <a:t>thème</a:t>
            </a:r>
            <a:r>
              <a:rPr lang="en-US" b="1" dirty="0" smtClean="0"/>
              <a:t> </a:t>
            </a:r>
            <a:r>
              <a:rPr lang="en-US" dirty="0" err="1" smtClean="0"/>
              <a:t>c`est</a:t>
            </a:r>
            <a:r>
              <a:rPr lang="en-US" dirty="0" smtClean="0"/>
              <a:t> la </a:t>
            </a:r>
            <a:r>
              <a:rPr lang="en-US" dirty="0" err="1" smtClean="0"/>
              <a:t>partie</a:t>
            </a:r>
            <a:r>
              <a:rPr lang="en-US" dirty="0" smtClean="0"/>
              <a:t> </a:t>
            </a:r>
            <a:r>
              <a:rPr lang="en-US" dirty="0" err="1" smtClean="0"/>
              <a:t>connue</a:t>
            </a:r>
            <a:r>
              <a:rPr lang="en-US" dirty="0" smtClean="0"/>
              <a:t> de </a:t>
            </a:r>
            <a:r>
              <a:rPr lang="en-US" dirty="0" err="1" smtClean="0"/>
              <a:t>l`information</a:t>
            </a:r>
            <a:r>
              <a:rPr lang="en-US" dirty="0" smtClean="0"/>
              <a:t>;</a:t>
            </a:r>
          </a:p>
          <a:p>
            <a:pPr marL="514350" indent="-514350" algn="just">
              <a:buAutoNum type="arabicParenR"/>
            </a:pPr>
            <a:r>
              <a:rPr lang="en-US" b="1" dirty="0" smtClean="0"/>
              <a:t>Le propos </a:t>
            </a:r>
            <a:r>
              <a:rPr lang="en-US" b="1" dirty="0" err="1" smtClean="0"/>
              <a:t>ou</a:t>
            </a:r>
            <a:r>
              <a:rPr lang="en-US" b="1" dirty="0" smtClean="0"/>
              <a:t> le </a:t>
            </a:r>
            <a:r>
              <a:rPr lang="en-US" b="1" dirty="0" err="1" smtClean="0"/>
              <a:t>rhème</a:t>
            </a:r>
            <a:r>
              <a:rPr lang="en-US" b="1" dirty="0" smtClean="0"/>
              <a:t> </a:t>
            </a:r>
            <a:r>
              <a:rPr lang="en-US" sz="2800" dirty="0" smtClean="0"/>
              <a:t>(</a:t>
            </a:r>
            <a:r>
              <a:rPr lang="fr-FR" sz="2800" dirty="0" smtClean="0"/>
              <a:t>du grec: </a:t>
            </a:r>
            <a:r>
              <a:rPr lang="fr-FR" sz="2800" i="1" dirty="0" smtClean="0"/>
              <a:t>tout ce qu'on dit, mot</a:t>
            </a:r>
            <a:r>
              <a:rPr lang="fr-FR" sz="2800" dirty="0" smtClean="0"/>
              <a:t>, </a:t>
            </a:r>
            <a:r>
              <a:rPr lang="fr-FR" sz="2800" i="1" dirty="0" smtClean="0"/>
              <a:t>parole</a:t>
            </a:r>
            <a:r>
              <a:rPr lang="fr-FR" sz="2800" dirty="0" smtClean="0"/>
              <a:t>): le porteur de la nouvelle information.</a:t>
            </a:r>
          </a:p>
          <a:p>
            <a:pPr marL="514350" indent="-514350" algn="just">
              <a:buNone/>
            </a:pPr>
            <a:r>
              <a:rPr lang="en-US" sz="3500" dirty="0" smtClean="0"/>
              <a:t>a </a:t>
            </a:r>
            <a:r>
              <a:rPr lang="fr-FR" sz="3500" dirty="0" smtClean="0"/>
              <a:t>révélé deux types communicatifs d`énoncés:</a:t>
            </a:r>
          </a:p>
          <a:p>
            <a:pPr marL="514350" indent="-514350" algn="just">
              <a:buAutoNum type="arabicParenR"/>
            </a:pPr>
            <a:r>
              <a:rPr lang="fr-FR" sz="2800" dirty="0" smtClean="0"/>
              <a:t>Le dirhème contient un thème et un rhème;</a:t>
            </a:r>
          </a:p>
          <a:p>
            <a:pPr marL="514350" indent="-514350" algn="just">
              <a:buAutoNum type="arabicParenR"/>
            </a:pPr>
            <a:r>
              <a:rPr lang="fr-FR" sz="2800" dirty="0" smtClean="0"/>
              <a:t>Le monorhème ne contient qu`un rhème  (moins souvent seulement un </a:t>
            </a:r>
            <a:r>
              <a:rPr lang="en-US" sz="2800" dirty="0" err="1" smtClean="0"/>
              <a:t>thème</a:t>
            </a:r>
            <a:r>
              <a:rPr lang="en-US" sz="2800" dirty="0" smtClean="0"/>
              <a:t>)</a:t>
            </a:r>
          </a:p>
          <a:p>
            <a:pPr marL="514350" indent="-514350">
              <a:buAutoNum type="arabicParenR"/>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La proposition </a:t>
            </a:r>
            <a:r>
              <a:rPr lang="en-US" b="1" dirty="0" err="1" smtClean="0"/>
              <a:t>peut</a:t>
            </a:r>
            <a:r>
              <a:rPr lang="en-US" b="1" dirty="0" smtClean="0"/>
              <a:t> </a:t>
            </a:r>
            <a:r>
              <a:rPr lang="en-US" b="1" dirty="0" err="1" smtClean="0"/>
              <a:t>être</a:t>
            </a:r>
            <a:r>
              <a:rPr lang="en-US" b="1" dirty="0" smtClean="0"/>
              <a:t> </a:t>
            </a:r>
            <a:r>
              <a:rPr lang="en-US" b="1" dirty="0" err="1" smtClean="0"/>
              <a:t>analysée</a:t>
            </a:r>
            <a:r>
              <a:rPr lang="fr-FR" b="1" dirty="0" smtClean="0"/>
              <a:t> à trois niveaux:</a:t>
            </a:r>
            <a:endParaRPr lang="ru-RU" b="1" dirty="0"/>
          </a:p>
        </p:txBody>
      </p:sp>
      <p:sp>
        <p:nvSpPr>
          <p:cNvPr id="3" name="Содержимое 2"/>
          <p:cNvSpPr>
            <a:spLocks noGrp="1"/>
          </p:cNvSpPr>
          <p:nvPr>
            <p:ph idx="1"/>
          </p:nvPr>
        </p:nvSpPr>
        <p:spPr/>
        <p:txBody>
          <a:bodyPr>
            <a:normAutofit fontScale="85000" lnSpcReduction="20000"/>
          </a:bodyPr>
          <a:lstStyle/>
          <a:p>
            <a:pPr marL="514350" indent="-514350" algn="just">
              <a:buAutoNum type="arabicParenR"/>
            </a:pPr>
            <a:r>
              <a:rPr lang="en-US" dirty="0" err="1" smtClean="0"/>
              <a:t>Niveau</a:t>
            </a:r>
            <a:r>
              <a:rPr lang="en-US" dirty="0" smtClean="0"/>
              <a:t> </a:t>
            </a:r>
            <a:r>
              <a:rPr lang="en-US" dirty="0" err="1" smtClean="0"/>
              <a:t>sémantique</a:t>
            </a:r>
            <a:r>
              <a:rPr lang="en-US" dirty="0" smtClean="0"/>
              <a:t> </a:t>
            </a:r>
            <a:r>
              <a:rPr lang="en-US" dirty="0" err="1" smtClean="0"/>
              <a:t>affiche</a:t>
            </a:r>
            <a:r>
              <a:rPr lang="en-US" dirty="0" smtClean="0"/>
              <a:t> la structure du </a:t>
            </a:r>
            <a:r>
              <a:rPr lang="fr-FR" dirty="0" smtClean="0"/>
              <a:t>segment de la situation en question</a:t>
            </a:r>
            <a:r>
              <a:rPr lang="en-US" dirty="0" smtClean="0"/>
              <a:t>. A </a:t>
            </a:r>
            <a:r>
              <a:rPr lang="en-US" dirty="0" err="1" smtClean="0"/>
              <a:t>ce</a:t>
            </a:r>
            <a:r>
              <a:rPr lang="en-US" dirty="0" smtClean="0"/>
              <a:t> </a:t>
            </a:r>
            <a:r>
              <a:rPr lang="en-US" dirty="0" err="1" smtClean="0"/>
              <a:t>niveau</a:t>
            </a:r>
            <a:r>
              <a:rPr lang="en-US" dirty="0" smtClean="0"/>
              <a:t> on </a:t>
            </a:r>
            <a:r>
              <a:rPr lang="en-US" dirty="0" err="1" smtClean="0"/>
              <a:t>dégage</a:t>
            </a:r>
            <a:r>
              <a:rPr lang="en-US" dirty="0" smtClean="0"/>
              <a:t>: </a:t>
            </a:r>
          </a:p>
          <a:p>
            <a:pPr marL="514350" indent="-514350" algn="just">
              <a:buFontTx/>
              <a:buChar char="-"/>
            </a:pPr>
            <a:r>
              <a:rPr lang="en-US" dirty="0" smtClean="0"/>
              <a:t>le </a:t>
            </a:r>
            <a:r>
              <a:rPr lang="en-US" dirty="0" err="1" smtClean="0"/>
              <a:t>sujet</a:t>
            </a:r>
            <a:r>
              <a:rPr lang="en-US" dirty="0" smtClean="0"/>
              <a:t> </a:t>
            </a:r>
            <a:r>
              <a:rPr lang="en-US" dirty="0" err="1" smtClean="0"/>
              <a:t>sémantique</a:t>
            </a:r>
            <a:r>
              <a:rPr lang="en-US" dirty="0" smtClean="0"/>
              <a:t> (</a:t>
            </a:r>
            <a:r>
              <a:rPr lang="en-US" dirty="0" err="1" smtClean="0"/>
              <a:t>actant</a:t>
            </a:r>
            <a:r>
              <a:rPr lang="en-US" dirty="0" smtClean="0"/>
              <a:t> </a:t>
            </a:r>
            <a:r>
              <a:rPr lang="en-US" dirty="0" err="1" smtClean="0"/>
              <a:t>réel</a:t>
            </a:r>
            <a:r>
              <a:rPr lang="en-US" dirty="0" smtClean="0"/>
              <a:t> de </a:t>
            </a:r>
            <a:r>
              <a:rPr lang="en-US" dirty="0" err="1" smtClean="0"/>
              <a:t>l`action</a:t>
            </a:r>
            <a:r>
              <a:rPr lang="en-US" dirty="0" smtClean="0"/>
              <a:t>), </a:t>
            </a:r>
          </a:p>
          <a:p>
            <a:pPr marL="514350" indent="-514350" algn="just">
              <a:buFontTx/>
              <a:buChar char="-"/>
            </a:pPr>
            <a:r>
              <a:rPr lang="en-US" dirty="0" smtClean="0"/>
              <a:t>le </a:t>
            </a:r>
            <a:r>
              <a:rPr lang="en-US" dirty="0" err="1" smtClean="0"/>
              <a:t>prédicat</a:t>
            </a:r>
            <a:r>
              <a:rPr lang="en-US" dirty="0" smtClean="0"/>
              <a:t> </a:t>
            </a:r>
            <a:r>
              <a:rPr lang="en-US" dirty="0" err="1" smtClean="0"/>
              <a:t>sémantique</a:t>
            </a:r>
            <a:r>
              <a:rPr lang="en-US" dirty="0" smtClean="0"/>
              <a:t> (</a:t>
            </a:r>
            <a:r>
              <a:rPr lang="en-US" dirty="0" err="1" smtClean="0"/>
              <a:t>exprime</a:t>
            </a:r>
            <a:r>
              <a:rPr lang="en-US" dirty="0" smtClean="0"/>
              <a:t> </a:t>
            </a:r>
            <a:r>
              <a:rPr lang="en-US" dirty="0" err="1" smtClean="0"/>
              <a:t>l`action</a:t>
            </a:r>
            <a:r>
              <a:rPr lang="en-US" dirty="0" smtClean="0"/>
              <a:t>, la </a:t>
            </a:r>
            <a:r>
              <a:rPr lang="en-US" dirty="0" err="1" smtClean="0"/>
              <a:t>qualité</a:t>
            </a:r>
            <a:r>
              <a:rPr lang="en-US" dirty="0" smtClean="0"/>
              <a:t> du </a:t>
            </a:r>
            <a:r>
              <a:rPr lang="en-US" dirty="0" err="1" smtClean="0"/>
              <a:t>sujet</a:t>
            </a:r>
            <a:r>
              <a:rPr lang="en-US" dirty="0" smtClean="0"/>
              <a:t>).</a:t>
            </a:r>
          </a:p>
          <a:p>
            <a:pPr marL="514350" indent="-514350">
              <a:buNone/>
            </a:pPr>
            <a:r>
              <a:rPr lang="en-US" dirty="0" smtClean="0"/>
              <a:t>Le </a:t>
            </a:r>
            <a:r>
              <a:rPr lang="en-US" dirty="0" err="1" smtClean="0"/>
              <a:t>sujet</a:t>
            </a:r>
            <a:r>
              <a:rPr lang="en-US" dirty="0" smtClean="0"/>
              <a:t> </a:t>
            </a:r>
            <a:r>
              <a:rPr lang="en-US" dirty="0" err="1" smtClean="0"/>
              <a:t>sémantique</a:t>
            </a:r>
            <a:r>
              <a:rPr lang="en-US" dirty="0" smtClean="0"/>
              <a:t> </a:t>
            </a:r>
            <a:r>
              <a:rPr lang="en-US" dirty="0" err="1" smtClean="0"/>
              <a:t>peut</a:t>
            </a:r>
            <a:r>
              <a:rPr lang="en-US" dirty="0" smtClean="0"/>
              <a:t> </a:t>
            </a:r>
            <a:r>
              <a:rPr lang="en-US" dirty="0" err="1" smtClean="0"/>
              <a:t>être</a:t>
            </a:r>
            <a:r>
              <a:rPr lang="en-US" dirty="0" smtClean="0"/>
              <a:t> </a:t>
            </a:r>
            <a:r>
              <a:rPr lang="en-US" dirty="0" err="1" smtClean="0"/>
              <a:t>exprimé</a:t>
            </a:r>
            <a:r>
              <a:rPr lang="en-US" dirty="0" smtClean="0"/>
              <a:t> par </a:t>
            </a:r>
          </a:p>
          <a:p>
            <a:pPr marL="514350" indent="-514350" algn="just">
              <a:buAutoNum type="arabicPeriod"/>
            </a:pPr>
            <a:r>
              <a:rPr lang="en-US" dirty="0" smtClean="0"/>
              <a:t>Le </a:t>
            </a:r>
            <a:r>
              <a:rPr lang="en-US" dirty="0" err="1" smtClean="0"/>
              <a:t>sujet</a:t>
            </a:r>
            <a:r>
              <a:rPr lang="en-US" dirty="0" smtClean="0"/>
              <a:t>: </a:t>
            </a:r>
            <a:r>
              <a:rPr lang="en-US" b="1" dirty="0" smtClean="0"/>
              <a:t>Jean</a:t>
            </a:r>
            <a:r>
              <a:rPr lang="en-US" dirty="0" smtClean="0"/>
              <a:t> </a:t>
            </a:r>
            <a:r>
              <a:rPr lang="en-US" dirty="0" err="1" smtClean="0"/>
              <a:t>est</a:t>
            </a:r>
            <a:r>
              <a:rPr lang="en-US" dirty="0" smtClean="0"/>
              <a:t> </a:t>
            </a:r>
            <a:r>
              <a:rPr lang="en-US" dirty="0" err="1" smtClean="0"/>
              <a:t>arrivé</a:t>
            </a:r>
            <a:r>
              <a:rPr lang="en-US" dirty="0" smtClean="0"/>
              <a:t>. </a:t>
            </a:r>
            <a:r>
              <a:rPr lang="en-US" b="1" dirty="0" smtClean="0"/>
              <a:t>Les </a:t>
            </a:r>
            <a:r>
              <a:rPr lang="en-US" b="1" dirty="0" err="1" smtClean="0"/>
              <a:t>ouvriers</a:t>
            </a:r>
            <a:r>
              <a:rPr lang="en-US" b="1" dirty="0" smtClean="0"/>
              <a:t> </a:t>
            </a:r>
            <a:r>
              <a:rPr lang="en-US" dirty="0" err="1" smtClean="0"/>
              <a:t>construisent</a:t>
            </a:r>
            <a:r>
              <a:rPr lang="en-US" dirty="0" smtClean="0"/>
              <a:t> </a:t>
            </a:r>
            <a:r>
              <a:rPr lang="en-US" dirty="0" err="1" smtClean="0"/>
              <a:t>cette</a:t>
            </a:r>
            <a:r>
              <a:rPr lang="en-US" dirty="0" smtClean="0"/>
              <a:t> </a:t>
            </a:r>
            <a:r>
              <a:rPr lang="en-US" dirty="0" err="1" smtClean="0"/>
              <a:t>maison</a:t>
            </a:r>
            <a:r>
              <a:rPr lang="en-US" dirty="0" smtClean="0"/>
              <a:t>. </a:t>
            </a:r>
          </a:p>
          <a:p>
            <a:pPr marL="514350" indent="-514350">
              <a:buAutoNum type="arabicPeriod"/>
            </a:pPr>
            <a:r>
              <a:rPr lang="en-US" dirty="0" smtClean="0"/>
              <a:t>Le </a:t>
            </a:r>
            <a:r>
              <a:rPr lang="en-US" dirty="0" err="1" smtClean="0"/>
              <a:t>complément</a:t>
            </a:r>
            <a:r>
              <a:rPr lang="en-US" dirty="0" smtClean="0"/>
              <a:t>: La </a:t>
            </a:r>
            <a:r>
              <a:rPr lang="en-US" dirty="0" err="1" smtClean="0"/>
              <a:t>maison</a:t>
            </a:r>
            <a:r>
              <a:rPr lang="en-US" dirty="0" smtClean="0"/>
              <a:t> </a:t>
            </a:r>
            <a:r>
              <a:rPr lang="en-US" dirty="0" err="1" smtClean="0"/>
              <a:t>est</a:t>
            </a:r>
            <a:r>
              <a:rPr lang="en-US" dirty="0" smtClean="0"/>
              <a:t> </a:t>
            </a:r>
            <a:r>
              <a:rPr lang="en-US" dirty="0" err="1" smtClean="0"/>
              <a:t>construite</a:t>
            </a:r>
            <a:r>
              <a:rPr lang="en-US" dirty="0" smtClean="0"/>
              <a:t> </a:t>
            </a:r>
            <a:r>
              <a:rPr lang="en-US" b="1" dirty="0" smtClean="0"/>
              <a:t>par les </a:t>
            </a:r>
            <a:r>
              <a:rPr lang="en-US" b="1" dirty="0" err="1" smtClean="0"/>
              <a:t>ouvriers</a:t>
            </a:r>
            <a:r>
              <a:rPr lang="en-US" b="1" dirty="0" smtClean="0"/>
              <a:t>. </a:t>
            </a:r>
            <a:r>
              <a:rPr lang="en-US" dirty="0" smtClean="0"/>
              <a:t>Il </a:t>
            </a:r>
            <a:r>
              <a:rPr lang="en-US" b="1" dirty="0" err="1" smtClean="0"/>
              <a:t>m`</a:t>
            </a:r>
            <a:r>
              <a:rPr lang="en-US" dirty="0" err="1" smtClean="0"/>
              <a:t>est</a:t>
            </a:r>
            <a:r>
              <a:rPr lang="en-US" dirty="0" smtClean="0"/>
              <a:t> </a:t>
            </a:r>
            <a:r>
              <a:rPr lang="en-US" dirty="0" err="1" smtClean="0"/>
              <a:t>difficile</a:t>
            </a:r>
            <a:r>
              <a:rPr lang="en-US" dirty="0" smtClean="0"/>
              <a:t> de </a:t>
            </a:r>
            <a:r>
              <a:rPr lang="en-US" dirty="0" err="1" smtClean="0"/>
              <a:t>trouver</a:t>
            </a:r>
            <a:r>
              <a:rPr lang="en-US" dirty="0" smtClean="0"/>
              <a:t> </a:t>
            </a:r>
            <a:r>
              <a:rPr lang="en-US" dirty="0" err="1" smtClean="0"/>
              <a:t>cela</a:t>
            </a:r>
            <a:r>
              <a:rPr lang="en-US" dirty="0" smtClean="0"/>
              <a:t>.</a:t>
            </a:r>
          </a:p>
          <a:p>
            <a:pPr marL="514350" indent="-514350">
              <a:buAutoNum type="arabicPeriod"/>
            </a:pPr>
            <a:r>
              <a:rPr lang="en-US" dirty="0" err="1" smtClean="0"/>
              <a:t>L`attribut</a:t>
            </a:r>
            <a:r>
              <a:rPr lang="en-US" dirty="0" smtClean="0"/>
              <a:t>: </a:t>
            </a:r>
            <a:r>
              <a:rPr lang="en-US" dirty="0" err="1" smtClean="0"/>
              <a:t>L`arrivée</a:t>
            </a:r>
            <a:r>
              <a:rPr lang="en-US" dirty="0" smtClean="0"/>
              <a:t> </a:t>
            </a:r>
            <a:r>
              <a:rPr lang="en-US" b="1" dirty="0" smtClean="0"/>
              <a:t>de Jean.</a:t>
            </a:r>
          </a:p>
          <a:p>
            <a:pPr marL="514350" indent="-514350">
              <a:buNone/>
            </a:pPr>
            <a:endParaRPr lang="ru-RU"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2. </a:t>
            </a:r>
            <a:r>
              <a:rPr lang="en-US" b="1" dirty="0" err="1" smtClean="0"/>
              <a:t>Niveau</a:t>
            </a:r>
            <a:r>
              <a:rPr lang="en-US" b="1" dirty="0" smtClean="0"/>
              <a:t> </a:t>
            </a:r>
            <a:r>
              <a:rPr lang="en-US" b="1" dirty="0" err="1" smtClean="0"/>
              <a:t>logique</a:t>
            </a:r>
            <a:r>
              <a:rPr lang="en-US" b="1" dirty="0" smtClean="0"/>
              <a:t> et </a:t>
            </a:r>
            <a:r>
              <a:rPr lang="en-US" b="1" dirty="0" err="1" smtClean="0"/>
              <a:t>communicatif</a:t>
            </a:r>
            <a:r>
              <a:rPr lang="en-US" b="1" dirty="0" smtClean="0"/>
              <a:t> de la proposition:</a:t>
            </a:r>
            <a:endParaRPr lang="ru-RU" b="1" dirty="0"/>
          </a:p>
        </p:txBody>
      </p:sp>
      <p:sp>
        <p:nvSpPr>
          <p:cNvPr id="3" name="Содержимое 2"/>
          <p:cNvSpPr>
            <a:spLocks noGrp="1"/>
          </p:cNvSpPr>
          <p:nvPr>
            <p:ph idx="1"/>
          </p:nvPr>
        </p:nvSpPr>
        <p:spPr/>
        <p:txBody>
          <a:bodyPr/>
          <a:lstStyle/>
          <a:p>
            <a:pPr algn="just">
              <a:buNone/>
            </a:pPr>
            <a:r>
              <a:rPr lang="en-US" dirty="0" err="1" smtClean="0"/>
              <a:t>révèle</a:t>
            </a:r>
            <a:r>
              <a:rPr lang="en-US" dirty="0" smtClean="0"/>
              <a:t> le </a:t>
            </a:r>
            <a:r>
              <a:rPr lang="en-US" dirty="0" err="1" smtClean="0"/>
              <a:t>côté</a:t>
            </a:r>
            <a:r>
              <a:rPr lang="en-US" dirty="0" smtClean="0"/>
              <a:t> </a:t>
            </a:r>
            <a:r>
              <a:rPr lang="en-US" dirty="0" err="1" smtClean="0"/>
              <a:t>informatif</a:t>
            </a:r>
            <a:r>
              <a:rPr lang="en-US" dirty="0" smtClean="0"/>
              <a:t> de la proposition </a:t>
            </a:r>
            <a:r>
              <a:rPr lang="en-US" dirty="0" err="1" smtClean="0"/>
              <a:t>montrant</a:t>
            </a:r>
            <a:r>
              <a:rPr lang="en-US" dirty="0" smtClean="0"/>
              <a:t> pour quoi </a:t>
            </a:r>
            <a:r>
              <a:rPr lang="en-US" dirty="0" err="1" smtClean="0"/>
              <a:t>elle</a:t>
            </a:r>
            <a:r>
              <a:rPr lang="en-US" dirty="0" smtClean="0"/>
              <a:t> </a:t>
            </a:r>
            <a:r>
              <a:rPr lang="en-US" dirty="0" err="1" smtClean="0"/>
              <a:t>est</a:t>
            </a:r>
            <a:r>
              <a:rPr lang="en-US" dirty="0" smtClean="0"/>
              <a:t> </a:t>
            </a:r>
            <a:r>
              <a:rPr lang="en-US" dirty="0" err="1" smtClean="0"/>
              <a:t>dite</a:t>
            </a:r>
            <a:r>
              <a:rPr lang="en-US" dirty="0" smtClean="0"/>
              <a:t>.</a:t>
            </a:r>
          </a:p>
          <a:p>
            <a:pPr algn="just">
              <a:buNone/>
            </a:pPr>
            <a:r>
              <a:rPr lang="en-US" dirty="0" smtClean="0"/>
              <a:t>A </a:t>
            </a:r>
            <a:r>
              <a:rPr lang="en-US" dirty="0" err="1" smtClean="0"/>
              <a:t>ce</a:t>
            </a:r>
            <a:r>
              <a:rPr lang="en-US" dirty="0" smtClean="0"/>
              <a:t> </a:t>
            </a:r>
            <a:r>
              <a:rPr lang="en-US" dirty="0" err="1" smtClean="0"/>
              <a:t>niveau</a:t>
            </a:r>
            <a:r>
              <a:rPr lang="en-US" dirty="0" smtClean="0"/>
              <a:t> on </a:t>
            </a:r>
            <a:r>
              <a:rPr lang="en-US" dirty="0" err="1" smtClean="0"/>
              <a:t>dégage</a:t>
            </a:r>
            <a:r>
              <a:rPr lang="en-US" dirty="0" smtClean="0"/>
              <a:t>: </a:t>
            </a:r>
          </a:p>
          <a:p>
            <a:pPr algn="just">
              <a:buNone/>
            </a:pPr>
            <a:r>
              <a:rPr lang="en-US" b="1" dirty="0" smtClean="0"/>
              <a:t>- le </a:t>
            </a:r>
            <a:r>
              <a:rPr lang="en-US" b="1" dirty="0" err="1" smtClean="0"/>
              <a:t>sujet</a:t>
            </a:r>
            <a:r>
              <a:rPr lang="en-US" b="1" dirty="0" smtClean="0"/>
              <a:t> </a:t>
            </a:r>
            <a:r>
              <a:rPr lang="en-US" b="1" dirty="0" err="1" smtClean="0"/>
              <a:t>logique</a:t>
            </a:r>
            <a:r>
              <a:rPr lang="en-US" b="1" dirty="0" smtClean="0"/>
              <a:t> </a:t>
            </a:r>
            <a:r>
              <a:rPr lang="en-US" dirty="0" smtClean="0"/>
              <a:t>(le </a:t>
            </a:r>
            <a:r>
              <a:rPr lang="en-US" dirty="0" err="1" smtClean="0"/>
              <a:t>thème</a:t>
            </a:r>
            <a:r>
              <a:rPr lang="en-US" dirty="0" smtClean="0"/>
              <a:t>) qui </a:t>
            </a:r>
            <a:r>
              <a:rPr lang="en-US" dirty="0" err="1" smtClean="0"/>
              <a:t>désigne</a:t>
            </a:r>
            <a:r>
              <a:rPr lang="en-US" dirty="0" smtClean="0"/>
              <a:t> le </a:t>
            </a:r>
            <a:r>
              <a:rPr lang="en-US" dirty="0" err="1" smtClean="0"/>
              <a:t>sujet</a:t>
            </a:r>
            <a:r>
              <a:rPr lang="en-US" dirty="0" smtClean="0"/>
              <a:t> de </a:t>
            </a:r>
            <a:r>
              <a:rPr lang="en-US" dirty="0" err="1" smtClean="0"/>
              <a:t>l`énoncé</a:t>
            </a:r>
            <a:r>
              <a:rPr lang="en-US" dirty="0" smtClean="0"/>
              <a:t>,  </a:t>
            </a:r>
          </a:p>
          <a:p>
            <a:pPr algn="just">
              <a:buNone/>
            </a:pPr>
            <a:r>
              <a:rPr lang="en-US" b="1" dirty="0" smtClean="0"/>
              <a:t>- le </a:t>
            </a:r>
            <a:r>
              <a:rPr lang="en-US" b="1" dirty="0" err="1" smtClean="0"/>
              <a:t>prédicat</a:t>
            </a:r>
            <a:r>
              <a:rPr lang="en-US" b="1" dirty="0" smtClean="0"/>
              <a:t> </a:t>
            </a:r>
            <a:r>
              <a:rPr lang="en-US" b="1" dirty="0" err="1" smtClean="0"/>
              <a:t>logique</a:t>
            </a:r>
            <a:r>
              <a:rPr lang="en-US" b="1" dirty="0" smtClean="0"/>
              <a:t> </a:t>
            </a:r>
            <a:r>
              <a:rPr lang="en-US" dirty="0" smtClean="0"/>
              <a:t>(le </a:t>
            </a:r>
            <a:r>
              <a:rPr lang="en-US" dirty="0" err="1" smtClean="0"/>
              <a:t>rhème</a:t>
            </a:r>
            <a:r>
              <a:rPr lang="en-US" dirty="0" smtClean="0"/>
              <a:t>) qui </a:t>
            </a:r>
            <a:r>
              <a:rPr lang="en-US" dirty="0" err="1" smtClean="0"/>
              <a:t>désigne</a:t>
            </a:r>
            <a:r>
              <a:rPr lang="en-US" dirty="0" smtClean="0"/>
              <a:t> la nouvelle </a:t>
            </a:r>
            <a:r>
              <a:rPr lang="en-US" dirty="0" err="1" smtClean="0"/>
              <a:t>partie</a:t>
            </a:r>
            <a:r>
              <a:rPr lang="en-US" dirty="0" smtClean="0"/>
              <a:t> de </a:t>
            </a:r>
            <a:r>
              <a:rPr lang="en-US" dirty="0" err="1" smtClean="0"/>
              <a:t>l`information</a:t>
            </a:r>
            <a:r>
              <a:rPr lang="en-US" dirty="0" smtClean="0"/>
              <a:t>.</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TotalTime>
  <Words>3565</Words>
  <PresentationFormat>Экран (4:3)</PresentationFormat>
  <Paragraphs>370</Paragraphs>
  <Slides>35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Cours 7: La syntaxe</vt:lpstr>
      <vt:lpstr>La syntaxe</vt:lpstr>
      <vt:lpstr>La proposition est une unité principale de la syntaxe</vt:lpstr>
      <vt:lpstr>La proposition</vt:lpstr>
      <vt:lpstr>Exercice:</vt:lpstr>
      <vt:lpstr>L` école linguistique de Genève  (Charles Bally, Albert Sechehaye, Henri Frei)</vt:lpstr>
      <vt:lpstr>Charles Bally</vt:lpstr>
      <vt:lpstr>La proposition peut être analysée à trois niveaux:</vt:lpstr>
      <vt:lpstr>2. Niveau logique et communicatif de la proposition:</vt:lpstr>
      <vt:lpstr>Distinguer le thème et le propos/rhème dans une phrase </vt:lpstr>
      <vt:lpstr>3. Niveau syntaxique de la proposition</vt:lpstr>
      <vt:lpstr>Pour la proposition à deux termes</vt:lpstr>
      <vt:lpstr>Слайд 13</vt:lpstr>
      <vt:lpstr>Les transformations  liées avec le modus</vt:lpstr>
      <vt:lpstr>L'analyse distributionnelle </vt:lpstr>
      <vt:lpstr>Exemple</vt:lpstr>
      <vt:lpstr>Слайд 17</vt:lpstr>
      <vt:lpstr>Les thèses principales : </vt:lpstr>
      <vt:lpstr>Слайд 19</vt:lpstr>
      <vt:lpstr> La structure profonde </vt:lpstr>
      <vt:lpstr> La grammaire générative et transformationnelle de Noam Chomsky (1928) </vt:lpstr>
      <vt:lpstr>Extrait de «Structures syntaxiques»  p. 29-30 (édition française, 1969) : </vt:lpstr>
      <vt:lpstr>On peut représenter la dérivation (l`exemple 2) d’une manière claire par le diagramme suivant :</vt:lpstr>
      <vt:lpstr>La thèse principale de la GGT:</vt:lpstr>
      <vt:lpstr>Слайд 25</vt:lpstr>
      <vt:lpstr>L`exemple de l`analyse contrastive de  trois structures de surface </vt:lpstr>
      <vt:lpstr>  La grammaire des cas de Charles Fillmore (1929-2014)  </vt:lpstr>
      <vt:lpstr>Слайд 28</vt:lpstr>
      <vt:lpstr>Typologie des phrases complexes </vt:lpstr>
      <vt:lpstr> La subordination </vt:lpstr>
      <vt:lpstr>Слайд 31</vt:lpstr>
      <vt:lpstr>Слайд 32</vt:lpstr>
      <vt:lpstr>Слайд 33</vt:lpstr>
      <vt:lpstr> Le discours rapporté </vt:lpstr>
      <vt:lpstr> 3. Le discours intérieur (indirect) libre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7: La syntaxe</dc:title>
  <dc:creator>Lenovo</dc:creator>
  <cp:lastModifiedBy>Lenovo</cp:lastModifiedBy>
  <cp:revision>89</cp:revision>
  <dcterms:created xsi:type="dcterms:W3CDTF">2018-11-24T17:04:10Z</dcterms:created>
  <dcterms:modified xsi:type="dcterms:W3CDTF">2020-05-26T09:50:39Z</dcterms:modified>
</cp:coreProperties>
</file>