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6"/>
  </p:notesMasterIdLst>
  <p:sldIdLst>
    <p:sldId id="759" r:id="rId2"/>
    <p:sldId id="633" r:id="rId3"/>
    <p:sldId id="786" r:id="rId4"/>
    <p:sldId id="787" r:id="rId5"/>
    <p:sldId id="788" r:id="rId6"/>
    <p:sldId id="789" r:id="rId7"/>
    <p:sldId id="790" r:id="rId8"/>
    <p:sldId id="791" r:id="rId9"/>
    <p:sldId id="792" r:id="rId10"/>
    <p:sldId id="793" r:id="rId11"/>
    <p:sldId id="794" r:id="rId12"/>
    <p:sldId id="795" r:id="rId13"/>
    <p:sldId id="796" r:id="rId14"/>
    <p:sldId id="797" r:id="rId15"/>
    <p:sldId id="798" r:id="rId16"/>
    <p:sldId id="799" r:id="rId17"/>
    <p:sldId id="800" r:id="rId18"/>
    <p:sldId id="801" r:id="rId19"/>
    <p:sldId id="802" r:id="rId20"/>
    <p:sldId id="641" r:id="rId21"/>
    <p:sldId id="803" r:id="rId22"/>
    <p:sldId id="804" r:id="rId23"/>
    <p:sldId id="805" r:id="rId24"/>
    <p:sldId id="807" r:id="rId25"/>
    <p:sldId id="806" r:id="rId26"/>
    <p:sldId id="808" r:id="rId27"/>
    <p:sldId id="809" r:id="rId28"/>
    <p:sldId id="810" r:id="rId29"/>
    <p:sldId id="811" r:id="rId30"/>
    <p:sldId id="812" r:id="rId31"/>
    <p:sldId id="813" r:id="rId32"/>
    <p:sldId id="814" r:id="rId33"/>
    <p:sldId id="816" r:id="rId34"/>
    <p:sldId id="291" r:id="rId3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2" autoAdjust="0"/>
    <p:restoredTop sz="81065" autoAdjust="0"/>
  </p:normalViewPr>
  <p:slideViewPr>
    <p:cSldViewPr snapToGrid="0" showGuides="1">
      <p:cViewPr varScale="1">
        <p:scale>
          <a:sx n="71" d="100"/>
          <a:sy n="71" d="100"/>
        </p:scale>
        <p:origin x="998" y="48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Dynamic Routing</a:t>
            </a:r>
          </a:p>
          <a:p>
            <a:pPr>
              <a:buFontTx/>
              <a:buNone/>
            </a:pPr>
            <a:r>
              <a:rPr lang="en-US" sz="1200" b="0" dirty="0"/>
              <a:t>3.1 – Dynamic Routing Protocols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3.2.1.2 – Advertise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11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3.2.1.3 – Verify RIP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1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3.2.1.4 – Enable and Verify RIPv2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9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3.2.1.5 – Disable Auto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95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3.2.1.6 – Configure Passive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34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3.2.1.7 – Propagate a Default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0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3.2.1.8 – Packet Tracer - Configuring RIPv2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8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3.2.1.9 – Lab - Configuring Basic RIPv2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13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Dynamic Routing</a:t>
            </a:r>
          </a:p>
          <a:p>
            <a:pPr>
              <a:buFontTx/>
              <a:buNone/>
            </a:pPr>
            <a:r>
              <a:rPr lang="en-US" sz="1200" b="0" dirty="0"/>
              <a:t>3.3 – The Routing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37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 – The Routing Table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 – Parts of an IPv4 Route Entry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3.3.1.1 – Routing Table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4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3.1.1 – Dynamic Routing Protocol Overview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3.1.1.1 – Dynamic Routing Protocol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3.3.1 – Parts of an IPv4 Route Entry</a:t>
            </a:r>
          </a:p>
          <a:p>
            <a:r>
              <a:rPr lang="en-US" dirty="0"/>
              <a:t>3.3.1.2 - Directly Connected Entries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3.3.1 – Parts of an IPv4 Route Entry</a:t>
            </a:r>
          </a:p>
          <a:p>
            <a:r>
              <a:rPr lang="en-US" dirty="0"/>
              <a:t>3.3.1.3 - Remote Network Entries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23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3.3.2 – Dynamically Learned IPv4 Routes</a:t>
            </a:r>
          </a:p>
          <a:p>
            <a:r>
              <a:rPr lang="en-US" dirty="0"/>
              <a:t>3.3.2.1 - Routing Table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81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3.3.2 – Dynamically Learned IPv4 Routes</a:t>
            </a:r>
          </a:p>
          <a:p>
            <a:r>
              <a:rPr lang="en-US" dirty="0"/>
              <a:t>3.3.2.2 - Ultimate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46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3.3.2 – Dynamically Learned IPv4 Routes</a:t>
            </a:r>
          </a:p>
          <a:p>
            <a:r>
              <a:rPr lang="en-US" dirty="0"/>
              <a:t>3.3.2.3 - Level 1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9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3.3.2 – Dynamically Learned IPv4 Routes</a:t>
            </a:r>
          </a:p>
          <a:p>
            <a:r>
              <a:rPr lang="en-US" dirty="0"/>
              <a:t>3.3.2.4 - Level 1 Parent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55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3.3.2 – Dynamically Learned IPv4 Routes</a:t>
            </a:r>
          </a:p>
          <a:p>
            <a:r>
              <a:rPr lang="en-US" dirty="0"/>
              <a:t>3.3.2.5 - Level 2 Child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9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3.3.3 – The IPv4 Route Lookup Process</a:t>
            </a:r>
          </a:p>
          <a:p>
            <a:r>
              <a:rPr lang="en-US" dirty="0"/>
              <a:t>3.3.3.1 - Route Lookup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88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3.3.3 – The IPv4 Route Lookup Process</a:t>
            </a:r>
          </a:p>
          <a:p>
            <a:r>
              <a:rPr lang="en-US" dirty="0"/>
              <a:t>3.3.3.2 - Best Route = Longest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0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3.3.4 – Analyze an IPv6 Routing Table</a:t>
            </a:r>
          </a:p>
          <a:p>
            <a:r>
              <a:rPr lang="en-US" dirty="0"/>
              <a:t>3.3.4.1 - IPv6 Routing Table Entries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2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3.1.1 – Dynamic Routing Protocol Overview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3.1.1.2 – Dynamic Routing Protocol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52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3.3.4 – Analyze an IPv6 Routing Table</a:t>
            </a:r>
          </a:p>
          <a:p>
            <a:r>
              <a:rPr lang="en-US" dirty="0"/>
              <a:t>3.3.4.2 - Directly Connected Entries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288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 – The Routing Table</a:t>
            </a:r>
          </a:p>
          <a:p>
            <a:r>
              <a:rPr lang="en-US" dirty="0"/>
              <a:t>3.3.4 – Analyze an IPv6 Routing Table</a:t>
            </a:r>
          </a:p>
          <a:p>
            <a:r>
              <a:rPr lang="en-US" dirty="0"/>
              <a:t>3.3.4.3 - Remote IPv6 Network Entries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06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Dynamic Routing </a:t>
            </a:r>
          </a:p>
          <a:p>
            <a:pPr>
              <a:buFontTx/>
              <a:buNone/>
            </a:pPr>
            <a:r>
              <a:rPr lang="en-US" sz="1200" b="0" dirty="0"/>
              <a:t>3.4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27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 – Summary</a:t>
            </a:r>
          </a:p>
          <a:p>
            <a:r>
              <a:rPr lang="en-US" dirty="0"/>
              <a:t>3.4.1 – Conclusion</a:t>
            </a:r>
          </a:p>
          <a:p>
            <a:r>
              <a:rPr lang="en-US" dirty="0"/>
              <a:t>3.4.1.2 – Chapter 3: Dynamic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1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3.1.2.1 – Static Routing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0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3.1.2.2 – Static Routing Advantages and Disadvantages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96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3.1.2.3 – Dynamic Routing Protocols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2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3.1.2.4 – Dynamic Routing Advantages and Disadvantages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92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Dynamic Routing </a:t>
            </a:r>
          </a:p>
          <a:p>
            <a:pPr>
              <a:buFontTx/>
              <a:buNone/>
            </a:pPr>
            <a:r>
              <a:rPr lang="en-US" sz="1200" b="0" dirty="0"/>
              <a:t>3.2 – RIPv2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00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3.2.1.1 – Router RIP Configuration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2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3.1 Dynamic Routing Protocols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the RIP Protocol</a:t>
            </a:r>
            <a:br>
              <a:rPr lang="en-US" altLang="en-US" dirty="0"/>
            </a:br>
            <a:r>
              <a:rPr lang="en-US" altLang="en-US" dirty="0"/>
              <a:t>Advertise Networks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/>
              <a:t>The </a:t>
            </a:r>
            <a:r>
              <a:rPr lang="en-US" altLang="en-US" sz="1800" b="1" dirty="0"/>
              <a:t>network </a:t>
            </a:r>
            <a:r>
              <a:rPr lang="en-US" altLang="en-US" sz="1800" i="1" dirty="0"/>
              <a:t>network-address</a:t>
            </a:r>
            <a:r>
              <a:rPr lang="en-US" altLang="en-US" sz="1800" dirty="0"/>
              <a:t> router configuration mode command:</a:t>
            </a:r>
          </a:p>
          <a:p>
            <a:pPr lvl="1"/>
            <a:r>
              <a:rPr lang="en-US" altLang="en-US" dirty="0"/>
              <a:t>Enables RIP on all interfaces that belong to a specific network</a:t>
            </a:r>
          </a:p>
          <a:p>
            <a:pPr lvl="1"/>
            <a:r>
              <a:rPr lang="en-US" altLang="en-US" dirty="0"/>
              <a:t>Advertises the network in RIP routing updates sent to other routers every 30 seconds.</a:t>
            </a:r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r>
              <a:rPr lang="en-US" altLang="en-US" b="1" dirty="0"/>
              <a:t>Note</a:t>
            </a:r>
            <a:r>
              <a:rPr lang="en-US" altLang="en-US" dirty="0"/>
              <a:t>: RIPv1 is a classful routing protocol for IPv4.</a:t>
            </a: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97" y="956443"/>
            <a:ext cx="5141357" cy="31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7893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518" y="916662"/>
            <a:ext cx="3822345" cy="2488691"/>
          </a:xfr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the RIP Protocol</a:t>
            </a:r>
            <a:br>
              <a:rPr lang="en-US" altLang="en-US" dirty="0"/>
            </a:br>
            <a:r>
              <a:rPr lang="en-US" altLang="en-US" dirty="0"/>
              <a:t>Verify RIP Routing</a:t>
            </a:r>
            <a:endParaRPr lang="en-CA" altLang="en-US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09" y="906152"/>
            <a:ext cx="4722076" cy="3045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209" y="4059099"/>
            <a:ext cx="460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n-lt"/>
              </a:rPr>
              <a:t>show ip protocols –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displays IPv4 routing protocols configured on the router.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7518" y="3527173"/>
            <a:ext cx="382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n-lt"/>
              </a:rPr>
              <a:t>show ip route –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displays RIP routes installed in the routing table.</a:t>
            </a:r>
          </a:p>
        </p:txBody>
      </p:sp>
    </p:spTree>
    <p:extLst>
      <p:ext uri="{BB962C8B-B14F-4D97-AF65-F5344CB8AC3E}">
        <p14:creationId xmlns:p14="http://schemas.microsoft.com/office/powerpoint/2010/main" val="120033604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the RIP Protocol</a:t>
            </a:r>
            <a:br>
              <a:rPr lang="en-US" altLang="en-US" dirty="0"/>
            </a:br>
            <a:r>
              <a:rPr lang="en-US" altLang="en-US" dirty="0"/>
              <a:t>Enable and Verify RIPv2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/>
              <a:t>Use the </a:t>
            </a:r>
            <a:r>
              <a:rPr lang="en-US" altLang="en-US" sz="1800" b="1" dirty="0"/>
              <a:t>version 2 </a:t>
            </a:r>
            <a:r>
              <a:rPr lang="en-US" altLang="en-US" sz="1800" dirty="0"/>
              <a:t>router configuration mode command to enable RIPv2</a:t>
            </a:r>
          </a:p>
          <a:p>
            <a:r>
              <a:rPr lang="en-US" altLang="en-US" sz="1800" dirty="0"/>
              <a:t>Use the </a:t>
            </a:r>
            <a:r>
              <a:rPr lang="en-US" altLang="en-US" sz="1800" b="1" dirty="0"/>
              <a:t>show ip protocols </a:t>
            </a:r>
            <a:r>
              <a:rPr lang="en-US" altLang="en-US" sz="1800" dirty="0"/>
              <a:t>command to verify that RIPv2 is configured.</a:t>
            </a:r>
          </a:p>
          <a:p>
            <a:r>
              <a:rPr lang="en-US" altLang="en-US" sz="1800" dirty="0"/>
              <a:t>Use the </a:t>
            </a:r>
            <a:r>
              <a:rPr lang="en-US" altLang="en-US" sz="1800" b="1" dirty="0"/>
              <a:t>show ip route </a:t>
            </a:r>
            <a:r>
              <a:rPr lang="en-US" altLang="en-US" sz="1800" dirty="0"/>
              <a:t>command to verify the RIPv2 routes in the routing table.</a:t>
            </a:r>
          </a:p>
          <a:p>
            <a:pPr lvl="1"/>
            <a:endParaRPr lang="en-US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945931"/>
            <a:ext cx="4845676" cy="32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690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the RIP Protocol</a:t>
            </a:r>
            <a:br>
              <a:rPr lang="en-US" altLang="en-US" dirty="0"/>
            </a:br>
            <a:r>
              <a:rPr lang="en-US" altLang="en-US" dirty="0"/>
              <a:t>Disable Auto Summarization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/>
              <a:t>RIPv2 automatically summarizes networks at major network boundaries.</a:t>
            </a:r>
          </a:p>
          <a:p>
            <a:r>
              <a:rPr lang="en-US" altLang="en-US" sz="1800" dirty="0"/>
              <a:t>Use the </a:t>
            </a:r>
            <a:r>
              <a:rPr lang="en-US" altLang="en-US" sz="1800" b="1" dirty="0"/>
              <a:t>no auto-summary </a:t>
            </a:r>
            <a:r>
              <a:rPr lang="en-US" altLang="en-US" sz="1800" dirty="0"/>
              <a:t>router configuration mode command to disable auto summarization.</a:t>
            </a:r>
          </a:p>
          <a:p>
            <a:r>
              <a:rPr lang="en-US" altLang="en-US" sz="1800" dirty="0"/>
              <a:t>Use the </a:t>
            </a:r>
            <a:r>
              <a:rPr lang="en-US" altLang="en-US" sz="1800" b="1" dirty="0"/>
              <a:t>show ip protocols </a:t>
            </a:r>
            <a:r>
              <a:rPr lang="en-US" altLang="en-US" sz="1800" dirty="0"/>
              <a:t>command to verify that auto summarization is off.</a:t>
            </a:r>
          </a:p>
          <a:p>
            <a:endParaRPr lang="en-US" altLang="en-US" sz="18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35" y="945931"/>
            <a:ext cx="5218978" cy="34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5827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the RIP Protocol</a:t>
            </a:r>
            <a:br>
              <a:rPr lang="en-US" altLang="en-US" dirty="0"/>
            </a:br>
            <a:r>
              <a:rPr lang="en-US" altLang="en-US" dirty="0"/>
              <a:t>Configure Passive Interfaces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9372" y="765893"/>
            <a:ext cx="4136808" cy="5637436"/>
          </a:xfrm>
        </p:spPr>
        <p:txBody>
          <a:bodyPr/>
          <a:lstStyle/>
          <a:p>
            <a:r>
              <a:rPr lang="en-US" altLang="en-US" sz="1600" dirty="0"/>
              <a:t>RIP updates:</a:t>
            </a:r>
          </a:p>
          <a:p>
            <a:pPr lvl="1"/>
            <a:r>
              <a:rPr lang="en-US" altLang="en-US" dirty="0"/>
              <a:t>Are forwarded out all RIP-enabled interfaces by default.</a:t>
            </a:r>
          </a:p>
          <a:p>
            <a:pPr lvl="1"/>
            <a:r>
              <a:rPr lang="en-US" altLang="en-US" dirty="0"/>
              <a:t>Only need to be sent out interfaces that are connected to other RIP-enabled routers.</a:t>
            </a:r>
          </a:p>
          <a:p>
            <a:r>
              <a:rPr lang="en-US" altLang="en-US" sz="1600" dirty="0"/>
              <a:t>Sending RIP updates to LANs w</a:t>
            </a:r>
            <a:r>
              <a:rPr lang="en-US" altLang="en-US" dirty="0"/>
              <a:t>astes bandwidth, wastes resources, and is a security risk.</a:t>
            </a:r>
          </a:p>
          <a:p>
            <a:r>
              <a:rPr lang="en-US" altLang="en-US" sz="1600" dirty="0"/>
              <a:t>Use the </a:t>
            </a:r>
            <a:r>
              <a:rPr lang="en-US" altLang="en-US" sz="1600" b="1" dirty="0"/>
              <a:t>passive-interface</a:t>
            </a:r>
            <a:r>
              <a:rPr lang="en-US" altLang="en-US" sz="1600" dirty="0"/>
              <a:t> router configuration command to stop routing updates out the interface. Still allows that network to be advertised to other routers.</a:t>
            </a:r>
            <a:endParaRPr lang="en-CA" altLang="en-US" sz="16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1" y="1919657"/>
            <a:ext cx="4162097" cy="2784300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6180" y="509244"/>
            <a:ext cx="4545724" cy="12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79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the RIP Protocol</a:t>
            </a:r>
            <a:br>
              <a:rPr lang="en-US" altLang="en-US" dirty="0"/>
            </a:br>
            <a:r>
              <a:rPr lang="en-US" altLang="en-US" dirty="0"/>
              <a:t>Propagate a Default Route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2459" y="721825"/>
            <a:ext cx="3972914" cy="5637436"/>
          </a:xfrm>
        </p:spPr>
        <p:txBody>
          <a:bodyPr/>
          <a:lstStyle/>
          <a:p>
            <a:r>
              <a:rPr lang="en-US" altLang="en-US" sz="1800" dirty="0"/>
              <a:t>In the diagram a default static route to the Internet is configured on R1.</a:t>
            </a:r>
          </a:p>
          <a:p>
            <a:r>
              <a:rPr lang="en-US" altLang="en-US" sz="1800" dirty="0"/>
              <a:t>The </a:t>
            </a:r>
            <a:r>
              <a:rPr lang="fr-FR" altLang="en-US" sz="1800" b="1" dirty="0"/>
              <a:t>default-information originate </a:t>
            </a:r>
            <a:r>
              <a:rPr lang="fr-FR" altLang="en-US" sz="1800" dirty="0"/>
              <a:t>router configuration command </a:t>
            </a:r>
            <a:r>
              <a:rPr lang="en-US" altLang="en-US" sz="1800" dirty="0"/>
              <a:t>instructs</a:t>
            </a:r>
            <a:r>
              <a:rPr lang="fr-FR" altLang="en-US" sz="1800" dirty="0"/>
              <a:t> R1 to </a:t>
            </a:r>
            <a:r>
              <a:rPr lang="en-US" altLang="en-US" sz="1800" dirty="0"/>
              <a:t>send</a:t>
            </a:r>
            <a:r>
              <a:rPr lang="fr-FR" altLang="en-US" sz="1800" dirty="0"/>
              <a:t> the default static route information in the RIP updates.</a:t>
            </a:r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335" y="2297238"/>
            <a:ext cx="4022061" cy="2696405"/>
          </a:xfrm>
          <a:prstGeom prst="rect">
            <a:avLst/>
          </a:prstGeom>
        </p:spPr>
      </p:pic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37" y="798944"/>
            <a:ext cx="4628895" cy="136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29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the RIP Protocol</a:t>
            </a:r>
            <a:br>
              <a:rPr lang="en-US" altLang="en-US" dirty="0"/>
            </a:br>
            <a:r>
              <a:rPr lang="en-US" altLang="en-US" dirty="0"/>
              <a:t>Packet Tracer - Configuring RIPv2</a:t>
            </a:r>
            <a:endParaRPr lang="en-CA" altLang="en-US" dirty="0"/>
          </a:p>
        </p:txBody>
      </p:sp>
      <p:pic>
        <p:nvPicPr>
          <p:cNvPr id="5" name="Content Placeholder 4" descr="3.2.1.8 Packet Tracer - Configuring RIPv2 Instructions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5884" y="881349"/>
            <a:ext cx="3282040" cy="3999123"/>
          </a:xfrm>
        </p:spPr>
      </p:pic>
      <p:sp>
        <p:nvSpPr>
          <p:cNvPr id="6" name="Rectangle 5"/>
          <p:cNvSpPr/>
          <p:nvPr/>
        </p:nvSpPr>
        <p:spPr>
          <a:xfrm>
            <a:off x="2511846" y="881349"/>
            <a:ext cx="3316077" cy="39991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2200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3.2.1.9 Lab - Configuring Basic RIPv2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931" y="982153"/>
            <a:ext cx="3243942" cy="3709377"/>
          </a:xfr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the RIP Protocol</a:t>
            </a:r>
            <a:br>
              <a:rPr lang="en-US" altLang="en-US" dirty="0"/>
            </a:br>
            <a:r>
              <a:rPr lang="en-US" altLang="en-US" dirty="0"/>
              <a:t>Lab - Configuring Basic RIPv2</a:t>
            </a:r>
            <a:endParaRPr lang="en-CA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511846" y="881349"/>
            <a:ext cx="3316077" cy="39991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8508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3.3 The Routing Table</a:t>
            </a:r>
          </a:p>
        </p:txBody>
      </p:sp>
    </p:spTree>
    <p:extLst>
      <p:ext uri="{BB962C8B-B14F-4D97-AF65-F5344CB8AC3E}">
        <p14:creationId xmlns:p14="http://schemas.microsoft.com/office/powerpoint/2010/main" val="155397420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Parts of an IPv4 Route Entry</a:t>
            </a:r>
            <a:br>
              <a:rPr lang="en-US" altLang="en-US" dirty="0"/>
            </a:br>
            <a:r>
              <a:rPr lang="en-US" altLang="en-US" dirty="0"/>
              <a:t>Routing Table Entries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2459" y="721825"/>
            <a:ext cx="3972914" cy="5637436"/>
          </a:xfrm>
        </p:spPr>
        <p:txBody>
          <a:bodyPr/>
          <a:lstStyle/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8" y="1072277"/>
            <a:ext cx="4586721" cy="2534048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831" y="1166870"/>
            <a:ext cx="3931762" cy="1975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3831" y="3267771"/>
            <a:ext cx="36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</a:rPr>
              <a:t>Routing Table for R1</a:t>
            </a:r>
          </a:p>
        </p:txBody>
      </p:sp>
    </p:spTree>
    <p:extLst>
      <p:ext uri="{BB962C8B-B14F-4D97-AF65-F5344CB8AC3E}">
        <p14:creationId xmlns:p14="http://schemas.microsoft.com/office/powerpoint/2010/main" val="402310093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Routing Protocol Overview</a:t>
            </a:r>
            <a:br>
              <a:rPr lang="en-US" altLang="en-US" dirty="0"/>
            </a:br>
            <a:r>
              <a:rPr lang="en-US" altLang="en-US" dirty="0"/>
              <a:t>Dynamic Routing Protocol Overview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6617" y="2117834"/>
            <a:ext cx="8947383" cy="4155319"/>
          </a:xfrm>
        </p:spPr>
        <p:txBody>
          <a:bodyPr/>
          <a:lstStyle/>
          <a:p>
            <a:r>
              <a:rPr lang="en-US" altLang="en-US" sz="1700" dirty="0"/>
              <a:t>RIP protocol was updated to RIPv2 to accommodate growth in the network environment</a:t>
            </a:r>
          </a:p>
          <a:p>
            <a:pPr lvl="1"/>
            <a:r>
              <a:rPr lang="en-US" altLang="en-US" sz="1600" dirty="0"/>
              <a:t>RIPv2 does not scale to current larger network implementations </a:t>
            </a:r>
          </a:p>
          <a:p>
            <a:r>
              <a:rPr lang="en-CA" altLang="en-US" sz="1800" dirty="0"/>
              <a:t>Routing Protocols developed to meet the need of larger networks include:</a:t>
            </a:r>
          </a:p>
          <a:p>
            <a:pPr lvl="1"/>
            <a:r>
              <a:rPr lang="en-US" altLang="en-US" sz="1600" dirty="0"/>
              <a:t>Open Shortest Path First (OSPF) </a:t>
            </a:r>
          </a:p>
          <a:p>
            <a:pPr lvl="1"/>
            <a:r>
              <a:rPr lang="en-US" altLang="en-US" sz="1600" dirty="0"/>
              <a:t>Intermediate System-to-Intermediate System (IS-IS).</a:t>
            </a:r>
          </a:p>
          <a:p>
            <a:pPr lvl="1"/>
            <a:r>
              <a:rPr lang="en-CA" altLang="en-US" sz="1600" dirty="0"/>
              <a:t>Enhanced IGRP (EIGRP)</a:t>
            </a:r>
          </a:p>
          <a:p>
            <a:r>
              <a:rPr lang="en-US" altLang="en-US" sz="1800" dirty="0"/>
              <a:t>Border Gateway Protocol (BGP) is used between Internet service providers (ISPs)</a:t>
            </a:r>
            <a:endParaRPr lang="en-CA" altLang="en-US" sz="1800" dirty="0"/>
          </a:p>
          <a:p>
            <a:pPr lvl="1"/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. 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524" y="798944"/>
            <a:ext cx="6897926" cy="1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Parts of an IPv4 Route Entry</a:t>
            </a:r>
            <a:br>
              <a:rPr lang="en-US" altLang="en-US" sz="1600" dirty="0"/>
            </a:br>
            <a:r>
              <a:rPr lang="en-US" altLang="en-US" dirty="0"/>
              <a:t>Directly Connected Entries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1918" y="399305"/>
            <a:ext cx="4093916" cy="3794077"/>
          </a:xfrm>
        </p:spPr>
        <p:txBody>
          <a:bodyPr/>
          <a:lstStyle/>
          <a:p>
            <a:r>
              <a:rPr lang="en-US" altLang="en-US" sz="1600" dirty="0"/>
              <a:t>Directly Connected Networks (C) are  automatically added to the routing table when the interface is configured and activated.</a:t>
            </a:r>
          </a:p>
          <a:p>
            <a:r>
              <a:rPr lang="en-US" altLang="en-US" sz="1600" dirty="0"/>
              <a:t>Entries contain the following information:</a:t>
            </a:r>
          </a:p>
          <a:p>
            <a:pPr lvl="1"/>
            <a:r>
              <a:rPr lang="en-US" altLang="en-US" dirty="0"/>
              <a:t>Route source - how the route was learned.</a:t>
            </a:r>
          </a:p>
          <a:p>
            <a:pPr lvl="1"/>
            <a:r>
              <a:rPr lang="en-US" altLang="en-US" dirty="0"/>
              <a:t>Destination network – remote network.</a:t>
            </a:r>
          </a:p>
          <a:p>
            <a:pPr lvl="1"/>
            <a:r>
              <a:rPr lang="en-US" altLang="en-US" dirty="0"/>
              <a:t>Outgoing Interface – exit interface used to forward packets to destination.</a:t>
            </a:r>
          </a:p>
          <a:p>
            <a:r>
              <a:rPr lang="en-US" altLang="en-US" sz="1600" dirty="0"/>
              <a:t>Other route source entries include:</a:t>
            </a:r>
          </a:p>
          <a:p>
            <a:pPr lvl="1"/>
            <a:r>
              <a:rPr lang="en-US" altLang="en-US" dirty="0"/>
              <a:t>S –Static Route</a:t>
            </a:r>
          </a:p>
          <a:p>
            <a:pPr lvl="1"/>
            <a:r>
              <a:rPr lang="en-US" altLang="en-US" dirty="0"/>
              <a:t>D – EIGRP routing protocol</a:t>
            </a:r>
          </a:p>
          <a:p>
            <a:pPr lvl="1"/>
            <a:r>
              <a:rPr lang="en-US" altLang="en-US" dirty="0"/>
              <a:t>O – OSPF routing protocol</a:t>
            </a:r>
          </a:p>
          <a:p>
            <a:pPr lvl="1"/>
            <a:r>
              <a:rPr lang="en-US" altLang="en-US" dirty="0"/>
              <a:t>R -  RIP routing protocol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sz="17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21" y="1261241"/>
            <a:ext cx="4491330" cy="23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Parts of an IPv4 Route Entry</a:t>
            </a:r>
            <a:br>
              <a:rPr lang="en-US" altLang="en-US" sz="1600" dirty="0"/>
            </a:br>
            <a:r>
              <a:rPr lang="en-US" altLang="en-US" dirty="0"/>
              <a:t>Remote Network Entries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6968" y="682681"/>
            <a:ext cx="4093916" cy="4036464"/>
          </a:xfrm>
        </p:spPr>
        <p:txBody>
          <a:bodyPr/>
          <a:lstStyle/>
          <a:p>
            <a:r>
              <a:rPr lang="en-US" altLang="en-US" sz="1600" dirty="0"/>
              <a:t>Routes to remote networks contain the following information:</a:t>
            </a:r>
          </a:p>
          <a:p>
            <a:pPr lvl="1"/>
            <a:r>
              <a:rPr lang="en-US" altLang="en-US" dirty="0"/>
              <a:t>Route source – how route was learned</a:t>
            </a:r>
          </a:p>
          <a:p>
            <a:pPr lvl="1"/>
            <a:r>
              <a:rPr lang="en-US" altLang="en-US" dirty="0"/>
              <a:t>Destination network </a:t>
            </a:r>
          </a:p>
          <a:p>
            <a:pPr lvl="1"/>
            <a:r>
              <a:rPr lang="en-US" altLang="en-US" dirty="0"/>
              <a:t>Administrative distance (AD) -  trustworthiness of the route. </a:t>
            </a:r>
          </a:p>
          <a:p>
            <a:pPr lvl="1"/>
            <a:r>
              <a:rPr lang="en-US" altLang="en-US" dirty="0"/>
              <a:t>Metric – value assigned to reach the remote network. Lower is better.</a:t>
            </a:r>
          </a:p>
          <a:p>
            <a:pPr lvl="1"/>
            <a:r>
              <a:rPr lang="en-US" altLang="en-US" dirty="0"/>
              <a:t>Next hop – IPv4 address of the next router that the packet should be forwarded to.</a:t>
            </a:r>
          </a:p>
          <a:p>
            <a:pPr lvl="1"/>
            <a:r>
              <a:rPr lang="en-US" altLang="en-US" dirty="0"/>
              <a:t>Route timestamp – time since the route was updated.</a:t>
            </a:r>
          </a:p>
          <a:p>
            <a:pPr lvl="1"/>
            <a:r>
              <a:rPr lang="en-US" altLang="en-US" dirty="0"/>
              <a:t>Outgoing interface - the exit interface to use to forward the packet </a:t>
            </a:r>
            <a:r>
              <a:rPr lang="en-US" altLang="en-US" sz="1600" dirty="0"/>
              <a:t>		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sz="17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75" y="1103587"/>
            <a:ext cx="4778293" cy="22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4042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br>
              <a:rPr lang="en-US" altLang="en-US" sz="1600" dirty="0"/>
            </a:br>
            <a:r>
              <a:rPr lang="en-US" altLang="en-US" dirty="0"/>
              <a:t>Routing Table Terms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8944"/>
            <a:ext cx="4093916" cy="4036464"/>
          </a:xfrm>
        </p:spPr>
        <p:txBody>
          <a:bodyPr/>
          <a:lstStyle/>
          <a:p>
            <a:r>
              <a:rPr lang="en-US" altLang="en-US" sz="1600" dirty="0"/>
              <a:t>The routing table is a hierarchical structure that is used to speed up the lookup process when locating routes and forwarding packets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The hierarchy includes:</a:t>
            </a:r>
          </a:p>
          <a:p>
            <a:pPr lvl="1"/>
            <a:r>
              <a:rPr lang="en-US" altLang="en-US" dirty="0"/>
              <a:t>Ultimate Routes</a:t>
            </a:r>
          </a:p>
          <a:p>
            <a:pPr lvl="1"/>
            <a:r>
              <a:rPr lang="en-US" altLang="en-US" dirty="0"/>
              <a:t>Level 1 routes</a:t>
            </a:r>
          </a:p>
          <a:p>
            <a:pPr lvl="1"/>
            <a:r>
              <a:rPr lang="en-US" altLang="en-US" dirty="0"/>
              <a:t>Level 1 parent routes</a:t>
            </a:r>
          </a:p>
          <a:p>
            <a:pPr lvl="1"/>
            <a:r>
              <a:rPr lang="en-US" altLang="en-US" dirty="0"/>
              <a:t>Level 2 child routes</a:t>
            </a:r>
          </a:p>
          <a:p>
            <a:pPr lvl="1"/>
            <a:endParaRPr lang="en-US" altLang="en-US" sz="1700" dirty="0"/>
          </a:p>
          <a:p>
            <a:pPr marL="142875" lvl="1" indent="0">
              <a:buNone/>
            </a:pPr>
            <a:r>
              <a:rPr lang="en-US" altLang="en-US" sz="1700" dirty="0"/>
              <a:t>    </a:t>
            </a:r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917" y="798944"/>
            <a:ext cx="4921854" cy="33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0487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br>
              <a:rPr lang="en-US" altLang="en-US" sz="1600" dirty="0"/>
            </a:br>
            <a:r>
              <a:rPr lang="en-US" altLang="en-US" dirty="0"/>
              <a:t>Ultimate Route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8944"/>
            <a:ext cx="4093916" cy="4036464"/>
          </a:xfrm>
        </p:spPr>
        <p:txBody>
          <a:bodyPr/>
          <a:lstStyle/>
          <a:p>
            <a:r>
              <a:rPr lang="en-US" altLang="en-US" sz="1800" dirty="0"/>
              <a:t>An ultimate route is a routing table entry that contains either a next-hop IPv4 address or an exit interface. </a:t>
            </a:r>
          </a:p>
          <a:p>
            <a:r>
              <a:rPr lang="en-US" altLang="en-US" sz="1800" dirty="0"/>
              <a:t>Directly connected, dynamically learned, and local routes are ultimate routes. </a:t>
            </a:r>
          </a:p>
          <a:p>
            <a:pPr marL="142875" lvl="1" indent="0">
              <a:buNone/>
            </a:pPr>
            <a:r>
              <a:rPr lang="en-US" altLang="en-US" sz="1700" dirty="0"/>
              <a:t>    </a:t>
            </a:r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916" y="798944"/>
            <a:ext cx="4834759" cy="32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870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br>
              <a:rPr lang="en-US" altLang="en-US" sz="1600" dirty="0"/>
            </a:br>
            <a:r>
              <a:rPr lang="en-US" altLang="en-US" dirty="0"/>
              <a:t>Level 1 Route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310" y="830633"/>
            <a:ext cx="4093916" cy="4036464"/>
          </a:xfrm>
        </p:spPr>
        <p:txBody>
          <a:bodyPr/>
          <a:lstStyle/>
          <a:p>
            <a:r>
              <a:rPr lang="en-US" altLang="en-US" sz="1800" dirty="0"/>
              <a:t>A level 1 route can be a:</a:t>
            </a:r>
          </a:p>
          <a:p>
            <a:pPr lvl="1"/>
            <a:r>
              <a:rPr lang="en-US" altLang="en-US" sz="1600" b="1" dirty="0"/>
              <a:t>Network route </a:t>
            </a:r>
            <a:r>
              <a:rPr lang="en-US" altLang="en-US" sz="1600" dirty="0"/>
              <a:t>- a network route that has a subnet mask equal to that of the classful mask.  </a:t>
            </a:r>
          </a:p>
          <a:p>
            <a:pPr lvl="1"/>
            <a:r>
              <a:rPr lang="en-US" altLang="en-US" sz="1600" b="1" dirty="0"/>
              <a:t>Supernet route </a:t>
            </a:r>
            <a:r>
              <a:rPr lang="en-US" altLang="en-US" sz="1600" dirty="0"/>
              <a:t>- a network address with a mask less than the classful mask, for example, a summary address. </a:t>
            </a:r>
          </a:p>
          <a:p>
            <a:pPr lvl="1"/>
            <a:r>
              <a:rPr lang="en-US" altLang="en-US" sz="1600" b="1" dirty="0"/>
              <a:t>Default route </a:t>
            </a:r>
            <a:r>
              <a:rPr lang="en-US" altLang="en-US" sz="1600" dirty="0"/>
              <a:t>- a static route with the address 0.0.0.0/0</a:t>
            </a:r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48" y="830633"/>
            <a:ext cx="4487919" cy="1613514"/>
          </a:xfrm>
          <a:prstGeom prst="rect">
            <a:avLst/>
          </a:prstGeom>
        </p:spPr>
      </p:pic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4" y="2554487"/>
            <a:ext cx="3762699" cy="20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519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br>
              <a:rPr lang="en-US" altLang="en-US" sz="1600" dirty="0"/>
            </a:br>
            <a:r>
              <a:rPr lang="en-US" altLang="en-US" dirty="0"/>
              <a:t>Level 1 Parent Route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310" y="830633"/>
            <a:ext cx="4093916" cy="4036464"/>
          </a:xfrm>
        </p:spPr>
        <p:txBody>
          <a:bodyPr/>
          <a:lstStyle/>
          <a:p>
            <a:r>
              <a:rPr lang="en-US" altLang="en-US" sz="1800" dirty="0"/>
              <a:t> A parent route is a level 1 network route that is subnetted.</a:t>
            </a:r>
          </a:p>
          <a:p>
            <a:r>
              <a:rPr lang="en-US" altLang="en-US" sz="1650" dirty="0"/>
              <a:t>In the routing table, it basically provides a heading for the specific subnets it contains.</a:t>
            </a:r>
            <a:endParaRPr lang="en-CA" altLang="en-US" sz="1650" dirty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65" y="924909"/>
            <a:ext cx="4603531" cy="3226677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956" y="2538247"/>
            <a:ext cx="3893270" cy="18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2559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br>
              <a:rPr lang="en-US" altLang="en-US" sz="1600" dirty="0"/>
            </a:br>
            <a:r>
              <a:rPr lang="en-US" altLang="en-US" dirty="0"/>
              <a:t>Level 2 Child Route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126" y="577824"/>
            <a:ext cx="4093916" cy="4036464"/>
          </a:xfrm>
        </p:spPr>
        <p:txBody>
          <a:bodyPr/>
          <a:lstStyle/>
          <a:p>
            <a:r>
              <a:rPr lang="en-US" altLang="en-US" sz="1800" dirty="0"/>
              <a:t> A level 2 child route is a route that is a subnet of a classful network address.</a:t>
            </a:r>
          </a:p>
          <a:p>
            <a:r>
              <a:rPr lang="en-US" altLang="en-US" sz="1800" dirty="0"/>
              <a:t> Level 1 parent routes contain level 2 child routes.</a:t>
            </a:r>
          </a:p>
          <a:p>
            <a:r>
              <a:rPr lang="en-US" altLang="en-US" sz="1800" dirty="0"/>
              <a:t>Level 2 child routes are also ultimate routes.</a:t>
            </a:r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84" y="798944"/>
            <a:ext cx="4439317" cy="3308807"/>
          </a:xfrm>
          <a:prstGeom prst="rect">
            <a:avLst/>
          </a:prstGeom>
        </p:spPr>
      </p:pic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276" y="2965815"/>
            <a:ext cx="3518716" cy="17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761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IPv4 Route Lookup Process</a:t>
            </a:r>
            <a:br>
              <a:rPr lang="en-US" altLang="en-US" sz="1600" dirty="0"/>
            </a:br>
            <a:r>
              <a:rPr lang="en-US" altLang="en-US" dirty="0"/>
              <a:t>Route Lookup Process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8511" y="420168"/>
            <a:ext cx="4339365" cy="4446122"/>
          </a:xfrm>
        </p:spPr>
        <p:txBody>
          <a:bodyPr/>
          <a:lstStyle/>
          <a:p>
            <a:r>
              <a:rPr lang="en-US" altLang="en-US" sz="1800" dirty="0"/>
              <a:t>Router lookup process:</a:t>
            </a:r>
          </a:p>
          <a:p>
            <a:pPr lvl="1"/>
            <a:r>
              <a:rPr lang="en-US" altLang="en-US" sz="1600" dirty="0"/>
              <a:t>If the best match is a level 1 ultimate route, then this route is used to forward the packet.</a:t>
            </a:r>
          </a:p>
          <a:p>
            <a:pPr lvl="1"/>
            <a:r>
              <a:rPr lang="en-US" altLang="en-US" sz="1600" dirty="0"/>
              <a:t>If the best match is a level 1 parent route, the router then examines child routes (the subnet routes).</a:t>
            </a:r>
          </a:p>
          <a:p>
            <a:pPr lvl="1"/>
            <a:r>
              <a:rPr lang="en-US" altLang="en-US" sz="1600" dirty="0"/>
              <a:t>If there is a match with a level 2 child route, that is used to forward the packet.</a:t>
            </a:r>
          </a:p>
          <a:p>
            <a:pPr lvl="1"/>
            <a:r>
              <a:rPr lang="en-US" altLang="en-US" sz="1600" dirty="0"/>
              <a:t>If there is no match with level 2 child routes, the router searches level 1 supernet or default routes. If there is a match, that route is used. </a:t>
            </a:r>
          </a:p>
          <a:p>
            <a:pPr lvl="1"/>
            <a:r>
              <a:rPr lang="en-US" altLang="en-US" sz="1600" dirty="0"/>
              <a:t>If there is no match found in the routing table the packet is dropped.</a:t>
            </a:r>
          </a:p>
          <a:p>
            <a:pPr lvl="1"/>
            <a:endParaRPr lang="en-US" altLang="en-US" sz="1700" dirty="0"/>
          </a:p>
          <a:p>
            <a:endParaRPr lang="en-US" altLang="en-US" sz="1800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67" y="956643"/>
            <a:ext cx="4403834" cy="33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963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IPv4 Route Lookup Process</a:t>
            </a:r>
            <a:br>
              <a:rPr lang="en-US" altLang="en-US" sz="1600" dirty="0"/>
            </a:br>
            <a:r>
              <a:rPr lang="en-US" altLang="en-US" dirty="0"/>
              <a:t>Best Route = Longest Match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30041"/>
            <a:ext cx="4339365" cy="4446122"/>
          </a:xfrm>
        </p:spPr>
        <p:txBody>
          <a:bodyPr/>
          <a:lstStyle/>
          <a:p>
            <a:r>
              <a:rPr lang="en-US" altLang="en-US" sz="1800" dirty="0"/>
              <a:t>The best match is the route in the routing table that has the most number of far left matching bits with the destination IPv4 address of the packet. </a:t>
            </a:r>
          </a:p>
          <a:p>
            <a:r>
              <a:rPr lang="en-US" altLang="en-US" sz="1800" dirty="0"/>
              <a:t>The route with the greatest number of equivalent far left bits, or the longest match, is always the preferred route.</a:t>
            </a:r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6690" y="930041"/>
            <a:ext cx="4764557" cy="28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394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Analyze an IPv6 Routing Table</a:t>
            </a:r>
            <a:br>
              <a:rPr lang="en-US" altLang="en-US" sz="1600" dirty="0"/>
            </a:br>
            <a:r>
              <a:rPr lang="en-US" altLang="en-US" dirty="0"/>
              <a:t>IPv6 Routing Table Entries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08717"/>
            <a:ext cx="4339365" cy="4446122"/>
          </a:xfrm>
        </p:spPr>
        <p:txBody>
          <a:bodyPr/>
          <a:lstStyle/>
          <a:p>
            <a:r>
              <a:rPr lang="en-US" altLang="en-US" sz="1800" dirty="0"/>
              <a:t>An IPv6 routing table includes directly connected, static and dynamically learned routes.</a:t>
            </a:r>
          </a:p>
          <a:p>
            <a:r>
              <a:rPr lang="en-US" altLang="en-US" sz="1800" dirty="0"/>
              <a:t>All IPv6 routes are level 1 ultimate routes.</a:t>
            </a:r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790" y="930040"/>
            <a:ext cx="4623178" cy="338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53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Routing Protocol Overview</a:t>
            </a:r>
            <a:br>
              <a:rPr lang="en-US" altLang="en-US" dirty="0"/>
            </a:br>
            <a:r>
              <a:rPr lang="en-US" altLang="en-US" dirty="0"/>
              <a:t>Dynamic Routing Protocol Components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35669" y="798944"/>
            <a:ext cx="4908331" cy="5637436"/>
          </a:xfrm>
        </p:spPr>
        <p:txBody>
          <a:bodyPr/>
          <a:lstStyle/>
          <a:p>
            <a:r>
              <a:rPr lang="en-US" altLang="en-US" sz="1600" dirty="0"/>
              <a:t>Purpose of dynamic routing protocols includes:</a:t>
            </a:r>
          </a:p>
          <a:p>
            <a:pPr lvl="1"/>
            <a:r>
              <a:rPr lang="en-CA" altLang="en-US" dirty="0"/>
              <a:t>Discovery of remote networks</a:t>
            </a:r>
          </a:p>
          <a:p>
            <a:pPr lvl="1"/>
            <a:r>
              <a:rPr lang="en-CA" altLang="en-US" dirty="0"/>
              <a:t>Maintaining up-to-date routing information</a:t>
            </a:r>
          </a:p>
          <a:p>
            <a:pPr lvl="1"/>
            <a:r>
              <a:rPr lang="en-US" altLang="en-US" dirty="0"/>
              <a:t>Choosing the best path to destination networks</a:t>
            </a:r>
          </a:p>
          <a:p>
            <a:pPr lvl="1"/>
            <a:r>
              <a:rPr lang="en-US" altLang="en-US" dirty="0"/>
              <a:t>Ability to find a new best path if the current path is no longer available</a:t>
            </a:r>
            <a:endParaRPr lang="en-CA" altLang="en-US" dirty="0"/>
          </a:p>
          <a:p>
            <a:r>
              <a:rPr lang="en-US" altLang="en-US" sz="1600" dirty="0"/>
              <a:t>The main components of dynamic routing protocols include:</a:t>
            </a:r>
          </a:p>
          <a:p>
            <a:pPr lvl="1"/>
            <a:r>
              <a:rPr lang="en-US" altLang="en-US" dirty="0"/>
              <a:t>Data structures - tables or databases kept in RAM. </a:t>
            </a:r>
          </a:p>
          <a:p>
            <a:pPr lvl="1"/>
            <a:r>
              <a:rPr lang="en-US" altLang="en-US" dirty="0"/>
              <a:t>Routing protocol messages - to discover neighboring routers, exchange routing information, and maintain accurate information about the network.</a:t>
            </a:r>
          </a:p>
          <a:p>
            <a:pPr lvl="1"/>
            <a:r>
              <a:rPr lang="en-US" altLang="en-US" dirty="0"/>
              <a:t>Algorithms – to facilitate learning routing information and for best path determination. 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04" y="935420"/>
            <a:ext cx="3720663" cy="32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36187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Analyze an IPv6 Routing Table</a:t>
            </a:r>
            <a:br>
              <a:rPr lang="en-US" altLang="en-US" sz="1600" dirty="0"/>
            </a:br>
            <a:r>
              <a:rPr lang="en-US" altLang="en-US" dirty="0"/>
              <a:t>Directly Connected Entries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5671" y="602785"/>
            <a:ext cx="4750675" cy="4446122"/>
          </a:xfrm>
        </p:spPr>
        <p:txBody>
          <a:bodyPr/>
          <a:lstStyle/>
          <a:p>
            <a:r>
              <a:rPr lang="en-US" altLang="en-US" sz="1800" dirty="0"/>
              <a:t>Use the </a:t>
            </a:r>
            <a:r>
              <a:rPr lang="en-US" altLang="en-US" sz="1800" b="1" dirty="0"/>
              <a:t>show ipv6 route </a:t>
            </a:r>
            <a:r>
              <a:rPr lang="en-US" altLang="en-US" sz="1800" dirty="0"/>
              <a:t>command to display the IPv6 routing table.</a:t>
            </a:r>
          </a:p>
          <a:p>
            <a:r>
              <a:rPr lang="en-US" altLang="en-US" sz="1800" dirty="0"/>
              <a:t>The directly connected route entries include the following:</a:t>
            </a:r>
          </a:p>
          <a:p>
            <a:pPr lvl="1"/>
            <a:r>
              <a:rPr lang="en-US" altLang="en-US" sz="1600" dirty="0"/>
              <a:t>Route source – How the route was learned.  Directly connected indicated with a C and L for local route.</a:t>
            </a:r>
          </a:p>
          <a:p>
            <a:pPr lvl="1"/>
            <a:r>
              <a:rPr lang="en-US" altLang="en-US" sz="1600" dirty="0"/>
              <a:t>Directly connected network address.</a:t>
            </a:r>
          </a:p>
          <a:p>
            <a:pPr lvl="1"/>
            <a:r>
              <a:rPr lang="en-US" altLang="en-US" sz="1600" dirty="0"/>
              <a:t>Administrative distance – Trustworthiness of the route (lower more trustworthy).</a:t>
            </a:r>
          </a:p>
          <a:p>
            <a:pPr lvl="1"/>
            <a:r>
              <a:rPr lang="en-US" altLang="en-US" sz="1600" dirty="0"/>
              <a:t>Metric – Value assigned to reach the network (lower is preferred route).</a:t>
            </a:r>
          </a:p>
          <a:p>
            <a:pPr lvl="1"/>
            <a:r>
              <a:rPr lang="en-US" altLang="en-US" sz="1600" dirty="0"/>
              <a:t>Outgoing interface – Exit interface used to forward packet.</a:t>
            </a:r>
          </a:p>
          <a:p>
            <a:pPr lvl="1"/>
            <a:endParaRPr lang="en-US" altLang="en-US" sz="1700" dirty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29017" r="61618" b="28072"/>
          <a:stretch/>
        </p:blipFill>
        <p:spPr>
          <a:xfrm>
            <a:off x="315311" y="945931"/>
            <a:ext cx="3711202" cy="33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3970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Analyze an IPv6 Routing Table</a:t>
            </a:r>
            <a:br>
              <a:rPr lang="en-US" altLang="en-US" sz="1600" dirty="0"/>
            </a:br>
            <a:r>
              <a:rPr lang="en-US" altLang="en-US" dirty="0"/>
              <a:t>Remote IPv6 Network Entries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5779" y="798944"/>
            <a:ext cx="4204137" cy="4446122"/>
          </a:xfrm>
        </p:spPr>
        <p:txBody>
          <a:bodyPr/>
          <a:lstStyle/>
          <a:p>
            <a:r>
              <a:rPr lang="en-US" altLang="en-US" sz="1700" dirty="0"/>
              <a:t>The remote IPv6 route entries also include the following:</a:t>
            </a:r>
          </a:p>
          <a:p>
            <a:pPr lvl="1"/>
            <a:r>
              <a:rPr lang="en-US" altLang="en-US" sz="1600" dirty="0"/>
              <a:t>Route source – How the route was learned. Common codes include O (OSPF), D (EIGRP), R (RIP), and S (Static route).</a:t>
            </a:r>
          </a:p>
          <a:p>
            <a:pPr lvl="1"/>
            <a:r>
              <a:rPr lang="en-US" altLang="en-US" sz="1600" dirty="0"/>
              <a:t>Next hop - Identifies the IPv6 address of the next router to forward the packet to.</a:t>
            </a:r>
          </a:p>
          <a:p>
            <a:r>
              <a:rPr lang="en-US" altLang="en-US" sz="1700" dirty="0"/>
              <a:t>The IPv6 router lookup process:</a:t>
            </a:r>
          </a:p>
          <a:p>
            <a:pPr lvl="1"/>
            <a:r>
              <a:rPr lang="en-US" altLang="en-US" sz="1600" dirty="0"/>
              <a:t>Examines level 1 network routes for the best match.</a:t>
            </a:r>
          </a:p>
          <a:p>
            <a:pPr lvl="1"/>
            <a:r>
              <a:rPr lang="en-US" altLang="en-US" sz="1600" dirty="0"/>
              <a:t>Longest match is the best match.</a:t>
            </a:r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t="28608" r="53119" b="35223"/>
          <a:stretch/>
        </p:blipFill>
        <p:spPr>
          <a:xfrm>
            <a:off x="106744" y="923472"/>
            <a:ext cx="4642294" cy="27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2891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3.4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131779293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Conclusion</a:t>
            </a:r>
            <a:br>
              <a:rPr lang="en-US" altLang="en-US" sz="1600" dirty="0"/>
            </a:br>
            <a:r>
              <a:rPr lang="en-US" altLang="en-US" dirty="0"/>
              <a:t>Chapter 3: Dynamic Routing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186" y="799102"/>
            <a:ext cx="6726621" cy="4446122"/>
          </a:xfrm>
        </p:spPr>
        <p:txBody>
          <a:bodyPr/>
          <a:lstStyle/>
          <a:p>
            <a:r>
              <a:rPr lang="en-US" altLang="en-US" sz="1800" dirty="0"/>
              <a:t>Explain the function of dynamic routing protocols.</a:t>
            </a:r>
          </a:p>
          <a:p>
            <a:r>
              <a:rPr lang="en-US" altLang="en-US" sz="1800" dirty="0"/>
              <a:t>Implement RIPv2.</a:t>
            </a:r>
          </a:p>
          <a:p>
            <a:r>
              <a:rPr lang="en-US" altLang="en-US" sz="1800" dirty="0"/>
              <a:t>Determine the route source, administrative distance, and metric for a given route.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8350177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versus Static Routing</a:t>
            </a:r>
            <a:br>
              <a:rPr lang="en-US" altLang="en-US" dirty="0"/>
            </a:br>
            <a:r>
              <a:rPr lang="en-US" altLang="en-US" dirty="0"/>
              <a:t>Static Routing Uses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809612"/>
            <a:ext cx="3710151" cy="5637436"/>
          </a:xfrm>
        </p:spPr>
        <p:txBody>
          <a:bodyPr/>
          <a:lstStyle/>
          <a:p>
            <a:r>
              <a:rPr lang="en-US" altLang="en-US" sz="1800" dirty="0"/>
              <a:t>Networks often use both static and dynamic routing.</a:t>
            </a:r>
            <a:endParaRPr lang="en-CA" altLang="en-US" sz="1800" dirty="0"/>
          </a:p>
          <a:p>
            <a:r>
              <a:rPr lang="en-US" altLang="en-US" sz="1800" dirty="0"/>
              <a:t>Static Routing is used as follows:</a:t>
            </a:r>
          </a:p>
          <a:p>
            <a:pPr lvl="1"/>
            <a:r>
              <a:rPr lang="en-US" altLang="en-US" sz="1600" dirty="0"/>
              <a:t>For easy routing table maintenance in small networks.</a:t>
            </a:r>
          </a:p>
          <a:p>
            <a:pPr lvl="1"/>
            <a:r>
              <a:rPr lang="en-US" altLang="en-US" sz="1600" dirty="0"/>
              <a:t> Routing to and from a stub network.</a:t>
            </a:r>
          </a:p>
          <a:p>
            <a:pPr lvl="1"/>
            <a:r>
              <a:rPr lang="en-US" altLang="en-US" sz="1600" dirty="0"/>
              <a:t>Accessing a single default route.</a:t>
            </a:r>
          </a:p>
          <a:p>
            <a:pPr lvl="1"/>
            <a:endParaRPr lang="en-US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277" y="809612"/>
            <a:ext cx="5286830" cy="27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0721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versus Static Routing</a:t>
            </a:r>
            <a:br>
              <a:rPr lang="en-US" altLang="en-US" dirty="0"/>
            </a:br>
            <a:r>
              <a:rPr lang="en-US" altLang="en-US" dirty="0"/>
              <a:t>Static Routing Advantages and Disadvantages</a:t>
            </a:r>
            <a:endParaRPr lang="en-CA" altLang="en-US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235" y="980500"/>
            <a:ext cx="8874611" cy="27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3020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versus Static Routing</a:t>
            </a:r>
            <a:br>
              <a:rPr lang="en-US" altLang="en-US" dirty="0"/>
            </a:br>
            <a:r>
              <a:rPr lang="en-US" altLang="en-US" dirty="0"/>
              <a:t>Dynamic Routing Protocols Uses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/>
              <a:t>Dynamic routing is the best choice for large networks</a:t>
            </a:r>
          </a:p>
          <a:p>
            <a:r>
              <a:rPr lang="en-US" altLang="en-US" sz="1800" dirty="0"/>
              <a:t>Dynamic routing protocols help the network administrator manage the network:</a:t>
            </a:r>
          </a:p>
          <a:p>
            <a:pPr lvl="1"/>
            <a:r>
              <a:rPr lang="en-US" altLang="en-US" sz="1600" dirty="0"/>
              <a:t>Providing redundant paths</a:t>
            </a:r>
          </a:p>
          <a:p>
            <a:pPr lvl="1"/>
            <a:r>
              <a:rPr lang="en-US" altLang="en-US" sz="1600" dirty="0"/>
              <a:t>Automatically implementing the alternate path when a link goes down.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743" y="929978"/>
            <a:ext cx="5144877" cy="33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590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versus Static Routing</a:t>
            </a:r>
            <a:br>
              <a:rPr lang="en-US" altLang="en-US" dirty="0"/>
            </a:br>
            <a:r>
              <a:rPr lang="en-US" altLang="en-US" dirty="0"/>
              <a:t>Dynamic Routing Advantages and Disadvantages</a:t>
            </a:r>
            <a:endParaRPr lang="en-CA" altLang="en-US" dirty="0"/>
          </a:p>
        </p:txBody>
      </p:sp>
      <p:pic>
        <p:nvPicPr>
          <p:cNvPr id="4" name="Content Placeholder 3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25" y="1145754"/>
            <a:ext cx="8824752" cy="2291509"/>
          </a:xfrm>
        </p:spPr>
      </p:pic>
    </p:spTree>
    <p:extLst>
      <p:ext uri="{BB962C8B-B14F-4D97-AF65-F5344CB8AC3E}">
        <p14:creationId xmlns:p14="http://schemas.microsoft.com/office/powerpoint/2010/main" val="184442146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3.2 RIPv2</a:t>
            </a:r>
          </a:p>
        </p:txBody>
      </p:sp>
    </p:spTree>
    <p:extLst>
      <p:ext uri="{BB962C8B-B14F-4D97-AF65-F5344CB8AC3E}">
        <p14:creationId xmlns:p14="http://schemas.microsoft.com/office/powerpoint/2010/main" val="79998412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121414"/>
          </a:xfrm>
        </p:spPr>
        <p:txBody>
          <a:bodyPr/>
          <a:lstStyle/>
          <a:p>
            <a:endParaRPr lang="en-US" dirty="0"/>
          </a:p>
          <a:p>
            <a:r>
              <a:rPr lang="en-US" sz="1600" dirty="0"/>
              <a:t>Use the </a:t>
            </a:r>
            <a:r>
              <a:rPr lang="en-US" sz="1600" b="1" dirty="0"/>
              <a:t>router rip </a:t>
            </a:r>
            <a:r>
              <a:rPr lang="en-US" sz="1600" dirty="0"/>
              <a:t>command to enable RIP v1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dirty="0"/>
              <a:t>Use the </a:t>
            </a:r>
            <a:r>
              <a:rPr lang="en-US" sz="1600" b="1" dirty="0"/>
              <a:t>no router rip command </a:t>
            </a:r>
            <a:r>
              <a:rPr lang="en-US" sz="1600" dirty="0"/>
              <a:t>to disable RIP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versus Static Routing</a:t>
            </a:r>
            <a:br>
              <a:rPr lang="en-US" altLang="en-US" dirty="0"/>
            </a:br>
            <a:r>
              <a:rPr lang="en-US" altLang="en-US" dirty="0"/>
              <a:t>Router RIP Configuration Mode</a:t>
            </a:r>
            <a:endParaRPr lang="en-CA" altLang="en-US" dirty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198" y="1713187"/>
            <a:ext cx="4603531" cy="935420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9862" y="1124607"/>
            <a:ext cx="396694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113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6684</TotalTime>
  <Words>2061</Words>
  <Application>Microsoft Office PowerPoint</Application>
  <PresentationFormat>On-screen Show (16:9)</PresentationFormat>
  <Paragraphs>358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CiscoSans ExtraLight</vt:lpstr>
      <vt:lpstr>Wingdings</vt:lpstr>
      <vt:lpstr>Default Theme</vt:lpstr>
      <vt:lpstr>3.1 Dynamic Routing Protocols</vt:lpstr>
      <vt:lpstr>Dynamic Routing Protocol Overview Dynamic Routing Protocol Overview</vt:lpstr>
      <vt:lpstr>Dynamic Routing Protocol Overview Dynamic Routing Protocol Components</vt:lpstr>
      <vt:lpstr>Dynamic versus Static Routing Static Routing Uses</vt:lpstr>
      <vt:lpstr>Dynamic versus Static Routing Static Routing Advantages and Disadvantages</vt:lpstr>
      <vt:lpstr>Dynamic versus Static Routing Dynamic Routing Protocols Uses</vt:lpstr>
      <vt:lpstr>Dynamic versus Static Routing Dynamic Routing Advantages and Disadvantages</vt:lpstr>
      <vt:lpstr>3.2 RIPv2</vt:lpstr>
      <vt:lpstr>Dynamic versus Static Routing Router RIP Configuration Mode</vt:lpstr>
      <vt:lpstr>Configuring the RIP Protocol Advertise Networks</vt:lpstr>
      <vt:lpstr>Configuring the RIP Protocol Verify RIP Routing</vt:lpstr>
      <vt:lpstr>Configuring the RIP Protocol Enable and Verify RIPv2</vt:lpstr>
      <vt:lpstr>Configuring the RIP Protocol Disable Auto Summarization</vt:lpstr>
      <vt:lpstr>Configuring the RIP Protocol Configure Passive Interfaces</vt:lpstr>
      <vt:lpstr>Configuring the RIP Protocol Propagate a Default Route</vt:lpstr>
      <vt:lpstr>Configuring the RIP Protocol Packet Tracer - Configuring RIPv2</vt:lpstr>
      <vt:lpstr>Configuring the RIP Protocol Lab - Configuring Basic RIPv2</vt:lpstr>
      <vt:lpstr>3.3 The Routing Table</vt:lpstr>
      <vt:lpstr>Parts of an IPv4 Route Entry Routing Table Entries</vt:lpstr>
      <vt:lpstr>Parts of an IPv4 Route Entry Directly Connected Entries</vt:lpstr>
      <vt:lpstr>Parts of an IPv4 Route Entry Remote Network Entries</vt:lpstr>
      <vt:lpstr>Dynamically Learned IPv4 Routes Routing Table Terms</vt:lpstr>
      <vt:lpstr>Dynamically Learned IPv4 Routes Ultimate Route</vt:lpstr>
      <vt:lpstr>Dynamically Learned IPv4 Routes Level 1 Route</vt:lpstr>
      <vt:lpstr>Dynamically Learned IPv4 Routes Level 1 Parent Route</vt:lpstr>
      <vt:lpstr>Dynamically Learned IPv4 Routes Level 2 Child Route</vt:lpstr>
      <vt:lpstr>The IPv4 Route Lookup Process Route Lookup Process</vt:lpstr>
      <vt:lpstr>The IPv4 Route Lookup Process Best Route = Longest Match</vt:lpstr>
      <vt:lpstr>Analyze an IPv6 Routing Table IPv6 Routing Table Entries</vt:lpstr>
      <vt:lpstr>Analyze an IPv6 Routing Table Directly Connected Entries</vt:lpstr>
      <vt:lpstr>Analyze an IPv6 Routing Table Remote IPv6 Network Entries</vt:lpstr>
      <vt:lpstr>3.4 Chapter Summary</vt:lpstr>
      <vt:lpstr>Conclusion Chapter 3: Dynamic Routing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Наталія Петрівна Полякова</cp:lastModifiedBy>
  <cp:revision>355</cp:revision>
  <dcterms:created xsi:type="dcterms:W3CDTF">2016-08-22T22:27:36Z</dcterms:created>
  <dcterms:modified xsi:type="dcterms:W3CDTF">2022-05-03T10:33:15Z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