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758" r:id="rId2"/>
    <p:sldId id="760" r:id="rId3"/>
    <p:sldId id="887" r:id="rId4"/>
    <p:sldId id="759" r:id="rId5"/>
    <p:sldId id="628" r:id="rId6"/>
    <p:sldId id="954" r:id="rId7"/>
    <p:sldId id="955" r:id="rId8"/>
    <p:sldId id="956" r:id="rId9"/>
    <p:sldId id="859" r:id="rId10"/>
    <p:sldId id="957" r:id="rId11"/>
    <p:sldId id="958" r:id="rId12"/>
    <p:sldId id="959" r:id="rId13"/>
    <p:sldId id="960" r:id="rId14"/>
    <p:sldId id="961" r:id="rId15"/>
    <p:sldId id="962" r:id="rId16"/>
    <p:sldId id="963" r:id="rId17"/>
    <p:sldId id="964" r:id="rId18"/>
    <p:sldId id="965" r:id="rId19"/>
    <p:sldId id="966" r:id="rId20"/>
    <p:sldId id="967" r:id="rId21"/>
    <p:sldId id="968" r:id="rId22"/>
    <p:sldId id="969" r:id="rId23"/>
    <p:sldId id="970" r:id="rId24"/>
    <p:sldId id="971" r:id="rId25"/>
    <p:sldId id="922" r:id="rId26"/>
    <p:sldId id="762" r:id="rId27"/>
    <p:sldId id="902" r:id="rId28"/>
    <p:sldId id="972" r:id="rId29"/>
    <p:sldId id="973" r:id="rId30"/>
    <p:sldId id="974" r:id="rId31"/>
    <p:sldId id="975" r:id="rId32"/>
    <p:sldId id="976" r:id="rId33"/>
    <p:sldId id="977" r:id="rId34"/>
    <p:sldId id="978" r:id="rId35"/>
    <p:sldId id="979" r:id="rId36"/>
    <p:sldId id="931" r:id="rId37"/>
    <p:sldId id="932" r:id="rId38"/>
    <p:sldId id="980" r:id="rId39"/>
    <p:sldId id="981" r:id="rId40"/>
    <p:sldId id="982" r:id="rId41"/>
    <p:sldId id="937" r:id="rId42"/>
    <p:sldId id="983" r:id="rId43"/>
    <p:sldId id="984" r:id="rId44"/>
    <p:sldId id="938" r:id="rId45"/>
    <p:sldId id="985" r:id="rId46"/>
    <p:sldId id="987" r:id="rId47"/>
    <p:sldId id="986" r:id="rId48"/>
    <p:sldId id="988" r:id="rId49"/>
    <p:sldId id="989" r:id="rId50"/>
    <p:sldId id="990" r:id="rId51"/>
    <p:sldId id="991" r:id="rId52"/>
    <p:sldId id="771" r:id="rId53"/>
    <p:sldId id="765" r:id="rId54"/>
    <p:sldId id="939" r:id="rId55"/>
    <p:sldId id="291" r:id="rId5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6" autoAdjust="0"/>
    <p:restoredTop sz="81065" autoAdjust="0"/>
  </p:normalViewPr>
  <p:slideViewPr>
    <p:cSldViewPr snapToGrid="0" showGuides="1">
      <p:cViewPr varScale="1">
        <p:scale>
          <a:sx n="88" d="100"/>
          <a:sy n="88" d="100"/>
        </p:scale>
        <p:origin x="1517" y="67"/>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4/6/2022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Scaling Networks </a:t>
            </a:r>
            <a:r>
              <a:rPr lang="en-US" b="0" baseline="0" dirty="0"/>
              <a:t>v6.0</a:t>
            </a:r>
            <a:endParaRPr lang="en-US" b="0" dirty="0"/>
          </a:p>
          <a:p>
            <a:pPr>
              <a:buFontTx/>
              <a:buNone/>
            </a:pPr>
            <a:r>
              <a:rPr lang="en-US" sz="1200" b="0" dirty="0"/>
              <a:t>Chapter 3: STP</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3.1.2.1</a:t>
            </a:r>
            <a:r>
              <a:rPr lang="en-US" baseline="0" dirty="0">
                <a:latin typeface="Arial" charset="0"/>
              </a:rPr>
              <a:t> – Spanning Tree Algorithm: Introduction</a:t>
            </a:r>
            <a:endParaRPr lang="en-US" dirty="0"/>
          </a:p>
        </p:txBody>
      </p:sp>
    </p:spTree>
    <p:extLst>
      <p:ext uri="{BB962C8B-B14F-4D97-AF65-F5344CB8AC3E}">
        <p14:creationId xmlns:p14="http://schemas.microsoft.com/office/powerpoint/2010/main" val="415852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3.1.2.2</a:t>
            </a:r>
            <a:r>
              <a:rPr lang="en-US" baseline="0" dirty="0">
                <a:latin typeface="Arial" charset="0"/>
              </a:rPr>
              <a:t> – Spanning Tree Algorithm: Port Roles</a:t>
            </a:r>
            <a:endParaRPr lang="en-US" dirty="0"/>
          </a:p>
        </p:txBody>
      </p:sp>
    </p:spTree>
    <p:extLst>
      <p:ext uri="{BB962C8B-B14F-4D97-AF65-F5344CB8AC3E}">
        <p14:creationId xmlns:p14="http://schemas.microsoft.com/office/powerpoint/2010/main" val="317436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3.1.2.3</a:t>
            </a:r>
            <a:r>
              <a:rPr lang="en-US" baseline="0" dirty="0">
                <a:latin typeface="Arial" charset="0"/>
              </a:rPr>
              <a:t> – Spanning Tree Algorithm: Root Bridge</a:t>
            </a:r>
            <a:endParaRPr lang="en-US" dirty="0"/>
          </a:p>
        </p:txBody>
      </p:sp>
    </p:spTree>
    <p:extLst>
      <p:ext uri="{BB962C8B-B14F-4D97-AF65-F5344CB8AC3E}">
        <p14:creationId xmlns:p14="http://schemas.microsoft.com/office/powerpoint/2010/main" val="461812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3.1.2.4</a:t>
            </a:r>
            <a:r>
              <a:rPr lang="en-US" baseline="0" dirty="0">
                <a:latin typeface="Arial" charset="0"/>
              </a:rPr>
              <a:t> – Spanning Tree Algorithm: Root Path Cost</a:t>
            </a:r>
            <a:endParaRPr lang="en-US" dirty="0"/>
          </a:p>
        </p:txBody>
      </p:sp>
    </p:spTree>
    <p:extLst>
      <p:ext uri="{BB962C8B-B14F-4D97-AF65-F5344CB8AC3E}">
        <p14:creationId xmlns:p14="http://schemas.microsoft.com/office/powerpoint/2010/main" val="243611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3.1.2.5</a:t>
            </a:r>
            <a:r>
              <a:rPr lang="en-US" baseline="0" dirty="0">
                <a:latin typeface="Arial" charset="0"/>
              </a:rPr>
              <a:t> – Port Role Decisions for RSTP</a:t>
            </a:r>
            <a:endParaRPr lang="en-US" dirty="0"/>
          </a:p>
        </p:txBody>
      </p:sp>
    </p:spTree>
    <p:extLst>
      <p:ext uri="{BB962C8B-B14F-4D97-AF65-F5344CB8AC3E}">
        <p14:creationId xmlns:p14="http://schemas.microsoft.com/office/powerpoint/2010/main" val="194917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3.1.2.5</a:t>
            </a:r>
            <a:r>
              <a:rPr lang="en-US" baseline="0" dirty="0">
                <a:latin typeface="Arial" charset="0"/>
              </a:rPr>
              <a:t> – Port Role Decisions for RSTP (Cont.)</a:t>
            </a:r>
            <a:endParaRPr lang="en-US" dirty="0"/>
          </a:p>
        </p:txBody>
      </p:sp>
    </p:spTree>
    <p:extLst>
      <p:ext uri="{BB962C8B-B14F-4D97-AF65-F5344CB8AC3E}">
        <p14:creationId xmlns:p14="http://schemas.microsoft.com/office/powerpoint/2010/main" val="371839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3.1.2.6</a:t>
            </a:r>
            <a:r>
              <a:rPr lang="en-US" baseline="0" dirty="0">
                <a:latin typeface="Arial" charset="0"/>
              </a:rPr>
              <a:t> – Determine Designated and Alternate Ports</a:t>
            </a:r>
            <a:endParaRPr lang="en-US" dirty="0"/>
          </a:p>
        </p:txBody>
      </p:sp>
    </p:spTree>
    <p:extLst>
      <p:ext uri="{BB962C8B-B14F-4D97-AF65-F5344CB8AC3E}">
        <p14:creationId xmlns:p14="http://schemas.microsoft.com/office/powerpoint/2010/main" val="2216411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3.1.2.7</a:t>
            </a:r>
            <a:r>
              <a:rPr lang="en-US" baseline="0" dirty="0">
                <a:latin typeface="Arial" charset="0"/>
              </a:rPr>
              <a:t> – 802.1D BPDU Frame Format</a:t>
            </a:r>
            <a:endParaRPr lang="en-US" dirty="0"/>
          </a:p>
        </p:txBody>
      </p:sp>
    </p:spTree>
    <p:extLst>
      <p:ext uri="{BB962C8B-B14F-4D97-AF65-F5344CB8AC3E}">
        <p14:creationId xmlns:p14="http://schemas.microsoft.com/office/powerpoint/2010/main" val="3871997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3.1.2.8</a:t>
            </a:r>
            <a:r>
              <a:rPr lang="en-US" baseline="0" dirty="0">
                <a:latin typeface="Arial" charset="0"/>
              </a:rPr>
              <a:t> – 802.1D BPDU Propagation and Process</a:t>
            </a:r>
            <a:endParaRPr lang="en-US" dirty="0"/>
          </a:p>
        </p:txBody>
      </p:sp>
    </p:spTree>
    <p:extLst>
      <p:ext uri="{BB962C8B-B14F-4D97-AF65-F5344CB8AC3E}">
        <p14:creationId xmlns:p14="http://schemas.microsoft.com/office/powerpoint/2010/main" val="1027041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3.1.2.8</a:t>
            </a:r>
            <a:r>
              <a:rPr lang="en-US" baseline="0" dirty="0">
                <a:latin typeface="Arial" charset="0"/>
              </a:rPr>
              <a:t> – 802.1D BPDU Propagation and Process (Cont.)</a:t>
            </a:r>
            <a:endParaRPr lang="en-US" dirty="0"/>
          </a:p>
        </p:txBody>
      </p:sp>
    </p:spTree>
    <p:extLst>
      <p:ext uri="{BB962C8B-B14F-4D97-AF65-F5344CB8AC3E}">
        <p14:creationId xmlns:p14="http://schemas.microsoft.com/office/powerpoint/2010/main" val="407872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Scaling Networks </a:t>
            </a:r>
            <a:r>
              <a:rPr lang="en-US" b="0" baseline="0" dirty="0"/>
              <a:t>v6.0</a:t>
            </a:r>
            <a:endParaRPr lang="en-US" b="0" dirty="0"/>
          </a:p>
          <a:p>
            <a:pPr>
              <a:buFontTx/>
              <a:buNone/>
            </a:pPr>
            <a:r>
              <a:rPr lang="en-US" sz="1200" b="0" dirty="0"/>
              <a:t>Chapter 3: STP</a:t>
            </a:r>
            <a:endParaRPr lang="en-GB" b="0" dirty="0"/>
          </a:p>
          <a:p>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3.1.2.8</a:t>
            </a:r>
            <a:r>
              <a:rPr lang="en-US" baseline="0" dirty="0">
                <a:latin typeface="Arial" charset="0"/>
              </a:rPr>
              <a:t> – 802.1D BPDU Propagation and Process (Cont.)</a:t>
            </a:r>
            <a:endParaRPr lang="en-US" dirty="0"/>
          </a:p>
        </p:txBody>
      </p:sp>
    </p:spTree>
    <p:extLst>
      <p:ext uri="{BB962C8B-B14F-4D97-AF65-F5344CB8AC3E}">
        <p14:creationId xmlns:p14="http://schemas.microsoft.com/office/powerpoint/2010/main" val="2402533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3.1.2.8</a:t>
            </a:r>
            <a:r>
              <a:rPr lang="en-US" baseline="0" dirty="0">
                <a:latin typeface="Arial" charset="0"/>
              </a:rPr>
              <a:t> – 802.1D BPDU Propagation and Process (Cont.)</a:t>
            </a:r>
            <a:endParaRPr lang="en-US" dirty="0"/>
          </a:p>
        </p:txBody>
      </p:sp>
    </p:spTree>
    <p:extLst>
      <p:ext uri="{BB962C8B-B14F-4D97-AF65-F5344CB8AC3E}">
        <p14:creationId xmlns:p14="http://schemas.microsoft.com/office/powerpoint/2010/main" val="1303358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3.1.2.8</a:t>
            </a:r>
            <a:r>
              <a:rPr lang="en-US" baseline="0" dirty="0">
                <a:latin typeface="Arial" charset="0"/>
              </a:rPr>
              <a:t> – 802.1D BPDU Propagation and Process (Cont.)</a:t>
            </a:r>
            <a:endParaRPr lang="en-US" dirty="0"/>
          </a:p>
        </p:txBody>
      </p:sp>
    </p:spTree>
    <p:extLst>
      <p:ext uri="{BB962C8B-B14F-4D97-AF65-F5344CB8AC3E}">
        <p14:creationId xmlns:p14="http://schemas.microsoft.com/office/powerpoint/2010/main" val="3803894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3.1.2.9</a:t>
            </a:r>
            <a:r>
              <a:rPr lang="en-US" baseline="0" dirty="0">
                <a:latin typeface="Arial" charset="0"/>
              </a:rPr>
              <a:t> – Extended System ID</a:t>
            </a:r>
            <a:endParaRPr lang="en-US" dirty="0"/>
          </a:p>
        </p:txBody>
      </p:sp>
    </p:spTree>
    <p:extLst>
      <p:ext uri="{BB962C8B-B14F-4D97-AF65-F5344CB8AC3E}">
        <p14:creationId xmlns:p14="http://schemas.microsoft.com/office/powerpoint/2010/main" val="541796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3.1.2.11</a:t>
            </a:r>
            <a:r>
              <a:rPr lang="en-US" baseline="0" dirty="0">
                <a:latin typeface="Arial" charset="0"/>
              </a:rPr>
              <a:t> – Video Demonstration – Observing Spanning Tree Protocol Operation</a:t>
            </a:r>
            <a:endParaRPr lang="en-US" dirty="0"/>
          </a:p>
        </p:txBody>
      </p:sp>
    </p:spTree>
    <p:extLst>
      <p:ext uri="{BB962C8B-B14F-4D97-AF65-F5344CB8AC3E}">
        <p14:creationId xmlns:p14="http://schemas.microsoft.com/office/powerpoint/2010/main" val="4222248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3.1.2 – STP Operation</a:t>
            </a:r>
            <a:r>
              <a:rPr lang="en-US" baseline="0" dirty="0">
                <a:latin typeface="Arial" charset="0"/>
              </a:rPr>
              <a:t> </a:t>
            </a:r>
            <a:endParaRPr lang="en-US" dirty="0">
              <a:latin typeface="Arial" charset="0"/>
            </a:endParaRPr>
          </a:p>
          <a:p>
            <a:pPr>
              <a:lnSpc>
                <a:spcPct val="80000"/>
              </a:lnSpc>
              <a:buFontTx/>
              <a:buNone/>
            </a:pPr>
            <a:r>
              <a:rPr lang="en-US" dirty="0">
                <a:latin typeface="Arial" charset="0"/>
              </a:rPr>
              <a:t>3.1.2.12</a:t>
            </a:r>
            <a:r>
              <a:rPr lang="en-US" baseline="0" dirty="0">
                <a:latin typeface="Arial" charset="0"/>
              </a:rPr>
              <a:t> – Lab – Building a Switched Network with Redundant Links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836823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STP</a:t>
            </a:r>
          </a:p>
          <a:p>
            <a:pPr>
              <a:buFontTx/>
              <a:buNone/>
            </a:pPr>
            <a:r>
              <a:rPr lang="en-US" sz="1200" b="0" dirty="0"/>
              <a:t>3.2 – Types of Spanning Tree Protocols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27</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3.2.1.1 – Types of Spanning Tree Protocols</a:t>
            </a:r>
          </a:p>
          <a:p>
            <a:endParaRPr lang="en-US" dirty="0"/>
          </a:p>
        </p:txBody>
      </p:sp>
    </p:spTree>
    <p:extLst>
      <p:ext uri="{BB962C8B-B14F-4D97-AF65-F5344CB8AC3E}">
        <p14:creationId xmlns:p14="http://schemas.microsoft.com/office/powerpoint/2010/main" val="2497233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28</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3.2.1.2 – Characteristics of Spanning Tree Protocols</a:t>
            </a:r>
          </a:p>
          <a:p>
            <a:endParaRPr lang="en-US" dirty="0"/>
          </a:p>
        </p:txBody>
      </p:sp>
    </p:spTree>
    <p:extLst>
      <p:ext uri="{BB962C8B-B14F-4D97-AF65-F5344CB8AC3E}">
        <p14:creationId xmlns:p14="http://schemas.microsoft.com/office/powerpoint/2010/main" val="3407636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29</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3.2.2.1 – Overview</a:t>
            </a:r>
            <a:r>
              <a:rPr lang="en-US" baseline="0" dirty="0"/>
              <a:t> of PVST+</a:t>
            </a:r>
            <a:endParaRPr lang="en-US" dirty="0"/>
          </a:p>
          <a:p>
            <a:endParaRPr lang="en-US" dirty="0"/>
          </a:p>
        </p:txBody>
      </p:sp>
    </p:spTree>
    <p:extLst>
      <p:ext uri="{BB962C8B-B14F-4D97-AF65-F5344CB8AC3E}">
        <p14:creationId xmlns:p14="http://schemas.microsoft.com/office/powerpoint/2010/main" val="351962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Scaling Networks </a:t>
            </a:r>
            <a:r>
              <a:rPr lang="en-US" b="0" baseline="0" dirty="0"/>
              <a:t>v6.0</a:t>
            </a:r>
            <a:endParaRPr lang="en-US" b="0" dirty="0"/>
          </a:p>
          <a:p>
            <a:pPr>
              <a:buFontTx/>
              <a:buNone/>
            </a:pPr>
            <a:r>
              <a:rPr lang="en-US" sz="1200" b="0" dirty="0"/>
              <a:t>Chapter 3: STP</a:t>
            </a:r>
            <a:endParaRPr lang="en-GB" b="0" dirty="0"/>
          </a:p>
        </p:txBody>
      </p:sp>
    </p:spTree>
    <p:extLst>
      <p:ext uri="{BB962C8B-B14F-4D97-AF65-F5344CB8AC3E}">
        <p14:creationId xmlns:p14="http://schemas.microsoft.com/office/powerpoint/2010/main" val="3033486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30</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3.2.2.2 – Port States and PVST+ Operation</a:t>
            </a:r>
          </a:p>
          <a:p>
            <a:endParaRPr lang="en-US" dirty="0"/>
          </a:p>
        </p:txBody>
      </p:sp>
    </p:spTree>
    <p:extLst>
      <p:ext uri="{BB962C8B-B14F-4D97-AF65-F5344CB8AC3E}">
        <p14:creationId xmlns:p14="http://schemas.microsoft.com/office/powerpoint/2010/main" val="2840076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31</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3.2.2.3 – Extended System ID and PVST+ Operation</a:t>
            </a:r>
          </a:p>
          <a:p>
            <a:endParaRPr lang="en-US" dirty="0"/>
          </a:p>
        </p:txBody>
      </p:sp>
    </p:spTree>
    <p:extLst>
      <p:ext uri="{BB962C8B-B14F-4D97-AF65-F5344CB8AC3E}">
        <p14:creationId xmlns:p14="http://schemas.microsoft.com/office/powerpoint/2010/main" val="196324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32</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3.2.3.1 – Overview of Rapid PVST+</a:t>
            </a:r>
          </a:p>
          <a:p>
            <a:endParaRPr lang="en-US" dirty="0"/>
          </a:p>
        </p:txBody>
      </p:sp>
    </p:spTree>
    <p:extLst>
      <p:ext uri="{BB962C8B-B14F-4D97-AF65-F5344CB8AC3E}">
        <p14:creationId xmlns:p14="http://schemas.microsoft.com/office/powerpoint/2010/main" val="1707279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33</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3.2.3.2 – RSTP BPDUs</a:t>
            </a:r>
          </a:p>
          <a:p>
            <a:endParaRPr lang="en-US" dirty="0"/>
          </a:p>
        </p:txBody>
      </p:sp>
    </p:spTree>
    <p:extLst>
      <p:ext uri="{BB962C8B-B14F-4D97-AF65-F5344CB8AC3E}">
        <p14:creationId xmlns:p14="http://schemas.microsoft.com/office/powerpoint/2010/main" val="1272402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34</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3.2.3.3 – Edge Ports</a:t>
            </a:r>
          </a:p>
          <a:p>
            <a:endParaRPr lang="en-US" dirty="0"/>
          </a:p>
        </p:txBody>
      </p:sp>
    </p:spTree>
    <p:extLst>
      <p:ext uri="{BB962C8B-B14F-4D97-AF65-F5344CB8AC3E}">
        <p14:creationId xmlns:p14="http://schemas.microsoft.com/office/powerpoint/2010/main" val="144630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35</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3.2 – STP</a:t>
            </a:r>
            <a:endParaRPr lang="en-GB" b="0" dirty="0"/>
          </a:p>
          <a:p>
            <a:r>
              <a:rPr lang="en-US" dirty="0"/>
              <a:t>3.2.1 – Varieties of Spanning Tree Protocols</a:t>
            </a:r>
          </a:p>
          <a:p>
            <a:r>
              <a:rPr lang="en-US" dirty="0"/>
              <a:t>3.2.3.4 – Link Types</a:t>
            </a:r>
          </a:p>
          <a:p>
            <a:endParaRPr lang="en-US" dirty="0"/>
          </a:p>
        </p:txBody>
      </p:sp>
    </p:spTree>
    <p:extLst>
      <p:ext uri="{BB962C8B-B14F-4D97-AF65-F5344CB8AC3E}">
        <p14:creationId xmlns:p14="http://schemas.microsoft.com/office/powerpoint/2010/main" val="3960529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STP</a:t>
            </a:r>
          </a:p>
          <a:p>
            <a:pPr>
              <a:buFontTx/>
              <a:buNone/>
            </a:pPr>
            <a:r>
              <a:rPr lang="en-US" sz="1200" b="0" dirty="0"/>
              <a:t>3.3 – Spanning Tree Configuration</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025565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37</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3.3.1 – PVST+ Configuration</a:t>
            </a:r>
          </a:p>
          <a:p>
            <a:r>
              <a:rPr lang="en-US" dirty="0"/>
              <a:t>3.3.1.1 – Catalyst 2960 Default Configuration</a:t>
            </a:r>
          </a:p>
          <a:p>
            <a:endParaRPr lang="en-US" dirty="0"/>
          </a:p>
        </p:txBody>
      </p:sp>
    </p:spTree>
    <p:extLst>
      <p:ext uri="{BB962C8B-B14F-4D97-AF65-F5344CB8AC3E}">
        <p14:creationId xmlns:p14="http://schemas.microsoft.com/office/powerpoint/2010/main" val="2683883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38</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3.3.1 – PVST+ Configuration</a:t>
            </a:r>
          </a:p>
          <a:p>
            <a:r>
              <a:rPr lang="en-US" dirty="0"/>
              <a:t>3.3.1.2 – Configuring</a:t>
            </a:r>
            <a:r>
              <a:rPr lang="en-US" baseline="0" dirty="0"/>
              <a:t> and Verifying the Bridge ID</a:t>
            </a:r>
            <a:endParaRPr lang="en-US" dirty="0"/>
          </a:p>
          <a:p>
            <a:endParaRPr lang="en-US" dirty="0"/>
          </a:p>
        </p:txBody>
      </p:sp>
    </p:spTree>
    <p:extLst>
      <p:ext uri="{BB962C8B-B14F-4D97-AF65-F5344CB8AC3E}">
        <p14:creationId xmlns:p14="http://schemas.microsoft.com/office/powerpoint/2010/main" val="3263183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39</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3.3.1 – PVST+ Configuration</a:t>
            </a:r>
          </a:p>
          <a:p>
            <a:r>
              <a:rPr lang="en-US" dirty="0"/>
              <a:t>3.3.1.3 – </a:t>
            </a:r>
            <a:r>
              <a:rPr lang="en-US" dirty="0" err="1"/>
              <a:t>PortFast</a:t>
            </a:r>
            <a:r>
              <a:rPr lang="en-US" dirty="0"/>
              <a:t> and BPDU Guard</a:t>
            </a:r>
          </a:p>
          <a:p>
            <a:endParaRPr lang="en-US" dirty="0"/>
          </a:p>
        </p:txBody>
      </p:sp>
    </p:spTree>
    <p:extLst>
      <p:ext uri="{BB962C8B-B14F-4D97-AF65-F5344CB8AC3E}">
        <p14:creationId xmlns:p14="http://schemas.microsoft.com/office/powerpoint/2010/main" val="45246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STP</a:t>
            </a:r>
          </a:p>
          <a:p>
            <a:pPr>
              <a:buFontTx/>
              <a:buNone/>
            </a:pPr>
            <a:r>
              <a:rPr lang="en-US" sz="1200" b="0" dirty="0"/>
              <a:t>3.1 – STP Operation</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40</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3.3.1 – PVST+ Configuration</a:t>
            </a:r>
          </a:p>
          <a:p>
            <a:r>
              <a:rPr lang="en-US" dirty="0"/>
              <a:t>3.3.1.4 – PVST+ Load Balancing</a:t>
            </a:r>
          </a:p>
          <a:p>
            <a:endParaRPr lang="en-US" dirty="0"/>
          </a:p>
        </p:txBody>
      </p:sp>
    </p:spTree>
    <p:extLst>
      <p:ext uri="{BB962C8B-B14F-4D97-AF65-F5344CB8AC3E}">
        <p14:creationId xmlns:p14="http://schemas.microsoft.com/office/powerpoint/2010/main" val="4161677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41</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3.3.1 – PVST+ Configuration</a:t>
            </a:r>
          </a:p>
          <a:p>
            <a:pPr>
              <a:lnSpc>
                <a:spcPct val="80000"/>
              </a:lnSpc>
              <a:buFontTx/>
              <a:buNone/>
            </a:pPr>
            <a:r>
              <a:rPr lang="en-US" dirty="0">
                <a:latin typeface="Arial" charset="0"/>
              </a:rPr>
              <a:t>3.3.1.5</a:t>
            </a:r>
            <a:r>
              <a:rPr lang="en-US" baseline="0" dirty="0">
                <a:latin typeface="Arial" charset="0"/>
              </a:rPr>
              <a:t> – Packet Tracer – Configuring PVST+</a:t>
            </a:r>
            <a:endParaRPr lang="en-US" dirty="0"/>
          </a:p>
          <a:p>
            <a:endParaRPr lang="en-US" dirty="0"/>
          </a:p>
        </p:txBody>
      </p:sp>
    </p:spTree>
    <p:extLst>
      <p:ext uri="{BB962C8B-B14F-4D97-AF65-F5344CB8AC3E}">
        <p14:creationId xmlns:p14="http://schemas.microsoft.com/office/powerpoint/2010/main" val="1024149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3.3.2 – Rapid PVST+ Configuration</a:t>
            </a:r>
          </a:p>
          <a:p>
            <a:r>
              <a:rPr lang="en-US" dirty="0"/>
              <a:t>3.3.2.1 – Spanning Tree Mode</a:t>
            </a:r>
          </a:p>
          <a:p>
            <a:endParaRPr lang="en-US" dirty="0"/>
          </a:p>
        </p:txBody>
      </p:sp>
    </p:spTree>
    <p:extLst>
      <p:ext uri="{BB962C8B-B14F-4D97-AF65-F5344CB8AC3E}">
        <p14:creationId xmlns:p14="http://schemas.microsoft.com/office/powerpoint/2010/main" val="3012824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43</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3.3.2 – Rapid PVST+ Configuration</a:t>
            </a:r>
          </a:p>
          <a:p>
            <a:pPr>
              <a:lnSpc>
                <a:spcPct val="80000"/>
              </a:lnSpc>
              <a:buFontTx/>
              <a:buNone/>
            </a:pPr>
            <a:r>
              <a:rPr lang="en-US" dirty="0">
                <a:latin typeface="Arial" charset="0"/>
              </a:rPr>
              <a:t>3.3.2.2</a:t>
            </a:r>
            <a:r>
              <a:rPr lang="en-US" baseline="0" dirty="0">
                <a:latin typeface="Arial" charset="0"/>
              </a:rPr>
              <a:t> – Packet Tracer – Configuring Rapid PVST+</a:t>
            </a:r>
            <a:endParaRPr lang="en-US" dirty="0"/>
          </a:p>
          <a:p>
            <a:endParaRPr lang="en-US" dirty="0"/>
          </a:p>
        </p:txBody>
      </p:sp>
    </p:spTree>
    <p:extLst>
      <p:ext uri="{BB962C8B-B14F-4D97-AF65-F5344CB8AC3E}">
        <p14:creationId xmlns:p14="http://schemas.microsoft.com/office/powerpoint/2010/main" val="2115297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3.3 – Spanning Tree Configuration	</a:t>
            </a:r>
            <a:endParaRPr lang="en-GB" b="0" dirty="0"/>
          </a:p>
          <a:p>
            <a:r>
              <a:rPr lang="en-US" dirty="0"/>
              <a:t>3.3.2 – Rapid PVST+ Configuration</a:t>
            </a:r>
          </a:p>
          <a:p>
            <a:pPr>
              <a:lnSpc>
                <a:spcPct val="80000"/>
              </a:lnSpc>
              <a:buFontTx/>
              <a:buNone/>
            </a:pPr>
            <a:r>
              <a:rPr lang="en-US" dirty="0">
                <a:latin typeface="Arial" charset="0"/>
              </a:rPr>
              <a:t>3.3.2.3</a:t>
            </a:r>
            <a:r>
              <a:rPr lang="en-US" baseline="0" dirty="0">
                <a:latin typeface="Arial" charset="0"/>
              </a:rPr>
              <a:t> – Lab – Configuring Rapid PVST+, </a:t>
            </a:r>
            <a:r>
              <a:rPr lang="en-US" baseline="0" dirty="0" err="1">
                <a:latin typeface="Arial" charset="0"/>
              </a:rPr>
              <a:t>PortFast</a:t>
            </a:r>
            <a:r>
              <a:rPr lang="en-US" baseline="0" dirty="0">
                <a:latin typeface="Arial" charset="0"/>
              </a:rPr>
              <a:t>, and BPDU Guard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207990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45</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3.3.3 – STP</a:t>
            </a:r>
            <a:r>
              <a:rPr lang="en-US" baseline="0" dirty="0"/>
              <a:t> Configuration Issues</a:t>
            </a:r>
            <a:endParaRPr lang="en-US" dirty="0"/>
          </a:p>
          <a:p>
            <a:r>
              <a:rPr lang="en-US" dirty="0"/>
              <a:t>3.3.3.1 – Analyzing the STP Topology</a:t>
            </a:r>
          </a:p>
          <a:p>
            <a:endParaRPr lang="en-US" dirty="0"/>
          </a:p>
        </p:txBody>
      </p:sp>
    </p:spTree>
    <p:extLst>
      <p:ext uri="{BB962C8B-B14F-4D97-AF65-F5344CB8AC3E}">
        <p14:creationId xmlns:p14="http://schemas.microsoft.com/office/powerpoint/2010/main" val="3436731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46</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3.3.3 –STP Configuration Issues</a:t>
            </a:r>
          </a:p>
          <a:p>
            <a:r>
              <a:rPr lang="en-US"/>
              <a:t>3.3.3.2 </a:t>
            </a:r>
            <a:r>
              <a:rPr lang="en-US" dirty="0"/>
              <a:t>– Expected Topology</a:t>
            </a:r>
            <a:r>
              <a:rPr lang="en-US" baseline="0" dirty="0"/>
              <a:t> Versus Actual Topology</a:t>
            </a:r>
            <a:endParaRPr lang="en-US" dirty="0"/>
          </a:p>
          <a:p>
            <a:endParaRPr lang="en-US" dirty="0"/>
          </a:p>
        </p:txBody>
      </p:sp>
    </p:spTree>
    <p:extLst>
      <p:ext uri="{BB962C8B-B14F-4D97-AF65-F5344CB8AC3E}">
        <p14:creationId xmlns:p14="http://schemas.microsoft.com/office/powerpoint/2010/main" val="2509599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47</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3.3.3 –STP Configuration Issues</a:t>
            </a:r>
          </a:p>
          <a:p>
            <a:r>
              <a:rPr lang="en-US" dirty="0"/>
              <a:t>3.3.3.3 – Overview</a:t>
            </a:r>
            <a:r>
              <a:rPr lang="en-US" baseline="0" dirty="0"/>
              <a:t> of Spanning Tree Status</a:t>
            </a:r>
            <a:endParaRPr lang="en-US" dirty="0"/>
          </a:p>
          <a:p>
            <a:endParaRPr lang="en-US" dirty="0"/>
          </a:p>
        </p:txBody>
      </p:sp>
    </p:spTree>
    <p:extLst>
      <p:ext uri="{BB962C8B-B14F-4D97-AF65-F5344CB8AC3E}">
        <p14:creationId xmlns:p14="http://schemas.microsoft.com/office/powerpoint/2010/main" val="2468310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48</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3.3.3 –STP Configuration Issues</a:t>
            </a:r>
          </a:p>
          <a:p>
            <a:r>
              <a:rPr lang="en-US" dirty="0"/>
              <a:t>3.3.3.4 – </a:t>
            </a:r>
            <a:r>
              <a:rPr lang="en-US" baseline="0" dirty="0"/>
              <a:t>Spanning Tree Failure Consequences</a:t>
            </a:r>
            <a:endParaRPr lang="en-US" dirty="0"/>
          </a:p>
          <a:p>
            <a:endParaRPr lang="en-US" dirty="0"/>
          </a:p>
        </p:txBody>
      </p:sp>
    </p:spTree>
    <p:extLst>
      <p:ext uri="{BB962C8B-B14F-4D97-AF65-F5344CB8AC3E}">
        <p14:creationId xmlns:p14="http://schemas.microsoft.com/office/powerpoint/2010/main" val="393586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49</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3.3.3 –STP Configuration Issues</a:t>
            </a:r>
          </a:p>
          <a:p>
            <a:r>
              <a:rPr lang="en-US" dirty="0"/>
              <a:t>3.3.3.5 – Repairing a </a:t>
            </a:r>
            <a:r>
              <a:rPr lang="en-US" baseline="0" dirty="0"/>
              <a:t>Spanning Tree Problem</a:t>
            </a:r>
            <a:endParaRPr lang="en-US" dirty="0"/>
          </a:p>
          <a:p>
            <a:endParaRPr lang="en-US" dirty="0"/>
          </a:p>
        </p:txBody>
      </p:sp>
    </p:spTree>
    <p:extLst>
      <p:ext uri="{BB962C8B-B14F-4D97-AF65-F5344CB8AC3E}">
        <p14:creationId xmlns:p14="http://schemas.microsoft.com/office/powerpoint/2010/main" val="314322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3.1.1 – Spanning</a:t>
            </a:r>
            <a:r>
              <a:rPr lang="en-US" baseline="0" dirty="0">
                <a:latin typeface="Arial" charset="0"/>
              </a:rPr>
              <a:t> Tree </a:t>
            </a:r>
            <a:endParaRPr lang="en-US" dirty="0">
              <a:latin typeface="Arial" charset="0"/>
            </a:endParaRPr>
          </a:p>
          <a:p>
            <a:pPr>
              <a:lnSpc>
                <a:spcPct val="80000"/>
              </a:lnSpc>
              <a:buFontTx/>
              <a:buNone/>
            </a:pPr>
            <a:r>
              <a:rPr lang="en-US" dirty="0">
                <a:latin typeface="Arial" charset="0"/>
              </a:rPr>
              <a:t>3.1.1.1</a:t>
            </a:r>
            <a:r>
              <a:rPr lang="en-US" baseline="0" dirty="0">
                <a:latin typeface="Arial" charset="0"/>
              </a:rPr>
              <a:t> – Redundancy at OSI Layers 1 and 2</a:t>
            </a:r>
            <a:endParaRPr lang="en-US" dirty="0"/>
          </a:p>
        </p:txBody>
      </p:sp>
    </p:spTree>
    <p:extLst>
      <p:ext uri="{BB962C8B-B14F-4D97-AF65-F5344CB8AC3E}">
        <p14:creationId xmlns:p14="http://schemas.microsoft.com/office/powerpoint/2010/main" val="3525190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50</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3.3.4 – Switch Stacking and Chassis Aggregation</a:t>
            </a:r>
          </a:p>
          <a:p>
            <a:r>
              <a:rPr lang="en-US" dirty="0"/>
              <a:t>3.3.4.1 – Switch Stacking Concepts</a:t>
            </a:r>
          </a:p>
          <a:p>
            <a:endParaRPr lang="en-US" dirty="0"/>
          </a:p>
        </p:txBody>
      </p:sp>
    </p:spTree>
    <p:extLst>
      <p:ext uri="{BB962C8B-B14F-4D97-AF65-F5344CB8AC3E}">
        <p14:creationId xmlns:p14="http://schemas.microsoft.com/office/powerpoint/2010/main" val="1153072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51</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3.3 – Spanning Tree Configuration	</a:t>
            </a:r>
            <a:endParaRPr lang="en-GB" b="0" dirty="0"/>
          </a:p>
          <a:p>
            <a:r>
              <a:rPr lang="en-US" dirty="0"/>
              <a:t>3.3.4 – Switch Stacking and Chassis Aggregation</a:t>
            </a:r>
          </a:p>
          <a:p>
            <a:r>
              <a:rPr lang="en-US" dirty="0"/>
              <a:t>3.3.4.1 – Switch </a:t>
            </a:r>
            <a:r>
              <a:rPr lang="en-US"/>
              <a:t>Stacking Concepts</a:t>
            </a:r>
            <a:endParaRPr lang="en-US" dirty="0"/>
          </a:p>
          <a:p>
            <a:endParaRPr lang="en-US" dirty="0"/>
          </a:p>
        </p:txBody>
      </p:sp>
    </p:spTree>
    <p:extLst>
      <p:ext uri="{BB962C8B-B14F-4D97-AF65-F5344CB8AC3E}">
        <p14:creationId xmlns:p14="http://schemas.microsoft.com/office/powerpoint/2010/main" val="861365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STP</a:t>
            </a:r>
          </a:p>
          <a:p>
            <a:pPr>
              <a:buFontTx/>
              <a:buNone/>
            </a:pPr>
            <a:r>
              <a:rPr lang="en-US" sz="1200" b="0" dirty="0"/>
              <a:t>3.4 – Summary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3.4 – Summary</a:t>
            </a:r>
          </a:p>
          <a:p>
            <a:r>
              <a:rPr lang="en-US" dirty="0"/>
              <a:t>3.4.1 – </a:t>
            </a:r>
            <a:r>
              <a:rPr lang="en-US" sz="1200" b="0" i="0" kern="1200" dirty="0">
                <a:solidFill>
                  <a:schemeClr val="tx1"/>
                </a:solidFill>
                <a:effectLst/>
                <a:latin typeface="+mn-lt"/>
                <a:ea typeface="+mn-ea"/>
                <a:cs typeface="+mn-cs"/>
              </a:rPr>
              <a:t>Conclusion 	</a:t>
            </a:r>
            <a:endParaRPr lang="en-US" dirty="0"/>
          </a:p>
          <a:p>
            <a:endParaRPr lang="en-US" dirty="0"/>
          </a:p>
        </p:txBody>
      </p:sp>
    </p:spTree>
    <p:extLst>
      <p:ext uri="{BB962C8B-B14F-4D97-AF65-F5344CB8AC3E}">
        <p14:creationId xmlns:p14="http://schemas.microsoft.com/office/powerpoint/2010/main" val="2423798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54</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Module 3 - New Terms and Commands</a:t>
            </a:r>
            <a:endParaRPr lang="en-US" dirty="0"/>
          </a:p>
        </p:txBody>
      </p:sp>
    </p:spTree>
    <p:extLst>
      <p:ext uri="{BB962C8B-B14F-4D97-AF65-F5344CB8AC3E}">
        <p14:creationId xmlns:p14="http://schemas.microsoft.com/office/powerpoint/2010/main" val="159997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3.1.1 – Spanning</a:t>
            </a:r>
            <a:r>
              <a:rPr lang="en-US" baseline="0" dirty="0">
                <a:latin typeface="Arial" charset="0"/>
              </a:rPr>
              <a:t> Tree </a:t>
            </a:r>
            <a:endParaRPr lang="en-US" dirty="0">
              <a:latin typeface="Arial" charset="0"/>
            </a:endParaRPr>
          </a:p>
          <a:p>
            <a:pPr>
              <a:lnSpc>
                <a:spcPct val="80000"/>
              </a:lnSpc>
              <a:buFontTx/>
              <a:buNone/>
            </a:pPr>
            <a:r>
              <a:rPr lang="en-US" dirty="0">
                <a:latin typeface="Arial" charset="0"/>
              </a:rPr>
              <a:t>3.1.1.2</a:t>
            </a:r>
            <a:r>
              <a:rPr lang="en-US" baseline="0" dirty="0">
                <a:latin typeface="Arial" charset="0"/>
              </a:rPr>
              <a:t> – Issues with Layer 1 Redundancy: MAC Database Instability</a:t>
            </a:r>
            <a:endParaRPr lang="en-US" dirty="0"/>
          </a:p>
        </p:txBody>
      </p:sp>
    </p:spTree>
    <p:extLst>
      <p:ext uri="{BB962C8B-B14F-4D97-AF65-F5344CB8AC3E}">
        <p14:creationId xmlns:p14="http://schemas.microsoft.com/office/powerpoint/2010/main" val="215409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3.1.1 – Spanning</a:t>
            </a:r>
            <a:r>
              <a:rPr lang="en-US" baseline="0" dirty="0">
                <a:latin typeface="Arial" charset="0"/>
              </a:rPr>
              <a:t> Tree </a:t>
            </a:r>
            <a:endParaRPr lang="en-US" dirty="0">
              <a:latin typeface="Arial" charset="0"/>
            </a:endParaRPr>
          </a:p>
          <a:p>
            <a:pPr>
              <a:lnSpc>
                <a:spcPct val="80000"/>
              </a:lnSpc>
              <a:buFontTx/>
              <a:buNone/>
            </a:pPr>
            <a:r>
              <a:rPr lang="en-US" dirty="0">
                <a:latin typeface="Arial" charset="0"/>
              </a:rPr>
              <a:t>3.1.1.3</a:t>
            </a:r>
            <a:r>
              <a:rPr lang="en-US" baseline="0" dirty="0">
                <a:latin typeface="Arial" charset="0"/>
              </a:rPr>
              <a:t> – Issues with Layer 1 Redundancy: Broadcast Storms</a:t>
            </a:r>
            <a:endParaRPr lang="en-US" dirty="0"/>
          </a:p>
        </p:txBody>
      </p:sp>
    </p:spTree>
    <p:extLst>
      <p:ext uri="{BB962C8B-B14F-4D97-AF65-F5344CB8AC3E}">
        <p14:creationId xmlns:p14="http://schemas.microsoft.com/office/powerpoint/2010/main" val="226521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3.1.1 – Spanning</a:t>
            </a:r>
            <a:r>
              <a:rPr lang="en-US" baseline="0" dirty="0">
                <a:latin typeface="Arial" charset="0"/>
              </a:rPr>
              <a:t> Tree </a:t>
            </a:r>
            <a:endParaRPr lang="en-US" dirty="0">
              <a:latin typeface="Arial" charset="0"/>
            </a:endParaRPr>
          </a:p>
          <a:p>
            <a:pPr>
              <a:lnSpc>
                <a:spcPct val="80000"/>
              </a:lnSpc>
              <a:buFontTx/>
              <a:buNone/>
            </a:pPr>
            <a:r>
              <a:rPr lang="en-US" dirty="0">
                <a:latin typeface="Arial" charset="0"/>
              </a:rPr>
              <a:t>3.1.1.4</a:t>
            </a:r>
            <a:r>
              <a:rPr lang="en-US" baseline="0" dirty="0">
                <a:latin typeface="Arial" charset="0"/>
              </a:rPr>
              <a:t> – Issues with Layer 1 Redundancy: Duplicate Unicast Frames</a:t>
            </a:r>
            <a:endParaRPr lang="en-US" dirty="0"/>
          </a:p>
        </p:txBody>
      </p:sp>
    </p:spTree>
    <p:extLst>
      <p:ext uri="{BB962C8B-B14F-4D97-AF65-F5344CB8AC3E}">
        <p14:creationId xmlns:p14="http://schemas.microsoft.com/office/powerpoint/2010/main" val="190766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9</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3.1 – </a:t>
            </a:r>
            <a:r>
              <a:rPr lang="en-US" sz="1200" b="0" dirty="0"/>
              <a:t>STP Operation</a:t>
            </a:r>
            <a:endParaRPr lang="en-GB" b="0" dirty="0"/>
          </a:p>
          <a:p>
            <a:pPr>
              <a:lnSpc>
                <a:spcPct val="80000"/>
              </a:lnSpc>
              <a:buFontTx/>
              <a:buNone/>
            </a:pPr>
            <a:r>
              <a:rPr lang="en-US" dirty="0">
                <a:latin typeface="Arial" charset="0"/>
              </a:rPr>
              <a:t>3.1.1 – Spanning</a:t>
            </a:r>
            <a:r>
              <a:rPr lang="en-US" baseline="0" dirty="0">
                <a:latin typeface="Arial" charset="0"/>
              </a:rPr>
              <a:t> Tree </a:t>
            </a:r>
            <a:endParaRPr lang="en-US" dirty="0">
              <a:latin typeface="Arial" charset="0"/>
            </a:endParaRPr>
          </a:p>
          <a:p>
            <a:pPr>
              <a:lnSpc>
                <a:spcPct val="80000"/>
              </a:lnSpc>
              <a:buFontTx/>
              <a:buNone/>
            </a:pPr>
            <a:r>
              <a:rPr lang="en-US" dirty="0">
                <a:latin typeface="Arial" charset="0"/>
              </a:rPr>
              <a:t>3.1.1.5</a:t>
            </a:r>
            <a:r>
              <a:rPr lang="en-US" baseline="0" dirty="0">
                <a:latin typeface="Arial" charset="0"/>
              </a:rPr>
              <a:t> – Packet Tracer - Examining a Redundant Design</a:t>
            </a:r>
            <a:endParaRPr lang="en-US" dirty="0"/>
          </a:p>
          <a:p>
            <a:endParaRPr lang="en-US" dirty="0"/>
          </a:p>
        </p:txBody>
      </p:sp>
    </p:spTree>
    <p:extLst>
      <p:ext uri="{BB962C8B-B14F-4D97-AF65-F5344CB8AC3E}">
        <p14:creationId xmlns:p14="http://schemas.microsoft.com/office/powerpoint/2010/main" val="2688151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3: STP</a:t>
            </a:r>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Scaling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06399" y="822191"/>
            <a:ext cx="4349869" cy="4155319"/>
          </a:xfrm>
        </p:spPr>
        <p:txBody>
          <a:bodyPr/>
          <a:lstStyle/>
          <a:p>
            <a:r>
              <a:rPr lang="en-US" altLang="ja-JP" dirty="0"/>
              <a:t>The Spanning Tree Protocol (STP) creates one logical path through the switch network (all destinations on the network).</a:t>
            </a:r>
          </a:p>
          <a:p>
            <a:pPr lvl="1"/>
            <a:r>
              <a:rPr lang="en-US" altLang="ja-JP" dirty="0"/>
              <a:t>Blocks redundant paths that could cause a loop.</a:t>
            </a:r>
          </a:p>
          <a:p>
            <a:pPr lvl="1"/>
            <a:r>
              <a:rPr lang="en-US" altLang="ja-JP" dirty="0"/>
              <a:t>STP sends bridge protocol data units (BPDUs) between Layer 2 devices in order to create the one logical path.</a:t>
            </a:r>
          </a:p>
          <a:p>
            <a:r>
              <a:rPr lang="en-US" altLang="ja-JP" dirty="0"/>
              <a:t>A port on S2 is blocked so traffic can only flow one way between any two devices.</a:t>
            </a:r>
          </a:p>
          <a:p>
            <a:r>
              <a:rPr lang="en-US" altLang="ja-JP" dirty="0"/>
              <a:t>When Trunk1 fails, the blocked port on S2 is unblocked and traffic can flow between S2 and S3.</a:t>
            </a:r>
          </a:p>
        </p:txBody>
      </p:sp>
      <p:sp>
        <p:nvSpPr>
          <p:cNvPr id="8194" name="Rectangle 2"/>
          <p:cNvSpPr>
            <a:spLocks noGrp="1" noChangeArrowheads="1"/>
          </p:cNvSpPr>
          <p:nvPr>
            <p:ph type="title"/>
          </p:nvPr>
        </p:nvSpPr>
        <p:spPr/>
        <p:txBody>
          <a:bodyPr/>
          <a:lstStyle/>
          <a:p>
            <a:r>
              <a:rPr lang="en-US" altLang="en-US" sz="1600" dirty="0"/>
              <a:t>STP Operation</a:t>
            </a:r>
            <a:br>
              <a:rPr lang="en-US" altLang="en-US" sz="1600" dirty="0"/>
            </a:br>
            <a:r>
              <a:rPr lang="en-US" altLang="en-US" dirty="0"/>
              <a:t>Spanning Tree Algorithm: Introduction</a:t>
            </a:r>
          </a:p>
        </p:txBody>
      </p:sp>
      <p:pic>
        <p:nvPicPr>
          <p:cNvPr id="3" name="Picture 2"/>
          <p:cNvPicPr>
            <a:picLocks noChangeAspect="1"/>
          </p:cNvPicPr>
          <p:nvPr/>
        </p:nvPicPr>
        <p:blipFill>
          <a:blip r:embed="rId3"/>
          <a:stretch>
            <a:fillRect/>
          </a:stretch>
        </p:blipFill>
        <p:spPr>
          <a:xfrm>
            <a:off x="5494866" y="2773068"/>
            <a:ext cx="3334279" cy="1852377"/>
          </a:xfrm>
          <a:prstGeom prst="rect">
            <a:avLst/>
          </a:prstGeom>
        </p:spPr>
      </p:pic>
      <p:pic>
        <p:nvPicPr>
          <p:cNvPr id="4" name="Picture 3"/>
          <p:cNvPicPr>
            <a:picLocks noChangeAspect="1"/>
          </p:cNvPicPr>
          <p:nvPr/>
        </p:nvPicPr>
        <p:blipFill>
          <a:blip r:embed="rId4"/>
          <a:stretch>
            <a:fillRect/>
          </a:stretch>
        </p:blipFill>
        <p:spPr>
          <a:xfrm>
            <a:off x="5486400" y="432661"/>
            <a:ext cx="3657600" cy="2083526"/>
          </a:xfrm>
          <a:prstGeom prst="rect">
            <a:avLst/>
          </a:prstGeom>
        </p:spPr>
      </p:pic>
    </p:spTree>
    <p:extLst>
      <p:ext uri="{BB962C8B-B14F-4D97-AF65-F5344CB8AC3E}">
        <p14:creationId xmlns:p14="http://schemas.microsoft.com/office/powerpoint/2010/main" val="357317975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221134" cy="3318933"/>
          </a:xfrm>
        </p:spPr>
        <p:txBody>
          <a:bodyPr/>
          <a:lstStyle/>
          <a:p>
            <a:r>
              <a:rPr lang="en-US" altLang="ja-JP" dirty="0"/>
              <a:t>Root bridge – one Layer 2 device in a switched network.</a:t>
            </a:r>
          </a:p>
          <a:p>
            <a:r>
              <a:rPr lang="en-US" altLang="ja-JP" dirty="0"/>
              <a:t>Root port – one port on a switch that has the lowest </a:t>
            </a:r>
            <a:br>
              <a:rPr lang="en-US" altLang="ja-JP" dirty="0"/>
            </a:br>
            <a:r>
              <a:rPr lang="en-US" altLang="ja-JP" dirty="0"/>
              <a:t>cost to reach the root bridge.</a:t>
            </a:r>
          </a:p>
          <a:p>
            <a:r>
              <a:rPr lang="en-US" altLang="ja-JP" dirty="0"/>
              <a:t>Designated port – selected on a per-segment (each </a:t>
            </a:r>
            <a:br>
              <a:rPr lang="en-US" altLang="ja-JP" dirty="0"/>
            </a:br>
            <a:r>
              <a:rPr lang="en-US" altLang="ja-JP" dirty="0"/>
              <a:t>link) basis, based on the cost to get back to root bridge </a:t>
            </a:r>
            <a:br>
              <a:rPr lang="en-US" altLang="ja-JP" dirty="0"/>
            </a:br>
            <a:r>
              <a:rPr lang="en-US" altLang="ja-JP" dirty="0"/>
              <a:t>for either side of the link.</a:t>
            </a:r>
          </a:p>
          <a:p>
            <a:r>
              <a:rPr lang="en-US" altLang="ja-JP" dirty="0"/>
              <a:t>Alternate port – (RSTP only) </a:t>
            </a:r>
            <a:r>
              <a:rPr lang="en-US" dirty="0"/>
              <a:t>backup port for the designated port when the other side is not a root port.</a:t>
            </a:r>
          </a:p>
          <a:p>
            <a:r>
              <a:rPr lang="en-US" dirty="0"/>
              <a:t>Backup port – (RSTP only) backup port for the root port.</a:t>
            </a:r>
          </a:p>
        </p:txBody>
      </p:sp>
      <p:sp>
        <p:nvSpPr>
          <p:cNvPr id="8194" name="Rectangle 2"/>
          <p:cNvSpPr>
            <a:spLocks noGrp="1" noChangeArrowheads="1"/>
          </p:cNvSpPr>
          <p:nvPr>
            <p:ph type="title"/>
          </p:nvPr>
        </p:nvSpPr>
        <p:spPr/>
        <p:txBody>
          <a:bodyPr/>
          <a:lstStyle/>
          <a:p>
            <a:r>
              <a:rPr lang="en-US" altLang="en-US" sz="1600" dirty="0"/>
              <a:t>STP Operation</a:t>
            </a:r>
            <a:br>
              <a:rPr lang="en-US" altLang="en-US" sz="1600" dirty="0"/>
            </a:br>
            <a:r>
              <a:rPr lang="en-US" altLang="en-US" dirty="0"/>
              <a:t>Spanning Tree Algorithm: Port Roles</a:t>
            </a:r>
          </a:p>
        </p:txBody>
      </p:sp>
      <p:pic>
        <p:nvPicPr>
          <p:cNvPr id="2" name="Picture 1"/>
          <p:cNvPicPr>
            <a:picLocks noChangeAspect="1"/>
          </p:cNvPicPr>
          <p:nvPr/>
        </p:nvPicPr>
        <p:blipFill>
          <a:blip r:embed="rId3"/>
          <a:stretch>
            <a:fillRect/>
          </a:stretch>
        </p:blipFill>
        <p:spPr>
          <a:xfrm>
            <a:off x="5598400" y="629445"/>
            <a:ext cx="2815879" cy="1995222"/>
          </a:xfrm>
          <a:prstGeom prst="rect">
            <a:avLst/>
          </a:prstGeom>
        </p:spPr>
      </p:pic>
    </p:spTree>
    <p:extLst>
      <p:ext uri="{BB962C8B-B14F-4D97-AF65-F5344CB8AC3E}">
        <p14:creationId xmlns:p14="http://schemas.microsoft.com/office/powerpoint/2010/main" val="204412938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5435600" cy="3318933"/>
          </a:xfrm>
        </p:spPr>
        <p:txBody>
          <a:bodyPr/>
          <a:lstStyle/>
          <a:p>
            <a:r>
              <a:rPr lang="en-US" altLang="ja-JP" dirty="0"/>
              <a:t>Lowest bridge ID (BID) becomes root bridge</a:t>
            </a:r>
          </a:p>
          <a:p>
            <a:pPr lvl="1"/>
            <a:r>
              <a:rPr lang="en-US" dirty="0"/>
              <a:t>Originally BID had two fields: bridge priority and MAC address</a:t>
            </a:r>
          </a:p>
          <a:p>
            <a:pPr lvl="1"/>
            <a:r>
              <a:rPr lang="en-US" dirty="0"/>
              <a:t>Bridge priority default is 32,768 (can change)</a:t>
            </a:r>
          </a:p>
          <a:p>
            <a:pPr lvl="1"/>
            <a:r>
              <a:rPr lang="en-US" dirty="0"/>
              <a:t>Lowest MAC address (if bridge priority is not changed) becomes determinant for root bridge.</a:t>
            </a:r>
          </a:p>
        </p:txBody>
      </p:sp>
      <p:sp>
        <p:nvSpPr>
          <p:cNvPr id="8194" name="Rectangle 2"/>
          <p:cNvSpPr>
            <a:spLocks noGrp="1" noChangeArrowheads="1"/>
          </p:cNvSpPr>
          <p:nvPr>
            <p:ph type="title"/>
          </p:nvPr>
        </p:nvSpPr>
        <p:spPr/>
        <p:txBody>
          <a:bodyPr/>
          <a:lstStyle/>
          <a:p>
            <a:r>
              <a:rPr lang="en-US" altLang="en-US" sz="1600" dirty="0"/>
              <a:t>STP Operation</a:t>
            </a:r>
            <a:br>
              <a:rPr lang="en-US" altLang="en-US" sz="1600" dirty="0"/>
            </a:br>
            <a:r>
              <a:rPr lang="en-US" altLang="en-US" dirty="0"/>
              <a:t>Spanning Tree Algorithm: Root Bridge</a:t>
            </a:r>
          </a:p>
        </p:txBody>
      </p:sp>
      <p:pic>
        <p:nvPicPr>
          <p:cNvPr id="3" name="Picture 2"/>
          <p:cNvPicPr>
            <a:picLocks noChangeAspect="1"/>
          </p:cNvPicPr>
          <p:nvPr/>
        </p:nvPicPr>
        <p:blipFill rotWithShape="1">
          <a:blip r:embed="rId3"/>
          <a:srcRect l="25042"/>
          <a:stretch/>
        </p:blipFill>
        <p:spPr>
          <a:xfrm>
            <a:off x="5562600" y="1390439"/>
            <a:ext cx="3318932" cy="1344295"/>
          </a:xfrm>
          <a:prstGeom prst="rect">
            <a:avLst/>
          </a:prstGeom>
        </p:spPr>
      </p:pic>
      <p:sp>
        <p:nvSpPr>
          <p:cNvPr id="6" name="Cloud Callout 5"/>
          <p:cNvSpPr/>
          <p:nvPr/>
        </p:nvSpPr>
        <p:spPr>
          <a:xfrm>
            <a:off x="6912532" y="0"/>
            <a:ext cx="2231468" cy="986008"/>
          </a:xfrm>
          <a:prstGeom prst="cloudCallout">
            <a:avLst>
              <a:gd name="adj1" fmla="val -35331"/>
              <a:gd name="adj2" fmla="val 11302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Supports per-VLAN STP operations</a:t>
            </a:r>
          </a:p>
        </p:txBody>
      </p:sp>
      <p:pic>
        <p:nvPicPr>
          <p:cNvPr id="4" name="Picture 3"/>
          <p:cNvPicPr>
            <a:picLocks noChangeAspect="1"/>
          </p:cNvPicPr>
          <p:nvPr/>
        </p:nvPicPr>
        <p:blipFill>
          <a:blip r:embed="rId4"/>
          <a:stretch>
            <a:fillRect/>
          </a:stretch>
        </p:blipFill>
        <p:spPr>
          <a:xfrm>
            <a:off x="3109384" y="2794000"/>
            <a:ext cx="2925233" cy="2283932"/>
          </a:xfrm>
          <a:prstGeom prst="rect">
            <a:avLst/>
          </a:prstGeom>
        </p:spPr>
      </p:pic>
    </p:spTree>
    <p:extLst>
      <p:ext uri="{BB962C8B-B14F-4D97-AF65-F5344CB8AC3E}">
        <p14:creationId xmlns:p14="http://schemas.microsoft.com/office/powerpoint/2010/main" val="147947536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610600" cy="3318933"/>
          </a:xfrm>
        </p:spPr>
        <p:txBody>
          <a:bodyPr/>
          <a:lstStyle/>
          <a:p>
            <a:r>
              <a:rPr lang="en-US" altLang="ja-JP" dirty="0"/>
              <a:t>Root path cost is used to determine the role of the port and whether or not traffic is blocked.</a:t>
            </a:r>
          </a:p>
          <a:p>
            <a:r>
              <a:rPr lang="en-US" altLang="ja-JP" dirty="0"/>
              <a:t>Can be modified with the </a:t>
            </a:r>
            <a:r>
              <a:rPr lang="en-US" altLang="ja-JP" b="1" dirty="0"/>
              <a:t>spanning-tree cost </a:t>
            </a:r>
            <a:r>
              <a:rPr lang="en-US" altLang="ja-JP" dirty="0"/>
              <a:t>interface command.</a:t>
            </a:r>
          </a:p>
        </p:txBody>
      </p:sp>
      <p:sp>
        <p:nvSpPr>
          <p:cNvPr id="8194" name="Rectangle 2"/>
          <p:cNvSpPr>
            <a:spLocks noGrp="1" noChangeArrowheads="1"/>
          </p:cNvSpPr>
          <p:nvPr>
            <p:ph type="title"/>
          </p:nvPr>
        </p:nvSpPr>
        <p:spPr>
          <a:xfrm>
            <a:off x="93135" y="176860"/>
            <a:ext cx="9144000" cy="757551"/>
          </a:xfrm>
        </p:spPr>
        <p:txBody>
          <a:bodyPr/>
          <a:lstStyle/>
          <a:p>
            <a:r>
              <a:rPr lang="en-US" altLang="en-US" sz="1600" dirty="0"/>
              <a:t>STP Operation</a:t>
            </a:r>
            <a:br>
              <a:rPr lang="en-US" altLang="en-US" sz="1600" dirty="0"/>
            </a:br>
            <a:r>
              <a:rPr lang="en-US" altLang="en-US" dirty="0"/>
              <a:t>Spanning Tree Algorithm: </a:t>
            </a:r>
            <a:br>
              <a:rPr lang="en-US" altLang="en-US" dirty="0"/>
            </a:br>
            <a:r>
              <a:rPr lang="en-US" altLang="en-US" dirty="0"/>
              <a:t>Root Path Cost</a:t>
            </a:r>
          </a:p>
        </p:txBody>
      </p:sp>
      <p:pic>
        <p:nvPicPr>
          <p:cNvPr id="2" name="Picture 1"/>
          <p:cNvPicPr>
            <a:picLocks noChangeAspect="1"/>
          </p:cNvPicPr>
          <p:nvPr/>
        </p:nvPicPr>
        <p:blipFill>
          <a:blip r:embed="rId3"/>
          <a:stretch>
            <a:fillRect/>
          </a:stretch>
        </p:blipFill>
        <p:spPr>
          <a:xfrm>
            <a:off x="4042305" y="235592"/>
            <a:ext cx="4669895" cy="748128"/>
          </a:xfrm>
          <a:prstGeom prst="rect">
            <a:avLst/>
          </a:prstGeom>
        </p:spPr>
      </p:pic>
      <p:pic>
        <p:nvPicPr>
          <p:cNvPr id="5" name="Picture 4"/>
          <p:cNvPicPr>
            <a:picLocks noChangeAspect="1"/>
          </p:cNvPicPr>
          <p:nvPr/>
        </p:nvPicPr>
        <p:blipFill>
          <a:blip r:embed="rId4"/>
          <a:stretch>
            <a:fillRect/>
          </a:stretch>
        </p:blipFill>
        <p:spPr>
          <a:xfrm>
            <a:off x="220135" y="1948970"/>
            <a:ext cx="3598862" cy="2687058"/>
          </a:xfrm>
          <a:prstGeom prst="rect">
            <a:avLst/>
          </a:prstGeom>
        </p:spPr>
      </p:pic>
      <p:pic>
        <p:nvPicPr>
          <p:cNvPr id="7" name="Picture 6"/>
          <p:cNvPicPr>
            <a:picLocks noChangeAspect="1"/>
          </p:cNvPicPr>
          <p:nvPr/>
        </p:nvPicPr>
        <p:blipFill>
          <a:blip r:embed="rId5"/>
          <a:stretch>
            <a:fillRect/>
          </a:stretch>
        </p:blipFill>
        <p:spPr>
          <a:xfrm>
            <a:off x="5028279" y="2937934"/>
            <a:ext cx="2731420" cy="1778000"/>
          </a:xfrm>
          <a:prstGeom prst="rect">
            <a:avLst/>
          </a:prstGeom>
        </p:spPr>
      </p:pic>
      <p:pic>
        <p:nvPicPr>
          <p:cNvPr id="8" name="Picture 7"/>
          <p:cNvPicPr>
            <a:picLocks noChangeAspect="1"/>
          </p:cNvPicPr>
          <p:nvPr/>
        </p:nvPicPr>
        <p:blipFill>
          <a:blip r:embed="rId6"/>
          <a:stretch>
            <a:fillRect/>
          </a:stretch>
        </p:blipFill>
        <p:spPr>
          <a:xfrm>
            <a:off x="4572000" y="1845733"/>
            <a:ext cx="3505200" cy="571500"/>
          </a:xfrm>
          <a:prstGeom prst="rect">
            <a:avLst/>
          </a:prstGeom>
        </p:spPr>
      </p:pic>
      <p:pic>
        <p:nvPicPr>
          <p:cNvPr id="9" name="Picture 8"/>
          <p:cNvPicPr>
            <a:picLocks noChangeAspect="1"/>
          </p:cNvPicPr>
          <p:nvPr/>
        </p:nvPicPr>
        <p:blipFill rotWithShape="1">
          <a:blip r:embed="rId7"/>
          <a:srcRect b="10130"/>
          <a:stretch/>
        </p:blipFill>
        <p:spPr>
          <a:xfrm>
            <a:off x="4560121" y="2469092"/>
            <a:ext cx="2413768" cy="324908"/>
          </a:xfrm>
          <a:prstGeom prst="rect">
            <a:avLst/>
          </a:prstGeom>
        </p:spPr>
      </p:pic>
    </p:spTree>
    <p:extLst>
      <p:ext uri="{BB962C8B-B14F-4D97-AF65-F5344CB8AC3E}">
        <p14:creationId xmlns:p14="http://schemas.microsoft.com/office/powerpoint/2010/main" val="21481461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610600" cy="3318933"/>
          </a:xfrm>
        </p:spPr>
        <p:txBody>
          <a:bodyPr/>
          <a:lstStyle/>
          <a:p>
            <a:r>
              <a:rPr lang="en-US" altLang="ja-JP" dirty="0"/>
              <a:t>S1 is root</a:t>
            </a:r>
            <a:br>
              <a:rPr lang="en-US" altLang="ja-JP" dirty="0"/>
            </a:br>
            <a:r>
              <a:rPr lang="en-US" altLang="ja-JP" dirty="0"/>
              <a:t>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Port Role Decisions for RSTP</a:t>
            </a:r>
          </a:p>
        </p:txBody>
      </p:sp>
      <p:pic>
        <p:nvPicPr>
          <p:cNvPr id="4" name="Picture 3"/>
          <p:cNvPicPr>
            <a:picLocks noChangeAspect="1"/>
          </p:cNvPicPr>
          <p:nvPr/>
        </p:nvPicPr>
        <p:blipFill>
          <a:blip r:embed="rId3"/>
          <a:stretch>
            <a:fillRect/>
          </a:stretch>
        </p:blipFill>
        <p:spPr>
          <a:xfrm>
            <a:off x="1728281" y="2853267"/>
            <a:ext cx="4883658" cy="1841500"/>
          </a:xfrm>
          <a:prstGeom prst="rect">
            <a:avLst/>
          </a:prstGeom>
        </p:spPr>
      </p:pic>
      <p:pic>
        <p:nvPicPr>
          <p:cNvPr id="6" name="Picture 5"/>
          <p:cNvPicPr>
            <a:picLocks noChangeAspect="1"/>
          </p:cNvPicPr>
          <p:nvPr/>
        </p:nvPicPr>
        <p:blipFill>
          <a:blip r:embed="rId4"/>
          <a:stretch>
            <a:fillRect/>
          </a:stretch>
        </p:blipFill>
        <p:spPr>
          <a:xfrm>
            <a:off x="1752600" y="901164"/>
            <a:ext cx="4923365" cy="1853676"/>
          </a:xfrm>
          <a:prstGeom prst="rect">
            <a:avLst/>
          </a:prstGeom>
        </p:spPr>
      </p:pic>
    </p:spTree>
    <p:extLst>
      <p:ext uri="{BB962C8B-B14F-4D97-AF65-F5344CB8AC3E}">
        <p14:creationId xmlns:p14="http://schemas.microsoft.com/office/powerpoint/2010/main" val="229366759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11667" y="3530600"/>
            <a:ext cx="8610600" cy="1092199"/>
          </a:xfrm>
        </p:spPr>
        <p:txBody>
          <a:bodyPr/>
          <a:lstStyle/>
          <a:p>
            <a:r>
              <a:rPr lang="en-US" altLang="ja-JP" dirty="0"/>
              <a:t>After S3 and S2 exchange BPDUs, STP determines that the F0/2 port on S2 becomes the designated port and the S3 F0/2 port becomes the alternate port, thus going into the blocking state so there is only one path through the switched network.</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Port Role Decisions for RSTP (Cont.)</a:t>
            </a:r>
          </a:p>
        </p:txBody>
      </p:sp>
      <p:pic>
        <p:nvPicPr>
          <p:cNvPr id="2" name="Picture 1"/>
          <p:cNvPicPr>
            <a:picLocks noChangeAspect="1"/>
          </p:cNvPicPr>
          <p:nvPr/>
        </p:nvPicPr>
        <p:blipFill>
          <a:blip r:embed="rId3"/>
          <a:stretch>
            <a:fillRect/>
          </a:stretch>
        </p:blipFill>
        <p:spPr>
          <a:xfrm>
            <a:off x="3513139" y="924252"/>
            <a:ext cx="5630861" cy="2159202"/>
          </a:xfrm>
          <a:prstGeom prst="rect">
            <a:avLst/>
          </a:prstGeom>
        </p:spPr>
      </p:pic>
      <p:sp>
        <p:nvSpPr>
          <p:cNvPr id="7" name="Striped Right Arrow 6"/>
          <p:cNvSpPr/>
          <p:nvPr/>
        </p:nvSpPr>
        <p:spPr>
          <a:xfrm rot="21023745">
            <a:off x="2414087" y="2120043"/>
            <a:ext cx="3181087" cy="633158"/>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Which port is the designated port?</a:t>
            </a:r>
          </a:p>
        </p:txBody>
      </p:sp>
      <p:sp>
        <p:nvSpPr>
          <p:cNvPr id="8" name="TextBox 7"/>
          <p:cNvSpPr txBox="1"/>
          <p:nvPr/>
        </p:nvSpPr>
        <p:spPr>
          <a:xfrm>
            <a:off x="289588" y="2441412"/>
            <a:ext cx="1962547"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a:solidFill>
                  <a:srgbClr val="000000"/>
                </a:solidFill>
              </a:rPr>
              <a:t>Which switch (S3 or S2) has the lowest BID?</a:t>
            </a:r>
          </a:p>
        </p:txBody>
      </p:sp>
    </p:spTree>
    <p:extLst>
      <p:ext uri="{BB962C8B-B14F-4D97-AF65-F5344CB8AC3E}">
        <p14:creationId xmlns:p14="http://schemas.microsoft.com/office/powerpoint/2010/main" val="40422346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Determine Designated and Alternate Ports</a:t>
            </a:r>
          </a:p>
        </p:txBody>
      </p:sp>
      <p:pic>
        <p:nvPicPr>
          <p:cNvPr id="3" name="Picture 2"/>
          <p:cNvPicPr>
            <a:picLocks noChangeAspect="1"/>
          </p:cNvPicPr>
          <p:nvPr/>
        </p:nvPicPr>
        <p:blipFill>
          <a:blip r:embed="rId3"/>
          <a:stretch>
            <a:fillRect/>
          </a:stretch>
        </p:blipFill>
        <p:spPr>
          <a:xfrm>
            <a:off x="1068387" y="1050925"/>
            <a:ext cx="5686425" cy="3143250"/>
          </a:xfrm>
          <a:prstGeom prst="rect">
            <a:avLst/>
          </a:prstGeom>
        </p:spPr>
      </p:pic>
      <p:sp>
        <p:nvSpPr>
          <p:cNvPr id="9" name="Rectangle 34"/>
          <p:cNvSpPr txBox="1">
            <a:spLocks noChangeArrowheads="1"/>
          </p:cNvSpPr>
          <p:nvPr/>
        </p:nvSpPr>
        <p:spPr bwMode="auto">
          <a:xfrm>
            <a:off x="1886058" y="4360018"/>
            <a:ext cx="3926476" cy="459238"/>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Remember port states are based on path cost back to root bridge.</a:t>
            </a: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374937617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802.1D BPDU Frame </a:t>
            </a:r>
            <a:br>
              <a:rPr lang="en-US" altLang="en-US" dirty="0"/>
            </a:br>
            <a:r>
              <a:rPr lang="en-US" altLang="en-US" dirty="0"/>
              <a:t>Format</a:t>
            </a:r>
          </a:p>
        </p:txBody>
      </p:sp>
      <p:graphicFrame>
        <p:nvGraphicFramePr>
          <p:cNvPr id="3" name="Table 2"/>
          <p:cNvGraphicFramePr>
            <a:graphicFrameLocks noGrp="1"/>
          </p:cNvGraphicFramePr>
          <p:nvPr>
            <p:extLst>
              <p:ext uri="{D42A27DB-BD31-4B8C-83A1-F6EECF244321}">
                <p14:modId xmlns:p14="http://schemas.microsoft.com/office/powerpoint/2010/main" val="1767127122"/>
              </p:ext>
            </p:extLst>
          </p:nvPr>
        </p:nvGraphicFramePr>
        <p:xfrm>
          <a:off x="4851400" y="143932"/>
          <a:ext cx="3970866" cy="4541520"/>
        </p:xfrm>
        <a:graphic>
          <a:graphicData uri="http://schemas.openxmlformats.org/drawingml/2006/table">
            <a:tbl>
              <a:tblPr firstRow="1" bandRow="1">
                <a:tableStyleId>{7DF18680-E054-41AD-8BC1-D1AEF772440D}</a:tableStyleId>
              </a:tblPr>
              <a:tblGrid>
                <a:gridCol w="943080">
                  <a:extLst>
                    <a:ext uri="{9D8B030D-6E8A-4147-A177-3AD203B41FA5}">
                      <a16:colId xmlns:a16="http://schemas.microsoft.com/office/drawing/2014/main" val="20000"/>
                    </a:ext>
                  </a:extLst>
                </a:gridCol>
                <a:gridCol w="3027786">
                  <a:extLst>
                    <a:ext uri="{9D8B030D-6E8A-4147-A177-3AD203B41FA5}">
                      <a16:colId xmlns:a16="http://schemas.microsoft.com/office/drawing/2014/main" val="20001"/>
                    </a:ext>
                  </a:extLst>
                </a:gridCol>
              </a:tblGrid>
              <a:tr h="214436">
                <a:tc>
                  <a:txBody>
                    <a:bodyPr/>
                    <a:lstStyle/>
                    <a:p>
                      <a:r>
                        <a:rPr lang="en-US" sz="1000" dirty="0"/>
                        <a:t>Field</a:t>
                      </a:r>
                    </a:p>
                  </a:txBody>
                  <a:tcPr/>
                </a:tc>
                <a:tc>
                  <a:txBody>
                    <a:bodyPr/>
                    <a:lstStyle/>
                    <a:p>
                      <a:r>
                        <a:rPr lang="en-US" sz="1000" dirty="0"/>
                        <a:t>Description</a:t>
                      </a:r>
                    </a:p>
                  </a:txBody>
                  <a:tcPr/>
                </a:tc>
                <a:extLst>
                  <a:ext uri="{0D108BD9-81ED-4DB2-BD59-A6C34878D82A}">
                    <a16:rowId xmlns:a16="http://schemas.microsoft.com/office/drawing/2014/main" val="10000"/>
                  </a:ext>
                </a:extLst>
              </a:tr>
              <a:tr h="214436">
                <a:tc>
                  <a:txBody>
                    <a:bodyPr/>
                    <a:lstStyle/>
                    <a:p>
                      <a:r>
                        <a:rPr lang="en-US" sz="1000" dirty="0"/>
                        <a:t>Protocol</a:t>
                      </a:r>
                      <a:r>
                        <a:rPr lang="en-US" sz="1000" baseline="0" dirty="0"/>
                        <a:t> ID</a:t>
                      </a:r>
                      <a:endParaRPr lang="en-US" sz="1000" dirty="0"/>
                    </a:p>
                  </a:txBody>
                  <a:tcPr/>
                </a:tc>
                <a:tc>
                  <a:txBody>
                    <a:bodyPr/>
                    <a:lstStyle/>
                    <a:p>
                      <a:r>
                        <a:rPr lang="en-US" sz="1000" dirty="0"/>
                        <a:t>Type of protocol being used; set to 0</a:t>
                      </a:r>
                    </a:p>
                  </a:txBody>
                  <a:tcPr/>
                </a:tc>
                <a:extLst>
                  <a:ext uri="{0D108BD9-81ED-4DB2-BD59-A6C34878D82A}">
                    <a16:rowId xmlns:a16="http://schemas.microsoft.com/office/drawing/2014/main" val="10001"/>
                  </a:ext>
                </a:extLst>
              </a:tr>
              <a:tr h="214436">
                <a:tc>
                  <a:txBody>
                    <a:bodyPr/>
                    <a:lstStyle/>
                    <a:p>
                      <a:r>
                        <a:rPr lang="en-US" sz="1000" dirty="0"/>
                        <a:t>Version</a:t>
                      </a:r>
                    </a:p>
                  </a:txBody>
                  <a:tcPr/>
                </a:tc>
                <a:tc>
                  <a:txBody>
                    <a:bodyPr/>
                    <a:lstStyle/>
                    <a:p>
                      <a:r>
                        <a:rPr lang="en-US" sz="1000" dirty="0"/>
                        <a:t>Protocol version; set to 0</a:t>
                      </a:r>
                    </a:p>
                  </a:txBody>
                  <a:tcPr/>
                </a:tc>
                <a:extLst>
                  <a:ext uri="{0D108BD9-81ED-4DB2-BD59-A6C34878D82A}">
                    <a16:rowId xmlns:a16="http://schemas.microsoft.com/office/drawing/2014/main" val="10002"/>
                  </a:ext>
                </a:extLst>
              </a:tr>
              <a:tr h="214436">
                <a:tc>
                  <a:txBody>
                    <a:bodyPr/>
                    <a:lstStyle/>
                    <a:p>
                      <a:r>
                        <a:rPr lang="en-US" sz="1000" dirty="0"/>
                        <a:t>Message type</a:t>
                      </a:r>
                    </a:p>
                  </a:txBody>
                  <a:tcPr/>
                </a:tc>
                <a:tc>
                  <a:txBody>
                    <a:bodyPr/>
                    <a:lstStyle/>
                    <a:p>
                      <a:r>
                        <a:rPr lang="en-US" sz="1000" dirty="0"/>
                        <a:t>Type of message; set to 0</a:t>
                      </a:r>
                    </a:p>
                  </a:txBody>
                  <a:tcPr/>
                </a:tc>
                <a:extLst>
                  <a:ext uri="{0D108BD9-81ED-4DB2-BD59-A6C34878D82A}">
                    <a16:rowId xmlns:a16="http://schemas.microsoft.com/office/drawing/2014/main" val="10003"/>
                  </a:ext>
                </a:extLst>
              </a:tr>
              <a:tr h="482482">
                <a:tc>
                  <a:txBody>
                    <a:bodyPr/>
                    <a:lstStyle/>
                    <a:p>
                      <a:r>
                        <a:rPr lang="en-US" sz="1000" dirty="0"/>
                        <a:t>Flags</a:t>
                      </a:r>
                    </a:p>
                  </a:txBody>
                  <a:tcPr/>
                </a:tc>
                <a:tc>
                  <a:txBody>
                    <a:bodyPr/>
                    <a:lstStyle/>
                    <a:p>
                      <a:r>
                        <a:rPr lang="en-US" sz="1000" dirty="0"/>
                        <a:t>Topology change (TC)</a:t>
                      </a:r>
                      <a:r>
                        <a:rPr lang="en-US" sz="1000" baseline="0" dirty="0"/>
                        <a:t> bit signals a topology a change; topology change </a:t>
                      </a:r>
                      <a:r>
                        <a:rPr lang="en-US" sz="1000" baseline="0" dirty="0" err="1"/>
                        <a:t>acknowldgment</a:t>
                      </a:r>
                      <a:r>
                        <a:rPr lang="en-US" sz="1000" baseline="0" dirty="0"/>
                        <a:t> (TCA) bit used when a configuration message with the TC bit set has been received</a:t>
                      </a:r>
                      <a:endParaRPr lang="en-US" sz="1000" dirty="0"/>
                    </a:p>
                  </a:txBody>
                  <a:tcPr/>
                </a:tc>
                <a:extLst>
                  <a:ext uri="{0D108BD9-81ED-4DB2-BD59-A6C34878D82A}">
                    <a16:rowId xmlns:a16="http://schemas.microsoft.com/office/drawing/2014/main" val="10004"/>
                  </a:ext>
                </a:extLst>
              </a:tr>
              <a:tr h="214436">
                <a:tc>
                  <a:txBody>
                    <a:bodyPr/>
                    <a:lstStyle/>
                    <a:p>
                      <a:r>
                        <a:rPr lang="en-US" sz="1000" dirty="0"/>
                        <a:t>Root ID</a:t>
                      </a:r>
                    </a:p>
                  </a:txBody>
                  <a:tcPr/>
                </a:tc>
                <a:tc>
                  <a:txBody>
                    <a:bodyPr/>
                    <a:lstStyle/>
                    <a:p>
                      <a:r>
                        <a:rPr lang="en-US" sz="1000" dirty="0"/>
                        <a:t>Root bridge information</a:t>
                      </a:r>
                    </a:p>
                  </a:txBody>
                  <a:tcPr/>
                </a:tc>
                <a:extLst>
                  <a:ext uri="{0D108BD9-81ED-4DB2-BD59-A6C34878D82A}">
                    <a16:rowId xmlns:a16="http://schemas.microsoft.com/office/drawing/2014/main" val="10005"/>
                  </a:ext>
                </a:extLst>
              </a:tr>
              <a:tr h="348459">
                <a:tc>
                  <a:txBody>
                    <a:bodyPr/>
                    <a:lstStyle/>
                    <a:p>
                      <a:r>
                        <a:rPr lang="en-US" sz="1000" dirty="0"/>
                        <a:t>Root path cost</a:t>
                      </a:r>
                    </a:p>
                  </a:txBody>
                  <a:tcPr/>
                </a:tc>
                <a:tc>
                  <a:txBody>
                    <a:bodyPr/>
                    <a:lstStyle/>
                    <a:p>
                      <a:r>
                        <a:rPr lang="en-US" sz="1000" dirty="0"/>
                        <a:t>Cost of the path from the switch</a:t>
                      </a:r>
                      <a:r>
                        <a:rPr lang="en-US" sz="1000" baseline="0" dirty="0"/>
                        <a:t> sending the configuration message to the root bridge</a:t>
                      </a:r>
                      <a:endParaRPr lang="en-US" sz="1000" dirty="0"/>
                    </a:p>
                  </a:txBody>
                  <a:tcPr/>
                </a:tc>
                <a:extLst>
                  <a:ext uri="{0D108BD9-81ED-4DB2-BD59-A6C34878D82A}">
                    <a16:rowId xmlns:a16="http://schemas.microsoft.com/office/drawing/2014/main" val="10006"/>
                  </a:ext>
                </a:extLst>
              </a:tr>
              <a:tr h="348459">
                <a:tc>
                  <a:txBody>
                    <a:bodyPr/>
                    <a:lstStyle/>
                    <a:p>
                      <a:r>
                        <a:rPr lang="en-US" sz="1000" dirty="0"/>
                        <a:t>Bridge ID</a:t>
                      </a:r>
                    </a:p>
                  </a:txBody>
                  <a:tcPr/>
                </a:tc>
                <a:tc>
                  <a:txBody>
                    <a:bodyPr/>
                    <a:lstStyle/>
                    <a:p>
                      <a:r>
                        <a:rPr lang="en-US" sz="1000" dirty="0"/>
                        <a:t>Includes priority,</a:t>
                      </a:r>
                      <a:r>
                        <a:rPr lang="en-US" sz="1000" baseline="0" dirty="0"/>
                        <a:t> extended system ID, and MAC address ID of the bridge sending the message</a:t>
                      </a:r>
                      <a:endParaRPr lang="en-US" sz="1000" dirty="0"/>
                    </a:p>
                  </a:txBody>
                  <a:tcPr/>
                </a:tc>
                <a:extLst>
                  <a:ext uri="{0D108BD9-81ED-4DB2-BD59-A6C34878D82A}">
                    <a16:rowId xmlns:a16="http://schemas.microsoft.com/office/drawing/2014/main" val="10007"/>
                  </a:ext>
                </a:extLst>
              </a:tr>
              <a:tr h="214436">
                <a:tc>
                  <a:txBody>
                    <a:bodyPr/>
                    <a:lstStyle/>
                    <a:p>
                      <a:r>
                        <a:rPr lang="en-US" sz="1000" dirty="0"/>
                        <a:t>Port ID</a:t>
                      </a:r>
                    </a:p>
                  </a:txBody>
                  <a:tcPr/>
                </a:tc>
                <a:tc>
                  <a:txBody>
                    <a:bodyPr/>
                    <a:lstStyle/>
                    <a:p>
                      <a:r>
                        <a:rPr lang="en-US" sz="1000" dirty="0"/>
                        <a:t>Port number from</a:t>
                      </a:r>
                      <a:r>
                        <a:rPr lang="en-US" sz="1000" baseline="0" dirty="0"/>
                        <a:t> which the BPDU was sent</a:t>
                      </a:r>
                      <a:endParaRPr lang="en-US" sz="1000" dirty="0"/>
                    </a:p>
                  </a:txBody>
                  <a:tcPr/>
                </a:tc>
                <a:extLst>
                  <a:ext uri="{0D108BD9-81ED-4DB2-BD59-A6C34878D82A}">
                    <a16:rowId xmlns:a16="http://schemas.microsoft.com/office/drawing/2014/main" val="10008"/>
                  </a:ext>
                </a:extLst>
              </a:tr>
              <a:tr h="348459">
                <a:tc>
                  <a:txBody>
                    <a:bodyPr/>
                    <a:lstStyle/>
                    <a:p>
                      <a:r>
                        <a:rPr lang="en-US" sz="1000" dirty="0"/>
                        <a:t>Message age</a:t>
                      </a:r>
                    </a:p>
                  </a:txBody>
                  <a:tcPr/>
                </a:tc>
                <a:tc>
                  <a:txBody>
                    <a:bodyPr/>
                    <a:lstStyle/>
                    <a:p>
                      <a:r>
                        <a:rPr lang="en-US" sz="1000" dirty="0"/>
                        <a:t>Amount of time since the root bridge sent the configuration message</a:t>
                      </a:r>
                    </a:p>
                  </a:txBody>
                  <a:tcPr/>
                </a:tc>
                <a:extLst>
                  <a:ext uri="{0D108BD9-81ED-4DB2-BD59-A6C34878D82A}">
                    <a16:rowId xmlns:a16="http://schemas.microsoft.com/office/drawing/2014/main" val="10009"/>
                  </a:ext>
                </a:extLst>
              </a:tr>
              <a:tr h="214436">
                <a:tc>
                  <a:txBody>
                    <a:bodyPr/>
                    <a:lstStyle/>
                    <a:p>
                      <a:r>
                        <a:rPr lang="en-US" sz="1000" dirty="0"/>
                        <a:t>Max age</a:t>
                      </a:r>
                    </a:p>
                  </a:txBody>
                  <a:tcPr/>
                </a:tc>
                <a:tc>
                  <a:txBody>
                    <a:bodyPr/>
                    <a:lstStyle/>
                    <a:p>
                      <a:r>
                        <a:rPr lang="en-US" sz="1000" dirty="0"/>
                        <a:t>When the current configuration message will be deleted</a:t>
                      </a:r>
                    </a:p>
                  </a:txBody>
                  <a:tcPr/>
                </a:tc>
                <a:extLst>
                  <a:ext uri="{0D108BD9-81ED-4DB2-BD59-A6C34878D82A}">
                    <a16:rowId xmlns:a16="http://schemas.microsoft.com/office/drawing/2014/main" val="10010"/>
                  </a:ext>
                </a:extLst>
              </a:tr>
              <a:tr h="214436">
                <a:tc>
                  <a:txBody>
                    <a:bodyPr/>
                    <a:lstStyle/>
                    <a:p>
                      <a:r>
                        <a:rPr lang="en-US" sz="1000" dirty="0"/>
                        <a:t>Hello time</a:t>
                      </a:r>
                    </a:p>
                  </a:txBody>
                  <a:tcPr/>
                </a:tc>
                <a:tc>
                  <a:txBody>
                    <a:bodyPr/>
                    <a:lstStyle/>
                    <a:p>
                      <a:r>
                        <a:rPr lang="en-US" sz="1000" dirty="0"/>
                        <a:t>Time between root</a:t>
                      </a:r>
                      <a:r>
                        <a:rPr lang="en-US" sz="1000" baseline="0" dirty="0"/>
                        <a:t> bridge messages</a:t>
                      </a:r>
                      <a:endParaRPr lang="en-US" sz="1000" dirty="0"/>
                    </a:p>
                  </a:txBody>
                  <a:tcPr/>
                </a:tc>
                <a:extLst>
                  <a:ext uri="{0D108BD9-81ED-4DB2-BD59-A6C34878D82A}">
                    <a16:rowId xmlns:a16="http://schemas.microsoft.com/office/drawing/2014/main" val="10011"/>
                  </a:ext>
                </a:extLst>
              </a:tr>
              <a:tr h="214436">
                <a:tc>
                  <a:txBody>
                    <a:bodyPr/>
                    <a:lstStyle/>
                    <a:p>
                      <a:r>
                        <a:rPr lang="en-US" sz="1000" dirty="0"/>
                        <a:t>Forward delay</a:t>
                      </a:r>
                    </a:p>
                  </a:txBody>
                  <a:tcPr/>
                </a:tc>
                <a:tc>
                  <a:txBody>
                    <a:bodyPr/>
                    <a:lstStyle/>
                    <a:p>
                      <a:r>
                        <a:rPr lang="en-US" sz="1000" dirty="0"/>
                        <a:t>Time the bridges should wait before going to a new state</a:t>
                      </a:r>
                    </a:p>
                  </a:txBody>
                  <a:tcPr/>
                </a:tc>
                <a:extLst>
                  <a:ext uri="{0D108BD9-81ED-4DB2-BD59-A6C34878D82A}">
                    <a16:rowId xmlns:a16="http://schemas.microsoft.com/office/drawing/2014/main" val="10012"/>
                  </a:ext>
                </a:extLst>
              </a:tr>
            </a:tbl>
          </a:graphicData>
        </a:graphic>
      </p:graphicFrame>
      <p:pic>
        <p:nvPicPr>
          <p:cNvPr id="4" name="Picture 3"/>
          <p:cNvPicPr>
            <a:picLocks noChangeAspect="1"/>
          </p:cNvPicPr>
          <p:nvPr/>
        </p:nvPicPr>
        <p:blipFill>
          <a:blip r:embed="rId3"/>
          <a:stretch>
            <a:fillRect/>
          </a:stretch>
        </p:blipFill>
        <p:spPr>
          <a:xfrm>
            <a:off x="1710266" y="770633"/>
            <a:ext cx="2496079" cy="1938702"/>
          </a:xfrm>
          <a:prstGeom prst="rect">
            <a:avLst/>
          </a:prstGeom>
        </p:spPr>
      </p:pic>
      <p:pic>
        <p:nvPicPr>
          <p:cNvPr id="6" name="Picture 5"/>
          <p:cNvPicPr>
            <a:picLocks noChangeAspect="1"/>
          </p:cNvPicPr>
          <p:nvPr/>
        </p:nvPicPr>
        <p:blipFill>
          <a:blip r:embed="rId4"/>
          <a:stretch>
            <a:fillRect/>
          </a:stretch>
        </p:blipFill>
        <p:spPr>
          <a:xfrm>
            <a:off x="1075266" y="2807091"/>
            <a:ext cx="3140074" cy="1963876"/>
          </a:xfrm>
          <a:prstGeom prst="rect">
            <a:avLst/>
          </a:prstGeom>
        </p:spPr>
      </p:pic>
    </p:spTree>
    <p:extLst>
      <p:ext uri="{BB962C8B-B14F-4D97-AF65-F5344CB8AC3E}">
        <p14:creationId xmlns:p14="http://schemas.microsoft.com/office/powerpoint/2010/main" val="197905957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a:pPr>
            <a:r>
              <a:rPr lang="en-US" altLang="ja-JP" dirty="0"/>
              <a:t>When a switch is powered on, it assumes it is the root bridge until BPDUs are sent and STP calculations are performed. S2 sends out BPDUs.</a:t>
            </a:r>
          </a:p>
          <a:p>
            <a:pPr marL="342900" indent="-342900">
              <a:buFont typeface="+mj-lt"/>
              <a:buAutoNum type="arabicPeriod"/>
            </a:pPr>
            <a:r>
              <a:rPr lang="en-US" altLang="ja-JP" dirty="0"/>
              <a:t>S3 compares its root ID with the BPDU from S2. S2 is lower so S3 updates its root ID.</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802.1D BPDU Propagation and </a:t>
            </a:r>
            <a:br>
              <a:rPr lang="en-US" altLang="en-US" dirty="0"/>
            </a:br>
            <a:r>
              <a:rPr lang="en-US" altLang="en-US" dirty="0"/>
              <a:t>Process</a:t>
            </a:r>
          </a:p>
        </p:txBody>
      </p:sp>
      <p:pic>
        <p:nvPicPr>
          <p:cNvPr id="3" name="Picture 2"/>
          <p:cNvPicPr>
            <a:picLocks noChangeAspect="1"/>
          </p:cNvPicPr>
          <p:nvPr/>
        </p:nvPicPr>
        <p:blipFill>
          <a:blip r:embed="rId3"/>
          <a:stretch>
            <a:fillRect/>
          </a:stretch>
        </p:blipFill>
        <p:spPr>
          <a:xfrm>
            <a:off x="5477933" y="0"/>
            <a:ext cx="3666067" cy="2433966"/>
          </a:xfrm>
          <a:prstGeom prst="rect">
            <a:avLst/>
          </a:prstGeom>
        </p:spPr>
      </p:pic>
      <p:pic>
        <p:nvPicPr>
          <p:cNvPr id="4" name="Picture 3"/>
          <p:cNvPicPr>
            <a:picLocks noChangeAspect="1"/>
          </p:cNvPicPr>
          <p:nvPr/>
        </p:nvPicPr>
        <p:blipFill>
          <a:blip r:embed="rId4"/>
          <a:stretch>
            <a:fillRect/>
          </a:stretch>
        </p:blipFill>
        <p:spPr>
          <a:xfrm>
            <a:off x="1615661" y="2489200"/>
            <a:ext cx="3556943" cy="2402945"/>
          </a:xfrm>
          <a:prstGeom prst="rect">
            <a:avLst/>
          </a:prstGeom>
        </p:spPr>
      </p:pic>
    </p:spTree>
    <p:extLst>
      <p:ext uri="{BB962C8B-B14F-4D97-AF65-F5344CB8AC3E}">
        <p14:creationId xmlns:p14="http://schemas.microsoft.com/office/powerpoint/2010/main" val="62751760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3"/>
            </a:pPr>
            <a:r>
              <a:rPr lang="en-US" altLang="ja-JP" dirty="0"/>
              <a:t>S1 receives the same information from S2 and because S1 has a lower BID, it ignores the information from S2.</a:t>
            </a:r>
          </a:p>
          <a:p>
            <a:pPr marL="342900" indent="-342900">
              <a:buFont typeface="+mj-lt"/>
              <a:buAutoNum type="arabicPeriod" startAt="3"/>
            </a:pPr>
            <a:r>
              <a:rPr lang="en-US" altLang="ja-JP" dirty="0"/>
              <a:t>S3 sends BPDUs out all ports indicating that S2 is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802.1D BPDU Propagation and </a:t>
            </a:r>
            <a:br>
              <a:rPr lang="en-US" altLang="en-US" dirty="0"/>
            </a:br>
            <a:r>
              <a:rPr lang="en-US" altLang="en-US" dirty="0"/>
              <a:t>Process (Cont.)</a:t>
            </a:r>
          </a:p>
        </p:txBody>
      </p:sp>
      <p:pic>
        <p:nvPicPr>
          <p:cNvPr id="2" name="Picture 1"/>
          <p:cNvPicPr>
            <a:picLocks noChangeAspect="1"/>
          </p:cNvPicPr>
          <p:nvPr/>
        </p:nvPicPr>
        <p:blipFill>
          <a:blip r:embed="rId3"/>
          <a:stretch>
            <a:fillRect/>
          </a:stretch>
        </p:blipFill>
        <p:spPr>
          <a:xfrm>
            <a:off x="5103184" y="389466"/>
            <a:ext cx="3973082" cy="2589742"/>
          </a:xfrm>
          <a:prstGeom prst="rect">
            <a:avLst/>
          </a:prstGeom>
        </p:spPr>
      </p:pic>
      <p:pic>
        <p:nvPicPr>
          <p:cNvPr id="5" name="Picture 4"/>
          <p:cNvPicPr>
            <a:picLocks noChangeAspect="1"/>
          </p:cNvPicPr>
          <p:nvPr/>
        </p:nvPicPr>
        <p:blipFill>
          <a:blip r:embed="rId4"/>
          <a:stretch>
            <a:fillRect/>
          </a:stretch>
        </p:blipFill>
        <p:spPr>
          <a:xfrm>
            <a:off x="1507067" y="2665846"/>
            <a:ext cx="3439054" cy="2273396"/>
          </a:xfrm>
          <a:prstGeom prst="rect">
            <a:avLst/>
          </a:prstGeom>
        </p:spPr>
      </p:pic>
    </p:spTree>
    <p:extLst>
      <p:ext uri="{BB962C8B-B14F-4D97-AF65-F5344CB8AC3E}">
        <p14:creationId xmlns:p14="http://schemas.microsoft.com/office/powerpoint/2010/main" val="225420579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3.1 Spanning Tree Concepts</a:t>
            </a:r>
          </a:p>
          <a:p>
            <a:pPr marL="469106" lvl="1" indent="-214313">
              <a:buFont typeface="Arial" panose="020B0604020202020204" pitchFamily="34" charset="0"/>
              <a:buChar char="•"/>
            </a:pPr>
            <a:r>
              <a:rPr lang="en-US" sz="1600" dirty="0"/>
              <a:t>Build a simple switched network with redundant links.</a:t>
            </a:r>
          </a:p>
          <a:p>
            <a:pPr marL="542131" lvl="2" indent="-214313">
              <a:buFont typeface="Arial" panose="020B0604020202020204" pitchFamily="34" charset="0"/>
              <a:buChar char="•"/>
            </a:pPr>
            <a:r>
              <a:rPr lang="en-US" sz="1400" dirty="0"/>
              <a:t>Explain common problems in a redundant, switched network.</a:t>
            </a:r>
          </a:p>
          <a:p>
            <a:pPr marL="542131" lvl="2" indent="-214313">
              <a:buFont typeface="Arial" panose="020B0604020202020204" pitchFamily="34" charset="0"/>
              <a:buChar char="•"/>
            </a:pPr>
            <a:r>
              <a:rPr lang="en-US" sz="1400" dirty="0"/>
              <a:t>Build a simple, switched network using STP.</a:t>
            </a:r>
          </a:p>
          <a:p>
            <a:pPr marL="286941" indent="-285750"/>
            <a:r>
              <a:rPr lang="en-CA" sz="1600" dirty="0"/>
              <a:t>3.2 Varieties of Spanning Tree Protocols</a:t>
            </a:r>
          </a:p>
          <a:p>
            <a:pPr marL="469106" lvl="1" indent="-214313">
              <a:buFont typeface="Arial" panose="020B0604020202020204" pitchFamily="34" charset="0"/>
              <a:buChar char="•"/>
            </a:pPr>
            <a:r>
              <a:rPr lang="en-US" sz="1600" dirty="0"/>
              <a:t>Explain how different varieties of spanning tree protocols operate.</a:t>
            </a:r>
          </a:p>
          <a:p>
            <a:pPr marL="542131" lvl="2" indent="-214313">
              <a:buFont typeface="Arial" panose="020B0604020202020204" pitchFamily="34" charset="0"/>
              <a:buChar char="•"/>
            </a:pPr>
            <a:r>
              <a:rPr lang="en-US" sz="1400" dirty="0"/>
              <a:t>Describe the different spanning tree varieties.</a:t>
            </a:r>
          </a:p>
          <a:p>
            <a:pPr marL="542131" lvl="2" indent="-214313">
              <a:buFont typeface="Arial" panose="020B0604020202020204" pitchFamily="34" charset="0"/>
              <a:buChar char="•"/>
            </a:pPr>
            <a:r>
              <a:rPr lang="en-US" sz="1400" dirty="0"/>
              <a:t>Explain how PVST+ operates.</a:t>
            </a:r>
          </a:p>
          <a:p>
            <a:pPr marL="542131" lvl="2" indent="-214313">
              <a:buFont typeface="Arial" panose="020B0604020202020204" pitchFamily="34" charset="0"/>
              <a:buChar char="•"/>
            </a:pPr>
            <a:r>
              <a:rPr lang="en-US" sz="1400" dirty="0"/>
              <a:t>Explain how Rapid PVST+ operates.</a:t>
            </a:r>
          </a:p>
        </p:txBody>
      </p:sp>
      <p:sp>
        <p:nvSpPr>
          <p:cNvPr id="4098" name="Rectangle 33"/>
          <p:cNvSpPr>
            <a:spLocks noGrp="1" noChangeArrowheads="1"/>
          </p:cNvSpPr>
          <p:nvPr>
            <p:ph type="title"/>
          </p:nvPr>
        </p:nvSpPr>
        <p:spPr/>
        <p:txBody>
          <a:bodyPr/>
          <a:lstStyle/>
          <a:p>
            <a:pPr eaLnBrk="1" hangingPunct="1"/>
            <a:r>
              <a:rPr lang="en-US" dirty="0"/>
              <a:t>Chapter 3 -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5"/>
            </a:pPr>
            <a:r>
              <a:rPr lang="en-US" altLang="ja-JP" dirty="0"/>
              <a:t>S2 compares the info from S3 so S2 still thinks it is root bridge.</a:t>
            </a:r>
          </a:p>
          <a:p>
            <a:pPr marL="342900" indent="-342900">
              <a:buFont typeface="+mj-lt"/>
              <a:buAutoNum type="arabicPeriod" startAt="5"/>
            </a:pPr>
            <a:r>
              <a:rPr lang="en-US" altLang="ja-JP" dirty="0"/>
              <a:t>S1 gets the same information from S3 (that S2 is root bridge), but because S1 has a lower BID, the switch ignores the information in the BPDU.</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802.1D BPDU Propagation and </a:t>
            </a:r>
            <a:br>
              <a:rPr lang="en-US" altLang="en-US" dirty="0"/>
            </a:br>
            <a:r>
              <a:rPr lang="en-US" altLang="en-US" dirty="0"/>
              <a:t>Process (Cont.)</a:t>
            </a:r>
          </a:p>
        </p:txBody>
      </p:sp>
      <p:pic>
        <p:nvPicPr>
          <p:cNvPr id="3" name="Picture 2"/>
          <p:cNvPicPr>
            <a:picLocks noChangeAspect="1"/>
          </p:cNvPicPr>
          <p:nvPr/>
        </p:nvPicPr>
        <p:blipFill>
          <a:blip r:embed="rId3"/>
          <a:stretch>
            <a:fillRect/>
          </a:stretch>
        </p:blipFill>
        <p:spPr>
          <a:xfrm>
            <a:off x="5328398" y="194732"/>
            <a:ext cx="3517151" cy="2301875"/>
          </a:xfrm>
          <a:prstGeom prst="rect">
            <a:avLst/>
          </a:prstGeom>
        </p:spPr>
      </p:pic>
      <p:pic>
        <p:nvPicPr>
          <p:cNvPr id="4" name="Picture 3"/>
          <p:cNvPicPr>
            <a:picLocks noChangeAspect="1"/>
          </p:cNvPicPr>
          <p:nvPr/>
        </p:nvPicPr>
        <p:blipFill>
          <a:blip r:embed="rId4"/>
          <a:stretch>
            <a:fillRect/>
          </a:stretch>
        </p:blipFill>
        <p:spPr>
          <a:xfrm>
            <a:off x="1600200" y="2631391"/>
            <a:ext cx="3675592" cy="2361826"/>
          </a:xfrm>
          <a:prstGeom prst="rect">
            <a:avLst/>
          </a:prstGeom>
        </p:spPr>
      </p:pic>
    </p:spTree>
    <p:extLst>
      <p:ext uri="{BB962C8B-B14F-4D97-AF65-F5344CB8AC3E}">
        <p14:creationId xmlns:p14="http://schemas.microsoft.com/office/powerpoint/2010/main" val="328619692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0" indent="0">
              <a:buNone/>
            </a:pPr>
            <a:r>
              <a:rPr lang="en-US" altLang="ja-JP" dirty="0"/>
              <a:t>7. S1 now sends out BPDUs out all ports. The BPDU contains information designated S1 as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802.1D BPDU Propagation and </a:t>
            </a:r>
            <a:br>
              <a:rPr lang="en-US" altLang="en-US" dirty="0"/>
            </a:br>
            <a:r>
              <a:rPr lang="en-US" altLang="en-US" dirty="0"/>
              <a:t>Process (Cont.)</a:t>
            </a:r>
          </a:p>
        </p:txBody>
      </p:sp>
      <p:pic>
        <p:nvPicPr>
          <p:cNvPr id="2" name="Picture 1"/>
          <p:cNvPicPr>
            <a:picLocks noChangeAspect="1"/>
          </p:cNvPicPr>
          <p:nvPr/>
        </p:nvPicPr>
        <p:blipFill>
          <a:blip r:embed="rId3"/>
          <a:stretch>
            <a:fillRect/>
          </a:stretch>
        </p:blipFill>
        <p:spPr>
          <a:xfrm>
            <a:off x="1547812" y="1614185"/>
            <a:ext cx="4507245" cy="2910190"/>
          </a:xfrm>
          <a:prstGeom prst="rect">
            <a:avLst/>
          </a:prstGeom>
        </p:spPr>
      </p:pic>
    </p:spTree>
    <p:extLst>
      <p:ext uri="{BB962C8B-B14F-4D97-AF65-F5344CB8AC3E}">
        <p14:creationId xmlns:p14="http://schemas.microsoft.com/office/powerpoint/2010/main" val="324787817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8"/>
            </a:pPr>
            <a:r>
              <a:rPr lang="en-US" altLang="ja-JP" dirty="0"/>
              <a:t>S3 compares the info from S1 so S3 now sees that the BID from S1 is lower than its stored root bridge information which is currently showing that S2 is root bridge. S3 changes the root ID to the information received from S1.</a:t>
            </a:r>
          </a:p>
          <a:p>
            <a:pPr marL="342900" indent="-342900">
              <a:buFont typeface="+mj-lt"/>
              <a:buAutoNum type="arabicPeriod" startAt="8"/>
            </a:pPr>
            <a:r>
              <a:rPr lang="en-US" altLang="ja-JP" dirty="0"/>
              <a:t>S2 compares the info from S1 so S2 now sees the BID from S1 is lower than its own BID. S2 now updates its own information showing S1 as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802.1D BPDU Propagation and </a:t>
            </a:r>
            <a:br>
              <a:rPr lang="en-US" altLang="en-US" dirty="0"/>
            </a:br>
            <a:r>
              <a:rPr lang="en-US" altLang="en-US" dirty="0"/>
              <a:t>Process (Cont.)</a:t>
            </a:r>
          </a:p>
        </p:txBody>
      </p:sp>
      <p:pic>
        <p:nvPicPr>
          <p:cNvPr id="2" name="Picture 1"/>
          <p:cNvPicPr>
            <a:picLocks noChangeAspect="1"/>
          </p:cNvPicPr>
          <p:nvPr/>
        </p:nvPicPr>
        <p:blipFill>
          <a:blip r:embed="rId3"/>
          <a:stretch>
            <a:fillRect/>
          </a:stretch>
        </p:blipFill>
        <p:spPr>
          <a:xfrm>
            <a:off x="5755092" y="160867"/>
            <a:ext cx="3294715" cy="2154237"/>
          </a:xfrm>
          <a:prstGeom prst="rect">
            <a:avLst/>
          </a:prstGeom>
        </p:spPr>
      </p:pic>
      <p:pic>
        <p:nvPicPr>
          <p:cNvPr id="5" name="Picture 4"/>
          <p:cNvPicPr>
            <a:picLocks noChangeAspect="1"/>
          </p:cNvPicPr>
          <p:nvPr/>
        </p:nvPicPr>
        <p:blipFill>
          <a:blip r:embed="rId4"/>
          <a:stretch>
            <a:fillRect/>
          </a:stretch>
        </p:blipFill>
        <p:spPr>
          <a:xfrm>
            <a:off x="5767700" y="2421467"/>
            <a:ext cx="3196383" cy="2085445"/>
          </a:xfrm>
          <a:prstGeom prst="rect">
            <a:avLst/>
          </a:prstGeom>
        </p:spPr>
      </p:pic>
      <p:sp>
        <p:nvSpPr>
          <p:cNvPr id="8" name="Rectangle 34"/>
          <p:cNvSpPr txBox="1">
            <a:spLocks noChangeArrowheads="1"/>
          </p:cNvSpPr>
          <p:nvPr/>
        </p:nvSpPr>
        <p:spPr bwMode="auto">
          <a:xfrm>
            <a:off x="590658" y="3445618"/>
            <a:ext cx="3926476" cy="838515"/>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t>Remember that after root bridge has been determined, the other port roles can be determined because those roles are determined by total path cost back to root bridge.</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spTree>
    <p:extLst>
      <p:ext uri="{BB962C8B-B14F-4D97-AF65-F5344CB8AC3E}">
        <p14:creationId xmlns:p14="http://schemas.microsoft.com/office/powerpoint/2010/main" val="12646200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01600" y="1354666"/>
            <a:ext cx="5071533" cy="1092199"/>
          </a:xfrm>
        </p:spPr>
        <p:txBody>
          <a:bodyPr/>
          <a:lstStyle/>
          <a:p>
            <a:r>
              <a:rPr lang="en-US" altLang="ja-JP" dirty="0"/>
              <a:t>If priorities are all set to the default, lowest MAC address is the determining factor in lowest BID.</a:t>
            </a:r>
          </a:p>
          <a:p>
            <a:r>
              <a:rPr lang="en-US" altLang="ja-JP" dirty="0"/>
              <a:t>The priority value can be modified to influence root bridge elections.</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Extended System ID</a:t>
            </a:r>
          </a:p>
        </p:txBody>
      </p:sp>
      <p:pic>
        <p:nvPicPr>
          <p:cNvPr id="3" name="Picture 2"/>
          <p:cNvPicPr>
            <a:picLocks noChangeAspect="1"/>
          </p:cNvPicPr>
          <p:nvPr/>
        </p:nvPicPr>
        <p:blipFill>
          <a:blip r:embed="rId3"/>
          <a:stretch>
            <a:fillRect/>
          </a:stretch>
        </p:blipFill>
        <p:spPr>
          <a:xfrm>
            <a:off x="5945788" y="230520"/>
            <a:ext cx="2507192" cy="1584735"/>
          </a:xfrm>
          <a:prstGeom prst="rect">
            <a:avLst/>
          </a:prstGeom>
        </p:spPr>
      </p:pic>
      <p:pic>
        <p:nvPicPr>
          <p:cNvPr id="6" name="Picture 5"/>
          <p:cNvPicPr>
            <a:picLocks noChangeAspect="1"/>
          </p:cNvPicPr>
          <p:nvPr/>
        </p:nvPicPr>
        <p:blipFill>
          <a:blip r:embed="rId4"/>
          <a:stretch>
            <a:fillRect/>
          </a:stretch>
        </p:blipFill>
        <p:spPr>
          <a:xfrm>
            <a:off x="402167" y="2681641"/>
            <a:ext cx="4021667" cy="1836282"/>
          </a:xfrm>
          <a:prstGeom prst="rect">
            <a:avLst/>
          </a:prstGeom>
        </p:spPr>
      </p:pic>
      <p:sp>
        <p:nvSpPr>
          <p:cNvPr id="10" name="Oval Callout 9"/>
          <p:cNvSpPr/>
          <p:nvPr/>
        </p:nvSpPr>
        <p:spPr>
          <a:xfrm>
            <a:off x="3158067" y="0"/>
            <a:ext cx="2286000" cy="1022888"/>
          </a:xfrm>
          <a:prstGeom prst="wedgeEllipseCallout">
            <a:avLst>
              <a:gd name="adj1" fmla="val 73078"/>
              <a:gd name="adj2" fmla="val 37360"/>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Remember - lowest BID becomes root</a:t>
            </a:r>
          </a:p>
        </p:txBody>
      </p:sp>
      <p:pic>
        <p:nvPicPr>
          <p:cNvPr id="2" name="Picture 1"/>
          <p:cNvPicPr>
            <a:picLocks noChangeAspect="1"/>
          </p:cNvPicPr>
          <p:nvPr/>
        </p:nvPicPr>
        <p:blipFill>
          <a:blip r:embed="rId5"/>
          <a:stretch>
            <a:fillRect/>
          </a:stretch>
        </p:blipFill>
        <p:spPr>
          <a:xfrm>
            <a:off x="4942449" y="2150631"/>
            <a:ext cx="3687485" cy="2503848"/>
          </a:xfrm>
          <a:prstGeom prst="rect">
            <a:avLst/>
          </a:prstGeom>
        </p:spPr>
      </p:pic>
    </p:spTree>
    <p:extLst>
      <p:ext uri="{BB962C8B-B14F-4D97-AF65-F5344CB8AC3E}">
        <p14:creationId xmlns:p14="http://schemas.microsoft.com/office/powerpoint/2010/main" val="94459847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135" y="176860"/>
            <a:ext cx="8661398" cy="757551"/>
          </a:xfrm>
        </p:spPr>
        <p:txBody>
          <a:bodyPr/>
          <a:lstStyle/>
          <a:p>
            <a:r>
              <a:rPr lang="en-US" altLang="en-US" sz="1600" dirty="0"/>
              <a:t>STP Operation</a:t>
            </a:r>
            <a:br>
              <a:rPr lang="en-US" altLang="en-US" sz="1600" dirty="0"/>
            </a:br>
            <a:r>
              <a:rPr lang="en-US" altLang="en-US" dirty="0"/>
              <a:t>Video Demonstration – Observing Spanning Tree Protocol Operation</a:t>
            </a:r>
          </a:p>
        </p:txBody>
      </p:sp>
      <p:pic>
        <p:nvPicPr>
          <p:cNvPr id="5" name="Picture 4"/>
          <p:cNvPicPr>
            <a:picLocks noChangeAspect="1"/>
          </p:cNvPicPr>
          <p:nvPr/>
        </p:nvPicPr>
        <p:blipFill>
          <a:blip r:embed="rId3"/>
          <a:stretch>
            <a:fillRect/>
          </a:stretch>
        </p:blipFill>
        <p:spPr>
          <a:xfrm>
            <a:off x="1568979" y="1290109"/>
            <a:ext cx="5819775" cy="2952750"/>
          </a:xfrm>
          <a:prstGeom prst="rect">
            <a:avLst/>
          </a:prstGeom>
        </p:spPr>
      </p:pic>
    </p:spTree>
    <p:extLst>
      <p:ext uri="{BB962C8B-B14F-4D97-AF65-F5344CB8AC3E}">
        <p14:creationId xmlns:p14="http://schemas.microsoft.com/office/powerpoint/2010/main" val="428619060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STP Operation</a:t>
            </a:r>
            <a:br>
              <a:rPr lang="en-US" altLang="en-US" sz="1600" dirty="0"/>
            </a:br>
            <a:r>
              <a:rPr lang="en-US" altLang="en-US" dirty="0"/>
              <a:t>Building a Switched Network with Redundant Links</a:t>
            </a:r>
            <a:endParaRPr lang="en-CA" altLang="en-US" dirty="0"/>
          </a:p>
        </p:txBody>
      </p:sp>
      <p:pic>
        <p:nvPicPr>
          <p:cNvPr id="2" name="Picture 1"/>
          <p:cNvPicPr>
            <a:picLocks noChangeAspect="1"/>
          </p:cNvPicPr>
          <p:nvPr/>
        </p:nvPicPr>
        <p:blipFill>
          <a:blip r:embed="rId3"/>
          <a:stretch>
            <a:fillRect/>
          </a:stretch>
        </p:blipFill>
        <p:spPr>
          <a:xfrm>
            <a:off x="982662" y="1036637"/>
            <a:ext cx="7077075" cy="3476625"/>
          </a:xfrm>
          <a:prstGeom prst="rect">
            <a:avLst/>
          </a:prstGeom>
        </p:spPr>
      </p:pic>
    </p:spTree>
    <p:extLst>
      <p:ext uri="{BB962C8B-B14F-4D97-AF65-F5344CB8AC3E}">
        <p14:creationId xmlns:p14="http://schemas.microsoft.com/office/powerpoint/2010/main" val="48473371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3.2 Types of Spanning Tree Protocols</a:t>
            </a:r>
          </a:p>
        </p:txBody>
      </p:sp>
    </p:spTree>
    <p:extLst>
      <p:ext uri="{BB962C8B-B14F-4D97-AF65-F5344CB8AC3E}">
        <p14:creationId xmlns:p14="http://schemas.microsoft.com/office/powerpoint/2010/main" val="355190541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Types of Spanning Tree Protocols</a:t>
            </a:r>
          </a:p>
        </p:txBody>
      </p:sp>
      <p:graphicFrame>
        <p:nvGraphicFramePr>
          <p:cNvPr id="6" name="Table 5"/>
          <p:cNvGraphicFramePr>
            <a:graphicFrameLocks noGrp="1"/>
          </p:cNvGraphicFramePr>
          <p:nvPr>
            <p:extLst>
              <p:ext uri="{D42A27DB-BD31-4B8C-83A1-F6EECF244321}">
                <p14:modId xmlns:p14="http://schemas.microsoft.com/office/powerpoint/2010/main" val="952012719"/>
              </p:ext>
            </p:extLst>
          </p:nvPr>
        </p:nvGraphicFramePr>
        <p:xfrm>
          <a:off x="1253068" y="1100666"/>
          <a:ext cx="6282266" cy="3299821"/>
        </p:xfrm>
        <a:graphic>
          <a:graphicData uri="http://schemas.openxmlformats.org/drawingml/2006/table">
            <a:tbl>
              <a:tblPr firstRow="1" bandRow="1">
                <a:tableStyleId>{7DF18680-E054-41AD-8BC1-D1AEF772440D}</a:tableStyleId>
              </a:tblPr>
              <a:tblGrid>
                <a:gridCol w="1921634">
                  <a:extLst>
                    <a:ext uri="{9D8B030D-6E8A-4147-A177-3AD203B41FA5}">
                      <a16:colId xmlns:a16="http://schemas.microsoft.com/office/drawing/2014/main" val="20000"/>
                    </a:ext>
                  </a:extLst>
                </a:gridCol>
                <a:gridCol w="4360632">
                  <a:extLst>
                    <a:ext uri="{9D8B030D-6E8A-4147-A177-3AD203B41FA5}">
                      <a16:colId xmlns:a16="http://schemas.microsoft.com/office/drawing/2014/main" val="20001"/>
                    </a:ext>
                  </a:extLst>
                </a:gridCol>
              </a:tblGrid>
              <a:tr h="0">
                <a:tc>
                  <a:txBody>
                    <a:bodyPr/>
                    <a:lstStyle/>
                    <a:p>
                      <a:r>
                        <a:rPr lang="en-US" sz="1400" dirty="0"/>
                        <a:t>STP Type</a:t>
                      </a:r>
                    </a:p>
                  </a:txBody>
                  <a:tcPr/>
                </a:tc>
                <a:tc>
                  <a:txBody>
                    <a:bodyPr/>
                    <a:lstStyle/>
                    <a:p>
                      <a:r>
                        <a:rPr lang="en-US" sz="1400" dirty="0"/>
                        <a:t>Description</a:t>
                      </a:r>
                    </a:p>
                  </a:txBody>
                  <a:tcPr/>
                </a:tc>
                <a:extLst>
                  <a:ext uri="{0D108BD9-81ED-4DB2-BD59-A6C34878D82A}">
                    <a16:rowId xmlns:a16="http://schemas.microsoft.com/office/drawing/2014/main" val="10000"/>
                  </a:ext>
                </a:extLst>
              </a:tr>
              <a:tr h="214436">
                <a:tc>
                  <a:txBody>
                    <a:bodyPr/>
                    <a:lstStyle/>
                    <a:p>
                      <a:r>
                        <a:rPr lang="en-US" sz="1400" dirty="0"/>
                        <a:t>802.1D</a:t>
                      </a:r>
                    </a:p>
                  </a:txBody>
                  <a:tcPr/>
                </a:tc>
                <a:tc>
                  <a:txBody>
                    <a:bodyPr/>
                    <a:lstStyle/>
                    <a:p>
                      <a:r>
                        <a:rPr lang="en-US" sz="1400" dirty="0"/>
                        <a:t>1998 - Original</a:t>
                      </a:r>
                      <a:r>
                        <a:rPr lang="en-US" sz="1400" baseline="0" dirty="0"/>
                        <a:t> STP standard</a:t>
                      </a:r>
                      <a:endParaRPr lang="en-US" sz="1400" dirty="0"/>
                    </a:p>
                  </a:txBody>
                  <a:tcPr/>
                </a:tc>
                <a:extLst>
                  <a:ext uri="{0D108BD9-81ED-4DB2-BD59-A6C34878D82A}">
                    <a16:rowId xmlns:a16="http://schemas.microsoft.com/office/drawing/2014/main" val="10001"/>
                  </a:ext>
                </a:extLst>
              </a:tr>
              <a:tr h="214436">
                <a:tc>
                  <a:txBody>
                    <a:bodyPr/>
                    <a:lstStyle/>
                    <a:p>
                      <a:r>
                        <a:rPr lang="en-US" sz="1400" dirty="0"/>
                        <a:t>CST</a:t>
                      </a:r>
                    </a:p>
                  </a:txBody>
                  <a:tcPr/>
                </a:tc>
                <a:tc>
                  <a:txBody>
                    <a:bodyPr/>
                    <a:lstStyle/>
                    <a:p>
                      <a:r>
                        <a:rPr lang="en-US" sz="1400" dirty="0"/>
                        <a:t>One spanning-tree</a:t>
                      </a:r>
                      <a:r>
                        <a:rPr lang="en-US" sz="1400" baseline="0" dirty="0"/>
                        <a:t> instance</a:t>
                      </a:r>
                      <a:endParaRPr lang="en-US" sz="1400" dirty="0"/>
                    </a:p>
                  </a:txBody>
                  <a:tcPr/>
                </a:tc>
                <a:extLst>
                  <a:ext uri="{0D108BD9-81ED-4DB2-BD59-A6C34878D82A}">
                    <a16:rowId xmlns:a16="http://schemas.microsoft.com/office/drawing/2014/main" val="10002"/>
                  </a:ext>
                </a:extLst>
              </a:tr>
              <a:tr h="214436">
                <a:tc>
                  <a:txBody>
                    <a:bodyPr/>
                    <a:lstStyle/>
                    <a:p>
                      <a:r>
                        <a:rPr lang="en-US" sz="1400" dirty="0"/>
                        <a:t>PVST+</a:t>
                      </a:r>
                    </a:p>
                  </a:txBody>
                  <a:tcPr/>
                </a:tc>
                <a:tc>
                  <a:txBody>
                    <a:bodyPr/>
                    <a:lstStyle/>
                    <a:p>
                      <a:r>
                        <a:rPr lang="en-US" sz="1400" dirty="0"/>
                        <a:t>Cisco</a:t>
                      </a:r>
                      <a:r>
                        <a:rPr lang="en-US" sz="1400" baseline="0" dirty="0"/>
                        <a:t> update to 802.1D; each VLAN has its own spanning-tree instance</a:t>
                      </a:r>
                      <a:endParaRPr lang="en-US" sz="1400" dirty="0"/>
                    </a:p>
                  </a:txBody>
                  <a:tcPr/>
                </a:tc>
                <a:extLst>
                  <a:ext uri="{0D108BD9-81ED-4DB2-BD59-A6C34878D82A}">
                    <a16:rowId xmlns:a16="http://schemas.microsoft.com/office/drawing/2014/main" val="10003"/>
                  </a:ext>
                </a:extLst>
              </a:tr>
              <a:tr h="482482">
                <a:tc>
                  <a:txBody>
                    <a:bodyPr/>
                    <a:lstStyle/>
                    <a:p>
                      <a:r>
                        <a:rPr lang="en-US" sz="1400" dirty="0"/>
                        <a:t>802.1D</a:t>
                      </a:r>
                    </a:p>
                  </a:txBody>
                  <a:tcPr/>
                </a:tc>
                <a:tc>
                  <a:txBody>
                    <a:bodyPr/>
                    <a:lstStyle/>
                    <a:p>
                      <a:r>
                        <a:rPr lang="en-US" sz="1400" dirty="0"/>
                        <a:t>2004 – Updated</a:t>
                      </a:r>
                      <a:r>
                        <a:rPr lang="en-US" sz="1400" baseline="0" dirty="0"/>
                        <a:t> bridging and STP standard</a:t>
                      </a:r>
                      <a:endParaRPr lang="en-US" sz="1400" dirty="0"/>
                    </a:p>
                  </a:txBody>
                  <a:tcPr/>
                </a:tc>
                <a:extLst>
                  <a:ext uri="{0D108BD9-81ED-4DB2-BD59-A6C34878D82A}">
                    <a16:rowId xmlns:a16="http://schemas.microsoft.com/office/drawing/2014/main" val="10004"/>
                  </a:ext>
                </a:extLst>
              </a:tr>
              <a:tr h="214436">
                <a:tc>
                  <a:txBody>
                    <a:bodyPr/>
                    <a:lstStyle/>
                    <a:p>
                      <a:r>
                        <a:rPr lang="en-US" sz="1400" dirty="0"/>
                        <a:t>802.1w (RSTP)</a:t>
                      </a:r>
                    </a:p>
                  </a:txBody>
                  <a:tcPr/>
                </a:tc>
                <a:tc>
                  <a:txBody>
                    <a:bodyPr/>
                    <a:lstStyle/>
                    <a:p>
                      <a:r>
                        <a:rPr lang="en-US" sz="1400" dirty="0"/>
                        <a:t>Improves convergence by adding new roles to ports and enhancing</a:t>
                      </a:r>
                      <a:r>
                        <a:rPr lang="en-US" sz="1400" baseline="0" dirty="0"/>
                        <a:t> BPDU exchange</a:t>
                      </a:r>
                      <a:endParaRPr lang="en-US" sz="1400" dirty="0"/>
                    </a:p>
                  </a:txBody>
                  <a:tcPr/>
                </a:tc>
                <a:extLst>
                  <a:ext uri="{0D108BD9-81ED-4DB2-BD59-A6C34878D82A}">
                    <a16:rowId xmlns:a16="http://schemas.microsoft.com/office/drawing/2014/main" val="10005"/>
                  </a:ext>
                </a:extLst>
              </a:tr>
              <a:tr h="348459">
                <a:tc>
                  <a:txBody>
                    <a:bodyPr/>
                    <a:lstStyle/>
                    <a:p>
                      <a:r>
                        <a:rPr lang="en-US" sz="1400" dirty="0"/>
                        <a:t>Rapid PVST+</a:t>
                      </a:r>
                    </a:p>
                  </a:txBody>
                  <a:tcPr/>
                </a:tc>
                <a:tc>
                  <a:txBody>
                    <a:bodyPr/>
                    <a:lstStyle/>
                    <a:p>
                      <a:r>
                        <a:rPr lang="en-US" sz="1400" dirty="0"/>
                        <a:t>Cisco enhancement of</a:t>
                      </a:r>
                      <a:r>
                        <a:rPr lang="en-US" sz="1400" baseline="0" dirty="0"/>
                        <a:t> RSTP using PVST+</a:t>
                      </a:r>
                      <a:endParaRPr lang="en-US" sz="1400" dirty="0"/>
                    </a:p>
                  </a:txBody>
                  <a:tcPr/>
                </a:tc>
                <a:extLst>
                  <a:ext uri="{0D108BD9-81ED-4DB2-BD59-A6C34878D82A}">
                    <a16:rowId xmlns:a16="http://schemas.microsoft.com/office/drawing/2014/main" val="10006"/>
                  </a:ext>
                </a:extLst>
              </a:tr>
              <a:tr h="348459">
                <a:tc>
                  <a:txBody>
                    <a:bodyPr/>
                    <a:lstStyle/>
                    <a:p>
                      <a:r>
                        <a:rPr lang="en-US" sz="1400" dirty="0"/>
                        <a:t>802.1s (MSTP)</a:t>
                      </a:r>
                    </a:p>
                  </a:txBody>
                  <a:tcPr/>
                </a:tc>
                <a:tc>
                  <a:txBody>
                    <a:bodyPr/>
                    <a:lstStyle/>
                    <a:p>
                      <a:r>
                        <a:rPr lang="en-US" sz="1400" dirty="0"/>
                        <a:t>Multiple</a:t>
                      </a:r>
                      <a:r>
                        <a:rPr lang="en-US" sz="1400" baseline="0" dirty="0"/>
                        <a:t> VLANs can have the same spanning-tree instance</a:t>
                      </a:r>
                      <a:endParaRPr lang="en-US"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53007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Characteristics of Spanning Tree Protocols</a:t>
            </a:r>
          </a:p>
        </p:txBody>
      </p:sp>
      <p:graphicFrame>
        <p:nvGraphicFramePr>
          <p:cNvPr id="6" name="Table 5"/>
          <p:cNvGraphicFramePr>
            <a:graphicFrameLocks noGrp="1"/>
          </p:cNvGraphicFramePr>
          <p:nvPr>
            <p:extLst>
              <p:ext uri="{D42A27DB-BD31-4B8C-83A1-F6EECF244321}">
                <p14:modId xmlns:p14="http://schemas.microsoft.com/office/powerpoint/2010/main" val="1796664681"/>
              </p:ext>
            </p:extLst>
          </p:nvPr>
        </p:nvGraphicFramePr>
        <p:xfrm>
          <a:off x="939800" y="1396998"/>
          <a:ext cx="6942667" cy="1884435"/>
        </p:xfrm>
        <a:graphic>
          <a:graphicData uri="http://schemas.openxmlformats.org/drawingml/2006/table">
            <a:tbl>
              <a:tblPr firstRow="1" bandRow="1">
                <a:tableStyleId>{7DF18680-E054-41AD-8BC1-D1AEF772440D}</a:tableStyleId>
              </a:tblPr>
              <a:tblGrid>
                <a:gridCol w="1261533">
                  <a:extLst>
                    <a:ext uri="{9D8B030D-6E8A-4147-A177-3AD203B41FA5}">
                      <a16:colId xmlns:a16="http://schemas.microsoft.com/office/drawing/2014/main" val="20000"/>
                    </a:ext>
                  </a:extLst>
                </a:gridCol>
                <a:gridCol w="1181600">
                  <a:extLst>
                    <a:ext uri="{9D8B030D-6E8A-4147-A177-3AD203B41FA5}">
                      <a16:colId xmlns:a16="http://schemas.microsoft.com/office/drawing/2014/main" val="20001"/>
                    </a:ext>
                  </a:extLst>
                </a:gridCol>
                <a:gridCol w="1493867">
                  <a:extLst>
                    <a:ext uri="{9D8B030D-6E8A-4147-A177-3AD203B41FA5}">
                      <a16:colId xmlns:a16="http://schemas.microsoft.com/office/drawing/2014/main" val="20002"/>
                    </a:ext>
                  </a:extLst>
                </a:gridCol>
                <a:gridCol w="1269693">
                  <a:extLst>
                    <a:ext uri="{9D8B030D-6E8A-4147-A177-3AD203B41FA5}">
                      <a16:colId xmlns:a16="http://schemas.microsoft.com/office/drawing/2014/main" val="20003"/>
                    </a:ext>
                  </a:extLst>
                </a:gridCol>
                <a:gridCol w="1735974">
                  <a:extLst>
                    <a:ext uri="{9D8B030D-6E8A-4147-A177-3AD203B41FA5}">
                      <a16:colId xmlns:a16="http://schemas.microsoft.com/office/drawing/2014/main" val="20004"/>
                    </a:ext>
                  </a:extLst>
                </a:gridCol>
              </a:tblGrid>
              <a:tr h="440837">
                <a:tc>
                  <a:txBody>
                    <a:bodyPr/>
                    <a:lstStyle/>
                    <a:p>
                      <a:r>
                        <a:rPr lang="en-US" sz="1200" dirty="0"/>
                        <a:t>STP Type</a:t>
                      </a:r>
                    </a:p>
                  </a:txBody>
                  <a:tcPr/>
                </a:tc>
                <a:tc>
                  <a:txBody>
                    <a:bodyPr/>
                    <a:lstStyle/>
                    <a:p>
                      <a:r>
                        <a:rPr lang="en-US" sz="1200" dirty="0"/>
                        <a:t>Standard</a:t>
                      </a:r>
                    </a:p>
                  </a:txBody>
                  <a:tcPr/>
                </a:tc>
                <a:tc>
                  <a:txBody>
                    <a:bodyPr/>
                    <a:lstStyle/>
                    <a:p>
                      <a:r>
                        <a:rPr lang="en-US" sz="1200" dirty="0"/>
                        <a:t>Resources Needed</a:t>
                      </a:r>
                    </a:p>
                  </a:txBody>
                  <a:tcPr/>
                </a:tc>
                <a:tc>
                  <a:txBody>
                    <a:bodyPr/>
                    <a:lstStyle/>
                    <a:p>
                      <a:r>
                        <a:rPr lang="en-US" sz="1200" dirty="0"/>
                        <a:t>Convergence</a:t>
                      </a:r>
                    </a:p>
                  </a:txBody>
                  <a:tcPr/>
                </a:tc>
                <a:tc>
                  <a:txBody>
                    <a:bodyPr/>
                    <a:lstStyle/>
                    <a:p>
                      <a:r>
                        <a:rPr lang="en-US" sz="1200" dirty="0"/>
                        <a:t>Tree Calculation</a:t>
                      </a:r>
                    </a:p>
                  </a:txBody>
                  <a:tcPr/>
                </a:tc>
                <a:extLst>
                  <a:ext uri="{0D108BD9-81ED-4DB2-BD59-A6C34878D82A}">
                    <a16:rowId xmlns:a16="http://schemas.microsoft.com/office/drawing/2014/main" val="10000"/>
                  </a:ext>
                </a:extLst>
              </a:tr>
              <a:tr h="264502">
                <a:tc>
                  <a:txBody>
                    <a:bodyPr/>
                    <a:lstStyle/>
                    <a:p>
                      <a:r>
                        <a:rPr lang="en-US" sz="1200" dirty="0"/>
                        <a:t>STP</a:t>
                      </a:r>
                    </a:p>
                  </a:txBody>
                  <a:tcPr/>
                </a:tc>
                <a:tc>
                  <a:txBody>
                    <a:bodyPr/>
                    <a:lstStyle/>
                    <a:p>
                      <a:r>
                        <a:rPr lang="en-US" sz="1200" dirty="0"/>
                        <a:t>802.1D</a:t>
                      </a:r>
                    </a:p>
                  </a:txBody>
                  <a:tcPr/>
                </a:tc>
                <a:tc>
                  <a:txBody>
                    <a:bodyPr/>
                    <a:lstStyle/>
                    <a:p>
                      <a:r>
                        <a:rPr lang="en-US" sz="1200" dirty="0"/>
                        <a:t>Low</a:t>
                      </a:r>
                    </a:p>
                  </a:txBody>
                  <a:tcPr/>
                </a:tc>
                <a:tc>
                  <a:txBody>
                    <a:bodyPr/>
                    <a:lstStyle/>
                    <a:p>
                      <a:r>
                        <a:rPr lang="en-US" sz="1200" dirty="0"/>
                        <a:t>Slow</a:t>
                      </a:r>
                    </a:p>
                  </a:txBody>
                  <a:tcPr/>
                </a:tc>
                <a:tc>
                  <a:txBody>
                    <a:bodyPr/>
                    <a:lstStyle/>
                    <a:p>
                      <a:r>
                        <a:rPr lang="en-US" sz="1200" dirty="0"/>
                        <a:t>All VLANs</a:t>
                      </a:r>
                    </a:p>
                  </a:txBody>
                  <a:tcPr/>
                </a:tc>
                <a:extLst>
                  <a:ext uri="{0D108BD9-81ED-4DB2-BD59-A6C34878D82A}">
                    <a16:rowId xmlns:a16="http://schemas.microsoft.com/office/drawing/2014/main" val="10001"/>
                  </a:ext>
                </a:extLst>
              </a:tr>
              <a:tr h="264502">
                <a:tc>
                  <a:txBody>
                    <a:bodyPr/>
                    <a:lstStyle/>
                    <a:p>
                      <a:r>
                        <a:rPr lang="en-US" sz="1200" dirty="0"/>
                        <a:t>PVST+</a:t>
                      </a:r>
                    </a:p>
                  </a:txBody>
                  <a:tcPr/>
                </a:tc>
                <a:tc>
                  <a:txBody>
                    <a:bodyPr/>
                    <a:lstStyle/>
                    <a:p>
                      <a:r>
                        <a:rPr lang="en-US" sz="1200" dirty="0"/>
                        <a:t>Cisco</a:t>
                      </a:r>
                    </a:p>
                  </a:txBody>
                  <a:tcPr/>
                </a:tc>
                <a:tc>
                  <a:txBody>
                    <a:bodyPr/>
                    <a:lstStyle/>
                    <a:p>
                      <a:r>
                        <a:rPr lang="en-US" sz="1200" dirty="0"/>
                        <a:t>High</a:t>
                      </a:r>
                    </a:p>
                  </a:txBody>
                  <a:tcPr/>
                </a:tc>
                <a:tc>
                  <a:txBody>
                    <a:bodyPr/>
                    <a:lstStyle/>
                    <a:p>
                      <a:r>
                        <a:rPr lang="en-US" sz="1200" dirty="0"/>
                        <a:t>Slow</a:t>
                      </a:r>
                    </a:p>
                  </a:txBody>
                  <a:tcPr/>
                </a:tc>
                <a:tc>
                  <a:txBody>
                    <a:bodyPr/>
                    <a:lstStyle/>
                    <a:p>
                      <a:r>
                        <a:rPr lang="en-US" sz="1200" dirty="0"/>
                        <a:t>Per VLAN</a:t>
                      </a:r>
                    </a:p>
                  </a:txBody>
                  <a:tcPr/>
                </a:tc>
                <a:extLst>
                  <a:ext uri="{0D108BD9-81ED-4DB2-BD59-A6C34878D82A}">
                    <a16:rowId xmlns:a16="http://schemas.microsoft.com/office/drawing/2014/main" val="10002"/>
                  </a:ext>
                </a:extLst>
              </a:tr>
              <a:tr h="264502">
                <a:tc>
                  <a:txBody>
                    <a:bodyPr/>
                    <a:lstStyle/>
                    <a:p>
                      <a:r>
                        <a:rPr lang="en-US" sz="1200" dirty="0"/>
                        <a:t>RSTP</a:t>
                      </a:r>
                    </a:p>
                  </a:txBody>
                  <a:tcPr/>
                </a:tc>
                <a:tc>
                  <a:txBody>
                    <a:bodyPr/>
                    <a:lstStyle/>
                    <a:p>
                      <a:r>
                        <a:rPr lang="en-US" sz="1200" dirty="0"/>
                        <a:t>802.1w</a:t>
                      </a:r>
                    </a:p>
                  </a:txBody>
                  <a:tcPr/>
                </a:tc>
                <a:tc>
                  <a:txBody>
                    <a:bodyPr/>
                    <a:lstStyle/>
                    <a:p>
                      <a:r>
                        <a:rPr lang="en-US" sz="1200" dirty="0"/>
                        <a:t>Medium</a:t>
                      </a:r>
                    </a:p>
                  </a:txBody>
                  <a:tcPr/>
                </a:tc>
                <a:tc>
                  <a:txBody>
                    <a:bodyPr/>
                    <a:lstStyle/>
                    <a:p>
                      <a:r>
                        <a:rPr lang="en-US" sz="1200" dirty="0"/>
                        <a:t>Fast</a:t>
                      </a:r>
                    </a:p>
                  </a:txBody>
                  <a:tcPr/>
                </a:tc>
                <a:tc>
                  <a:txBody>
                    <a:bodyPr/>
                    <a:lstStyle/>
                    <a:p>
                      <a:r>
                        <a:rPr lang="en-US" sz="1200" dirty="0"/>
                        <a:t>All VLANs</a:t>
                      </a:r>
                    </a:p>
                  </a:txBody>
                  <a:tcPr/>
                </a:tc>
                <a:extLst>
                  <a:ext uri="{0D108BD9-81ED-4DB2-BD59-A6C34878D82A}">
                    <a16:rowId xmlns:a16="http://schemas.microsoft.com/office/drawing/2014/main" val="10003"/>
                  </a:ext>
                </a:extLst>
              </a:tr>
              <a:tr h="329955">
                <a:tc>
                  <a:txBody>
                    <a:bodyPr/>
                    <a:lstStyle/>
                    <a:p>
                      <a:r>
                        <a:rPr lang="en-US" sz="1200" dirty="0"/>
                        <a:t>Rapid PVST+</a:t>
                      </a:r>
                    </a:p>
                  </a:txBody>
                  <a:tcPr/>
                </a:tc>
                <a:tc>
                  <a:txBody>
                    <a:bodyPr/>
                    <a:lstStyle/>
                    <a:p>
                      <a:r>
                        <a:rPr lang="en-US" sz="1200" dirty="0"/>
                        <a:t>Cisco</a:t>
                      </a:r>
                    </a:p>
                  </a:txBody>
                  <a:tcPr/>
                </a:tc>
                <a:tc>
                  <a:txBody>
                    <a:bodyPr/>
                    <a:lstStyle/>
                    <a:p>
                      <a:r>
                        <a:rPr lang="en-US" sz="1200" dirty="0"/>
                        <a:t>Very high</a:t>
                      </a:r>
                    </a:p>
                  </a:txBody>
                  <a:tcPr/>
                </a:tc>
                <a:tc>
                  <a:txBody>
                    <a:bodyPr/>
                    <a:lstStyle/>
                    <a:p>
                      <a:r>
                        <a:rPr lang="en-US" sz="1200" dirty="0"/>
                        <a:t>Fast</a:t>
                      </a:r>
                    </a:p>
                  </a:txBody>
                  <a:tcPr/>
                </a:tc>
                <a:tc>
                  <a:txBody>
                    <a:bodyPr/>
                    <a:lstStyle/>
                    <a:p>
                      <a:r>
                        <a:rPr lang="en-US" sz="1200" dirty="0"/>
                        <a:t>Per VLAN</a:t>
                      </a:r>
                    </a:p>
                  </a:txBody>
                  <a:tcPr/>
                </a:tc>
                <a:extLst>
                  <a:ext uri="{0D108BD9-81ED-4DB2-BD59-A6C34878D82A}">
                    <a16:rowId xmlns:a16="http://schemas.microsoft.com/office/drawing/2014/main" val="10004"/>
                  </a:ext>
                </a:extLst>
              </a:tr>
              <a:tr h="264502">
                <a:tc>
                  <a:txBody>
                    <a:bodyPr/>
                    <a:lstStyle/>
                    <a:p>
                      <a:r>
                        <a:rPr lang="en-US" sz="1200" dirty="0"/>
                        <a:t>MSTP</a:t>
                      </a:r>
                    </a:p>
                  </a:txBody>
                  <a:tcPr/>
                </a:tc>
                <a:tc>
                  <a:txBody>
                    <a:bodyPr/>
                    <a:lstStyle/>
                    <a:p>
                      <a:r>
                        <a:rPr lang="en-US" sz="1200" dirty="0"/>
                        <a:t>802.1s</a:t>
                      </a:r>
                    </a:p>
                  </a:txBody>
                  <a:tcPr/>
                </a:tc>
                <a:tc>
                  <a:txBody>
                    <a:bodyPr/>
                    <a:lstStyle/>
                    <a:p>
                      <a:r>
                        <a:rPr lang="en-US" sz="1200" dirty="0"/>
                        <a:t>Medium or high</a:t>
                      </a:r>
                    </a:p>
                  </a:txBody>
                  <a:tcPr/>
                </a:tc>
                <a:tc>
                  <a:txBody>
                    <a:bodyPr/>
                    <a:lstStyle/>
                    <a:p>
                      <a:r>
                        <a:rPr lang="en-US" sz="1200" dirty="0"/>
                        <a:t>Fast</a:t>
                      </a:r>
                    </a:p>
                  </a:txBody>
                  <a:tcPr/>
                </a:tc>
                <a:tc>
                  <a:txBody>
                    <a:bodyPr/>
                    <a:lstStyle/>
                    <a:p>
                      <a:r>
                        <a:rPr lang="en-US" sz="1200" dirty="0"/>
                        <a:t>Per instance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4098124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Overview of PVST+</a:t>
            </a:r>
          </a:p>
        </p:txBody>
      </p:sp>
      <p:sp>
        <p:nvSpPr>
          <p:cNvPr id="2" name="Content Placeholder 1"/>
          <p:cNvSpPr>
            <a:spLocks noGrp="1"/>
          </p:cNvSpPr>
          <p:nvPr>
            <p:ph idx="1"/>
          </p:nvPr>
        </p:nvSpPr>
        <p:spPr>
          <a:xfrm>
            <a:off x="144064" y="798944"/>
            <a:ext cx="4622669" cy="4155319"/>
          </a:xfrm>
        </p:spPr>
        <p:txBody>
          <a:bodyPr/>
          <a:lstStyle/>
          <a:p>
            <a:r>
              <a:rPr lang="en-US" dirty="0"/>
              <a:t>Original 802.1D defines a common spanning tree</a:t>
            </a:r>
          </a:p>
          <a:p>
            <a:pPr lvl="1"/>
            <a:r>
              <a:rPr lang="en-US" dirty="0"/>
              <a:t>One spanning tree instance for the switched network (no matter how many VLANs)</a:t>
            </a:r>
          </a:p>
          <a:p>
            <a:pPr lvl="1"/>
            <a:r>
              <a:rPr lang="en-US" dirty="0"/>
              <a:t>No load sharing</a:t>
            </a:r>
          </a:p>
          <a:p>
            <a:pPr lvl="1"/>
            <a:r>
              <a:rPr lang="en-US" dirty="0"/>
              <a:t>One uplink must block for all VLANs</a:t>
            </a:r>
          </a:p>
          <a:p>
            <a:pPr lvl="1"/>
            <a:r>
              <a:rPr lang="en-US" dirty="0"/>
              <a:t>Low CPU utilization because only one instance of STP is used/calculated</a:t>
            </a:r>
          </a:p>
          <a:p>
            <a:r>
              <a:rPr lang="en-US" dirty="0"/>
              <a:t>Cisco PVST+ - each VLAN has its own spanning tree instance</a:t>
            </a:r>
          </a:p>
          <a:p>
            <a:pPr lvl="1"/>
            <a:r>
              <a:rPr lang="en-US" dirty="0"/>
              <a:t>One port can be blocking for one VLAN and forwarding for another VLAN</a:t>
            </a:r>
          </a:p>
          <a:p>
            <a:pPr lvl="1"/>
            <a:r>
              <a:rPr lang="en-US" dirty="0"/>
              <a:t>Can load balance</a:t>
            </a:r>
          </a:p>
          <a:p>
            <a:pPr lvl="1"/>
            <a:r>
              <a:rPr lang="en-US" dirty="0"/>
              <a:t>Can stress the CPU if a large number of VLANs are used</a:t>
            </a:r>
          </a:p>
        </p:txBody>
      </p:sp>
      <p:pic>
        <p:nvPicPr>
          <p:cNvPr id="3" name="Picture 2"/>
          <p:cNvPicPr>
            <a:picLocks noChangeAspect="1"/>
          </p:cNvPicPr>
          <p:nvPr/>
        </p:nvPicPr>
        <p:blipFill>
          <a:blip r:embed="rId3"/>
          <a:stretch>
            <a:fillRect/>
          </a:stretch>
        </p:blipFill>
        <p:spPr>
          <a:xfrm>
            <a:off x="4910666" y="1720672"/>
            <a:ext cx="3935941" cy="2783593"/>
          </a:xfrm>
          <a:prstGeom prst="rect">
            <a:avLst/>
          </a:prstGeom>
        </p:spPr>
      </p:pic>
    </p:spTree>
    <p:extLst>
      <p:ext uri="{BB962C8B-B14F-4D97-AF65-F5344CB8AC3E}">
        <p14:creationId xmlns:p14="http://schemas.microsoft.com/office/powerpoint/2010/main" val="19451432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3.3 Spanning Tree Configuration</a:t>
            </a:r>
          </a:p>
          <a:p>
            <a:pPr marL="469106" lvl="1" indent="-214313">
              <a:buFont typeface="Arial" panose="020B0604020202020204" pitchFamily="34" charset="0"/>
              <a:buChar char="•"/>
            </a:pPr>
            <a:r>
              <a:rPr lang="en-US" sz="1600" dirty="0"/>
              <a:t>Implement PVST+ and Rapid PVST+ in a switched LAN environment.</a:t>
            </a:r>
          </a:p>
          <a:p>
            <a:pPr marL="542131" lvl="2" indent="-214313">
              <a:buFont typeface="Arial" panose="020B0604020202020204" pitchFamily="34" charset="0"/>
              <a:buChar char="•"/>
            </a:pPr>
            <a:r>
              <a:rPr lang="en-US" sz="1400" dirty="0"/>
              <a:t>Configure PVST+ in a switched LAN environment.</a:t>
            </a:r>
          </a:p>
          <a:p>
            <a:pPr marL="542131" lvl="2" indent="-214313">
              <a:buFont typeface="Arial" panose="020B0604020202020204" pitchFamily="34" charset="0"/>
              <a:buChar char="•"/>
            </a:pPr>
            <a:r>
              <a:rPr lang="en-US" sz="1400" dirty="0"/>
              <a:t>Configure Rapid PVST+ in a switched LAN environment.</a:t>
            </a:r>
          </a:p>
          <a:p>
            <a:pPr marL="542131" lvl="2" indent="-214313">
              <a:buFont typeface="Arial" panose="020B0604020202020204" pitchFamily="34" charset="0"/>
              <a:buChar char="•"/>
            </a:pPr>
            <a:r>
              <a:rPr lang="en-US" sz="1400" dirty="0"/>
              <a:t>Analyze common STP configuration issues.</a:t>
            </a:r>
          </a:p>
          <a:p>
            <a:pPr marL="469106" lvl="1" indent="-214313">
              <a:buFont typeface="Arial" panose="020B0604020202020204" pitchFamily="34" charset="0"/>
              <a:buChar char="•"/>
            </a:pPr>
            <a:endParaRPr lang="en-US" sz="1600" dirty="0"/>
          </a:p>
          <a:p>
            <a:pPr marL="280194" indent="-214313">
              <a:buFont typeface="Arial" panose="020B0604020202020204" pitchFamily="34" charset="0"/>
              <a:buChar char="•"/>
            </a:pPr>
            <a:endParaRPr lang="en-US" sz="1700" dirty="0"/>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a:t>Chapter 3 - Sections &amp; Objectives (Cont.)</a:t>
            </a:r>
          </a:p>
        </p:txBody>
      </p:sp>
    </p:spTree>
    <p:extLst>
      <p:ext uri="{BB962C8B-B14F-4D97-AF65-F5344CB8AC3E}">
        <p14:creationId xmlns:p14="http://schemas.microsoft.com/office/powerpoint/2010/main" val="41259759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Port States and PVST+ Operation</a:t>
            </a:r>
          </a:p>
        </p:txBody>
      </p:sp>
      <p:sp>
        <p:nvSpPr>
          <p:cNvPr id="7" name="Rectangle 6"/>
          <p:cNvSpPr/>
          <p:nvPr/>
        </p:nvSpPr>
        <p:spPr>
          <a:xfrm>
            <a:off x="2768600" y="889000"/>
            <a:ext cx="5410200" cy="313267"/>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Port State</a:t>
            </a:r>
          </a:p>
        </p:txBody>
      </p:sp>
      <p:graphicFrame>
        <p:nvGraphicFramePr>
          <p:cNvPr id="5" name="Table 4"/>
          <p:cNvGraphicFramePr>
            <a:graphicFrameLocks noGrp="1"/>
          </p:cNvGraphicFramePr>
          <p:nvPr>
            <p:extLst>
              <p:ext uri="{D42A27DB-BD31-4B8C-83A1-F6EECF244321}">
                <p14:modId xmlns:p14="http://schemas.microsoft.com/office/powerpoint/2010/main" val="3878990057"/>
              </p:ext>
            </p:extLst>
          </p:nvPr>
        </p:nvGraphicFramePr>
        <p:xfrm>
          <a:off x="711199" y="1193799"/>
          <a:ext cx="7467602" cy="2940197"/>
        </p:xfrm>
        <a:graphic>
          <a:graphicData uri="http://schemas.openxmlformats.org/drawingml/2006/table">
            <a:tbl>
              <a:tblPr firstRow="1" bandRow="1">
                <a:tableStyleId>{7DF18680-E054-41AD-8BC1-D1AEF772440D}</a:tableStyleId>
              </a:tblPr>
              <a:tblGrid>
                <a:gridCol w="2067252">
                  <a:extLst>
                    <a:ext uri="{9D8B030D-6E8A-4147-A177-3AD203B41FA5}">
                      <a16:colId xmlns:a16="http://schemas.microsoft.com/office/drawing/2014/main" val="20000"/>
                    </a:ext>
                  </a:extLst>
                </a:gridCol>
                <a:gridCol w="1038178">
                  <a:extLst>
                    <a:ext uri="{9D8B030D-6E8A-4147-A177-3AD203B41FA5}">
                      <a16:colId xmlns:a16="http://schemas.microsoft.com/office/drawing/2014/main" val="20001"/>
                    </a:ext>
                  </a:extLst>
                </a:gridCol>
                <a:gridCol w="1192995">
                  <a:extLst>
                    <a:ext uri="{9D8B030D-6E8A-4147-A177-3AD203B41FA5}">
                      <a16:colId xmlns:a16="http://schemas.microsoft.com/office/drawing/2014/main" val="20002"/>
                    </a:ext>
                  </a:extLst>
                </a:gridCol>
                <a:gridCol w="1019965">
                  <a:extLst>
                    <a:ext uri="{9D8B030D-6E8A-4147-A177-3AD203B41FA5}">
                      <a16:colId xmlns:a16="http://schemas.microsoft.com/office/drawing/2014/main" val="20003"/>
                    </a:ext>
                  </a:extLst>
                </a:gridCol>
                <a:gridCol w="1165674">
                  <a:extLst>
                    <a:ext uri="{9D8B030D-6E8A-4147-A177-3AD203B41FA5}">
                      <a16:colId xmlns:a16="http://schemas.microsoft.com/office/drawing/2014/main" val="20004"/>
                    </a:ext>
                  </a:extLst>
                </a:gridCol>
                <a:gridCol w="983538">
                  <a:extLst>
                    <a:ext uri="{9D8B030D-6E8A-4147-A177-3AD203B41FA5}">
                      <a16:colId xmlns:a16="http://schemas.microsoft.com/office/drawing/2014/main" val="20005"/>
                    </a:ext>
                  </a:extLst>
                </a:gridCol>
              </a:tblGrid>
              <a:tr h="440837">
                <a:tc>
                  <a:txBody>
                    <a:bodyPr/>
                    <a:lstStyle/>
                    <a:p>
                      <a:r>
                        <a:rPr lang="en-US" sz="1400" dirty="0"/>
                        <a:t>Operation allowed</a:t>
                      </a:r>
                    </a:p>
                  </a:txBody>
                  <a:tcPr/>
                </a:tc>
                <a:tc>
                  <a:txBody>
                    <a:bodyPr/>
                    <a:lstStyle/>
                    <a:p>
                      <a:r>
                        <a:rPr lang="en-US" sz="1400" dirty="0"/>
                        <a:t>Blocking</a:t>
                      </a:r>
                    </a:p>
                  </a:txBody>
                  <a:tcPr/>
                </a:tc>
                <a:tc>
                  <a:txBody>
                    <a:bodyPr/>
                    <a:lstStyle/>
                    <a:p>
                      <a:r>
                        <a:rPr lang="en-US" sz="1400" dirty="0"/>
                        <a:t>Listening</a:t>
                      </a:r>
                    </a:p>
                  </a:txBody>
                  <a:tcPr/>
                </a:tc>
                <a:tc>
                  <a:txBody>
                    <a:bodyPr/>
                    <a:lstStyle/>
                    <a:p>
                      <a:r>
                        <a:rPr lang="en-US" sz="1400" dirty="0"/>
                        <a:t>Learning</a:t>
                      </a:r>
                    </a:p>
                  </a:txBody>
                  <a:tcPr/>
                </a:tc>
                <a:tc>
                  <a:txBody>
                    <a:bodyPr/>
                    <a:lstStyle/>
                    <a:p>
                      <a:r>
                        <a:rPr lang="en-US" sz="1400" dirty="0"/>
                        <a:t>Forwarding</a:t>
                      </a:r>
                    </a:p>
                  </a:txBody>
                  <a:tcPr/>
                </a:tc>
                <a:tc>
                  <a:txBody>
                    <a:bodyPr/>
                    <a:lstStyle/>
                    <a:p>
                      <a:r>
                        <a:rPr lang="en-US" sz="1400" dirty="0"/>
                        <a:t>Disabled</a:t>
                      </a:r>
                    </a:p>
                  </a:txBody>
                  <a:tcPr/>
                </a:tc>
                <a:extLst>
                  <a:ext uri="{0D108BD9-81ED-4DB2-BD59-A6C34878D82A}">
                    <a16:rowId xmlns:a16="http://schemas.microsoft.com/office/drawing/2014/main" val="10000"/>
                  </a:ext>
                </a:extLst>
              </a:tr>
              <a:tr h="264502">
                <a:tc>
                  <a:txBody>
                    <a:bodyPr/>
                    <a:lstStyle/>
                    <a:p>
                      <a:r>
                        <a:rPr lang="en-US" sz="1400" dirty="0"/>
                        <a:t>Can receive/process BPDUs</a:t>
                      </a:r>
                    </a:p>
                  </a:txBody>
                  <a:tcPr/>
                </a:tc>
                <a:tc>
                  <a:txBody>
                    <a:bodyPr/>
                    <a:lstStyle/>
                    <a:p>
                      <a:r>
                        <a:rPr lang="en-US" sz="1400" dirty="0"/>
                        <a:t>Yes</a:t>
                      </a:r>
                    </a:p>
                  </a:txBody>
                  <a:tcPr/>
                </a:tc>
                <a:tc>
                  <a:txBody>
                    <a:bodyPr/>
                    <a:lstStyle/>
                    <a:p>
                      <a:r>
                        <a:rPr lang="en-US" sz="1400" dirty="0"/>
                        <a:t>Yes</a:t>
                      </a:r>
                    </a:p>
                  </a:txBody>
                  <a:tcPr/>
                </a:tc>
                <a:tc>
                  <a:txBody>
                    <a:bodyPr/>
                    <a:lstStyle/>
                    <a:p>
                      <a:r>
                        <a:rPr lang="en-US" sz="1400" dirty="0"/>
                        <a:t>Yes</a:t>
                      </a:r>
                    </a:p>
                  </a:txBody>
                  <a:tcPr/>
                </a:tc>
                <a:tc>
                  <a:txBody>
                    <a:bodyPr/>
                    <a:lstStyle/>
                    <a:p>
                      <a:r>
                        <a:rPr lang="en-US" sz="1400" dirty="0"/>
                        <a:t>Yes</a:t>
                      </a:r>
                    </a:p>
                  </a:txBody>
                  <a:tcPr/>
                </a:tc>
                <a:tc>
                  <a:txBody>
                    <a:bodyPr/>
                    <a:lstStyle/>
                    <a:p>
                      <a:r>
                        <a:rPr lang="en-US" sz="1400" dirty="0"/>
                        <a:t>No</a:t>
                      </a:r>
                    </a:p>
                  </a:txBody>
                  <a:tcPr/>
                </a:tc>
                <a:extLst>
                  <a:ext uri="{0D108BD9-81ED-4DB2-BD59-A6C34878D82A}">
                    <a16:rowId xmlns:a16="http://schemas.microsoft.com/office/drawing/2014/main" val="10001"/>
                  </a:ext>
                </a:extLst>
              </a:tr>
              <a:tr h="264502">
                <a:tc>
                  <a:txBody>
                    <a:bodyPr/>
                    <a:lstStyle/>
                    <a:p>
                      <a:r>
                        <a:rPr lang="en-US" sz="1400" dirty="0"/>
                        <a:t>Can forward data frames received</a:t>
                      </a:r>
                      <a:r>
                        <a:rPr lang="en-US" sz="1400" baseline="0" dirty="0"/>
                        <a:t> on an interface</a:t>
                      </a:r>
                      <a:endParaRPr lang="en-US" sz="1400" dirty="0"/>
                    </a:p>
                  </a:txBody>
                  <a:tcPr/>
                </a:tc>
                <a:tc>
                  <a:txBody>
                    <a:bodyPr/>
                    <a:lstStyle/>
                    <a:p>
                      <a:r>
                        <a:rPr lang="en-US" sz="1400" dirty="0"/>
                        <a:t>No</a:t>
                      </a:r>
                    </a:p>
                  </a:txBody>
                  <a:tcPr/>
                </a:tc>
                <a:tc>
                  <a:txBody>
                    <a:bodyPr/>
                    <a:lstStyle/>
                    <a:p>
                      <a:r>
                        <a:rPr lang="en-US" sz="1400" dirty="0"/>
                        <a:t>No</a:t>
                      </a:r>
                    </a:p>
                  </a:txBody>
                  <a:tcPr/>
                </a:tc>
                <a:tc>
                  <a:txBody>
                    <a:bodyPr/>
                    <a:lstStyle/>
                    <a:p>
                      <a:r>
                        <a:rPr lang="en-US" sz="1400" dirty="0"/>
                        <a:t>No</a:t>
                      </a:r>
                    </a:p>
                  </a:txBody>
                  <a:tcPr/>
                </a:tc>
                <a:tc>
                  <a:txBody>
                    <a:bodyPr/>
                    <a:lstStyle/>
                    <a:p>
                      <a:r>
                        <a:rPr lang="en-US" sz="1400" dirty="0"/>
                        <a:t>Yes</a:t>
                      </a:r>
                    </a:p>
                  </a:txBody>
                  <a:tcPr/>
                </a:tc>
                <a:tc>
                  <a:txBody>
                    <a:bodyPr/>
                    <a:lstStyle/>
                    <a:p>
                      <a:r>
                        <a:rPr lang="en-US" sz="1400" dirty="0"/>
                        <a:t>No</a:t>
                      </a:r>
                    </a:p>
                  </a:txBody>
                  <a:tcPr/>
                </a:tc>
                <a:extLst>
                  <a:ext uri="{0D108BD9-81ED-4DB2-BD59-A6C34878D82A}">
                    <a16:rowId xmlns:a16="http://schemas.microsoft.com/office/drawing/2014/main" val="10002"/>
                  </a:ext>
                </a:extLst>
              </a:tr>
              <a:tr h="264502">
                <a:tc>
                  <a:txBody>
                    <a:bodyPr/>
                    <a:lstStyle/>
                    <a:p>
                      <a:r>
                        <a:rPr lang="en-US" sz="1400" dirty="0"/>
                        <a:t>Can forward data frames switched</a:t>
                      </a:r>
                      <a:r>
                        <a:rPr lang="en-US" sz="1400" baseline="0" dirty="0"/>
                        <a:t> from another interface</a:t>
                      </a:r>
                      <a:endParaRPr lang="en-US" sz="1400" dirty="0"/>
                    </a:p>
                  </a:txBody>
                  <a:tcPr/>
                </a:tc>
                <a:tc>
                  <a:txBody>
                    <a:bodyPr/>
                    <a:lstStyle/>
                    <a:p>
                      <a:r>
                        <a:rPr lang="en-US" sz="1400" dirty="0"/>
                        <a:t>No</a:t>
                      </a:r>
                    </a:p>
                  </a:txBody>
                  <a:tcPr/>
                </a:tc>
                <a:tc>
                  <a:txBody>
                    <a:bodyPr/>
                    <a:lstStyle/>
                    <a:p>
                      <a:r>
                        <a:rPr lang="en-US" sz="1400" dirty="0"/>
                        <a:t>No</a:t>
                      </a:r>
                    </a:p>
                  </a:txBody>
                  <a:tcPr/>
                </a:tc>
                <a:tc>
                  <a:txBody>
                    <a:bodyPr/>
                    <a:lstStyle/>
                    <a:p>
                      <a:r>
                        <a:rPr lang="en-US" sz="1400" dirty="0"/>
                        <a:t>No</a:t>
                      </a:r>
                    </a:p>
                  </a:txBody>
                  <a:tcPr/>
                </a:tc>
                <a:tc>
                  <a:txBody>
                    <a:bodyPr/>
                    <a:lstStyle/>
                    <a:p>
                      <a:r>
                        <a:rPr lang="en-US" sz="1400" dirty="0"/>
                        <a:t>Yes</a:t>
                      </a:r>
                    </a:p>
                  </a:txBody>
                  <a:tcPr/>
                </a:tc>
                <a:tc>
                  <a:txBody>
                    <a:bodyPr/>
                    <a:lstStyle/>
                    <a:p>
                      <a:r>
                        <a:rPr lang="en-US" sz="1400" dirty="0"/>
                        <a:t>No</a:t>
                      </a:r>
                    </a:p>
                  </a:txBody>
                  <a:tcPr/>
                </a:tc>
                <a:extLst>
                  <a:ext uri="{0D108BD9-81ED-4DB2-BD59-A6C34878D82A}">
                    <a16:rowId xmlns:a16="http://schemas.microsoft.com/office/drawing/2014/main" val="10003"/>
                  </a:ext>
                </a:extLst>
              </a:tr>
              <a:tr h="329955">
                <a:tc>
                  <a:txBody>
                    <a:bodyPr/>
                    <a:lstStyle/>
                    <a:p>
                      <a:r>
                        <a:rPr lang="en-US" sz="1400" dirty="0"/>
                        <a:t>Can learn</a:t>
                      </a:r>
                      <a:r>
                        <a:rPr lang="en-US" sz="1400" baseline="0" dirty="0"/>
                        <a:t> MAC addresses</a:t>
                      </a:r>
                      <a:endParaRPr lang="en-US" sz="1400" dirty="0"/>
                    </a:p>
                  </a:txBody>
                  <a:tcPr/>
                </a:tc>
                <a:tc>
                  <a:txBody>
                    <a:bodyPr/>
                    <a:lstStyle/>
                    <a:p>
                      <a:r>
                        <a:rPr lang="en-US" sz="1400" dirty="0"/>
                        <a:t>No</a:t>
                      </a:r>
                    </a:p>
                  </a:txBody>
                  <a:tcPr/>
                </a:tc>
                <a:tc>
                  <a:txBody>
                    <a:bodyPr/>
                    <a:lstStyle/>
                    <a:p>
                      <a:r>
                        <a:rPr lang="en-US" sz="1400" dirty="0"/>
                        <a:t>No</a:t>
                      </a:r>
                    </a:p>
                  </a:txBody>
                  <a:tcPr/>
                </a:tc>
                <a:tc>
                  <a:txBody>
                    <a:bodyPr/>
                    <a:lstStyle/>
                    <a:p>
                      <a:r>
                        <a:rPr lang="en-US" sz="1400" dirty="0"/>
                        <a:t>Yes</a:t>
                      </a:r>
                    </a:p>
                  </a:txBody>
                  <a:tcPr/>
                </a:tc>
                <a:tc>
                  <a:txBody>
                    <a:bodyPr/>
                    <a:lstStyle/>
                    <a:p>
                      <a:r>
                        <a:rPr lang="en-US" sz="1400" dirty="0"/>
                        <a:t>Yes</a:t>
                      </a:r>
                    </a:p>
                  </a:txBody>
                  <a:tcPr/>
                </a:tc>
                <a:tc>
                  <a:txBody>
                    <a:bodyPr/>
                    <a:lstStyle/>
                    <a:p>
                      <a:r>
                        <a:rPr lang="en-US" sz="1400" dirty="0"/>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693308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Extended System ID and PVST+ Operation</a:t>
            </a:r>
          </a:p>
        </p:txBody>
      </p:sp>
      <p:sp>
        <p:nvSpPr>
          <p:cNvPr id="2" name="Content Placeholder 1"/>
          <p:cNvSpPr>
            <a:spLocks noGrp="1"/>
          </p:cNvSpPr>
          <p:nvPr>
            <p:ph idx="1"/>
          </p:nvPr>
        </p:nvSpPr>
        <p:spPr>
          <a:xfrm>
            <a:off x="144064" y="790477"/>
            <a:ext cx="5215336" cy="4155319"/>
          </a:xfrm>
        </p:spPr>
        <p:txBody>
          <a:bodyPr/>
          <a:lstStyle/>
          <a:p>
            <a:r>
              <a:rPr lang="en-US" dirty="0"/>
              <a:t>The extended system ID field ensures each switch has a unique BID for each VLAN.</a:t>
            </a:r>
          </a:p>
          <a:p>
            <a:r>
              <a:rPr lang="en-US" dirty="0"/>
              <a:t>The VLAN number is added to the priority value.</a:t>
            </a:r>
          </a:p>
          <a:p>
            <a:pPr lvl="1"/>
            <a:r>
              <a:rPr lang="en-US" dirty="0"/>
              <a:t>Example – VLAN 2 priority is 32770 (default value of 32768 plus the VLAN number of 2 equals 32770)</a:t>
            </a:r>
          </a:p>
          <a:p>
            <a:pPr lvl="1"/>
            <a:r>
              <a:rPr lang="en-US" dirty="0"/>
              <a:t>Can modify the priority number to influence the root bridge decision process</a:t>
            </a:r>
          </a:p>
          <a:p>
            <a:r>
              <a:rPr lang="en-US" dirty="0"/>
              <a:t>Reasons to select a particular switch as root bridge</a:t>
            </a:r>
          </a:p>
          <a:p>
            <a:pPr lvl="1"/>
            <a:r>
              <a:rPr lang="en-US" dirty="0"/>
              <a:t>Switch is positioned such that most traffic patterns flow toward this particular switch</a:t>
            </a:r>
          </a:p>
          <a:p>
            <a:pPr lvl="1"/>
            <a:r>
              <a:rPr lang="en-US" dirty="0"/>
              <a:t>Switch has more processing power (better CPU)</a:t>
            </a:r>
          </a:p>
          <a:p>
            <a:pPr lvl="1"/>
            <a:r>
              <a:rPr lang="en-US" dirty="0"/>
              <a:t>Switch is easier to access and manage remotely</a:t>
            </a:r>
          </a:p>
        </p:txBody>
      </p:sp>
      <p:pic>
        <p:nvPicPr>
          <p:cNvPr id="4" name="Picture 3"/>
          <p:cNvPicPr>
            <a:picLocks noChangeAspect="1"/>
          </p:cNvPicPr>
          <p:nvPr/>
        </p:nvPicPr>
        <p:blipFill>
          <a:blip r:embed="rId3"/>
          <a:stretch>
            <a:fillRect/>
          </a:stretch>
        </p:blipFill>
        <p:spPr>
          <a:xfrm>
            <a:off x="5452533" y="1937266"/>
            <a:ext cx="3477684" cy="2216692"/>
          </a:xfrm>
          <a:prstGeom prst="rect">
            <a:avLst/>
          </a:prstGeom>
        </p:spPr>
      </p:pic>
      <p:sp>
        <p:nvSpPr>
          <p:cNvPr id="6" name="Cloud Callout 5"/>
          <p:cNvSpPr/>
          <p:nvPr/>
        </p:nvSpPr>
        <p:spPr>
          <a:xfrm>
            <a:off x="6075335" y="224726"/>
            <a:ext cx="2743200" cy="1206142"/>
          </a:xfrm>
          <a:prstGeom prst="cloudCallout">
            <a:avLst>
              <a:gd name="adj1" fmla="val -16010"/>
              <a:gd name="adj2" fmla="val 97043"/>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Remember that the BID is a unique ID</a:t>
            </a:r>
          </a:p>
        </p:txBody>
      </p:sp>
    </p:spTree>
    <p:extLst>
      <p:ext uri="{BB962C8B-B14F-4D97-AF65-F5344CB8AC3E}">
        <p14:creationId xmlns:p14="http://schemas.microsoft.com/office/powerpoint/2010/main" val="378480091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Overview of Rapid PVST+ </a:t>
            </a:r>
          </a:p>
        </p:txBody>
      </p:sp>
      <p:sp>
        <p:nvSpPr>
          <p:cNvPr id="2" name="Content Placeholder 1"/>
          <p:cNvSpPr>
            <a:spLocks noGrp="1"/>
          </p:cNvSpPr>
          <p:nvPr>
            <p:ph idx="1"/>
          </p:nvPr>
        </p:nvSpPr>
        <p:spPr>
          <a:xfrm>
            <a:off x="4284264" y="1086810"/>
            <a:ext cx="5215336" cy="4155319"/>
          </a:xfrm>
        </p:spPr>
        <p:txBody>
          <a:bodyPr/>
          <a:lstStyle/>
          <a:p>
            <a:r>
              <a:rPr lang="en-US" dirty="0"/>
              <a:t>Rapid PVST+ speeds up STP recalculations and converges quicker</a:t>
            </a:r>
          </a:p>
          <a:p>
            <a:pPr lvl="1"/>
            <a:r>
              <a:rPr lang="en-US" dirty="0"/>
              <a:t>Cisco version of RSTP</a:t>
            </a:r>
          </a:p>
          <a:p>
            <a:r>
              <a:rPr lang="en-US" dirty="0"/>
              <a:t>Two new port types</a:t>
            </a:r>
          </a:p>
          <a:p>
            <a:pPr lvl="1"/>
            <a:r>
              <a:rPr lang="en-US" dirty="0"/>
              <a:t>Alternate port (DIS)</a:t>
            </a:r>
          </a:p>
          <a:p>
            <a:pPr lvl="1"/>
            <a:r>
              <a:rPr lang="en-US" dirty="0"/>
              <a:t>Backup port</a:t>
            </a:r>
          </a:p>
          <a:p>
            <a:r>
              <a:rPr lang="en-US" dirty="0"/>
              <a:t>Independent instance of RSTP runs for each VLAN</a:t>
            </a:r>
          </a:p>
          <a:p>
            <a:r>
              <a:rPr lang="en-US" dirty="0"/>
              <a:t>Cisco features such as </a:t>
            </a:r>
            <a:r>
              <a:rPr lang="en-US" dirty="0" err="1"/>
              <a:t>UplinkFast</a:t>
            </a:r>
            <a:r>
              <a:rPr lang="en-US" dirty="0"/>
              <a:t> and </a:t>
            </a:r>
            <a:r>
              <a:rPr lang="en-US" dirty="0" err="1"/>
              <a:t>BackboneFast</a:t>
            </a:r>
            <a:r>
              <a:rPr lang="en-US" dirty="0"/>
              <a:t> are not compatible with switches that run RSTP</a:t>
            </a:r>
          </a:p>
        </p:txBody>
      </p:sp>
      <p:pic>
        <p:nvPicPr>
          <p:cNvPr id="3" name="Picture 2"/>
          <p:cNvPicPr>
            <a:picLocks noChangeAspect="1"/>
          </p:cNvPicPr>
          <p:nvPr/>
        </p:nvPicPr>
        <p:blipFill>
          <a:blip r:embed="rId3"/>
          <a:stretch>
            <a:fillRect/>
          </a:stretch>
        </p:blipFill>
        <p:spPr>
          <a:xfrm>
            <a:off x="168632" y="1168401"/>
            <a:ext cx="4022368" cy="2564870"/>
          </a:xfrm>
          <a:prstGeom prst="rect">
            <a:avLst/>
          </a:prstGeom>
        </p:spPr>
      </p:pic>
    </p:spTree>
    <p:extLst>
      <p:ext uri="{BB962C8B-B14F-4D97-AF65-F5344CB8AC3E}">
        <p14:creationId xmlns:p14="http://schemas.microsoft.com/office/powerpoint/2010/main" val="260886642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RSTP BPDUs </a:t>
            </a:r>
          </a:p>
        </p:txBody>
      </p:sp>
      <p:sp>
        <p:nvSpPr>
          <p:cNvPr id="2" name="Content Placeholder 1"/>
          <p:cNvSpPr>
            <a:spLocks noGrp="1"/>
          </p:cNvSpPr>
          <p:nvPr>
            <p:ph idx="1"/>
          </p:nvPr>
        </p:nvSpPr>
        <p:spPr>
          <a:xfrm>
            <a:off x="194733" y="841277"/>
            <a:ext cx="8856133" cy="4155319"/>
          </a:xfrm>
        </p:spPr>
        <p:txBody>
          <a:bodyPr/>
          <a:lstStyle/>
          <a:p>
            <a:r>
              <a:rPr lang="en-US" dirty="0"/>
              <a:t>RSTP uses type 2, version 2 BPDUs</a:t>
            </a:r>
          </a:p>
          <a:p>
            <a:pPr lvl="1"/>
            <a:r>
              <a:rPr lang="en-US" dirty="0"/>
              <a:t>Original version was type 0, version 0</a:t>
            </a:r>
          </a:p>
          <a:p>
            <a:r>
              <a:rPr lang="en-US" dirty="0"/>
              <a:t>A switch using RSTP can work with and communicate with a switch running the original 802.1D version</a:t>
            </a:r>
          </a:p>
          <a:p>
            <a:r>
              <a:rPr lang="en-US" dirty="0"/>
              <a:t>BPDUs are used as a </a:t>
            </a:r>
            <a:r>
              <a:rPr lang="en-US" dirty="0" err="1"/>
              <a:t>keepalive</a:t>
            </a:r>
            <a:r>
              <a:rPr lang="en-US" dirty="0"/>
              <a:t> mechanism</a:t>
            </a:r>
          </a:p>
          <a:p>
            <a:pPr lvl="1"/>
            <a:r>
              <a:rPr lang="en-US" dirty="0"/>
              <a:t>3 missed BPDUs indicates lost connectivity</a:t>
            </a:r>
          </a:p>
        </p:txBody>
      </p:sp>
      <p:pic>
        <p:nvPicPr>
          <p:cNvPr id="4" name="Picture 3"/>
          <p:cNvPicPr>
            <a:picLocks noChangeAspect="1"/>
          </p:cNvPicPr>
          <p:nvPr/>
        </p:nvPicPr>
        <p:blipFill>
          <a:blip r:embed="rId3"/>
          <a:stretch>
            <a:fillRect/>
          </a:stretch>
        </p:blipFill>
        <p:spPr>
          <a:xfrm>
            <a:off x="4351867" y="1941416"/>
            <a:ext cx="4681537" cy="2611004"/>
          </a:xfrm>
          <a:prstGeom prst="rect">
            <a:avLst/>
          </a:prstGeom>
        </p:spPr>
      </p:pic>
    </p:spTree>
    <p:extLst>
      <p:ext uri="{BB962C8B-B14F-4D97-AF65-F5344CB8AC3E}">
        <p14:creationId xmlns:p14="http://schemas.microsoft.com/office/powerpoint/2010/main" val="313811423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Edge Ports</a:t>
            </a:r>
          </a:p>
        </p:txBody>
      </p:sp>
      <p:sp>
        <p:nvSpPr>
          <p:cNvPr id="2" name="Content Placeholder 1"/>
          <p:cNvSpPr>
            <a:spLocks noGrp="1"/>
          </p:cNvSpPr>
          <p:nvPr>
            <p:ph idx="1"/>
          </p:nvPr>
        </p:nvSpPr>
        <p:spPr>
          <a:xfrm>
            <a:off x="194733" y="841277"/>
            <a:ext cx="8856133" cy="4155319"/>
          </a:xfrm>
        </p:spPr>
        <p:txBody>
          <a:bodyPr/>
          <a:lstStyle/>
          <a:p>
            <a:r>
              <a:rPr lang="en-US" dirty="0"/>
              <a:t>Has an end device connected – </a:t>
            </a:r>
            <a:r>
              <a:rPr lang="en-US" dirty="0">
                <a:solidFill>
                  <a:srgbClr val="00B050"/>
                </a:solidFill>
              </a:rPr>
              <a:t>NEVER</a:t>
            </a:r>
            <a:r>
              <a:rPr lang="en-US" dirty="0"/>
              <a:t> another switch</a:t>
            </a:r>
          </a:p>
          <a:p>
            <a:r>
              <a:rPr lang="en-US" dirty="0"/>
              <a:t>Immediately goes to the forwarding state</a:t>
            </a:r>
          </a:p>
          <a:p>
            <a:r>
              <a:rPr lang="en-US" dirty="0"/>
              <a:t>Functions similar to a port configured with Cisco </a:t>
            </a:r>
            <a:r>
              <a:rPr lang="en-US" dirty="0" err="1"/>
              <a:t>PortFast</a:t>
            </a:r>
            <a:endParaRPr lang="en-US" dirty="0"/>
          </a:p>
          <a:p>
            <a:r>
              <a:rPr lang="en-US" dirty="0"/>
              <a:t>Use the </a:t>
            </a:r>
            <a:r>
              <a:rPr lang="en-US" b="1" dirty="0"/>
              <a:t>spanning-tree </a:t>
            </a:r>
            <a:r>
              <a:rPr lang="en-US" b="1" dirty="0" err="1"/>
              <a:t>portfast</a:t>
            </a:r>
            <a:r>
              <a:rPr lang="en-US" b="1" dirty="0"/>
              <a:t> </a:t>
            </a:r>
            <a:r>
              <a:rPr lang="en-US" dirty="0"/>
              <a:t>command</a:t>
            </a:r>
          </a:p>
        </p:txBody>
      </p:sp>
      <p:pic>
        <p:nvPicPr>
          <p:cNvPr id="3" name="Picture 2"/>
          <p:cNvPicPr>
            <a:picLocks noChangeAspect="1"/>
          </p:cNvPicPr>
          <p:nvPr/>
        </p:nvPicPr>
        <p:blipFill>
          <a:blip r:embed="rId3"/>
          <a:stretch>
            <a:fillRect/>
          </a:stretch>
        </p:blipFill>
        <p:spPr>
          <a:xfrm>
            <a:off x="1140883" y="2446337"/>
            <a:ext cx="4457700" cy="2486025"/>
          </a:xfrm>
          <a:prstGeom prst="rect">
            <a:avLst/>
          </a:prstGeom>
        </p:spPr>
      </p:pic>
      <p:sp>
        <p:nvSpPr>
          <p:cNvPr id="6" name="Striped Right Arrow 5"/>
          <p:cNvSpPr/>
          <p:nvPr/>
        </p:nvSpPr>
        <p:spPr>
          <a:xfrm rot="21174181" flipH="1">
            <a:off x="4645323" y="3393358"/>
            <a:ext cx="1762153"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Edge port</a:t>
            </a:r>
          </a:p>
        </p:txBody>
      </p:sp>
      <p:sp>
        <p:nvSpPr>
          <p:cNvPr id="7" name="Striped Right Arrow 6"/>
          <p:cNvSpPr/>
          <p:nvPr/>
        </p:nvSpPr>
        <p:spPr>
          <a:xfrm rot="425819">
            <a:off x="640589" y="3342558"/>
            <a:ext cx="1762153"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Edge port</a:t>
            </a:r>
          </a:p>
        </p:txBody>
      </p:sp>
    </p:spTree>
    <p:extLst>
      <p:ext uri="{BB962C8B-B14F-4D97-AF65-F5344CB8AC3E}">
        <p14:creationId xmlns:p14="http://schemas.microsoft.com/office/powerpoint/2010/main" val="221394106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Varieties of Spanning Tree Protocols</a:t>
            </a:r>
            <a:br>
              <a:rPr lang="en-US" altLang="en-US" dirty="0"/>
            </a:br>
            <a:r>
              <a:rPr lang="en-US" altLang="en-US" dirty="0"/>
              <a:t>Link Types</a:t>
            </a:r>
          </a:p>
        </p:txBody>
      </p:sp>
      <p:sp>
        <p:nvSpPr>
          <p:cNvPr id="2" name="Content Placeholder 1"/>
          <p:cNvSpPr>
            <a:spLocks noGrp="1"/>
          </p:cNvSpPr>
          <p:nvPr>
            <p:ph idx="1"/>
          </p:nvPr>
        </p:nvSpPr>
        <p:spPr>
          <a:xfrm>
            <a:off x="194733" y="841277"/>
            <a:ext cx="8856133" cy="4155319"/>
          </a:xfrm>
        </p:spPr>
        <p:txBody>
          <a:bodyPr/>
          <a:lstStyle/>
          <a:p>
            <a:r>
              <a:rPr lang="en-US" dirty="0"/>
              <a:t>Point-to-Point – a port in full-duplex mode connecting from one switch to another switch or from a device to a switch</a:t>
            </a:r>
          </a:p>
          <a:p>
            <a:r>
              <a:rPr lang="en-US" dirty="0"/>
              <a:t>Shared – a port in half-duplex mode connecting a hub to a switch</a:t>
            </a:r>
          </a:p>
        </p:txBody>
      </p:sp>
      <p:pic>
        <p:nvPicPr>
          <p:cNvPr id="4" name="Picture 3"/>
          <p:cNvPicPr>
            <a:picLocks noChangeAspect="1"/>
          </p:cNvPicPr>
          <p:nvPr/>
        </p:nvPicPr>
        <p:blipFill>
          <a:blip r:embed="rId3"/>
          <a:stretch>
            <a:fillRect/>
          </a:stretch>
        </p:blipFill>
        <p:spPr>
          <a:xfrm>
            <a:off x="1952166" y="1921933"/>
            <a:ext cx="3741668" cy="2647950"/>
          </a:xfrm>
          <a:prstGeom prst="rect">
            <a:avLst/>
          </a:prstGeom>
        </p:spPr>
      </p:pic>
      <p:sp>
        <p:nvSpPr>
          <p:cNvPr id="9" name="Oval 8"/>
          <p:cNvSpPr/>
          <p:nvPr/>
        </p:nvSpPr>
        <p:spPr>
          <a:xfrm>
            <a:off x="3598333" y="22521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971799" y="3742267"/>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471333" y="37507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047066" y="28109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014133" y="28109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970866" y="3742267"/>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083298" y="3039534"/>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4707466" y="2607734"/>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122333" y="3471333"/>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6083298" y="2692400"/>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
          <p:cNvSpPr txBox="1">
            <a:spLocks/>
          </p:cNvSpPr>
          <p:nvPr/>
        </p:nvSpPr>
        <p:spPr bwMode="auto">
          <a:xfrm>
            <a:off x="6392334" y="2616200"/>
            <a:ext cx="1981200" cy="120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Point-to-Point</a:t>
            </a:r>
          </a:p>
          <a:p>
            <a:pPr marL="0" indent="0">
              <a:buNone/>
            </a:pPr>
            <a:r>
              <a:rPr lang="en-US" dirty="0"/>
              <a:t>Shared</a:t>
            </a:r>
          </a:p>
        </p:txBody>
      </p:sp>
    </p:spTree>
    <p:extLst>
      <p:ext uri="{BB962C8B-B14F-4D97-AF65-F5344CB8AC3E}">
        <p14:creationId xmlns:p14="http://schemas.microsoft.com/office/powerpoint/2010/main" val="136397896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3.3 Spanning Tree Configuration</a:t>
            </a:r>
          </a:p>
        </p:txBody>
      </p:sp>
    </p:spTree>
    <p:extLst>
      <p:ext uri="{BB962C8B-B14F-4D97-AF65-F5344CB8AC3E}">
        <p14:creationId xmlns:p14="http://schemas.microsoft.com/office/powerpoint/2010/main" val="169878684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PVST+ Configuration</a:t>
            </a:r>
            <a:br>
              <a:rPr lang="en-US" altLang="en-US" dirty="0"/>
            </a:br>
            <a:r>
              <a:rPr lang="en-US" altLang="en-US" dirty="0"/>
              <a:t>Catalyst 2960 Default Configuration</a:t>
            </a:r>
          </a:p>
        </p:txBody>
      </p:sp>
      <p:graphicFrame>
        <p:nvGraphicFramePr>
          <p:cNvPr id="7" name="Table 6"/>
          <p:cNvGraphicFramePr>
            <a:graphicFrameLocks noGrp="1"/>
          </p:cNvGraphicFramePr>
          <p:nvPr>
            <p:extLst>
              <p:ext uri="{D42A27DB-BD31-4B8C-83A1-F6EECF244321}">
                <p14:modId xmlns:p14="http://schemas.microsoft.com/office/powerpoint/2010/main" val="1162312675"/>
              </p:ext>
            </p:extLst>
          </p:nvPr>
        </p:nvGraphicFramePr>
        <p:xfrm>
          <a:off x="457201" y="855132"/>
          <a:ext cx="7907865" cy="4140082"/>
        </p:xfrm>
        <a:graphic>
          <a:graphicData uri="http://schemas.openxmlformats.org/drawingml/2006/table">
            <a:tbl>
              <a:tblPr firstRow="1" bandRow="1">
                <a:tableStyleId>{7DF18680-E054-41AD-8BC1-D1AEF772440D}</a:tableStyleId>
              </a:tblPr>
              <a:tblGrid>
                <a:gridCol w="4407220">
                  <a:extLst>
                    <a:ext uri="{9D8B030D-6E8A-4147-A177-3AD203B41FA5}">
                      <a16:colId xmlns:a16="http://schemas.microsoft.com/office/drawing/2014/main" val="20000"/>
                    </a:ext>
                  </a:extLst>
                </a:gridCol>
                <a:gridCol w="3500645">
                  <a:extLst>
                    <a:ext uri="{9D8B030D-6E8A-4147-A177-3AD203B41FA5}">
                      <a16:colId xmlns:a16="http://schemas.microsoft.com/office/drawing/2014/main" val="20001"/>
                    </a:ext>
                  </a:extLst>
                </a:gridCol>
              </a:tblGrid>
              <a:tr h="0">
                <a:tc>
                  <a:txBody>
                    <a:bodyPr/>
                    <a:lstStyle/>
                    <a:p>
                      <a:r>
                        <a:rPr lang="en-US" sz="1200" dirty="0"/>
                        <a:t>Feature</a:t>
                      </a:r>
                    </a:p>
                  </a:txBody>
                  <a:tcPr/>
                </a:tc>
                <a:tc>
                  <a:txBody>
                    <a:bodyPr/>
                    <a:lstStyle/>
                    <a:p>
                      <a:r>
                        <a:rPr lang="en-US" sz="1200" dirty="0"/>
                        <a:t>Default Setting</a:t>
                      </a:r>
                    </a:p>
                  </a:txBody>
                  <a:tcPr/>
                </a:tc>
                <a:extLst>
                  <a:ext uri="{0D108BD9-81ED-4DB2-BD59-A6C34878D82A}">
                    <a16:rowId xmlns:a16="http://schemas.microsoft.com/office/drawing/2014/main" val="10000"/>
                  </a:ext>
                </a:extLst>
              </a:tr>
              <a:tr h="214436">
                <a:tc>
                  <a:txBody>
                    <a:bodyPr/>
                    <a:lstStyle/>
                    <a:p>
                      <a:r>
                        <a:rPr lang="en-US" sz="1200" dirty="0"/>
                        <a:t>Enable state</a:t>
                      </a:r>
                    </a:p>
                  </a:txBody>
                  <a:tcPr/>
                </a:tc>
                <a:tc>
                  <a:txBody>
                    <a:bodyPr/>
                    <a:lstStyle/>
                    <a:p>
                      <a:r>
                        <a:rPr lang="en-US" sz="1200" dirty="0"/>
                        <a:t>Enabled on VLAN 1</a:t>
                      </a:r>
                    </a:p>
                  </a:txBody>
                  <a:tcPr/>
                </a:tc>
                <a:extLst>
                  <a:ext uri="{0D108BD9-81ED-4DB2-BD59-A6C34878D82A}">
                    <a16:rowId xmlns:a16="http://schemas.microsoft.com/office/drawing/2014/main" val="10001"/>
                  </a:ext>
                </a:extLst>
              </a:tr>
              <a:tr h="214436">
                <a:tc>
                  <a:txBody>
                    <a:bodyPr/>
                    <a:lstStyle/>
                    <a:p>
                      <a:r>
                        <a:rPr lang="en-US" sz="1200" dirty="0"/>
                        <a:t>Spanning-tree mode</a:t>
                      </a:r>
                    </a:p>
                  </a:txBody>
                  <a:tcPr/>
                </a:tc>
                <a:tc>
                  <a:txBody>
                    <a:bodyPr/>
                    <a:lstStyle/>
                    <a:p>
                      <a:r>
                        <a:rPr lang="en-US" sz="1200" dirty="0"/>
                        <a:t>PVST+ (Rapid PVST+ and MSTP are disabled)</a:t>
                      </a:r>
                    </a:p>
                  </a:txBody>
                  <a:tcPr/>
                </a:tc>
                <a:extLst>
                  <a:ext uri="{0D108BD9-81ED-4DB2-BD59-A6C34878D82A}">
                    <a16:rowId xmlns:a16="http://schemas.microsoft.com/office/drawing/2014/main" val="10002"/>
                  </a:ext>
                </a:extLst>
              </a:tr>
              <a:tr h="214436">
                <a:tc>
                  <a:txBody>
                    <a:bodyPr/>
                    <a:lstStyle/>
                    <a:p>
                      <a:r>
                        <a:rPr lang="en-US" sz="1200" dirty="0"/>
                        <a:t>Switch priority</a:t>
                      </a:r>
                    </a:p>
                  </a:txBody>
                  <a:tcPr/>
                </a:tc>
                <a:tc>
                  <a:txBody>
                    <a:bodyPr/>
                    <a:lstStyle/>
                    <a:p>
                      <a:r>
                        <a:rPr lang="en-US" sz="1200" dirty="0"/>
                        <a:t>32768</a:t>
                      </a:r>
                    </a:p>
                  </a:txBody>
                  <a:tcPr/>
                </a:tc>
                <a:extLst>
                  <a:ext uri="{0D108BD9-81ED-4DB2-BD59-A6C34878D82A}">
                    <a16:rowId xmlns:a16="http://schemas.microsoft.com/office/drawing/2014/main" val="10003"/>
                  </a:ext>
                </a:extLst>
              </a:tr>
              <a:tr h="482482">
                <a:tc>
                  <a:txBody>
                    <a:bodyPr/>
                    <a:lstStyle/>
                    <a:p>
                      <a:r>
                        <a:rPr lang="en-US" sz="1200" dirty="0"/>
                        <a:t>Spanning-tree port priority (configurable on a per-interface basis)</a:t>
                      </a:r>
                    </a:p>
                  </a:txBody>
                  <a:tcPr/>
                </a:tc>
                <a:tc>
                  <a:txBody>
                    <a:bodyPr/>
                    <a:lstStyle/>
                    <a:p>
                      <a:r>
                        <a:rPr lang="en-US" sz="1200" dirty="0"/>
                        <a:t>128</a:t>
                      </a:r>
                    </a:p>
                  </a:txBody>
                  <a:tcPr/>
                </a:tc>
                <a:extLst>
                  <a:ext uri="{0D108BD9-81ED-4DB2-BD59-A6C34878D82A}">
                    <a16:rowId xmlns:a16="http://schemas.microsoft.com/office/drawing/2014/main" val="10004"/>
                  </a:ext>
                </a:extLst>
              </a:tr>
              <a:tr h="214436">
                <a:tc>
                  <a:txBody>
                    <a:bodyPr/>
                    <a:lstStyle/>
                    <a:p>
                      <a:r>
                        <a:rPr lang="en-US" sz="1200" dirty="0"/>
                        <a:t>Spanning-tree port cost (configurable</a:t>
                      </a:r>
                      <a:r>
                        <a:rPr lang="en-US" sz="1200" baseline="0" dirty="0"/>
                        <a:t> on a per-interface basis)</a:t>
                      </a:r>
                      <a:endParaRPr lang="en-US" sz="1200" dirty="0"/>
                    </a:p>
                  </a:txBody>
                  <a:tcPr/>
                </a:tc>
                <a:tc>
                  <a:txBody>
                    <a:bodyPr/>
                    <a:lstStyle/>
                    <a:p>
                      <a:r>
                        <a:rPr lang="en-US" sz="1200" dirty="0"/>
                        <a:t>1000 Mb/s: 4</a:t>
                      </a:r>
                    </a:p>
                    <a:p>
                      <a:r>
                        <a:rPr lang="en-US" sz="1200" dirty="0"/>
                        <a:t>100 Mb/s: 19</a:t>
                      </a:r>
                    </a:p>
                    <a:p>
                      <a:r>
                        <a:rPr lang="en-US" sz="1200" dirty="0"/>
                        <a:t>10 Mb/s: 100</a:t>
                      </a:r>
                    </a:p>
                  </a:txBody>
                  <a:tcPr/>
                </a:tc>
                <a:extLst>
                  <a:ext uri="{0D108BD9-81ED-4DB2-BD59-A6C34878D82A}">
                    <a16:rowId xmlns:a16="http://schemas.microsoft.com/office/drawing/2014/main" val="10005"/>
                  </a:ext>
                </a:extLst>
              </a:tr>
              <a:tr h="348459">
                <a:tc>
                  <a:txBody>
                    <a:bodyPr/>
                    <a:lstStyle/>
                    <a:p>
                      <a:r>
                        <a:rPr lang="en-US" sz="1200" dirty="0"/>
                        <a:t>Spanning-tree VLAN port priority (configurable on a per-VLAN basis)</a:t>
                      </a:r>
                    </a:p>
                  </a:txBody>
                  <a:tcPr/>
                </a:tc>
                <a:tc>
                  <a:txBody>
                    <a:bodyPr/>
                    <a:lstStyle/>
                    <a:p>
                      <a:r>
                        <a:rPr lang="en-US" sz="1200" dirty="0"/>
                        <a:t>128</a:t>
                      </a:r>
                    </a:p>
                  </a:txBody>
                  <a:tcPr/>
                </a:tc>
                <a:extLst>
                  <a:ext uri="{0D108BD9-81ED-4DB2-BD59-A6C34878D82A}">
                    <a16:rowId xmlns:a16="http://schemas.microsoft.com/office/drawing/2014/main" val="10006"/>
                  </a:ext>
                </a:extLst>
              </a:tr>
              <a:tr h="348459">
                <a:tc>
                  <a:txBody>
                    <a:bodyPr/>
                    <a:lstStyle/>
                    <a:p>
                      <a:r>
                        <a:rPr lang="en-US" sz="1200" dirty="0"/>
                        <a:t>Spanning-tree VLAN port cost (configurable on a per-VLAN basis)</a:t>
                      </a:r>
                    </a:p>
                  </a:txBody>
                  <a:tcPr/>
                </a:tc>
                <a:tc>
                  <a:txBody>
                    <a:bodyPr/>
                    <a:lstStyle/>
                    <a:p>
                      <a:r>
                        <a:rPr lang="en-US" sz="1200" dirty="0"/>
                        <a:t>1000 Mb/s: 4</a:t>
                      </a:r>
                    </a:p>
                    <a:p>
                      <a:r>
                        <a:rPr lang="en-US" sz="1200" dirty="0"/>
                        <a:t>100 Mb/s: 19</a:t>
                      </a:r>
                    </a:p>
                    <a:p>
                      <a:r>
                        <a:rPr lang="en-US" sz="1200" dirty="0"/>
                        <a:t>10 Mb/s: 100</a:t>
                      </a:r>
                    </a:p>
                  </a:txBody>
                  <a:tcPr/>
                </a:tc>
                <a:extLst>
                  <a:ext uri="{0D108BD9-81ED-4DB2-BD59-A6C34878D82A}">
                    <a16:rowId xmlns:a16="http://schemas.microsoft.com/office/drawing/2014/main" val="10007"/>
                  </a:ext>
                </a:extLst>
              </a:tr>
              <a:tr h="348459">
                <a:tc>
                  <a:txBody>
                    <a:bodyPr/>
                    <a:lstStyle/>
                    <a:p>
                      <a:r>
                        <a:rPr lang="en-US" sz="1200" dirty="0"/>
                        <a:t>Spanning-tree timers</a:t>
                      </a:r>
                    </a:p>
                  </a:txBody>
                  <a:tcPr/>
                </a:tc>
                <a:tc>
                  <a:txBody>
                    <a:bodyPr/>
                    <a:lstStyle/>
                    <a:p>
                      <a:r>
                        <a:rPr lang="en-US" sz="1200" dirty="0"/>
                        <a:t>Hello</a:t>
                      </a:r>
                      <a:r>
                        <a:rPr lang="en-US" sz="1200" baseline="0" dirty="0"/>
                        <a:t> time: 2 seconds</a:t>
                      </a:r>
                    </a:p>
                    <a:p>
                      <a:r>
                        <a:rPr lang="en-US" sz="1200" baseline="0" dirty="0"/>
                        <a:t>Forward-delay time: 15 seconds</a:t>
                      </a:r>
                    </a:p>
                    <a:p>
                      <a:r>
                        <a:rPr lang="en-US" sz="1200" baseline="0" dirty="0"/>
                        <a:t>Maximum-aging time: 20 seconds</a:t>
                      </a:r>
                    </a:p>
                    <a:p>
                      <a:r>
                        <a:rPr lang="en-US" sz="1200" baseline="0" dirty="0"/>
                        <a:t>Transmit hold count: 6 BPDUs</a:t>
                      </a:r>
                      <a:endParaRPr lang="en-US" sz="12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7718712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PVST+ Configuration</a:t>
            </a:r>
            <a:br>
              <a:rPr lang="en-US" altLang="en-US" dirty="0"/>
            </a:br>
            <a:r>
              <a:rPr lang="en-US" altLang="en-US" dirty="0"/>
              <a:t>Configuring and Verifying the Bridge ID</a:t>
            </a:r>
          </a:p>
        </p:txBody>
      </p:sp>
      <p:sp>
        <p:nvSpPr>
          <p:cNvPr id="4" name="Content Placeholder 1"/>
          <p:cNvSpPr>
            <a:spLocks noGrp="1"/>
          </p:cNvSpPr>
          <p:nvPr>
            <p:ph idx="1"/>
          </p:nvPr>
        </p:nvSpPr>
        <p:spPr>
          <a:xfrm>
            <a:off x="194733" y="841277"/>
            <a:ext cx="4682067" cy="4155319"/>
          </a:xfrm>
        </p:spPr>
        <p:txBody>
          <a:bodyPr/>
          <a:lstStyle/>
          <a:p>
            <a:r>
              <a:rPr lang="en-US" dirty="0"/>
              <a:t>Two ways to influence the root bridge election process</a:t>
            </a:r>
          </a:p>
          <a:p>
            <a:pPr lvl="1"/>
            <a:r>
              <a:rPr lang="en-US" dirty="0"/>
              <a:t>Use the </a:t>
            </a:r>
            <a:r>
              <a:rPr lang="en-US" b="1" dirty="0"/>
              <a:t>spanning-tree </a:t>
            </a:r>
            <a:r>
              <a:rPr lang="en-US" b="1" dirty="0" err="1"/>
              <a:t>vlan</a:t>
            </a:r>
            <a:r>
              <a:rPr lang="en-US" b="1" dirty="0"/>
              <a:t> </a:t>
            </a:r>
            <a:r>
              <a:rPr lang="en-US" b="1" i="1" dirty="0"/>
              <a:t>x </a:t>
            </a:r>
            <a:r>
              <a:rPr lang="en-US" b="1" dirty="0"/>
              <a:t>root primary </a:t>
            </a:r>
            <a:r>
              <a:rPr lang="en-US" dirty="0"/>
              <a:t>or</a:t>
            </a:r>
            <a:r>
              <a:rPr lang="en-US" b="1" dirty="0"/>
              <a:t> secondary </a:t>
            </a:r>
            <a:r>
              <a:rPr lang="en-US" dirty="0"/>
              <a:t>command.</a:t>
            </a:r>
          </a:p>
          <a:p>
            <a:pPr lvl="1"/>
            <a:r>
              <a:rPr lang="en-US" dirty="0"/>
              <a:t>Change the priority value by using the </a:t>
            </a:r>
            <a:r>
              <a:rPr lang="en-US" b="1" dirty="0"/>
              <a:t>spanning-tree </a:t>
            </a:r>
            <a:r>
              <a:rPr lang="en-US" b="1" dirty="0" err="1"/>
              <a:t>vlan</a:t>
            </a:r>
            <a:r>
              <a:rPr lang="en-US" b="1" dirty="0"/>
              <a:t> </a:t>
            </a:r>
            <a:r>
              <a:rPr lang="en-US" b="1" i="1" dirty="0"/>
              <a:t>x </a:t>
            </a:r>
            <a:r>
              <a:rPr lang="en-US" b="1" dirty="0"/>
              <a:t>priority </a:t>
            </a:r>
            <a:r>
              <a:rPr lang="en-US" b="1" i="1" dirty="0"/>
              <a:t>x </a:t>
            </a:r>
            <a:r>
              <a:rPr lang="en-US" dirty="0"/>
              <a:t>command.</a:t>
            </a:r>
          </a:p>
          <a:p>
            <a:r>
              <a:rPr lang="en-US" dirty="0"/>
              <a:t>Verify the bridge ID and root bridge election by using the </a:t>
            </a:r>
            <a:r>
              <a:rPr lang="en-US" b="1" dirty="0"/>
              <a:t>show spanning-tree </a:t>
            </a:r>
            <a:r>
              <a:rPr lang="en-US" dirty="0"/>
              <a:t>command.</a:t>
            </a:r>
          </a:p>
        </p:txBody>
      </p:sp>
      <p:pic>
        <p:nvPicPr>
          <p:cNvPr id="2" name="Picture 1"/>
          <p:cNvPicPr>
            <a:picLocks noChangeAspect="1"/>
          </p:cNvPicPr>
          <p:nvPr/>
        </p:nvPicPr>
        <p:blipFill>
          <a:blip r:embed="rId3"/>
          <a:stretch>
            <a:fillRect/>
          </a:stretch>
        </p:blipFill>
        <p:spPr>
          <a:xfrm>
            <a:off x="4665133" y="773533"/>
            <a:ext cx="4478867" cy="2857078"/>
          </a:xfrm>
          <a:prstGeom prst="rect">
            <a:avLst/>
          </a:prstGeom>
        </p:spPr>
      </p:pic>
      <p:pic>
        <p:nvPicPr>
          <p:cNvPr id="3" name="Picture 2"/>
          <p:cNvPicPr>
            <a:picLocks noChangeAspect="1"/>
          </p:cNvPicPr>
          <p:nvPr/>
        </p:nvPicPr>
        <p:blipFill>
          <a:blip r:embed="rId4"/>
          <a:stretch>
            <a:fillRect/>
          </a:stretch>
        </p:blipFill>
        <p:spPr>
          <a:xfrm>
            <a:off x="1210733" y="3169983"/>
            <a:ext cx="3175529" cy="1711050"/>
          </a:xfrm>
          <a:prstGeom prst="rect">
            <a:avLst/>
          </a:prstGeom>
        </p:spPr>
      </p:pic>
    </p:spTree>
    <p:extLst>
      <p:ext uri="{BB962C8B-B14F-4D97-AF65-F5344CB8AC3E}">
        <p14:creationId xmlns:p14="http://schemas.microsoft.com/office/powerpoint/2010/main" val="225159946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PVST+ Configuration</a:t>
            </a:r>
            <a:br>
              <a:rPr lang="en-US" altLang="en-US" dirty="0"/>
            </a:br>
            <a:r>
              <a:rPr lang="en-US" altLang="en-US" dirty="0" err="1"/>
              <a:t>PortFast</a:t>
            </a:r>
            <a:r>
              <a:rPr lang="en-US" altLang="en-US" dirty="0"/>
              <a:t> and BPDU Guard</a:t>
            </a:r>
          </a:p>
        </p:txBody>
      </p:sp>
      <p:sp>
        <p:nvSpPr>
          <p:cNvPr id="4" name="Content Placeholder 1"/>
          <p:cNvSpPr>
            <a:spLocks noGrp="1"/>
          </p:cNvSpPr>
          <p:nvPr>
            <p:ph idx="1"/>
          </p:nvPr>
        </p:nvSpPr>
        <p:spPr>
          <a:xfrm>
            <a:off x="194733" y="841277"/>
            <a:ext cx="4682067" cy="4155319"/>
          </a:xfrm>
        </p:spPr>
        <p:txBody>
          <a:bodyPr/>
          <a:lstStyle/>
          <a:p>
            <a:r>
              <a:rPr lang="en-US" dirty="0" err="1"/>
              <a:t>PortFast</a:t>
            </a:r>
            <a:r>
              <a:rPr lang="en-US" dirty="0"/>
              <a:t> is used on ports that have end devices attached.</a:t>
            </a:r>
          </a:p>
          <a:p>
            <a:pPr lvl="1"/>
            <a:r>
              <a:rPr lang="en-US" dirty="0"/>
              <a:t>Puts a port in the forwarding state</a:t>
            </a:r>
          </a:p>
          <a:p>
            <a:pPr lvl="1"/>
            <a:r>
              <a:rPr lang="en-US" dirty="0"/>
              <a:t>Allows DHCP to work properly</a:t>
            </a:r>
          </a:p>
          <a:p>
            <a:r>
              <a:rPr lang="en-US" dirty="0"/>
              <a:t>BPDU Guard disables a port that has </a:t>
            </a:r>
            <a:r>
              <a:rPr lang="en-US" dirty="0" err="1"/>
              <a:t>PortFast</a:t>
            </a:r>
            <a:r>
              <a:rPr lang="en-US" dirty="0"/>
              <a:t> configured on it if a BPDU is received</a:t>
            </a:r>
          </a:p>
        </p:txBody>
      </p:sp>
      <p:pic>
        <p:nvPicPr>
          <p:cNvPr id="5" name="Picture 4"/>
          <p:cNvPicPr>
            <a:picLocks noChangeAspect="1"/>
          </p:cNvPicPr>
          <p:nvPr/>
        </p:nvPicPr>
        <p:blipFill>
          <a:blip r:embed="rId3"/>
          <a:stretch>
            <a:fillRect/>
          </a:stretch>
        </p:blipFill>
        <p:spPr>
          <a:xfrm>
            <a:off x="4842710" y="499532"/>
            <a:ext cx="4167410" cy="3004609"/>
          </a:xfrm>
          <a:prstGeom prst="rect">
            <a:avLst/>
          </a:prstGeom>
        </p:spPr>
      </p:pic>
      <p:pic>
        <p:nvPicPr>
          <p:cNvPr id="6" name="Picture 5"/>
          <p:cNvPicPr>
            <a:picLocks noChangeAspect="1"/>
          </p:cNvPicPr>
          <p:nvPr/>
        </p:nvPicPr>
        <p:blipFill>
          <a:blip r:embed="rId4"/>
          <a:stretch>
            <a:fillRect/>
          </a:stretch>
        </p:blipFill>
        <p:spPr>
          <a:xfrm>
            <a:off x="5153553" y="3690938"/>
            <a:ext cx="1873781" cy="866531"/>
          </a:xfrm>
          <a:prstGeom prst="rect">
            <a:avLst/>
          </a:prstGeom>
        </p:spPr>
      </p:pic>
      <p:pic>
        <p:nvPicPr>
          <p:cNvPr id="7" name="Picture 6"/>
          <p:cNvPicPr>
            <a:picLocks noChangeAspect="1"/>
          </p:cNvPicPr>
          <p:nvPr/>
        </p:nvPicPr>
        <p:blipFill>
          <a:blip r:embed="rId5"/>
          <a:stretch>
            <a:fillRect/>
          </a:stretch>
        </p:blipFill>
        <p:spPr>
          <a:xfrm>
            <a:off x="188912" y="2783417"/>
            <a:ext cx="4600575" cy="1371600"/>
          </a:xfrm>
          <a:prstGeom prst="rect">
            <a:avLst/>
          </a:prstGeom>
        </p:spPr>
      </p:pic>
    </p:spTree>
    <p:extLst>
      <p:ext uri="{BB962C8B-B14F-4D97-AF65-F5344CB8AC3E}">
        <p14:creationId xmlns:p14="http://schemas.microsoft.com/office/powerpoint/2010/main" val="145867091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3.1 STP Operation</a:t>
            </a:r>
          </a:p>
        </p:txBody>
      </p:sp>
    </p:spTree>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PVST+ Configuration</a:t>
            </a:r>
            <a:br>
              <a:rPr lang="en-US" altLang="en-US" dirty="0"/>
            </a:br>
            <a:r>
              <a:rPr lang="en-US" altLang="en-US" dirty="0"/>
              <a:t>PVST+ Load Balancing</a:t>
            </a:r>
          </a:p>
        </p:txBody>
      </p:sp>
      <p:pic>
        <p:nvPicPr>
          <p:cNvPr id="2" name="Picture 1"/>
          <p:cNvPicPr>
            <a:picLocks noChangeAspect="1"/>
          </p:cNvPicPr>
          <p:nvPr/>
        </p:nvPicPr>
        <p:blipFill>
          <a:blip r:embed="rId3"/>
          <a:stretch>
            <a:fillRect/>
          </a:stretch>
        </p:blipFill>
        <p:spPr>
          <a:xfrm>
            <a:off x="4628894" y="287866"/>
            <a:ext cx="2990047" cy="2036233"/>
          </a:xfrm>
          <a:prstGeom prst="rect">
            <a:avLst/>
          </a:prstGeom>
        </p:spPr>
      </p:pic>
      <p:pic>
        <p:nvPicPr>
          <p:cNvPr id="3" name="Picture 2"/>
          <p:cNvPicPr>
            <a:picLocks noChangeAspect="1"/>
          </p:cNvPicPr>
          <p:nvPr/>
        </p:nvPicPr>
        <p:blipFill>
          <a:blip r:embed="rId4"/>
          <a:stretch>
            <a:fillRect/>
          </a:stretch>
        </p:blipFill>
        <p:spPr>
          <a:xfrm>
            <a:off x="231245" y="941387"/>
            <a:ext cx="2771775" cy="161925"/>
          </a:xfrm>
          <a:prstGeom prst="rect">
            <a:avLst/>
          </a:prstGeom>
        </p:spPr>
      </p:pic>
      <p:pic>
        <p:nvPicPr>
          <p:cNvPr id="8" name="Picture 7"/>
          <p:cNvPicPr>
            <a:picLocks noChangeAspect="1"/>
          </p:cNvPicPr>
          <p:nvPr/>
        </p:nvPicPr>
        <p:blipFill>
          <a:blip r:embed="rId5"/>
          <a:stretch>
            <a:fillRect/>
          </a:stretch>
        </p:blipFill>
        <p:spPr>
          <a:xfrm>
            <a:off x="229659" y="1094846"/>
            <a:ext cx="2876550" cy="295275"/>
          </a:xfrm>
          <a:prstGeom prst="rect">
            <a:avLst/>
          </a:prstGeom>
        </p:spPr>
      </p:pic>
      <p:pic>
        <p:nvPicPr>
          <p:cNvPr id="9" name="Picture 8"/>
          <p:cNvPicPr>
            <a:picLocks noChangeAspect="1"/>
          </p:cNvPicPr>
          <p:nvPr/>
        </p:nvPicPr>
        <p:blipFill>
          <a:blip r:embed="rId6"/>
          <a:stretch>
            <a:fillRect/>
          </a:stretch>
        </p:blipFill>
        <p:spPr>
          <a:xfrm>
            <a:off x="204785" y="1977497"/>
            <a:ext cx="2790825" cy="257175"/>
          </a:xfrm>
          <a:prstGeom prst="rect">
            <a:avLst/>
          </a:prstGeom>
        </p:spPr>
      </p:pic>
      <p:pic>
        <p:nvPicPr>
          <p:cNvPr id="10" name="Picture 9"/>
          <p:cNvPicPr>
            <a:picLocks noChangeAspect="1"/>
          </p:cNvPicPr>
          <p:nvPr/>
        </p:nvPicPr>
        <p:blipFill>
          <a:blip r:embed="rId7"/>
          <a:stretch>
            <a:fillRect/>
          </a:stretch>
        </p:blipFill>
        <p:spPr>
          <a:xfrm>
            <a:off x="203199" y="2217739"/>
            <a:ext cx="2895600" cy="200025"/>
          </a:xfrm>
          <a:prstGeom prst="rect">
            <a:avLst/>
          </a:prstGeom>
        </p:spPr>
      </p:pic>
      <p:pic>
        <p:nvPicPr>
          <p:cNvPr id="11" name="Picture 10"/>
          <p:cNvPicPr>
            <a:picLocks noChangeAspect="1"/>
          </p:cNvPicPr>
          <p:nvPr/>
        </p:nvPicPr>
        <p:blipFill>
          <a:blip r:embed="rId8"/>
          <a:stretch>
            <a:fillRect/>
          </a:stretch>
        </p:blipFill>
        <p:spPr>
          <a:xfrm>
            <a:off x="211137" y="1557868"/>
            <a:ext cx="2828925" cy="266700"/>
          </a:xfrm>
          <a:prstGeom prst="rect">
            <a:avLst/>
          </a:prstGeom>
        </p:spPr>
      </p:pic>
      <p:pic>
        <p:nvPicPr>
          <p:cNvPr id="12" name="Picture 11"/>
          <p:cNvPicPr>
            <a:picLocks noChangeAspect="1"/>
          </p:cNvPicPr>
          <p:nvPr/>
        </p:nvPicPr>
        <p:blipFill>
          <a:blip r:embed="rId9"/>
          <a:stretch>
            <a:fillRect/>
          </a:stretch>
        </p:blipFill>
        <p:spPr>
          <a:xfrm>
            <a:off x="206376" y="2616201"/>
            <a:ext cx="2838450" cy="266700"/>
          </a:xfrm>
          <a:prstGeom prst="rect">
            <a:avLst/>
          </a:prstGeom>
        </p:spPr>
      </p:pic>
      <p:pic>
        <p:nvPicPr>
          <p:cNvPr id="13" name="Picture 12"/>
          <p:cNvPicPr>
            <a:picLocks noChangeAspect="1"/>
          </p:cNvPicPr>
          <p:nvPr/>
        </p:nvPicPr>
        <p:blipFill>
          <a:blip r:embed="rId10"/>
          <a:stretch>
            <a:fillRect/>
          </a:stretch>
        </p:blipFill>
        <p:spPr>
          <a:xfrm>
            <a:off x="1278467" y="2979581"/>
            <a:ext cx="3171824" cy="2040093"/>
          </a:xfrm>
          <a:prstGeom prst="rect">
            <a:avLst/>
          </a:prstGeom>
        </p:spPr>
      </p:pic>
      <p:pic>
        <p:nvPicPr>
          <p:cNvPr id="14" name="Picture 13"/>
          <p:cNvPicPr>
            <a:picLocks noChangeAspect="1"/>
          </p:cNvPicPr>
          <p:nvPr/>
        </p:nvPicPr>
        <p:blipFill>
          <a:blip r:embed="rId11"/>
          <a:stretch>
            <a:fillRect/>
          </a:stretch>
        </p:blipFill>
        <p:spPr>
          <a:xfrm>
            <a:off x="5026025" y="2532592"/>
            <a:ext cx="2190750" cy="1924050"/>
          </a:xfrm>
          <a:prstGeom prst="rect">
            <a:avLst/>
          </a:prstGeom>
        </p:spPr>
      </p:pic>
      <p:sp>
        <p:nvSpPr>
          <p:cNvPr id="16" name="TextBox 15"/>
          <p:cNvSpPr txBox="1"/>
          <p:nvPr/>
        </p:nvSpPr>
        <p:spPr>
          <a:xfrm>
            <a:off x="1248832" y="1320799"/>
            <a:ext cx="343364" cy="307777"/>
          </a:xfrm>
          <a:prstGeom prst="rect">
            <a:avLst/>
          </a:prstGeom>
          <a:noFill/>
        </p:spPr>
        <p:txBody>
          <a:bodyPr wrap="none" rtlCol="0">
            <a:spAutoFit/>
          </a:bodyPr>
          <a:lstStyle/>
          <a:p>
            <a:r>
              <a:rPr lang="en-US" sz="1400" dirty="0"/>
              <a:t>or</a:t>
            </a:r>
          </a:p>
        </p:txBody>
      </p:sp>
      <p:sp>
        <p:nvSpPr>
          <p:cNvPr id="18" name="TextBox 17"/>
          <p:cNvSpPr txBox="1"/>
          <p:nvPr/>
        </p:nvSpPr>
        <p:spPr>
          <a:xfrm>
            <a:off x="1248832" y="2379138"/>
            <a:ext cx="343364" cy="307777"/>
          </a:xfrm>
          <a:prstGeom prst="rect">
            <a:avLst/>
          </a:prstGeom>
          <a:noFill/>
        </p:spPr>
        <p:txBody>
          <a:bodyPr wrap="none" rtlCol="0">
            <a:spAutoFit/>
          </a:bodyPr>
          <a:lstStyle/>
          <a:p>
            <a:r>
              <a:rPr lang="en-US" sz="1400" dirty="0"/>
              <a:t>or</a:t>
            </a:r>
          </a:p>
        </p:txBody>
      </p:sp>
    </p:spTree>
    <p:extLst>
      <p:ext uri="{BB962C8B-B14F-4D97-AF65-F5344CB8AC3E}">
        <p14:creationId xmlns:p14="http://schemas.microsoft.com/office/powerpoint/2010/main" val="76620639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sz="1600" dirty="0"/>
              <a:t>PVST+ Configuration</a:t>
            </a:r>
            <a:br>
              <a:rPr lang="en-US" altLang="en-US" dirty="0"/>
            </a:br>
            <a:r>
              <a:rPr lang="en-US" altLang="en-US" dirty="0"/>
              <a:t>Packet Tracer – Configuring PVST+</a:t>
            </a:r>
          </a:p>
        </p:txBody>
      </p:sp>
      <p:pic>
        <p:nvPicPr>
          <p:cNvPr id="3" name="Picture 2"/>
          <p:cNvPicPr>
            <a:picLocks noChangeAspect="1"/>
          </p:cNvPicPr>
          <p:nvPr/>
        </p:nvPicPr>
        <p:blipFill>
          <a:blip r:embed="rId3"/>
          <a:stretch>
            <a:fillRect/>
          </a:stretch>
        </p:blipFill>
        <p:spPr>
          <a:xfrm>
            <a:off x="998537" y="1058333"/>
            <a:ext cx="7096125" cy="3619500"/>
          </a:xfrm>
          <a:prstGeom prst="rect">
            <a:avLst/>
          </a:prstGeom>
        </p:spPr>
      </p:pic>
    </p:spTree>
    <p:extLst>
      <p:ext uri="{BB962C8B-B14F-4D97-AF65-F5344CB8AC3E}">
        <p14:creationId xmlns:p14="http://schemas.microsoft.com/office/powerpoint/2010/main" val="262769997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Rapid PVST+ Configuration</a:t>
            </a:r>
            <a:br>
              <a:rPr lang="en-US" altLang="en-US" dirty="0"/>
            </a:br>
            <a:r>
              <a:rPr lang="en-US" altLang="en-US" dirty="0"/>
              <a:t>Spanning Tree Mode</a:t>
            </a:r>
          </a:p>
        </p:txBody>
      </p:sp>
      <p:sp>
        <p:nvSpPr>
          <p:cNvPr id="4" name="Content Placeholder 1"/>
          <p:cNvSpPr>
            <a:spLocks noGrp="1"/>
          </p:cNvSpPr>
          <p:nvPr>
            <p:ph idx="1"/>
          </p:nvPr>
        </p:nvSpPr>
        <p:spPr>
          <a:xfrm>
            <a:off x="194733" y="841277"/>
            <a:ext cx="4868334" cy="4155319"/>
          </a:xfrm>
        </p:spPr>
        <p:txBody>
          <a:bodyPr/>
          <a:lstStyle/>
          <a:p>
            <a:r>
              <a:rPr lang="en-US" dirty="0"/>
              <a:t>Rapid PVST+ supports RSTP on a per-VLAN basis.</a:t>
            </a:r>
          </a:p>
          <a:p>
            <a:pPr lvl="1"/>
            <a:r>
              <a:rPr lang="en-US" dirty="0"/>
              <a:t>Default on a 2960 is PVST+.</a:t>
            </a:r>
          </a:p>
          <a:p>
            <a:pPr lvl="1"/>
            <a:r>
              <a:rPr lang="en-US" dirty="0"/>
              <a:t>The </a:t>
            </a:r>
            <a:r>
              <a:rPr lang="en-US" b="1" dirty="0"/>
              <a:t>spanning-tree mode rapid-</a:t>
            </a:r>
            <a:r>
              <a:rPr lang="en-US" b="1" dirty="0" err="1"/>
              <a:t>pvst</a:t>
            </a:r>
            <a:r>
              <a:rPr lang="en-US" b="1" dirty="0"/>
              <a:t> </a:t>
            </a:r>
            <a:r>
              <a:rPr lang="en-US" dirty="0"/>
              <a:t>puts a switch into Rapid PVST+ mode.</a:t>
            </a:r>
          </a:p>
          <a:p>
            <a:pPr lvl="1"/>
            <a:r>
              <a:rPr lang="en-US" dirty="0"/>
              <a:t>The </a:t>
            </a:r>
            <a:r>
              <a:rPr lang="en-US" b="1" dirty="0"/>
              <a:t>spanning-tree link-type point-to-point </a:t>
            </a:r>
            <a:r>
              <a:rPr lang="en-US" dirty="0"/>
              <a:t>interface command designates a particular port as a point-to-point link (does not have a hub attached).</a:t>
            </a:r>
          </a:p>
          <a:p>
            <a:pPr lvl="1"/>
            <a:r>
              <a:rPr lang="en-US" dirty="0"/>
              <a:t>The </a:t>
            </a:r>
            <a:r>
              <a:rPr lang="en-US" b="1" dirty="0"/>
              <a:t>clear spanning-tree detected-protocols </a:t>
            </a:r>
            <a:r>
              <a:rPr lang="en-US" dirty="0"/>
              <a:t>privileged mode command is used to clear STP.</a:t>
            </a:r>
          </a:p>
        </p:txBody>
      </p:sp>
      <p:pic>
        <p:nvPicPr>
          <p:cNvPr id="2" name="Picture 1"/>
          <p:cNvPicPr>
            <a:picLocks noChangeAspect="1"/>
          </p:cNvPicPr>
          <p:nvPr/>
        </p:nvPicPr>
        <p:blipFill>
          <a:blip r:embed="rId3"/>
          <a:stretch>
            <a:fillRect/>
          </a:stretch>
        </p:blipFill>
        <p:spPr>
          <a:xfrm>
            <a:off x="5346342" y="87314"/>
            <a:ext cx="3340459" cy="2308754"/>
          </a:xfrm>
          <a:prstGeom prst="rect">
            <a:avLst/>
          </a:prstGeom>
        </p:spPr>
      </p:pic>
      <p:pic>
        <p:nvPicPr>
          <p:cNvPr id="3" name="Picture 2"/>
          <p:cNvPicPr>
            <a:picLocks noChangeAspect="1"/>
          </p:cNvPicPr>
          <p:nvPr/>
        </p:nvPicPr>
        <p:blipFill>
          <a:blip r:embed="rId4"/>
          <a:stretch>
            <a:fillRect/>
          </a:stretch>
        </p:blipFill>
        <p:spPr>
          <a:xfrm>
            <a:off x="0" y="3461811"/>
            <a:ext cx="3181350" cy="895350"/>
          </a:xfrm>
          <a:prstGeom prst="rect">
            <a:avLst/>
          </a:prstGeom>
        </p:spPr>
      </p:pic>
      <p:pic>
        <p:nvPicPr>
          <p:cNvPr id="8" name="Picture 7"/>
          <p:cNvPicPr>
            <a:picLocks noChangeAspect="1"/>
          </p:cNvPicPr>
          <p:nvPr/>
        </p:nvPicPr>
        <p:blipFill>
          <a:blip r:embed="rId5"/>
          <a:stretch>
            <a:fillRect/>
          </a:stretch>
        </p:blipFill>
        <p:spPr>
          <a:xfrm>
            <a:off x="5410200" y="2544299"/>
            <a:ext cx="3733800" cy="1995949"/>
          </a:xfrm>
          <a:prstGeom prst="rect">
            <a:avLst/>
          </a:prstGeom>
        </p:spPr>
      </p:pic>
      <p:pic>
        <p:nvPicPr>
          <p:cNvPr id="9" name="Picture 8"/>
          <p:cNvPicPr>
            <a:picLocks noChangeAspect="1"/>
          </p:cNvPicPr>
          <p:nvPr/>
        </p:nvPicPr>
        <p:blipFill>
          <a:blip r:embed="rId6"/>
          <a:stretch>
            <a:fillRect/>
          </a:stretch>
        </p:blipFill>
        <p:spPr>
          <a:xfrm>
            <a:off x="3239030" y="3316819"/>
            <a:ext cx="2124075" cy="1219200"/>
          </a:xfrm>
          <a:prstGeom prst="rect">
            <a:avLst/>
          </a:prstGeom>
        </p:spPr>
      </p:pic>
    </p:spTree>
    <p:extLst>
      <p:ext uri="{BB962C8B-B14F-4D97-AF65-F5344CB8AC3E}">
        <p14:creationId xmlns:p14="http://schemas.microsoft.com/office/powerpoint/2010/main" val="205842492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sz="1600" dirty="0"/>
              <a:t>Rapid PVST+ Configuration</a:t>
            </a:r>
            <a:br>
              <a:rPr lang="en-US" altLang="en-US" dirty="0"/>
            </a:br>
            <a:r>
              <a:rPr lang="en-US" altLang="en-US" dirty="0"/>
              <a:t>Packet Tracer – Configuring Rapid PVST+</a:t>
            </a:r>
          </a:p>
        </p:txBody>
      </p:sp>
      <p:pic>
        <p:nvPicPr>
          <p:cNvPr id="2" name="Picture 1"/>
          <p:cNvPicPr>
            <a:picLocks noChangeAspect="1"/>
          </p:cNvPicPr>
          <p:nvPr/>
        </p:nvPicPr>
        <p:blipFill>
          <a:blip r:embed="rId3"/>
          <a:stretch>
            <a:fillRect/>
          </a:stretch>
        </p:blipFill>
        <p:spPr>
          <a:xfrm>
            <a:off x="1523998" y="978530"/>
            <a:ext cx="5647267" cy="3522032"/>
          </a:xfrm>
          <a:prstGeom prst="rect">
            <a:avLst/>
          </a:prstGeom>
        </p:spPr>
      </p:pic>
    </p:spTree>
    <p:extLst>
      <p:ext uri="{BB962C8B-B14F-4D97-AF65-F5344CB8AC3E}">
        <p14:creationId xmlns:p14="http://schemas.microsoft.com/office/powerpoint/2010/main" val="203721691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254758"/>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1" fontAlgn="base" hangingPunct="1">
              <a:lnSpc>
                <a:spcPct val="100000"/>
              </a:lnSpc>
              <a:spcBef>
                <a:spcPct val="0"/>
              </a:spcBef>
              <a:spcAft>
                <a:spcPct val="0"/>
              </a:spcAft>
              <a:defRPr lang="en-US" sz="2400" kern="120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en-US" sz="1600" dirty="0"/>
              <a:t>Rapid PVST+ Configuration</a:t>
            </a:r>
            <a:br>
              <a:rPr lang="en-US" altLang="en-US" dirty="0"/>
            </a:br>
            <a:r>
              <a:rPr lang="en-US" altLang="en-US" dirty="0"/>
              <a:t>Packet Tracer – Configuring Rapid PVST+, </a:t>
            </a:r>
            <a:r>
              <a:rPr lang="en-US" altLang="en-US" dirty="0" err="1"/>
              <a:t>PortFast</a:t>
            </a:r>
            <a:r>
              <a:rPr lang="en-US" altLang="en-US" dirty="0"/>
              <a:t> and BPDU Guard</a:t>
            </a:r>
          </a:p>
        </p:txBody>
      </p:sp>
      <p:pic>
        <p:nvPicPr>
          <p:cNvPr id="4" name="Picture 3"/>
          <p:cNvPicPr>
            <a:picLocks noChangeAspect="1"/>
          </p:cNvPicPr>
          <p:nvPr/>
        </p:nvPicPr>
        <p:blipFill>
          <a:blip r:embed="rId3"/>
          <a:stretch>
            <a:fillRect/>
          </a:stretch>
        </p:blipFill>
        <p:spPr>
          <a:xfrm>
            <a:off x="1312333" y="896284"/>
            <a:ext cx="6321954" cy="3815415"/>
          </a:xfrm>
          <a:prstGeom prst="rect">
            <a:avLst/>
          </a:prstGeom>
        </p:spPr>
      </p:pic>
    </p:spTree>
    <p:extLst>
      <p:ext uri="{BB962C8B-B14F-4D97-AF65-F5344CB8AC3E}">
        <p14:creationId xmlns:p14="http://schemas.microsoft.com/office/powerpoint/2010/main" val="303557253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STP Configuration Issues</a:t>
            </a:r>
            <a:br>
              <a:rPr lang="en-US" altLang="en-US" dirty="0"/>
            </a:br>
            <a:r>
              <a:rPr lang="en-US" altLang="en-US" dirty="0"/>
              <a:t>Analyzing the STP Topology</a:t>
            </a:r>
          </a:p>
        </p:txBody>
      </p:sp>
      <p:pic>
        <p:nvPicPr>
          <p:cNvPr id="6" name="Picture 5"/>
          <p:cNvPicPr>
            <a:picLocks noChangeAspect="1"/>
          </p:cNvPicPr>
          <p:nvPr/>
        </p:nvPicPr>
        <p:blipFill>
          <a:blip r:embed="rId3"/>
          <a:stretch>
            <a:fillRect/>
          </a:stretch>
        </p:blipFill>
        <p:spPr>
          <a:xfrm>
            <a:off x="1963517" y="1024467"/>
            <a:ext cx="3855200" cy="3752850"/>
          </a:xfrm>
          <a:prstGeom prst="rect">
            <a:avLst/>
          </a:prstGeom>
        </p:spPr>
      </p:pic>
    </p:spTree>
    <p:extLst>
      <p:ext uri="{BB962C8B-B14F-4D97-AF65-F5344CB8AC3E}">
        <p14:creationId xmlns:p14="http://schemas.microsoft.com/office/powerpoint/2010/main" val="946020168"/>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STP Configuration Issues</a:t>
            </a:r>
            <a:br>
              <a:rPr lang="en-US" altLang="en-US" dirty="0"/>
            </a:br>
            <a:r>
              <a:rPr lang="en-US" altLang="en-US" dirty="0"/>
              <a:t>Expected Topology Versus Actual Topology</a:t>
            </a:r>
          </a:p>
        </p:txBody>
      </p:sp>
      <p:sp>
        <p:nvSpPr>
          <p:cNvPr id="4" name="Content Placeholder 1"/>
          <p:cNvSpPr>
            <a:spLocks noGrp="1"/>
          </p:cNvSpPr>
          <p:nvPr>
            <p:ph idx="1"/>
          </p:nvPr>
        </p:nvSpPr>
        <p:spPr>
          <a:xfrm>
            <a:off x="194733" y="841277"/>
            <a:ext cx="8509000" cy="4155319"/>
          </a:xfrm>
        </p:spPr>
        <p:txBody>
          <a:bodyPr/>
          <a:lstStyle/>
          <a:p>
            <a:r>
              <a:rPr lang="en-US" dirty="0"/>
              <a:t>Ensure that the spanning-tree topology matches what is expected.</a:t>
            </a:r>
          </a:p>
        </p:txBody>
      </p:sp>
      <p:pic>
        <p:nvPicPr>
          <p:cNvPr id="5" name="Picture 4"/>
          <p:cNvPicPr>
            <a:picLocks noChangeAspect="1"/>
          </p:cNvPicPr>
          <p:nvPr/>
        </p:nvPicPr>
        <p:blipFill>
          <a:blip r:embed="rId3"/>
          <a:stretch>
            <a:fillRect/>
          </a:stretch>
        </p:blipFill>
        <p:spPr>
          <a:xfrm>
            <a:off x="1573212" y="2002895"/>
            <a:ext cx="4676775" cy="2695575"/>
          </a:xfrm>
          <a:prstGeom prst="rect">
            <a:avLst/>
          </a:prstGeom>
        </p:spPr>
      </p:pic>
      <p:sp>
        <p:nvSpPr>
          <p:cNvPr id="6" name="Cloud Callout 5"/>
          <p:cNvSpPr/>
          <p:nvPr/>
        </p:nvSpPr>
        <p:spPr>
          <a:xfrm>
            <a:off x="6400800" y="292459"/>
            <a:ext cx="2743200" cy="1596325"/>
          </a:xfrm>
          <a:prstGeom prst="cloudCallout">
            <a:avLst>
              <a:gd name="adj1" fmla="val -87615"/>
              <a:gd name="adj2" fmla="val 59309"/>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Use </a:t>
            </a:r>
            <a:r>
              <a:rPr lang="en-US" sz="1200" b="1" dirty="0">
                <a:solidFill>
                  <a:schemeClr val="bg1"/>
                </a:solidFill>
              </a:rPr>
              <a:t>show </a:t>
            </a:r>
            <a:r>
              <a:rPr lang="en-US" sz="1200" dirty="0">
                <a:solidFill>
                  <a:schemeClr val="bg1"/>
                </a:solidFill>
              </a:rPr>
              <a:t>commands to verify STP. Do not forget to verify load balancing.</a:t>
            </a:r>
          </a:p>
        </p:txBody>
      </p:sp>
    </p:spTree>
    <p:extLst>
      <p:ext uri="{BB962C8B-B14F-4D97-AF65-F5344CB8AC3E}">
        <p14:creationId xmlns:p14="http://schemas.microsoft.com/office/powerpoint/2010/main" val="3207615593"/>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STP Configuration Issues</a:t>
            </a:r>
            <a:br>
              <a:rPr lang="en-US" altLang="en-US" dirty="0"/>
            </a:br>
            <a:r>
              <a:rPr lang="en-US" altLang="en-US" dirty="0"/>
              <a:t>Overview of STP Status</a:t>
            </a:r>
          </a:p>
        </p:txBody>
      </p:sp>
      <p:sp>
        <p:nvSpPr>
          <p:cNvPr id="4" name="Content Placeholder 1"/>
          <p:cNvSpPr>
            <a:spLocks noGrp="1"/>
          </p:cNvSpPr>
          <p:nvPr>
            <p:ph idx="1"/>
          </p:nvPr>
        </p:nvSpPr>
        <p:spPr>
          <a:xfrm>
            <a:off x="194733" y="841277"/>
            <a:ext cx="8509000" cy="4155319"/>
          </a:xfrm>
        </p:spPr>
        <p:txBody>
          <a:bodyPr/>
          <a:lstStyle/>
          <a:p>
            <a:r>
              <a:rPr lang="en-US" dirty="0"/>
              <a:t>Use the </a:t>
            </a:r>
            <a:r>
              <a:rPr lang="en-US" b="1" dirty="0"/>
              <a:t>show spanning-tree </a:t>
            </a:r>
            <a:r>
              <a:rPr lang="en-US" dirty="0"/>
              <a:t>and </a:t>
            </a:r>
            <a:r>
              <a:rPr lang="en-US" b="1" dirty="0"/>
              <a:t>show spanning-tree </a:t>
            </a:r>
            <a:r>
              <a:rPr lang="en-US" b="1" dirty="0" err="1"/>
              <a:t>vlan</a:t>
            </a:r>
            <a:r>
              <a:rPr lang="en-US" b="1" dirty="0"/>
              <a:t> </a:t>
            </a:r>
            <a:r>
              <a:rPr lang="en-US" b="1" i="1" dirty="0"/>
              <a:t>x</a:t>
            </a:r>
            <a:r>
              <a:rPr lang="en-US" b="1" dirty="0"/>
              <a:t> </a:t>
            </a:r>
            <a:r>
              <a:rPr lang="en-US" dirty="0"/>
              <a:t>commands to verify the STP status.</a:t>
            </a:r>
          </a:p>
        </p:txBody>
      </p:sp>
      <p:pic>
        <p:nvPicPr>
          <p:cNvPr id="6" name="Picture 5"/>
          <p:cNvPicPr>
            <a:picLocks noChangeAspect="1"/>
          </p:cNvPicPr>
          <p:nvPr/>
        </p:nvPicPr>
        <p:blipFill>
          <a:blip r:embed="rId3"/>
          <a:stretch>
            <a:fillRect/>
          </a:stretch>
        </p:blipFill>
        <p:spPr>
          <a:xfrm>
            <a:off x="2311399" y="1296994"/>
            <a:ext cx="4585229" cy="3202508"/>
          </a:xfrm>
          <a:prstGeom prst="rect">
            <a:avLst/>
          </a:prstGeom>
        </p:spPr>
      </p:pic>
      <p:sp>
        <p:nvSpPr>
          <p:cNvPr id="10" name="Striped Right Arrow 9"/>
          <p:cNvSpPr/>
          <p:nvPr/>
        </p:nvSpPr>
        <p:spPr>
          <a:xfrm>
            <a:off x="414867" y="4021666"/>
            <a:ext cx="1928879" cy="743847"/>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Ten gigabit Ethernet interface</a:t>
            </a:r>
          </a:p>
        </p:txBody>
      </p:sp>
    </p:spTree>
    <p:extLst>
      <p:ext uri="{BB962C8B-B14F-4D97-AF65-F5344CB8AC3E}">
        <p14:creationId xmlns:p14="http://schemas.microsoft.com/office/powerpoint/2010/main" val="53788119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STP Configuration Issues</a:t>
            </a:r>
            <a:br>
              <a:rPr lang="en-US" altLang="en-US" dirty="0"/>
            </a:br>
            <a:r>
              <a:rPr lang="en-US" altLang="en-US" dirty="0"/>
              <a:t>Spanning Tree Failure Consequences</a:t>
            </a:r>
          </a:p>
        </p:txBody>
      </p:sp>
      <p:sp>
        <p:nvSpPr>
          <p:cNvPr id="4" name="Content Placeholder 1"/>
          <p:cNvSpPr>
            <a:spLocks noGrp="1"/>
          </p:cNvSpPr>
          <p:nvPr>
            <p:ph idx="1"/>
          </p:nvPr>
        </p:nvSpPr>
        <p:spPr>
          <a:xfrm>
            <a:off x="194733" y="841277"/>
            <a:ext cx="8509000" cy="4155319"/>
          </a:xfrm>
        </p:spPr>
        <p:txBody>
          <a:bodyPr/>
          <a:lstStyle/>
          <a:p>
            <a:r>
              <a:rPr lang="en-US" dirty="0"/>
              <a:t>NEVER turn STP off; this can cause a switched network to be unusable – Remember that there is not a TTL mechanism at Layer 2.</a:t>
            </a:r>
          </a:p>
        </p:txBody>
      </p:sp>
      <p:pic>
        <p:nvPicPr>
          <p:cNvPr id="2" name="Picture 1"/>
          <p:cNvPicPr>
            <a:picLocks noChangeAspect="1"/>
          </p:cNvPicPr>
          <p:nvPr/>
        </p:nvPicPr>
        <p:blipFill>
          <a:blip r:embed="rId3"/>
          <a:stretch>
            <a:fillRect/>
          </a:stretch>
        </p:blipFill>
        <p:spPr>
          <a:xfrm>
            <a:off x="588011" y="1540934"/>
            <a:ext cx="3641090" cy="2686050"/>
          </a:xfrm>
          <a:prstGeom prst="rect">
            <a:avLst/>
          </a:prstGeom>
        </p:spPr>
      </p:pic>
      <p:pic>
        <p:nvPicPr>
          <p:cNvPr id="3" name="Picture 2"/>
          <p:cNvPicPr>
            <a:picLocks noChangeAspect="1"/>
          </p:cNvPicPr>
          <p:nvPr/>
        </p:nvPicPr>
        <p:blipFill>
          <a:blip r:embed="rId4"/>
          <a:stretch>
            <a:fillRect/>
          </a:stretch>
        </p:blipFill>
        <p:spPr>
          <a:xfrm>
            <a:off x="4694071" y="1583266"/>
            <a:ext cx="3658823" cy="2679701"/>
          </a:xfrm>
          <a:prstGeom prst="rect">
            <a:avLst/>
          </a:prstGeom>
        </p:spPr>
      </p:pic>
    </p:spTree>
    <p:extLst>
      <p:ext uri="{BB962C8B-B14F-4D97-AF65-F5344CB8AC3E}">
        <p14:creationId xmlns:p14="http://schemas.microsoft.com/office/powerpoint/2010/main" val="400781678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STP Configuration Issues</a:t>
            </a:r>
            <a:br>
              <a:rPr lang="en-US" altLang="en-US" dirty="0"/>
            </a:br>
            <a:r>
              <a:rPr lang="en-US" altLang="en-US" dirty="0"/>
              <a:t>Repairing a Spanning Tree Problem</a:t>
            </a:r>
          </a:p>
        </p:txBody>
      </p:sp>
      <p:sp>
        <p:nvSpPr>
          <p:cNvPr id="4" name="Content Placeholder 1"/>
          <p:cNvSpPr>
            <a:spLocks noGrp="1"/>
          </p:cNvSpPr>
          <p:nvPr>
            <p:ph idx="1"/>
          </p:nvPr>
        </p:nvSpPr>
        <p:spPr>
          <a:xfrm>
            <a:off x="194733" y="841277"/>
            <a:ext cx="8509000" cy="4155319"/>
          </a:xfrm>
        </p:spPr>
        <p:txBody>
          <a:bodyPr/>
          <a:lstStyle/>
          <a:p>
            <a:r>
              <a:rPr lang="en-US" dirty="0"/>
              <a:t>Manually remove redundant links (physically remove the cable OR through configuration, if possible).</a:t>
            </a:r>
          </a:p>
          <a:p>
            <a:pPr lvl="1"/>
            <a:r>
              <a:rPr lang="en-US" dirty="0"/>
              <a:t>Determine and repair the cause of the spanning tree failure.</a:t>
            </a:r>
          </a:p>
          <a:p>
            <a:pPr lvl="1"/>
            <a:r>
              <a:rPr lang="en-US" dirty="0"/>
              <a:t>If unable to determine the problem, reinstall cables one at a time (or re-enable the ports) to locate the issue.</a:t>
            </a:r>
          </a:p>
          <a:p>
            <a:pPr lvl="1"/>
            <a:endParaRPr lang="en-US" dirty="0"/>
          </a:p>
        </p:txBody>
      </p:sp>
      <p:pic>
        <p:nvPicPr>
          <p:cNvPr id="5" name="Picture 4"/>
          <p:cNvPicPr>
            <a:picLocks noChangeAspect="1"/>
          </p:cNvPicPr>
          <p:nvPr/>
        </p:nvPicPr>
        <p:blipFill>
          <a:blip r:embed="rId3"/>
          <a:stretch>
            <a:fillRect/>
          </a:stretch>
        </p:blipFill>
        <p:spPr>
          <a:xfrm>
            <a:off x="1766887" y="2102378"/>
            <a:ext cx="4086225" cy="2581275"/>
          </a:xfrm>
          <a:prstGeom prst="rect">
            <a:avLst/>
          </a:prstGeom>
        </p:spPr>
      </p:pic>
    </p:spTree>
    <p:extLst>
      <p:ext uri="{BB962C8B-B14F-4D97-AF65-F5344CB8AC3E}">
        <p14:creationId xmlns:p14="http://schemas.microsoft.com/office/powerpoint/2010/main" val="29134997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a:t>Switched networks commonly have redundant paths and </a:t>
            </a:r>
            <a:br>
              <a:rPr lang="en-US" altLang="ja-JP" dirty="0"/>
            </a:br>
            <a:r>
              <a:rPr lang="en-US" altLang="ja-JP" dirty="0"/>
              <a:t>even redundant links between the same two devices.</a:t>
            </a:r>
          </a:p>
          <a:p>
            <a:pPr lvl="1"/>
            <a:r>
              <a:rPr lang="en-US" altLang="ja-JP" dirty="0"/>
              <a:t>Redundant paths eliminate a single point of failure in order </a:t>
            </a:r>
            <a:br>
              <a:rPr lang="en-US" altLang="ja-JP" dirty="0"/>
            </a:br>
            <a:r>
              <a:rPr lang="en-US" altLang="ja-JP" dirty="0"/>
              <a:t>to improve reliability and availability.</a:t>
            </a:r>
          </a:p>
          <a:p>
            <a:pPr lvl="1"/>
            <a:r>
              <a:rPr lang="en-US" altLang="ja-JP" dirty="0"/>
              <a:t>Redundant paths can cause physical and logical Layer 2 </a:t>
            </a:r>
            <a:br>
              <a:rPr lang="en-US" altLang="ja-JP" dirty="0"/>
            </a:br>
            <a:r>
              <a:rPr lang="en-US" altLang="ja-JP" dirty="0"/>
              <a:t>loops.</a:t>
            </a:r>
          </a:p>
          <a:p>
            <a:r>
              <a:rPr lang="en-US" altLang="ja-JP" dirty="0"/>
              <a:t>Spanning Tree Protocol (STP) is a Layer 2 protocol that </a:t>
            </a:r>
            <a:br>
              <a:rPr lang="en-US" altLang="ja-JP" dirty="0"/>
            </a:br>
            <a:r>
              <a:rPr lang="en-US" altLang="ja-JP" dirty="0"/>
              <a:t>helps especially when there are redundant links.</a:t>
            </a:r>
          </a:p>
          <a:p>
            <a:r>
              <a:rPr lang="en-US" altLang="ja-JP" dirty="0"/>
              <a:t>Layer 2 loop issues</a:t>
            </a:r>
          </a:p>
          <a:p>
            <a:pPr lvl="1"/>
            <a:r>
              <a:rPr lang="en-US" altLang="ja-JP" dirty="0"/>
              <a:t>Mac database instability – copies of the same frame being received on different ports.</a:t>
            </a:r>
          </a:p>
          <a:p>
            <a:pPr lvl="1"/>
            <a:r>
              <a:rPr lang="en-US" altLang="ja-JP" dirty="0"/>
              <a:t>Broadcast storms – broadcasts are flooded endlessly causing network disruption.</a:t>
            </a:r>
          </a:p>
          <a:p>
            <a:pPr lvl="1"/>
            <a:r>
              <a:rPr lang="en-US" altLang="ja-JP" dirty="0"/>
              <a:t>Multiple frame transmission – multiple copies of unicast frames delivered to the same destination.</a:t>
            </a:r>
          </a:p>
          <a:p>
            <a:pPr lvl="1"/>
            <a:endParaRPr lang="en-US" altLang="ja-JP" dirty="0"/>
          </a:p>
          <a:p>
            <a:pPr marL="261937" lvl="2" indent="0">
              <a:buNone/>
            </a:pPr>
            <a:endParaRPr lang="en-US" altLang="ja-JP" dirty="0"/>
          </a:p>
        </p:txBody>
      </p:sp>
      <p:sp>
        <p:nvSpPr>
          <p:cNvPr id="8194" name="Rectangle 2"/>
          <p:cNvSpPr>
            <a:spLocks noGrp="1" noChangeArrowheads="1"/>
          </p:cNvSpPr>
          <p:nvPr>
            <p:ph type="title"/>
          </p:nvPr>
        </p:nvSpPr>
        <p:spPr/>
        <p:txBody>
          <a:bodyPr/>
          <a:lstStyle/>
          <a:p>
            <a:r>
              <a:rPr lang="en-US" altLang="en-US" sz="1600" dirty="0"/>
              <a:t>Spanning Tree</a:t>
            </a:r>
            <a:br>
              <a:rPr lang="en-US" altLang="en-US" sz="1600" dirty="0"/>
            </a:br>
            <a:r>
              <a:rPr lang="en-US" altLang="en-US" dirty="0"/>
              <a:t>Redundancy at OSI Layers 1 and 2</a:t>
            </a:r>
          </a:p>
        </p:txBody>
      </p:sp>
      <p:pic>
        <p:nvPicPr>
          <p:cNvPr id="4" name="Picture 3"/>
          <p:cNvPicPr>
            <a:picLocks noChangeAspect="1"/>
          </p:cNvPicPr>
          <p:nvPr/>
        </p:nvPicPr>
        <p:blipFill>
          <a:blip r:embed="rId3"/>
          <a:stretch>
            <a:fillRect/>
          </a:stretch>
        </p:blipFill>
        <p:spPr>
          <a:xfrm>
            <a:off x="5325534" y="389466"/>
            <a:ext cx="3818466" cy="2593805"/>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Switch Stacking and Chassis Aggregation</a:t>
            </a:r>
            <a:br>
              <a:rPr lang="en-US" altLang="en-US" dirty="0"/>
            </a:br>
            <a:r>
              <a:rPr lang="en-US" altLang="en-US" dirty="0"/>
              <a:t>Switch Stacking Concepts</a:t>
            </a:r>
          </a:p>
        </p:txBody>
      </p:sp>
      <p:sp>
        <p:nvSpPr>
          <p:cNvPr id="4" name="Content Placeholder 1"/>
          <p:cNvSpPr>
            <a:spLocks noGrp="1"/>
          </p:cNvSpPr>
          <p:nvPr>
            <p:ph idx="1"/>
          </p:nvPr>
        </p:nvSpPr>
        <p:spPr>
          <a:xfrm>
            <a:off x="194733" y="841277"/>
            <a:ext cx="6002867" cy="4155319"/>
          </a:xfrm>
        </p:spPr>
        <p:txBody>
          <a:bodyPr/>
          <a:lstStyle/>
          <a:p>
            <a:r>
              <a:rPr lang="en-US" dirty="0"/>
              <a:t>Can connect up to nine 3750 switches</a:t>
            </a:r>
          </a:p>
          <a:p>
            <a:r>
              <a:rPr lang="en-US" dirty="0"/>
              <a:t>One switch (the stack master) controls the operation of the stack</a:t>
            </a:r>
          </a:p>
          <a:p>
            <a:pPr lvl="1"/>
            <a:r>
              <a:rPr lang="en-US" dirty="0"/>
              <a:t>If this switch goes down, a new stack master is elected</a:t>
            </a:r>
          </a:p>
          <a:p>
            <a:r>
              <a:rPr lang="en-US" dirty="0"/>
              <a:t>Appears as one entity to the network</a:t>
            </a:r>
          </a:p>
          <a:p>
            <a:pPr lvl="1"/>
            <a:r>
              <a:rPr lang="en-US" dirty="0"/>
              <a:t>Stack is assigned one IP address</a:t>
            </a:r>
          </a:p>
          <a:p>
            <a:r>
              <a:rPr lang="en-US" dirty="0"/>
              <a:t>Each switch has a unique stack member number</a:t>
            </a:r>
          </a:p>
          <a:p>
            <a:pPr lvl="1"/>
            <a:r>
              <a:rPr lang="en-US" dirty="0"/>
              <a:t>Can configure a priority value to determine which switch is stack master</a:t>
            </a:r>
          </a:p>
          <a:p>
            <a:pPr lvl="1"/>
            <a:r>
              <a:rPr lang="en-US" dirty="0"/>
              <a:t>Highest stack member priority value is stack master</a:t>
            </a:r>
          </a:p>
          <a:p>
            <a:r>
              <a:rPr lang="en-US" dirty="0"/>
              <a:t>The stack master has the saved and running configuration files for the entire stack.</a:t>
            </a:r>
          </a:p>
          <a:p>
            <a:pPr lvl="1"/>
            <a:r>
              <a:rPr lang="en-US" dirty="0"/>
              <a:t>Only one configuration file to manage and maintain</a:t>
            </a:r>
          </a:p>
          <a:p>
            <a:endParaRPr lang="en-US" dirty="0"/>
          </a:p>
          <a:p>
            <a:pPr lvl="1"/>
            <a:endParaRPr lang="en-US" dirty="0"/>
          </a:p>
        </p:txBody>
      </p:sp>
      <p:pic>
        <p:nvPicPr>
          <p:cNvPr id="2" name="Picture 1"/>
          <p:cNvPicPr>
            <a:picLocks noChangeAspect="1"/>
          </p:cNvPicPr>
          <p:nvPr/>
        </p:nvPicPr>
        <p:blipFill>
          <a:blip r:embed="rId3"/>
          <a:stretch>
            <a:fillRect/>
          </a:stretch>
        </p:blipFill>
        <p:spPr>
          <a:xfrm>
            <a:off x="6087533" y="420429"/>
            <a:ext cx="2921000" cy="1360746"/>
          </a:xfrm>
          <a:prstGeom prst="rect">
            <a:avLst/>
          </a:prstGeom>
        </p:spPr>
      </p:pic>
      <p:pic>
        <p:nvPicPr>
          <p:cNvPr id="3" name="Picture 2"/>
          <p:cNvPicPr>
            <a:picLocks noChangeAspect="1"/>
          </p:cNvPicPr>
          <p:nvPr/>
        </p:nvPicPr>
        <p:blipFill>
          <a:blip r:embed="rId4"/>
          <a:stretch>
            <a:fillRect/>
          </a:stretch>
        </p:blipFill>
        <p:spPr>
          <a:xfrm>
            <a:off x="6435171" y="1811867"/>
            <a:ext cx="2224111" cy="2889778"/>
          </a:xfrm>
          <a:prstGeom prst="rect">
            <a:avLst/>
          </a:prstGeom>
        </p:spPr>
      </p:pic>
    </p:spTree>
    <p:extLst>
      <p:ext uri="{BB962C8B-B14F-4D97-AF65-F5344CB8AC3E}">
        <p14:creationId xmlns:p14="http://schemas.microsoft.com/office/powerpoint/2010/main" val="2757120047"/>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Switch Stacking and Chassis Aggregation</a:t>
            </a:r>
            <a:br>
              <a:rPr lang="en-US" altLang="en-US" dirty="0"/>
            </a:br>
            <a:r>
              <a:rPr lang="en-US" altLang="en-US" dirty="0"/>
              <a:t>Spanning Tree and Switch Stacks</a:t>
            </a:r>
          </a:p>
        </p:txBody>
      </p:sp>
      <p:sp>
        <p:nvSpPr>
          <p:cNvPr id="4" name="Content Placeholder 1"/>
          <p:cNvSpPr>
            <a:spLocks noGrp="1"/>
          </p:cNvSpPr>
          <p:nvPr>
            <p:ph idx="1"/>
          </p:nvPr>
        </p:nvSpPr>
        <p:spPr>
          <a:xfrm>
            <a:off x="194734" y="841277"/>
            <a:ext cx="5706534" cy="4155319"/>
          </a:xfrm>
        </p:spPr>
        <p:txBody>
          <a:bodyPr/>
          <a:lstStyle/>
          <a:p>
            <a:r>
              <a:rPr lang="en-US" dirty="0"/>
              <a:t>Each stack appears as one spanning tree instance</a:t>
            </a:r>
          </a:p>
          <a:p>
            <a:r>
              <a:rPr lang="en-US" dirty="0"/>
              <a:t>Can add switches without affecting the STP diameter (the maximum number of switches data must cross to connect between any two switches)</a:t>
            </a:r>
          </a:p>
          <a:p>
            <a:pPr lvl="1"/>
            <a:r>
              <a:rPr lang="en-US" dirty="0"/>
              <a:t>IEEE recommends a maximum diameter of 7 switches for default STP timers</a:t>
            </a:r>
          </a:p>
          <a:p>
            <a:pPr lvl="2"/>
            <a:r>
              <a:rPr lang="en-US" dirty="0"/>
              <a:t>Default STP timers are hello – 2 seconds, max age – 20 seconds, </a:t>
            </a:r>
            <a:br>
              <a:rPr lang="en-US" dirty="0"/>
            </a:br>
            <a:r>
              <a:rPr lang="en-US" dirty="0"/>
              <a:t>forward delay timer – 15 seconds</a:t>
            </a:r>
          </a:p>
          <a:p>
            <a:endParaRPr lang="en-US" dirty="0"/>
          </a:p>
          <a:p>
            <a:pPr lvl="1"/>
            <a:endParaRPr lang="en-US" dirty="0"/>
          </a:p>
        </p:txBody>
      </p:sp>
      <p:pic>
        <p:nvPicPr>
          <p:cNvPr id="5" name="Picture 4"/>
          <p:cNvPicPr>
            <a:picLocks noChangeAspect="1"/>
          </p:cNvPicPr>
          <p:nvPr/>
        </p:nvPicPr>
        <p:blipFill>
          <a:blip r:embed="rId3"/>
          <a:stretch>
            <a:fillRect/>
          </a:stretch>
        </p:blipFill>
        <p:spPr>
          <a:xfrm>
            <a:off x="5823479" y="242170"/>
            <a:ext cx="3320521" cy="2139609"/>
          </a:xfrm>
          <a:prstGeom prst="rect">
            <a:avLst/>
          </a:prstGeom>
        </p:spPr>
      </p:pic>
      <p:sp>
        <p:nvSpPr>
          <p:cNvPr id="7" name="Rectangle 34"/>
          <p:cNvSpPr txBox="1">
            <a:spLocks noChangeArrowheads="1"/>
          </p:cNvSpPr>
          <p:nvPr/>
        </p:nvSpPr>
        <p:spPr bwMode="auto">
          <a:xfrm>
            <a:off x="5820665" y="2438401"/>
            <a:ext cx="3323335" cy="279399"/>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t>Diameter of 9 from S1-4 to S3-4</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pic>
        <p:nvPicPr>
          <p:cNvPr id="6" name="Picture 5"/>
          <p:cNvPicPr>
            <a:picLocks noChangeAspect="1"/>
          </p:cNvPicPr>
          <p:nvPr/>
        </p:nvPicPr>
        <p:blipFill>
          <a:blip r:embed="rId4"/>
          <a:stretch>
            <a:fillRect/>
          </a:stretch>
        </p:blipFill>
        <p:spPr>
          <a:xfrm>
            <a:off x="1158568" y="3048001"/>
            <a:ext cx="3266853" cy="2019298"/>
          </a:xfrm>
          <a:prstGeom prst="rect">
            <a:avLst/>
          </a:prstGeom>
        </p:spPr>
      </p:pic>
      <p:sp>
        <p:nvSpPr>
          <p:cNvPr id="9" name="Rectangle 34"/>
          <p:cNvSpPr txBox="1">
            <a:spLocks noChangeArrowheads="1"/>
          </p:cNvSpPr>
          <p:nvPr/>
        </p:nvSpPr>
        <p:spPr bwMode="auto">
          <a:xfrm>
            <a:off x="4660732" y="3793067"/>
            <a:ext cx="3323335" cy="279399"/>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t>With stacked switches, the diameter is now 3</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spTree>
    <p:extLst>
      <p:ext uri="{BB962C8B-B14F-4D97-AF65-F5344CB8AC3E}">
        <p14:creationId xmlns:p14="http://schemas.microsoft.com/office/powerpoint/2010/main" val="2882726702"/>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9.4 Chapter Summary</a:t>
            </a:r>
          </a:p>
        </p:txBody>
      </p:sp>
    </p:spTree>
    <p:extLst>
      <p:ext uri="{BB962C8B-B14F-4D97-AF65-F5344CB8AC3E}">
        <p14:creationId xmlns:p14="http://schemas.microsoft.com/office/powerpoint/2010/main" val="388694427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Build a simple switched network with redundant links.</a:t>
            </a:r>
          </a:p>
          <a:p>
            <a:r>
              <a:rPr lang="en-US" dirty="0"/>
              <a:t>Explain how different varieties of spanning tree protocols operate</a:t>
            </a:r>
          </a:p>
          <a:p>
            <a:r>
              <a:rPr lang="en-US" dirty="0"/>
              <a:t>Implement PVST+ and Rapid PVST+ in a switched LAN environment.</a:t>
            </a:r>
          </a:p>
          <a:p>
            <a:endParaRPr lang="en-US" dirty="0"/>
          </a:p>
        </p:txBody>
      </p:sp>
      <p:sp>
        <p:nvSpPr>
          <p:cNvPr id="21505" name="Rectangle 2"/>
          <p:cNvSpPr>
            <a:spLocks noGrp="1" noChangeArrowheads="1"/>
          </p:cNvSpPr>
          <p:nvPr>
            <p:ph type="title"/>
          </p:nvPr>
        </p:nvSpPr>
        <p:spPr/>
        <p:txBody>
          <a:bodyPr/>
          <a:lstStyle/>
          <a:p>
            <a:r>
              <a:rPr lang="en-US" sz="1400" dirty="0">
                <a:latin typeface="Arial" charset="0"/>
              </a:rPr>
              <a:t>Conclusion</a:t>
            </a:r>
            <a:br>
              <a:rPr lang="en-US" dirty="0">
                <a:latin typeface="Arial" charset="0"/>
              </a:rPr>
            </a:br>
            <a:r>
              <a:rPr lang="en-US" dirty="0">
                <a:latin typeface="Arial" charset="0"/>
              </a:rPr>
              <a:t>Chapter 3: STP</a:t>
            </a:r>
          </a:p>
        </p:txBody>
      </p:sp>
    </p:spTree>
    <p:extLst>
      <p:ext uri="{BB962C8B-B14F-4D97-AF65-F5344CB8AC3E}">
        <p14:creationId xmlns:p14="http://schemas.microsoft.com/office/powerpoint/2010/main" val="2175629910"/>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Module 3</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33922844"/>
              </p:ext>
            </p:extLst>
          </p:nvPr>
        </p:nvGraphicFramePr>
        <p:xfrm>
          <a:off x="144463" y="798513"/>
          <a:ext cx="8853486" cy="426720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val="2731093094"/>
                    </a:ext>
                  </a:extLst>
                </a:gridCol>
                <a:gridCol w="2951162">
                  <a:extLst>
                    <a:ext uri="{9D8B030D-6E8A-4147-A177-3AD203B41FA5}">
                      <a16:colId xmlns:a16="http://schemas.microsoft.com/office/drawing/2014/main" val="2353496225"/>
                    </a:ext>
                  </a:extLst>
                </a:gridCol>
                <a:gridCol w="2951162">
                  <a:extLst>
                    <a:ext uri="{9D8B030D-6E8A-4147-A177-3AD203B41FA5}">
                      <a16:colId xmlns:a16="http://schemas.microsoft.com/office/drawing/2014/main"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a:solidFill>
                            <a:schemeClr val="tx1"/>
                          </a:solidFill>
                          <a:latin typeface="+mn-lt"/>
                        </a:rPr>
                        <a:t>Broadcast storm</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MAC database instability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Spanning</a:t>
                      </a:r>
                      <a:r>
                        <a:rPr lang="en-US" sz="1400" b="0" kern="1200" baseline="0" dirty="0">
                          <a:solidFill>
                            <a:schemeClr val="tx1"/>
                          </a:solidFill>
                          <a:latin typeface="+mn-lt"/>
                          <a:ea typeface="+mn-ea"/>
                          <a:cs typeface="+mn-cs"/>
                        </a:rPr>
                        <a:t> tree algorithm</a:t>
                      </a:r>
                      <a:endParaRPr lang="en-US" b="0" dirty="0">
                        <a:solidFill>
                          <a:schemeClr val="tx1"/>
                        </a:solidFill>
                        <a:latin typeface="+mn-lt"/>
                      </a:endParaRP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Spanning Tree Protocol</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BPDU</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Loop-free path</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RSTP</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MSTP</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IEEE 802.1D</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Root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Designated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Alternate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Backup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Spanning Tree instance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BID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Root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Bridge priority value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Root path cost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spanning-tree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spanning-tree cost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Extended system 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PVST+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802.1w</a:t>
                      </a:r>
                      <a:r>
                        <a:rPr lang="en-US" sz="1400" b="0" kern="1200" baseline="0" dirty="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Rapid PVST+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a:solidFill>
                            <a:schemeClr val="tx1"/>
                          </a:solidFill>
                          <a:latin typeface="+mn-lt"/>
                          <a:ea typeface="+mn-ea"/>
                          <a:cs typeface="+mn-cs"/>
                        </a:rPr>
                        <a:t>802.1s</a:t>
                      </a:r>
                      <a:endParaRPr lang="en-US" sz="14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Edge port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Point-to-point link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Shared link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spanning-tree </a:t>
                      </a:r>
                      <a:r>
                        <a:rPr lang="en-US" sz="1400" b="1" kern="1200" dirty="0" err="1">
                          <a:solidFill>
                            <a:schemeClr val="tx1"/>
                          </a:solidFill>
                          <a:latin typeface="+mn-lt"/>
                          <a:ea typeface="+mn-ea"/>
                          <a:cs typeface="+mn-cs"/>
                        </a:rPr>
                        <a:t>portfast</a:t>
                      </a:r>
                      <a:endParaRPr lang="en-US" sz="1400" b="1" kern="1200" dirty="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spanning-tree VLAN root primary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spanning-tree VLAN root secondary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spanning-tree VLAN priority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spanning-tree </a:t>
                      </a:r>
                      <a:r>
                        <a:rPr lang="en-US" sz="1400" b="1" kern="1200" dirty="0" err="1">
                          <a:solidFill>
                            <a:schemeClr val="tx1"/>
                          </a:solidFill>
                          <a:latin typeface="+mn-lt"/>
                          <a:ea typeface="+mn-ea"/>
                          <a:cs typeface="+mn-cs"/>
                        </a:rPr>
                        <a:t>bpduguard</a:t>
                      </a:r>
                      <a:r>
                        <a:rPr lang="en-US" sz="1400" b="1" kern="1200" dirty="0">
                          <a:solidFill>
                            <a:schemeClr val="tx1"/>
                          </a:solidFill>
                          <a:latin typeface="+mn-lt"/>
                          <a:ea typeface="+mn-ea"/>
                          <a:cs typeface="+mn-cs"/>
                        </a:rPr>
                        <a:t> enable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show spanning-tree active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spanning-tree</a:t>
                      </a:r>
                      <a:r>
                        <a:rPr lang="en-US" sz="1400" b="1" kern="1200" baseline="0" dirty="0">
                          <a:solidFill>
                            <a:schemeClr val="tx1"/>
                          </a:solidFill>
                          <a:latin typeface="+mn-lt"/>
                          <a:ea typeface="+mn-ea"/>
                          <a:cs typeface="+mn-cs"/>
                        </a:rPr>
                        <a:t> mode rapid-</a:t>
                      </a:r>
                      <a:r>
                        <a:rPr lang="en-US" sz="1400" b="1" kern="1200" baseline="0" dirty="0" err="1">
                          <a:solidFill>
                            <a:schemeClr val="tx1"/>
                          </a:solidFill>
                          <a:latin typeface="+mn-lt"/>
                          <a:ea typeface="+mn-ea"/>
                          <a:cs typeface="+mn-cs"/>
                        </a:rPr>
                        <a:t>pvst</a:t>
                      </a:r>
                      <a:endParaRPr lang="en-US" sz="1400" b="1" kern="1200" dirty="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show spanning-tree </a:t>
                      </a:r>
                      <a:r>
                        <a:rPr lang="en-US" sz="1400" b="1" kern="1200" dirty="0" err="1">
                          <a:solidFill>
                            <a:schemeClr val="tx1"/>
                          </a:solidFill>
                          <a:latin typeface="+mn-lt"/>
                          <a:ea typeface="+mn-ea"/>
                          <a:cs typeface="+mn-cs"/>
                        </a:rPr>
                        <a:t>vlan</a:t>
                      </a:r>
                      <a:endParaRPr lang="en-US" sz="1400" b="1" kern="1200" dirty="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spanning-tree link-type</a:t>
                      </a:r>
                      <a:r>
                        <a:rPr lang="en-US" sz="1400" b="1" kern="1200" baseline="0" dirty="0">
                          <a:solidFill>
                            <a:schemeClr val="tx1"/>
                          </a:solidFill>
                          <a:latin typeface="+mn-lt"/>
                          <a:ea typeface="+mn-ea"/>
                          <a:cs typeface="+mn-cs"/>
                        </a:rPr>
                        <a:t> point-to-point</a:t>
                      </a:r>
                      <a:endParaRPr lang="en-US" sz="1400" b="1" kern="1200" dirty="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clear spanning-tree detected-protocols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a:solidFill>
                            <a:schemeClr val="tx1"/>
                          </a:solidFill>
                          <a:latin typeface="+mn-lt"/>
                          <a:ea typeface="+mn-ea"/>
                          <a:cs typeface="+mn-cs"/>
                        </a:rPr>
                        <a:t>show </a:t>
                      </a:r>
                      <a:r>
                        <a:rPr lang="en-US" sz="1400" b="1" kern="1200" dirty="0" err="1">
                          <a:solidFill>
                            <a:schemeClr val="tx1"/>
                          </a:solidFill>
                          <a:latin typeface="+mn-lt"/>
                          <a:ea typeface="+mn-ea"/>
                          <a:cs typeface="+mn-cs"/>
                        </a:rPr>
                        <a:t>cdp</a:t>
                      </a:r>
                      <a:r>
                        <a:rPr lang="en-US" sz="1400" b="1" kern="1200" dirty="0">
                          <a:solidFill>
                            <a:schemeClr val="tx1"/>
                          </a:solidFill>
                          <a:latin typeface="+mn-lt"/>
                          <a:ea typeface="+mn-ea"/>
                          <a:cs typeface="+mn-cs"/>
                        </a:rPr>
                        <a:t> neighbors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Switch stack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Stack master</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1482061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a:t>Ethernet frames do not have a time to live (TTL) field like the </a:t>
            </a:r>
            <a:br>
              <a:rPr lang="en-US" altLang="ja-JP" dirty="0"/>
            </a:br>
            <a:r>
              <a:rPr lang="en-US" altLang="ja-JP" dirty="0"/>
              <a:t>Layer 3 IP header has. This means that Ethernet has no </a:t>
            </a:r>
            <a:br>
              <a:rPr lang="en-US" altLang="ja-JP" dirty="0"/>
            </a:br>
            <a:r>
              <a:rPr lang="en-US" altLang="ja-JP" dirty="0"/>
              <a:t>mechanism to drop frames that propagate endlessly. This can</a:t>
            </a:r>
          </a:p>
          <a:p>
            <a:pPr marL="0" indent="0">
              <a:buNone/>
            </a:pPr>
            <a:r>
              <a:rPr lang="en-US" altLang="ja-JP" dirty="0"/>
              <a:t> result in MAC database instability.</a:t>
            </a:r>
          </a:p>
          <a:p>
            <a:pPr marL="558800" lvl="2" indent="-342900">
              <a:buFont typeface="+mj-lt"/>
              <a:buAutoNum type="arabicPeriod"/>
            </a:pPr>
            <a:r>
              <a:rPr lang="en-US" altLang="ja-JP" dirty="0"/>
              <a:t>PC1 sends a broadcast frame to S2.</a:t>
            </a:r>
          </a:p>
          <a:p>
            <a:pPr marL="558800" lvl="2" indent="-342900">
              <a:buFont typeface="+mj-lt"/>
              <a:buAutoNum type="arabicPeriod"/>
            </a:pPr>
            <a:r>
              <a:rPr lang="en-US" altLang="ja-JP" dirty="0"/>
              <a:t>S2 updates the MAC address table for PC1’s MAC address on port 11.</a:t>
            </a:r>
          </a:p>
          <a:p>
            <a:pPr marL="558800" lvl="2" indent="-342900">
              <a:buFont typeface="+mj-lt"/>
              <a:buAutoNum type="arabicPeriod"/>
            </a:pPr>
            <a:r>
              <a:rPr lang="en-US" altLang="ja-JP" dirty="0"/>
              <a:t>S2 forwards the frame out all ports except the port the frame came in </a:t>
            </a:r>
            <a:br>
              <a:rPr lang="en-US" altLang="ja-JP" dirty="0"/>
            </a:br>
            <a:r>
              <a:rPr lang="en-US" altLang="ja-JP" dirty="0"/>
              <a:t>on. S1 and S3 receive the frame on a trunk and update their own MAC </a:t>
            </a:r>
            <a:br>
              <a:rPr lang="en-US" altLang="ja-JP" dirty="0"/>
            </a:br>
            <a:r>
              <a:rPr lang="en-US" altLang="ja-JP" dirty="0"/>
              <a:t>address tables that PC1 is reachable through the trunk port.</a:t>
            </a:r>
          </a:p>
          <a:p>
            <a:pPr marL="558800" lvl="2" indent="-342900">
              <a:buFont typeface="+mj-lt"/>
              <a:buAutoNum type="arabicPeriod"/>
            </a:pPr>
            <a:r>
              <a:rPr lang="en-US" altLang="ja-JP" dirty="0"/>
              <a:t>S1 and S3 send the frame out all ports except the port it came in on.</a:t>
            </a:r>
          </a:p>
          <a:p>
            <a:pPr marL="558800" lvl="2" indent="-342900">
              <a:buFont typeface="+mj-lt"/>
              <a:buAutoNum type="arabicPeriod"/>
            </a:pPr>
            <a:r>
              <a:rPr lang="en-US" altLang="ja-JP" dirty="0"/>
              <a:t>When S1 sends the frame out port 2 (Trunk 3), S3 updates the MAC </a:t>
            </a:r>
            <a:br>
              <a:rPr lang="en-US" altLang="ja-JP" dirty="0"/>
            </a:br>
            <a:r>
              <a:rPr lang="en-US" altLang="ja-JP" dirty="0"/>
              <a:t>address table to reflect that PC1 is now reachable through port 1.</a:t>
            </a:r>
          </a:p>
          <a:p>
            <a:pPr marL="362648" lvl="1" indent="-173736"/>
            <a:r>
              <a:rPr lang="en-US" altLang="ja-JP" dirty="0"/>
              <a:t>A host caught in a network loop is not accessible to other hosts.</a:t>
            </a:r>
          </a:p>
          <a:p>
            <a:pPr marL="362648" lvl="1" indent="-173736"/>
            <a:r>
              <a:rPr lang="en-US" altLang="ja-JP" dirty="0"/>
              <a:t>Due to constant changes in the MAC address table, Switches S3 </a:t>
            </a:r>
            <a:br>
              <a:rPr lang="en-US" altLang="ja-JP" dirty="0"/>
            </a:br>
            <a:r>
              <a:rPr lang="en-US" altLang="ja-JP" dirty="0"/>
              <a:t>and S1 do not know which port to forward frames.</a:t>
            </a:r>
          </a:p>
          <a:p>
            <a:pPr marL="261937" lvl="2" indent="0">
              <a:buNone/>
            </a:pPr>
            <a:endParaRPr lang="en-US" altLang="ja-JP" dirty="0"/>
          </a:p>
        </p:txBody>
      </p:sp>
      <p:sp>
        <p:nvSpPr>
          <p:cNvPr id="8194" name="Rectangle 2"/>
          <p:cNvSpPr>
            <a:spLocks noGrp="1" noChangeArrowheads="1"/>
          </p:cNvSpPr>
          <p:nvPr>
            <p:ph type="title"/>
          </p:nvPr>
        </p:nvSpPr>
        <p:spPr/>
        <p:txBody>
          <a:bodyPr/>
          <a:lstStyle/>
          <a:p>
            <a:r>
              <a:rPr lang="en-US" altLang="en-US" sz="1600" dirty="0"/>
              <a:t>Spanning Tree</a:t>
            </a:r>
            <a:br>
              <a:rPr lang="en-US" altLang="en-US" sz="1600" dirty="0"/>
            </a:br>
            <a:r>
              <a:rPr lang="en-US" altLang="en-US" dirty="0"/>
              <a:t>Issues with Layer 1 Redundancy: MAC Database Instability</a:t>
            </a:r>
          </a:p>
        </p:txBody>
      </p:sp>
      <p:pic>
        <p:nvPicPr>
          <p:cNvPr id="3" name="Picture 2"/>
          <p:cNvPicPr>
            <a:picLocks noChangeAspect="1"/>
          </p:cNvPicPr>
          <p:nvPr/>
        </p:nvPicPr>
        <p:blipFill>
          <a:blip r:embed="rId3"/>
          <a:stretch>
            <a:fillRect/>
          </a:stretch>
        </p:blipFill>
        <p:spPr>
          <a:xfrm>
            <a:off x="5909734" y="763603"/>
            <a:ext cx="3115733" cy="1943085"/>
          </a:xfrm>
          <a:prstGeom prst="rect">
            <a:avLst/>
          </a:prstGeom>
        </p:spPr>
      </p:pic>
      <p:pic>
        <p:nvPicPr>
          <p:cNvPr id="5" name="Picture 4"/>
          <p:cNvPicPr>
            <a:picLocks noChangeAspect="1"/>
          </p:cNvPicPr>
          <p:nvPr/>
        </p:nvPicPr>
        <p:blipFill>
          <a:blip r:embed="rId4"/>
          <a:stretch>
            <a:fillRect/>
          </a:stretch>
        </p:blipFill>
        <p:spPr>
          <a:xfrm>
            <a:off x="5926668" y="2767877"/>
            <a:ext cx="2973916" cy="1861411"/>
          </a:xfrm>
          <a:prstGeom prst="rect">
            <a:avLst/>
          </a:prstGeom>
        </p:spPr>
      </p:pic>
    </p:spTree>
    <p:extLst>
      <p:ext uri="{BB962C8B-B14F-4D97-AF65-F5344CB8AC3E}">
        <p14:creationId xmlns:p14="http://schemas.microsoft.com/office/powerpoint/2010/main" val="237974484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a:t>Broadcast storm – so many broadcast frames in a Layer 2 loop that use all available bandwidth and make the network unreachable for legitimate network traffic. </a:t>
            </a:r>
          </a:p>
          <a:p>
            <a:pPr lvl="1"/>
            <a:r>
              <a:rPr lang="en-US" altLang="ja-JP" dirty="0"/>
              <a:t>Causes a denial of service (</a:t>
            </a:r>
            <a:r>
              <a:rPr lang="en-US" altLang="ja-JP" dirty="0" err="1"/>
              <a:t>DoS</a:t>
            </a:r>
            <a:r>
              <a:rPr lang="en-US" altLang="ja-JP" dirty="0"/>
              <a:t>)</a:t>
            </a:r>
          </a:p>
          <a:p>
            <a:pPr lvl="1"/>
            <a:r>
              <a:rPr lang="en-US" altLang="ja-JP" dirty="0"/>
              <a:t>Can develop in seconds and bring the network down</a:t>
            </a:r>
          </a:p>
          <a:p>
            <a:pPr marL="261937" lvl="2" indent="0">
              <a:buNone/>
            </a:pPr>
            <a:endParaRPr lang="en-US" altLang="ja-JP" dirty="0"/>
          </a:p>
        </p:txBody>
      </p:sp>
      <p:sp>
        <p:nvSpPr>
          <p:cNvPr id="8194" name="Rectangle 2"/>
          <p:cNvSpPr>
            <a:spLocks noGrp="1" noChangeArrowheads="1"/>
          </p:cNvSpPr>
          <p:nvPr>
            <p:ph type="title"/>
          </p:nvPr>
        </p:nvSpPr>
        <p:spPr/>
        <p:txBody>
          <a:bodyPr/>
          <a:lstStyle/>
          <a:p>
            <a:r>
              <a:rPr lang="en-US" altLang="en-US" sz="1600" dirty="0"/>
              <a:t>Spanning Tree</a:t>
            </a:r>
            <a:br>
              <a:rPr lang="en-US" altLang="en-US" sz="1600" dirty="0"/>
            </a:br>
            <a:r>
              <a:rPr lang="en-US" altLang="en-US" dirty="0"/>
              <a:t>Issues with Layer 1 Redundancy: Broadcast Storms</a:t>
            </a:r>
          </a:p>
        </p:txBody>
      </p:sp>
      <p:pic>
        <p:nvPicPr>
          <p:cNvPr id="4" name="Picture 3"/>
          <p:cNvPicPr>
            <a:picLocks noChangeAspect="1"/>
          </p:cNvPicPr>
          <p:nvPr/>
        </p:nvPicPr>
        <p:blipFill>
          <a:blip r:embed="rId3"/>
          <a:stretch>
            <a:fillRect/>
          </a:stretch>
        </p:blipFill>
        <p:spPr>
          <a:xfrm>
            <a:off x="1710267" y="2060933"/>
            <a:ext cx="4354512" cy="2495192"/>
          </a:xfrm>
          <a:prstGeom prst="rect">
            <a:avLst/>
          </a:prstGeom>
        </p:spPr>
      </p:pic>
    </p:spTree>
    <p:extLst>
      <p:ext uri="{BB962C8B-B14F-4D97-AF65-F5344CB8AC3E}">
        <p14:creationId xmlns:p14="http://schemas.microsoft.com/office/powerpoint/2010/main" val="347323451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639732" y="822191"/>
            <a:ext cx="4349869" cy="4155319"/>
          </a:xfrm>
        </p:spPr>
        <p:txBody>
          <a:bodyPr/>
          <a:lstStyle/>
          <a:p>
            <a:r>
              <a:rPr lang="en-US" altLang="ja-JP" dirty="0"/>
              <a:t>An unknown unicast frame is when the switch does not have the destination MAC address in its MAC address table and has to broadcast the frame out all ports except the port the frame was received on (the ingress port).</a:t>
            </a:r>
          </a:p>
          <a:p>
            <a:r>
              <a:rPr lang="en-US" altLang="ja-JP" dirty="0"/>
              <a:t>Unknown unicast frames sent onto a looped network can result in duplicate frames arriving at the destination device.</a:t>
            </a:r>
          </a:p>
          <a:p>
            <a:pPr marL="531812" lvl="1" indent="-342900">
              <a:buFont typeface="+mj-lt"/>
              <a:buAutoNum type="arabicPeriod"/>
            </a:pPr>
            <a:r>
              <a:rPr lang="en-US" altLang="ja-JP" dirty="0"/>
              <a:t>PC1 sends a frame destined for PC4.</a:t>
            </a:r>
          </a:p>
          <a:p>
            <a:pPr marL="531812" lvl="1" indent="-342900">
              <a:buFont typeface="+mj-lt"/>
              <a:buAutoNum type="arabicPeriod"/>
            </a:pPr>
            <a:r>
              <a:rPr lang="en-US" altLang="ja-JP" dirty="0"/>
              <a:t>S2 does not have PC4’s MAC address in the MAC address table so it forwards the frame out all ports including the trunks that lead to S1 and S3. S1 sends the frame to PC4. S3 also sends a copy of the frame over to S1 which delivers the same frame again to PC4.</a:t>
            </a:r>
          </a:p>
          <a:p>
            <a:pPr marL="261937" lvl="2" indent="0">
              <a:buNone/>
            </a:pPr>
            <a:endParaRPr lang="en-US" altLang="ja-JP" dirty="0"/>
          </a:p>
        </p:txBody>
      </p:sp>
      <p:sp>
        <p:nvSpPr>
          <p:cNvPr id="8194" name="Rectangle 2"/>
          <p:cNvSpPr>
            <a:spLocks noGrp="1" noChangeArrowheads="1"/>
          </p:cNvSpPr>
          <p:nvPr>
            <p:ph type="title"/>
          </p:nvPr>
        </p:nvSpPr>
        <p:spPr/>
        <p:txBody>
          <a:bodyPr/>
          <a:lstStyle/>
          <a:p>
            <a:r>
              <a:rPr lang="en-US" altLang="en-US" sz="1600" dirty="0"/>
              <a:t>Spanning Tree</a:t>
            </a:r>
            <a:br>
              <a:rPr lang="en-US" altLang="en-US" sz="1600" dirty="0"/>
            </a:br>
            <a:r>
              <a:rPr lang="en-US" altLang="en-US" dirty="0"/>
              <a:t>Issues with Layer 1 Redundancy: Duplicate Unicast Frames</a:t>
            </a:r>
          </a:p>
        </p:txBody>
      </p:sp>
      <p:pic>
        <p:nvPicPr>
          <p:cNvPr id="2" name="Picture 1"/>
          <p:cNvPicPr>
            <a:picLocks noChangeAspect="1"/>
          </p:cNvPicPr>
          <p:nvPr/>
        </p:nvPicPr>
        <p:blipFill>
          <a:blip r:embed="rId3"/>
          <a:stretch>
            <a:fillRect/>
          </a:stretch>
        </p:blipFill>
        <p:spPr>
          <a:xfrm>
            <a:off x="577926" y="1349204"/>
            <a:ext cx="3599315" cy="2308395"/>
          </a:xfrm>
          <a:prstGeom prst="rect">
            <a:avLst/>
          </a:prstGeom>
        </p:spPr>
      </p:pic>
    </p:spTree>
    <p:extLst>
      <p:ext uri="{BB962C8B-B14F-4D97-AF65-F5344CB8AC3E}">
        <p14:creationId xmlns:p14="http://schemas.microsoft.com/office/powerpoint/2010/main" val="415992935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a:t>Types of NAT</a:t>
            </a:r>
            <a:br>
              <a:rPr lang="en-US" altLang="en-US" dirty="0"/>
            </a:br>
            <a:r>
              <a:rPr lang="en-US" altLang="en-US" dirty="0"/>
              <a:t>Packet Tracer – Examining a Redundant Design</a:t>
            </a:r>
          </a:p>
        </p:txBody>
      </p:sp>
      <p:pic>
        <p:nvPicPr>
          <p:cNvPr id="2" name="Picture 1"/>
          <p:cNvPicPr>
            <a:picLocks noChangeAspect="1"/>
          </p:cNvPicPr>
          <p:nvPr/>
        </p:nvPicPr>
        <p:blipFill>
          <a:blip r:embed="rId3"/>
          <a:stretch>
            <a:fillRect/>
          </a:stretch>
        </p:blipFill>
        <p:spPr>
          <a:xfrm>
            <a:off x="1540932" y="1030930"/>
            <a:ext cx="4648199" cy="3562236"/>
          </a:xfrm>
          <a:prstGeom prst="rect">
            <a:avLst/>
          </a:prstGeom>
        </p:spPr>
      </p:pic>
    </p:spTree>
    <p:extLst>
      <p:ext uri="{BB962C8B-B14F-4D97-AF65-F5344CB8AC3E}">
        <p14:creationId xmlns:p14="http://schemas.microsoft.com/office/powerpoint/2010/main" val="3200827532"/>
      </p:ext>
    </p:extLst>
  </p:cSld>
  <p:clrMapOvr>
    <a:masterClrMapping/>
  </p:clrMapOvr>
  <p:transition spd="slow">
    <p:wipe/>
  </p:transition>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10812</TotalTime>
  <Words>4043</Words>
  <Application>Microsoft Office PowerPoint</Application>
  <PresentationFormat>On-screen Show (16:9)</PresentationFormat>
  <Paragraphs>595</Paragraphs>
  <Slides>55</Slides>
  <Notes>54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CiscoSans ExtraLight</vt:lpstr>
      <vt:lpstr>Wingdings</vt:lpstr>
      <vt:lpstr>Default Theme</vt:lpstr>
      <vt:lpstr>Chapter 3: STP</vt:lpstr>
      <vt:lpstr>Chapter 3 - Sections &amp; Objectives</vt:lpstr>
      <vt:lpstr>Chapter 3 - Sections &amp; Objectives (Cont.)</vt:lpstr>
      <vt:lpstr>3.1 STP Operation</vt:lpstr>
      <vt:lpstr>Spanning Tree Redundancy at OSI Layers 1 and 2</vt:lpstr>
      <vt:lpstr>Spanning Tree Issues with Layer 1 Redundancy: MAC Database Instability</vt:lpstr>
      <vt:lpstr>Spanning Tree Issues with Layer 1 Redundancy: Broadcast Storms</vt:lpstr>
      <vt:lpstr>Spanning Tree Issues with Layer 1 Redundancy: Duplicate Unicast Frames</vt:lpstr>
      <vt:lpstr>Types of NAT Packet Tracer – Examining a Redundant Design</vt:lpstr>
      <vt:lpstr>STP Operation Spanning Tree Algorithm: Introduction</vt:lpstr>
      <vt:lpstr>STP Operation Spanning Tree Algorithm: Port Roles</vt:lpstr>
      <vt:lpstr>STP Operation Spanning Tree Algorithm: Root Bridge</vt:lpstr>
      <vt:lpstr>STP Operation Spanning Tree Algorithm:  Root Path Cost</vt:lpstr>
      <vt:lpstr>STP Operation Port Role Decisions for RSTP</vt:lpstr>
      <vt:lpstr>STP Operation Port Role Decisions for RSTP (Cont.)</vt:lpstr>
      <vt:lpstr>STP Operation Determine Designated and Alternate Ports</vt:lpstr>
      <vt:lpstr>STP Operation 802.1D BPDU Frame  Format</vt:lpstr>
      <vt:lpstr>STP Operation 802.1D BPDU Propagation and  Process</vt:lpstr>
      <vt:lpstr>STP Operation 802.1D BPDU Propagation and  Process (Cont.)</vt:lpstr>
      <vt:lpstr>STP Operation 802.1D BPDU Propagation and  Process (Cont.)</vt:lpstr>
      <vt:lpstr>STP Operation 802.1D BPDU Propagation and  Process (Cont.)</vt:lpstr>
      <vt:lpstr>STP Operation 802.1D BPDU Propagation and  Process (Cont.)</vt:lpstr>
      <vt:lpstr>STP Operation Extended System ID</vt:lpstr>
      <vt:lpstr>STP Operation Video Demonstration – Observing Spanning Tree Protocol Operation</vt:lpstr>
      <vt:lpstr>STP Operation Building a Switched Network with Redundant Links</vt:lpstr>
      <vt:lpstr>3.2 Types of Spanning Tree Protocols</vt:lpstr>
      <vt:lpstr>Varieties of Spanning Tree Protocols Types of Spanning Tree Protocols</vt:lpstr>
      <vt:lpstr>Varieties of Spanning Tree Protocols Characteristics of Spanning Tree Protocols</vt:lpstr>
      <vt:lpstr>Varieties of Spanning Tree Protocols Overview of PVST+</vt:lpstr>
      <vt:lpstr>Varieties of Spanning Tree Protocols Port States and PVST+ Operation</vt:lpstr>
      <vt:lpstr>Varieties of Spanning Tree Protocols Extended System ID and PVST+ Operation</vt:lpstr>
      <vt:lpstr>Varieties of Spanning Tree Protocols Overview of Rapid PVST+ </vt:lpstr>
      <vt:lpstr>Varieties of Spanning Tree Protocols RSTP BPDUs </vt:lpstr>
      <vt:lpstr>Varieties of Spanning Tree Protocols Edge Ports</vt:lpstr>
      <vt:lpstr>Varieties of Spanning Tree Protocols Link Types</vt:lpstr>
      <vt:lpstr>3.3 Spanning Tree Configuration</vt:lpstr>
      <vt:lpstr>PVST+ Configuration Catalyst 2960 Default Configuration</vt:lpstr>
      <vt:lpstr>PVST+ Configuration Configuring and Verifying the Bridge ID</vt:lpstr>
      <vt:lpstr>PVST+ Configuration PortFast and BPDU Guard</vt:lpstr>
      <vt:lpstr>PVST+ Configuration PVST+ Load Balancing</vt:lpstr>
      <vt:lpstr>PVST+ Configuration Packet Tracer – Configuring PVST+</vt:lpstr>
      <vt:lpstr>Rapid PVST+ Configuration Spanning Tree Mode</vt:lpstr>
      <vt:lpstr>Rapid PVST+ Configuration Packet Tracer – Configuring Rapid PVST+</vt:lpstr>
      <vt:lpstr>PowerPoint Presentation</vt:lpstr>
      <vt:lpstr>STP Configuration Issues Analyzing the STP Topology</vt:lpstr>
      <vt:lpstr>STP Configuration Issues Expected Topology Versus Actual Topology</vt:lpstr>
      <vt:lpstr>STP Configuration Issues Overview of STP Status</vt:lpstr>
      <vt:lpstr>STP Configuration Issues Spanning Tree Failure Consequences</vt:lpstr>
      <vt:lpstr>STP Configuration Issues Repairing a Spanning Tree Problem</vt:lpstr>
      <vt:lpstr>Switch Stacking and Chassis Aggregation Switch Stacking Concepts</vt:lpstr>
      <vt:lpstr>Switch Stacking and Chassis Aggregation Spanning Tree and Switch Stacks</vt:lpstr>
      <vt:lpstr>9.4 Chapter Summary</vt:lpstr>
      <vt:lpstr>Conclusion Chapter 3: STP</vt:lpstr>
      <vt:lpstr>Module 3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Наталія Петрівна Полякова</cp:lastModifiedBy>
  <cp:revision>503</cp:revision>
  <dcterms:created xsi:type="dcterms:W3CDTF">2016-08-22T22:27:36Z</dcterms:created>
  <dcterms:modified xsi:type="dcterms:W3CDTF">2022-04-05T21:04:09Z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