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353" r:id="rId2"/>
    <p:sldId id="315" r:id="rId3"/>
    <p:sldId id="317" r:id="rId4"/>
    <p:sldId id="346" r:id="rId5"/>
    <p:sldId id="318" r:id="rId6"/>
    <p:sldId id="358" r:id="rId7"/>
    <p:sldId id="323" r:id="rId8"/>
    <p:sldId id="328" r:id="rId9"/>
    <p:sldId id="357" r:id="rId10"/>
    <p:sldId id="359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660"/>
    <a:srgbClr val="D6FAFE"/>
    <a:srgbClr val="45DD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7" autoAdjust="0"/>
  </p:normalViewPr>
  <p:slideViewPr>
    <p:cSldViewPr>
      <p:cViewPr varScale="1">
        <p:scale>
          <a:sx n="83" d="100"/>
          <a:sy n="83" d="100"/>
        </p:scale>
        <p:origin x="-143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71C23-B004-4A72-97CF-E5ACDBDF584A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FE2D0-4B57-496D-A3A3-DD270755E1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958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3543FDD-0A9C-40F8-9A02-36F130D1E086}" type="datetimeFigureOut">
              <a:rPr lang="uk-UA" smtClean="0"/>
              <a:pPr/>
              <a:t>28.08.2020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newsflash/>
    <p:sndAc>
      <p:stSnd>
        <p:snd r:embed="rId13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znu.edu.ua/course/view.php?id=478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Рисунок 3" descr="ÐÐ°ÑÑÐ¸Ð½ÐºÐ¸ Ð¿Ð¾ Ð·Ð°Ð¿ÑÐ¾ÑÑ Ð²Ð¸Ð´Ð¸ ÐºÐ¾Ð½ÑÑÐ¸ÑÑÑÑÐ¹Ð½Ð¸Ñ Ð¿ÑÐ°Ð²Ð¾Ð²ÑÐ´Ð½Ð¾ÑÐ¸Ð½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1" y="0"/>
            <a:ext cx="9073008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9974020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692696"/>
            <a:ext cx="6048672" cy="3312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i="1" dirty="0"/>
              <a:t>Презентації лекцій, плани практичних занять, методичні матеріали розміщені в системі електронного забезпечення навчання ЗНУ</a:t>
            </a:r>
            <a:endParaRPr lang="uk-UA" dirty="0"/>
          </a:p>
          <a:p>
            <a:pPr algn="ctr"/>
            <a:r>
              <a:rPr lang="en-US" i="1" dirty="0"/>
              <a:t>Moodle</a:t>
            </a:r>
            <a:r>
              <a:rPr lang="uk-UA" i="1" dirty="0"/>
              <a:t>: </a:t>
            </a:r>
            <a:r>
              <a:rPr lang="en-US" u="sng" dirty="0">
                <a:hlinkClick r:id="rId3"/>
              </a:rPr>
              <a:t>https://moodle.znu.edu.ua/course/view.php?id=478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69061397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Totosha\Downloads\фото для фотоссесии\images (1)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03542" y="250243"/>
            <a:ext cx="7837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err="1" smtClean="0">
                <a:solidFill>
                  <a:schemeClr val="bg1"/>
                </a:solidFill>
              </a:rPr>
              <a:t>Конституційне</a:t>
            </a:r>
            <a:r>
              <a:rPr lang="ru-RU" sz="2400" b="1" i="1" dirty="0" smtClean="0">
                <a:solidFill>
                  <a:schemeClr val="bg1"/>
                </a:solidFill>
              </a:rPr>
              <a:t> право </a:t>
            </a:r>
            <a:r>
              <a:rPr lang="ru-RU" sz="2400" b="1" i="1" dirty="0" err="1" smtClean="0">
                <a:solidFill>
                  <a:schemeClr val="bg1"/>
                </a:solidFill>
              </a:rPr>
              <a:t>України</a:t>
            </a:r>
            <a:r>
              <a:rPr lang="ru-RU" sz="2400" b="1" i="1" dirty="0" smtClean="0">
                <a:solidFill>
                  <a:schemeClr val="bg1"/>
                </a:solidFill>
              </a:rPr>
              <a:t> </a:t>
            </a:r>
            <a:endParaRPr lang="ru-RU" sz="2400" b="1" i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268760"/>
            <a:ext cx="7704856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algn="just"/>
            <a:r>
              <a:rPr lang="uk-UA" i="1" dirty="0"/>
              <a:t>Вивчення дисципліни «Конституційне право», сприяє розвитку </a:t>
            </a:r>
            <a:r>
              <a:rPr lang="uk-UA" i="1" dirty="0" err="1"/>
              <a:t>загальнопрофесійної</a:t>
            </a:r>
            <a:r>
              <a:rPr lang="uk-UA" i="1" dirty="0"/>
              <a:t> культури будь-якого спеціаліста в сфері публічного управління та адміністрування і є досить важливим для практичної реалізації отриманих теоретичних знань. По-перше, для тих студентів, що готуються до дипломатичної та іншої роботи,  пов’язаної із зарубіжними країнами, а по-друге, у зв’язку з потребою порівняльно-правового аналізу вітчизняних та зарубіжних інститутів конституційного права з метою врахування позитивного досвіду країн з розвиненою демократією та впровадження позитивних здобутків у вітчизняну практику державотворення на шляху до побудови України як демократичної, незалежної, соціальної, правової держави. </a:t>
            </a:r>
            <a:endParaRPr lang="uk-UA" dirty="0"/>
          </a:p>
        </p:txBody>
      </p:sp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404664"/>
            <a:ext cx="626469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/>
              <a:t>Конституційне право України</a:t>
            </a:r>
            <a:endParaRPr lang="uk-UA" sz="2000" b="1" dirty="0"/>
          </a:p>
        </p:txBody>
      </p:sp>
      <p:sp>
        <p:nvSpPr>
          <p:cNvPr id="5" name="Овал 4"/>
          <p:cNvSpPr/>
          <p:nvPr/>
        </p:nvSpPr>
        <p:spPr>
          <a:xfrm>
            <a:off x="395536" y="1772816"/>
            <a:ext cx="2520280" cy="7920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Як галузь права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62136" y="1752264"/>
            <a:ext cx="2520280" cy="7920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Як наука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363016" y="1788840"/>
            <a:ext cx="2520280" cy="7920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Як навчальна дисципліна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8720" y="2878120"/>
            <a:ext cx="2448272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uk-UA" dirty="0" smtClean="0"/>
              <a:t>являє </a:t>
            </a:r>
            <a:r>
              <a:rPr lang="uk-UA" dirty="0"/>
              <a:t>собою сукупність правових норм, які закріплюють і регулюють </a:t>
            </a:r>
            <a:r>
              <a:rPr lang="uk-UA" dirty="0" smtClean="0"/>
              <a:t>політичні та інші найважливіші суспільні відносини в економічній, соціальні, культурній та інших сферах життя і діяльності суспільства і держави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347864" y="2878120"/>
            <a:ext cx="2434552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uk-UA" dirty="0" smtClean="0"/>
              <a:t>є системою ідей, концепцій, теорій, учень про конституціоналізм і конституційне право як галузь національного права, спрямованих на належне теоретико-методологічне забезпечення національного державотворення та </a:t>
            </a:r>
            <a:r>
              <a:rPr lang="uk-UA" dirty="0" err="1" smtClean="0"/>
              <a:t>правотворення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520808" y="2878120"/>
            <a:ext cx="2295072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Це система знань у галузі конституційного права, одержаних наукою конституційного права та практикою конституційного будівництва і реалізації конституційного права</a:t>
            </a:r>
            <a:endParaRPr lang="uk-UA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1295636" y="2590088"/>
            <a:ext cx="720080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низ 12"/>
          <p:cNvSpPr/>
          <p:nvPr/>
        </p:nvSpPr>
        <p:spPr>
          <a:xfrm>
            <a:off x="4158232" y="2542112"/>
            <a:ext cx="720080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Стрелка вниз 13"/>
          <p:cNvSpPr/>
          <p:nvPr/>
        </p:nvSpPr>
        <p:spPr>
          <a:xfrm>
            <a:off x="7308304" y="2590088"/>
            <a:ext cx="720080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1619672" y="1196752"/>
            <a:ext cx="2902604" cy="5555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565140" y="1217304"/>
            <a:ext cx="0" cy="5555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7" idx="0"/>
          </p:cNvCxnSpPr>
          <p:nvPr/>
        </p:nvCxnSpPr>
        <p:spPr>
          <a:xfrm>
            <a:off x="4565140" y="1196752"/>
            <a:ext cx="3058016" cy="5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623843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2028" y="332656"/>
            <a:ext cx="6336704" cy="79208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bg1"/>
                </a:solidFill>
              </a:rPr>
              <a:t>Основні риси конституційного права як галузі права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772816"/>
            <a:ext cx="3096344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</a:rPr>
              <a:t>Фундаментальність 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348880"/>
            <a:ext cx="309634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pPr algn="ctr"/>
            <a:r>
              <a:rPr lang="uk-UA" dirty="0" smtClean="0"/>
              <a:t>встановлює основні принципи життєдіяльності держави, суспільства, особи (ст. 6,15 ін.)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337960"/>
            <a:ext cx="3096344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</a:rPr>
              <a:t>Універсальність 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914024"/>
            <a:ext cx="3096344" cy="811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/>
            <a:r>
              <a:rPr lang="uk-UA" dirty="0" smtClean="0"/>
              <a:t>з неї починає формуватися вся система права України, визначаються сфери законодавчого регулювання (ст. 43, 51, 92</a:t>
            </a:r>
            <a:r>
              <a:rPr lang="ru-RU" dirty="0" smtClean="0"/>
              <a:t>)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5013176"/>
            <a:ext cx="3096344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</a:rPr>
              <a:t>Публічність 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5589240"/>
            <a:ext cx="309634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/>
            <a:r>
              <a:rPr lang="uk-UA" dirty="0" smtClean="0"/>
              <a:t>Пов’язана з реалізацією не приватного інтересу, а публічного, і однією із сторін відносин є держава в особі органів державної влади (хоча з елементами приватної)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436096" y="1767120"/>
            <a:ext cx="3096344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</a:rPr>
              <a:t>Об’єктивність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2348880"/>
            <a:ext cx="3096344" cy="989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uk-UA" dirty="0" smtClean="0"/>
              <a:t>КПУ є </a:t>
            </a:r>
            <a:r>
              <a:rPr lang="uk-UA" dirty="0"/>
              <a:t>системою правових норм. Однак </a:t>
            </a:r>
            <a:r>
              <a:rPr lang="uk-UA" dirty="0" smtClean="0"/>
              <a:t>суб’єктивне значення полягає у можливості обрання варіанту певної </a:t>
            </a:r>
            <a:r>
              <a:rPr lang="uk-UA" dirty="0"/>
              <a:t>поведінки </a:t>
            </a:r>
            <a:r>
              <a:rPr lang="uk-UA" dirty="0" smtClean="0"/>
              <a:t>(право на вищу освіту)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36096" y="3625992"/>
            <a:ext cx="3096344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</a:rPr>
              <a:t>Політичний </a:t>
            </a:r>
            <a:r>
              <a:rPr lang="uk-UA" b="1" i="1" dirty="0">
                <a:solidFill>
                  <a:schemeClr val="tx1"/>
                </a:solidFill>
              </a:rPr>
              <a:t>характер</a:t>
            </a:r>
            <a:r>
              <a:rPr lang="uk-UA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436096" y="4202056"/>
            <a:ext cx="309634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uk-UA" dirty="0" smtClean="0"/>
              <a:t>регулює державно-владні відносини, </a:t>
            </a:r>
            <a:r>
              <a:rPr lang="uk-UA" dirty="0"/>
              <a:t>встановлюючи належність публічної влади і порядок її здійснення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436096" y="5222320"/>
            <a:ext cx="3096344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</a:rPr>
              <a:t>Широке коло суб’єктів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436096" y="5798384"/>
            <a:ext cx="309634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pPr algn="ctr"/>
            <a:r>
              <a:rPr lang="uk-UA" dirty="0" smtClean="0"/>
              <a:t>Є майже всі суб’єкти національного права. Специфічним суб’єктом є народ </a:t>
            </a:r>
            <a:endParaRPr lang="uk-UA" dirty="0"/>
          </a:p>
        </p:txBody>
      </p:sp>
      <p:cxnSp>
        <p:nvCxnSpPr>
          <p:cNvPr id="19" name="Прямая со стрелкой 18"/>
          <p:cNvCxnSpPr>
            <a:stCxn id="2" idx="2"/>
          </p:cNvCxnSpPr>
          <p:nvPr/>
        </p:nvCxnSpPr>
        <p:spPr>
          <a:xfrm flipH="1">
            <a:off x="3491880" y="1124744"/>
            <a:ext cx="1278500" cy="27892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2" idx="2"/>
          </p:cNvCxnSpPr>
          <p:nvPr/>
        </p:nvCxnSpPr>
        <p:spPr>
          <a:xfrm>
            <a:off x="4770380" y="1124744"/>
            <a:ext cx="665716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" idx="2"/>
          </p:cNvCxnSpPr>
          <p:nvPr/>
        </p:nvCxnSpPr>
        <p:spPr>
          <a:xfrm flipH="1">
            <a:off x="3491880" y="1124744"/>
            <a:ext cx="1278500" cy="12184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2" idx="2"/>
          </p:cNvCxnSpPr>
          <p:nvPr/>
        </p:nvCxnSpPr>
        <p:spPr>
          <a:xfrm>
            <a:off x="4770380" y="1124744"/>
            <a:ext cx="665716" cy="31853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2" idx="2"/>
          </p:cNvCxnSpPr>
          <p:nvPr/>
        </p:nvCxnSpPr>
        <p:spPr>
          <a:xfrm>
            <a:off x="4770380" y="1124744"/>
            <a:ext cx="665716" cy="46736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" idx="2"/>
          </p:cNvCxnSpPr>
          <p:nvPr/>
        </p:nvCxnSpPr>
        <p:spPr>
          <a:xfrm flipH="1">
            <a:off x="3491880" y="1124744"/>
            <a:ext cx="1278500" cy="44644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09674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404664"/>
            <a:ext cx="5544616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Предмет конституційного права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700808"/>
            <a:ext cx="770485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Це система суспільних відносин врегульованих нормами конституційного права, що пов’язані з </a:t>
            </a:r>
            <a:endParaRPr lang="uk-UA" dirty="0"/>
          </a:p>
        </p:txBody>
      </p:sp>
      <p:grpSp>
        <p:nvGrpSpPr>
          <p:cNvPr id="34" name="Группа 33"/>
          <p:cNvGrpSpPr/>
          <p:nvPr/>
        </p:nvGrpSpPr>
        <p:grpSpPr>
          <a:xfrm>
            <a:off x="32040" y="2996953"/>
            <a:ext cx="8842296" cy="2880320"/>
            <a:chOff x="32040" y="2996952"/>
            <a:chExt cx="8842296" cy="316835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2040" y="2996952"/>
              <a:ext cx="2699792" cy="8640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Основами конституційного ладу</a:t>
              </a:r>
              <a:endParaRPr lang="uk-UA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2040" y="4149080"/>
              <a:ext cx="2699792" cy="8640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Конституційно-правовим статусом людини і громадянина</a:t>
              </a:r>
              <a:endParaRPr lang="uk-UA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2040" y="5301208"/>
              <a:ext cx="2699792" cy="8640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Формами безпосереднього народовладдя</a:t>
              </a:r>
              <a:endParaRPr lang="uk-UA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114092" y="2996952"/>
              <a:ext cx="2699792" cy="8640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Організацією та діяльністю органів державної влади</a:t>
              </a:r>
              <a:endParaRPr lang="uk-UA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114092" y="4149080"/>
              <a:ext cx="2699792" cy="8640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Територіальним устроєм України</a:t>
              </a:r>
              <a:endParaRPr lang="uk-UA" dirty="0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156176" y="2996952"/>
              <a:ext cx="2699792" cy="8640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Правовим захистом України</a:t>
              </a:r>
              <a:endParaRPr lang="uk-UA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158496" y="4154776"/>
              <a:ext cx="2699792" cy="8640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Національною безпекою та обороною</a:t>
              </a:r>
              <a:endParaRPr lang="uk-UA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120988" y="5301208"/>
              <a:ext cx="2699792" cy="8640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Місцевим самоврядуванням</a:t>
              </a:r>
              <a:endParaRPr lang="uk-UA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174544" y="5288608"/>
              <a:ext cx="2699792" cy="8640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Функціонуванням політичної системи</a:t>
              </a:r>
              <a:endParaRPr lang="uk-UA" dirty="0"/>
            </a:p>
          </p:txBody>
        </p:sp>
      </p:grpSp>
      <p:sp>
        <p:nvSpPr>
          <p:cNvPr id="15" name="Стрелка вниз 14"/>
          <p:cNvSpPr/>
          <p:nvPr/>
        </p:nvSpPr>
        <p:spPr>
          <a:xfrm>
            <a:off x="4283968" y="1268760"/>
            <a:ext cx="432048" cy="43204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7" name="Прямая со стрелкой 16"/>
          <p:cNvCxnSpPr>
            <a:stCxn id="5" idx="2"/>
            <a:endCxn id="6" idx="3"/>
          </p:cNvCxnSpPr>
          <p:nvPr/>
        </p:nvCxnSpPr>
        <p:spPr>
          <a:xfrm flipH="1">
            <a:off x="2731832" y="2564904"/>
            <a:ext cx="1732156" cy="8248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2"/>
            <a:endCxn id="9" idx="0"/>
          </p:cNvCxnSpPr>
          <p:nvPr/>
        </p:nvCxnSpPr>
        <p:spPr>
          <a:xfrm>
            <a:off x="4463988" y="2564904"/>
            <a:ext cx="0" cy="4320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5" idx="2"/>
            <a:endCxn id="11" idx="1"/>
          </p:cNvCxnSpPr>
          <p:nvPr/>
        </p:nvCxnSpPr>
        <p:spPr>
          <a:xfrm>
            <a:off x="4463988" y="2564904"/>
            <a:ext cx="1692188" cy="8248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2"/>
            <a:endCxn id="12" idx="1"/>
          </p:cNvCxnSpPr>
          <p:nvPr/>
        </p:nvCxnSpPr>
        <p:spPr>
          <a:xfrm>
            <a:off x="4463988" y="2564904"/>
            <a:ext cx="1694508" cy="1877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5" idx="2"/>
          </p:cNvCxnSpPr>
          <p:nvPr/>
        </p:nvCxnSpPr>
        <p:spPr>
          <a:xfrm flipH="1">
            <a:off x="2771800" y="2564904"/>
            <a:ext cx="1692188" cy="2021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5" idx="2"/>
            <a:endCxn id="8" idx="3"/>
          </p:cNvCxnSpPr>
          <p:nvPr/>
        </p:nvCxnSpPr>
        <p:spPr>
          <a:xfrm flipH="1">
            <a:off x="2731832" y="2564904"/>
            <a:ext cx="1732156" cy="29195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5" idx="2"/>
            <a:endCxn id="13" idx="0"/>
          </p:cNvCxnSpPr>
          <p:nvPr/>
        </p:nvCxnSpPr>
        <p:spPr>
          <a:xfrm>
            <a:off x="4463988" y="2564904"/>
            <a:ext cx="6896" cy="25268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5" idx="2"/>
            <a:endCxn id="10" idx="0"/>
          </p:cNvCxnSpPr>
          <p:nvPr/>
        </p:nvCxnSpPr>
        <p:spPr>
          <a:xfrm>
            <a:off x="4463988" y="2564904"/>
            <a:ext cx="0" cy="1479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5" idx="2"/>
            <a:endCxn id="14" idx="1"/>
          </p:cNvCxnSpPr>
          <p:nvPr/>
        </p:nvCxnSpPr>
        <p:spPr>
          <a:xfrm>
            <a:off x="4463988" y="2564904"/>
            <a:ext cx="1710556" cy="2908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авая фигурная скобка 35"/>
          <p:cNvSpPr/>
          <p:nvPr/>
        </p:nvSpPr>
        <p:spPr>
          <a:xfrm rot="5400000">
            <a:off x="4068242" y="3645323"/>
            <a:ext cx="420595" cy="4907400"/>
          </a:xfrm>
          <a:prstGeom prst="rightBrace">
            <a:avLst/>
          </a:prstGeom>
          <a:solidFill>
            <a:srgbClr val="FFFF00"/>
          </a:solidFill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r>
              <a:rPr lang="uk-UA" sz="1600" dirty="0" smtClean="0"/>
              <a:t>Усі вони мають</a:t>
            </a:r>
            <a:endParaRPr lang="uk-UA" sz="16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115616" y="6309320"/>
            <a:ext cx="676875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Політичний характер, який пов’язаний зі здійсненням влади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1756472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332656"/>
            <a:ext cx="684076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За результатами вивчення курсу конституційне право студенти зможуть отримати </a:t>
            </a:r>
            <a:endParaRPr lang="uk-UA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383088"/>
            <a:ext cx="4032448" cy="122413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Здатність здійснювати аналіз конституційно-правових процесів і явищ, розуміти проблемні аспекти їх реалізації і демонструвати власне бачення шляхів їх розв’язання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60033" y="1340768"/>
            <a:ext cx="4032448" cy="122413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lvl="0"/>
            <a:r>
              <a:rPr lang="uk-UA" dirty="0">
                <a:solidFill>
                  <a:schemeClr val="tx1"/>
                </a:solidFill>
              </a:rPr>
              <a:t>Здатність пояснювати характер певних конституційно-правових подій та процесів з розумінням професійного та суспільного контексту.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882557"/>
            <a:ext cx="4032448" cy="12019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Здатність проводити збір і інтегрований аналіз матеріалів з різних джерел конституційного права (Конституцій та інших конституційно-правових актів зарубіжних країн, монографій, наукових статей тощо)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89729" y="2871933"/>
            <a:ext cx="4032448" cy="12232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pPr lvl="0"/>
            <a:r>
              <a:rPr lang="uk-UA" dirty="0">
                <a:solidFill>
                  <a:schemeClr val="tx1"/>
                </a:solidFill>
              </a:rPr>
              <a:t>Здатність виявляти знання і розуміння основних сучасних конституційно-правових доктрин, цінностей та конституційних принципів функціонування національної правової системи.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4365104"/>
            <a:ext cx="4032448" cy="94508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Здатність формулювати власні обґрунтовані судження на основі аналізу відомої конституційно-правової проблеми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89729" y="4331944"/>
            <a:ext cx="4032448" cy="94508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pPr lvl="0"/>
            <a:r>
              <a:rPr lang="uk-UA" dirty="0">
                <a:solidFill>
                  <a:schemeClr val="tx1"/>
                </a:solidFill>
              </a:rPr>
              <a:t>Здатність демонструвати необхідні знання та розуміння сутності та змісту основних правових інститутів конституційного права і норм фундаментальних галузей права.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5652267"/>
            <a:ext cx="4032448" cy="94508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lvl="0"/>
            <a:r>
              <a:rPr lang="uk-UA" dirty="0">
                <a:solidFill>
                  <a:schemeClr val="tx1"/>
                </a:solidFill>
              </a:rPr>
              <a:t>Здатність давати короткий висновок щодо окремих фактичних обставин (даних) з достатньою обґрунтованістю.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860033" y="5652267"/>
            <a:ext cx="4032448" cy="94508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lvl="0"/>
            <a:r>
              <a:rPr lang="uk-UA" dirty="0">
                <a:solidFill>
                  <a:schemeClr val="tx1"/>
                </a:solidFill>
              </a:rPr>
              <a:t>Здатність пояснювати природу та зміст основних конституційно-правових правових явищ і процесів.</a:t>
            </a:r>
          </a:p>
        </p:txBody>
      </p:sp>
      <p:cxnSp>
        <p:nvCxnSpPr>
          <p:cNvPr id="15" name="Прямая со стрелкой 14"/>
          <p:cNvCxnSpPr>
            <a:endCxn id="5" idx="3"/>
          </p:cNvCxnSpPr>
          <p:nvPr/>
        </p:nvCxnSpPr>
        <p:spPr>
          <a:xfrm flipH="1">
            <a:off x="4211960" y="1052736"/>
            <a:ext cx="432048" cy="9424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626840" y="1019890"/>
            <a:ext cx="216025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626840" y="1052736"/>
            <a:ext cx="233193" cy="2592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7" idx="3"/>
          </p:cNvCxnSpPr>
          <p:nvPr/>
        </p:nvCxnSpPr>
        <p:spPr>
          <a:xfrm flipH="1">
            <a:off x="4211960" y="1052736"/>
            <a:ext cx="414880" cy="24308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4626840" y="1052736"/>
            <a:ext cx="216025" cy="38884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2" idx="1"/>
          </p:cNvCxnSpPr>
          <p:nvPr/>
        </p:nvCxnSpPr>
        <p:spPr>
          <a:xfrm>
            <a:off x="4626840" y="1019890"/>
            <a:ext cx="233193" cy="5104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9" idx="3"/>
          </p:cNvCxnSpPr>
          <p:nvPr/>
        </p:nvCxnSpPr>
        <p:spPr>
          <a:xfrm flipH="1">
            <a:off x="4211960" y="1019890"/>
            <a:ext cx="414880" cy="38177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4" idx="2"/>
            <a:endCxn id="11" idx="3"/>
          </p:cNvCxnSpPr>
          <p:nvPr/>
        </p:nvCxnSpPr>
        <p:spPr>
          <a:xfrm flipH="1">
            <a:off x="4211960" y="1052736"/>
            <a:ext cx="540060" cy="50720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823348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404664"/>
            <a:ext cx="6912768" cy="7920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Система конституційного права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52856" y="1628800"/>
            <a:ext cx="496855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це об’єктивно обумовлена сукупність інститутів і норм конституційного права, що регулюють суспільні відносини, які є предметом конституційного права</a:t>
            </a:r>
            <a:endParaRPr lang="uk-UA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427984" y="1196752"/>
            <a:ext cx="504056" cy="432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115616" y="3648436"/>
            <a:ext cx="280831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mtClean="0"/>
              <a:t>інститути</a:t>
            </a:r>
            <a:endParaRPr lang="uk-UA" dirty="0"/>
          </a:p>
        </p:txBody>
      </p:sp>
      <p:sp>
        <p:nvSpPr>
          <p:cNvPr id="6" name="Овал 5"/>
          <p:cNvSpPr/>
          <p:nvPr/>
        </p:nvSpPr>
        <p:spPr>
          <a:xfrm>
            <a:off x="5292080" y="3648436"/>
            <a:ext cx="280831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норми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11960" y="3767312"/>
            <a:ext cx="936104" cy="4823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solidFill>
                  <a:schemeClr val="tx1"/>
                </a:solidFill>
              </a:rPr>
              <a:t>+</a:t>
            </a:r>
            <a:endParaRPr lang="uk-UA" sz="6000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>
            <a:stCxn id="3" idx="2"/>
            <a:endCxn id="5" idx="0"/>
          </p:cNvCxnSpPr>
          <p:nvPr/>
        </p:nvCxnSpPr>
        <p:spPr>
          <a:xfrm flipH="1">
            <a:off x="2519772" y="2924944"/>
            <a:ext cx="2217360" cy="7234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3" idx="2"/>
            <a:endCxn id="6" idx="0"/>
          </p:cNvCxnSpPr>
          <p:nvPr/>
        </p:nvCxnSpPr>
        <p:spPr>
          <a:xfrm>
            <a:off x="4737132" y="2924944"/>
            <a:ext cx="1959104" cy="7234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7345114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332656"/>
            <a:ext cx="5472608" cy="6480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Суб’єкти конституційно-правових відносин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1412776"/>
            <a:ext cx="547260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Це учасники конституційно-правових відносин, наділені конституційною правосуб’єктністю (правоздатністю та дієздатністю), що визначаються нормами конституційного права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44108" y="3880464"/>
            <a:ext cx="3240360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uk-UA" dirty="0"/>
              <a:t>Народ України,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Територіальна громада;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Верховна </a:t>
            </a:r>
            <a:r>
              <a:rPr lang="uk-UA" dirty="0"/>
              <a:t>Рада України; </a:t>
            </a:r>
            <a:endParaRPr lang="uk-UA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Кабінет Міністрів України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/>
              <a:t>Конституційний Суд України;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парламентські </a:t>
            </a:r>
            <a:r>
              <a:rPr lang="uk-UA" dirty="0"/>
              <a:t>комітети; </a:t>
            </a:r>
            <a:endParaRPr lang="uk-UA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постійні </a:t>
            </a:r>
            <a:r>
              <a:rPr lang="uk-UA" dirty="0"/>
              <a:t>комісії </a:t>
            </a:r>
            <a:r>
              <a:rPr lang="uk-UA" dirty="0" smtClean="0"/>
              <a:t>Верховної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Політичні партії </a:t>
            </a:r>
          </a:p>
          <a:p>
            <a:pPr marL="342900" indent="-342900" algn="just">
              <a:buFont typeface="+mj-lt"/>
              <a:buAutoNum type="arabicPeriod"/>
            </a:pPr>
            <a:endParaRPr lang="uk-UA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789040"/>
            <a:ext cx="3384376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Громадянин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Народний депутат </a:t>
            </a:r>
            <a:r>
              <a:rPr lang="uk-UA" dirty="0"/>
              <a:t>України,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Депутат місцевої ради; </a:t>
            </a:r>
            <a:endParaRPr lang="uk-UA" dirty="0"/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Президент </a:t>
            </a:r>
            <a:r>
              <a:rPr lang="uk-UA" dirty="0"/>
              <a:t>України</a:t>
            </a:r>
            <a:r>
              <a:rPr lang="uk-UA" dirty="0" smtClean="0"/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Суддя;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dirty="0" smtClean="0"/>
              <a:t>Уповноважений </a:t>
            </a:r>
            <a:r>
              <a:rPr lang="uk-UA" dirty="0"/>
              <a:t>Верховної Ради України з прав людини; </a:t>
            </a:r>
            <a:endParaRPr lang="uk-UA" dirty="0" smtClean="0"/>
          </a:p>
        </p:txBody>
      </p:sp>
      <p:sp>
        <p:nvSpPr>
          <p:cNvPr id="6" name="Стрелка вниз 5"/>
          <p:cNvSpPr/>
          <p:nvPr/>
        </p:nvSpPr>
        <p:spPr>
          <a:xfrm>
            <a:off x="4175956" y="980728"/>
            <a:ext cx="504056" cy="432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8" name="Прямая со стрелкой 7"/>
          <p:cNvCxnSpPr>
            <a:stCxn id="3" idx="2"/>
          </p:cNvCxnSpPr>
          <p:nvPr/>
        </p:nvCxnSpPr>
        <p:spPr>
          <a:xfrm flipH="1">
            <a:off x="1943708" y="2636912"/>
            <a:ext cx="248427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3" idx="2"/>
            <a:endCxn id="16" idx="0"/>
          </p:cNvCxnSpPr>
          <p:nvPr/>
        </p:nvCxnSpPr>
        <p:spPr>
          <a:xfrm>
            <a:off x="4427984" y="2636912"/>
            <a:ext cx="2439271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611560" y="2927232"/>
            <a:ext cx="2358262" cy="43204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індивідуальні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688124" y="2996952"/>
            <a:ext cx="2358262" cy="43204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колективні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1538663" y="3359280"/>
            <a:ext cx="504056" cy="42976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елка вниз 18"/>
          <p:cNvSpPr/>
          <p:nvPr/>
        </p:nvSpPr>
        <p:spPr>
          <a:xfrm>
            <a:off x="6804248" y="3429000"/>
            <a:ext cx="504056" cy="42976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0633622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332656"/>
            <a:ext cx="5472608" cy="6480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За характером негативних наслідків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3520" y="1628800"/>
            <a:ext cx="307127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algn="ctr"/>
            <a:r>
              <a:rPr lang="uk-UA" dirty="0" smtClean="0"/>
              <a:t>Дострокове припинення повноважень органів публічної влади та їх посадових осіб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288988"/>
            <a:ext cx="3071272" cy="8600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Скасування, зупинення актів органів публічної влади та їх посадових осіб 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63520" y="4869160"/>
            <a:ext cx="30712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Встановлення обмежень щодо реалізації окремих конституційних прав відповідними суб’єктами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76056" y="1376772"/>
            <a:ext cx="3456384" cy="144016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Усунення Президента в порядку імпічменту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Дострокове припинення повноважень ВРУ;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Резолюція недовіри уряду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3068960"/>
            <a:ext cx="3456384" cy="144016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Визнання законів неконституційними КСУ;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Накладання вето на закони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Зупинення дії рішень місцевого самоврядування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76056" y="4797152"/>
            <a:ext cx="3456384" cy="162018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Заборона утворення й діяльності громадських об’єднань;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Втрата громадянства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Позбавлення статусу біженця</a:t>
            </a:r>
            <a:endParaRPr lang="uk-UA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4031940" y="1772816"/>
            <a:ext cx="792088" cy="5040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право 9"/>
          <p:cNvSpPr/>
          <p:nvPr/>
        </p:nvSpPr>
        <p:spPr>
          <a:xfrm>
            <a:off x="4031940" y="3467006"/>
            <a:ext cx="792088" cy="5040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право 10"/>
          <p:cNvSpPr/>
          <p:nvPr/>
        </p:nvSpPr>
        <p:spPr>
          <a:xfrm>
            <a:off x="4043372" y="5157192"/>
            <a:ext cx="792088" cy="5040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107504" y="656692"/>
            <a:ext cx="158417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07504" y="656692"/>
            <a:ext cx="0" cy="495055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07504" y="5607242"/>
            <a:ext cx="65601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4" idx="1"/>
          </p:cNvCxnSpPr>
          <p:nvPr/>
        </p:nvCxnSpPr>
        <p:spPr>
          <a:xfrm>
            <a:off x="107504" y="371903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3" idx="1"/>
          </p:cNvCxnSpPr>
          <p:nvPr/>
        </p:nvCxnSpPr>
        <p:spPr>
          <a:xfrm>
            <a:off x="107504" y="2096852"/>
            <a:ext cx="65601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570932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1752</TotalTime>
  <Words>710</Words>
  <Application>Microsoft Office PowerPoint</Application>
  <PresentationFormat>Экран (4:3)</PresentationFormat>
  <Paragraphs>82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СВІТОГЛЯДУ</dc:title>
  <dc:creator>ANDRIY</dc:creator>
  <cp:lastModifiedBy>Наташа</cp:lastModifiedBy>
  <cp:revision>247</cp:revision>
  <dcterms:created xsi:type="dcterms:W3CDTF">2009-11-25T20:53:26Z</dcterms:created>
  <dcterms:modified xsi:type="dcterms:W3CDTF">2020-08-28T21:02:07Z</dcterms:modified>
</cp:coreProperties>
</file>