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72;&#1096;&#1072;\&#1044;&#1086;&#1082;&#1091;&#1084;&#1077;&#1085;&#1090;&#1099;\&#1052;&#1050;\&#1080;&#1076;&#1079;%20&#1075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72;&#1096;&#1072;\&#1044;&#1086;&#1082;&#1091;&#1084;&#1077;&#1085;&#1090;&#1099;\&#1052;&#1050;\&#1080;&#1076;&#1079;%20&#1075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72;&#1096;&#1072;\&#1044;&#1086;&#1082;&#1091;&#1084;&#1077;&#1085;&#1090;&#1099;\&#1052;&#1050;\&#1080;&#1076;&#1079;%20&#1075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Об'єм продажу та виробництва</a:t>
            </a:r>
            <a:r>
              <a:rPr lang="en-US"/>
              <a:t> </a:t>
            </a:r>
            <a:r>
              <a:rPr lang="uk-UA"/>
              <a:t>таких автомобілів як</a:t>
            </a:r>
          </a:p>
          <a:p>
            <a:pPr>
              <a:defRPr/>
            </a:pPr>
            <a:r>
              <a:rPr lang="en-US"/>
              <a:t>Lexus, Sxion, Daihatdhu, Hino</a:t>
            </a:r>
            <a:r>
              <a:rPr lang="ru-RU"/>
              <a:t> (млн.шт.)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v>Об'єм продажу та виробництва (млн.шт.)</c:v>
          </c:tx>
          <c:dLbls>
            <c:showPercent val="1"/>
          </c:dLbls>
          <c:cat>
            <c:strRef>
              <c:f>Лист1!$B$4:$B$8</c:f>
              <c:strCache>
                <c:ptCount val="5"/>
                <c:pt idx="0">
                  <c:v>Продаж в Японії</c:v>
                </c:pt>
                <c:pt idx="1">
                  <c:v>Продаж на зарубіжних ринках</c:v>
                </c:pt>
                <c:pt idx="2">
                  <c:v>Світовий об'єм продаж</c:v>
                </c:pt>
                <c:pt idx="3">
                  <c:v>Виробництво в Японії</c:v>
                </c:pt>
                <c:pt idx="4">
                  <c:v>Виробництво за кордоном</c:v>
                </c:pt>
              </c:strCache>
            </c:strRef>
          </c:cat>
          <c:val>
            <c:numRef>
              <c:f>Лист1!$C$4:$C$8</c:f>
              <c:numCache>
                <c:formatCode>#,##0</c:formatCode>
                <c:ptCount val="5"/>
                <c:pt idx="0">
                  <c:v>178983</c:v>
                </c:pt>
                <c:pt idx="1">
                  <c:v>747698</c:v>
                </c:pt>
                <c:pt idx="2">
                  <c:v>926681</c:v>
                </c:pt>
                <c:pt idx="3">
                  <c:v>316725</c:v>
                </c:pt>
                <c:pt idx="4">
                  <c:v>493321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/>
              <a:t>Країни лідери з виробництва нових автомобілів за І півріччя 2015 та 2014 років.</a:t>
            </a:r>
          </a:p>
        </c:rich>
      </c:tx>
      <c:layout>
        <c:manualLayout>
          <c:xMode val="edge"/>
          <c:yMode val="edge"/>
          <c:x val="9.7828362363795537E-2"/>
          <c:y val="3.2972906784217909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2015 рік (млн.шт.)</c:v>
          </c:tx>
          <c:cat>
            <c:strRef>
              <c:f>Лист2!$C$6:$C$17</c:f>
              <c:strCache>
                <c:ptCount val="12"/>
                <c:pt idx="0">
                  <c:v>Китай</c:v>
                </c:pt>
                <c:pt idx="1">
                  <c:v>США</c:v>
                </c:pt>
                <c:pt idx="2">
                  <c:v>Японія</c:v>
                </c:pt>
                <c:pt idx="3">
                  <c:v>Німеччина</c:v>
                </c:pt>
                <c:pt idx="4">
                  <c:v>Великобританія</c:v>
                </c:pt>
                <c:pt idx="5">
                  <c:v>Індія</c:v>
                </c:pt>
                <c:pt idx="6">
                  <c:v>Бразилія</c:v>
                </c:pt>
                <c:pt idx="7">
                  <c:v>Франція</c:v>
                </c:pt>
                <c:pt idx="8">
                  <c:v>Канада</c:v>
                </c:pt>
                <c:pt idx="9">
                  <c:v>Італія</c:v>
                </c:pt>
                <c:pt idx="10">
                  <c:v>Пн. Корея</c:v>
                </c:pt>
                <c:pt idx="11">
                  <c:v>Росія</c:v>
                </c:pt>
              </c:strCache>
            </c:strRef>
          </c:cat>
          <c:val>
            <c:numRef>
              <c:f>Лист2!$D$6:$D$17</c:f>
              <c:numCache>
                <c:formatCode>General</c:formatCode>
                <c:ptCount val="12"/>
                <c:pt idx="0">
                  <c:v>12066000</c:v>
                </c:pt>
                <c:pt idx="1">
                  <c:v>8523000</c:v>
                </c:pt>
                <c:pt idx="2">
                  <c:v>2670000</c:v>
                </c:pt>
                <c:pt idx="3">
                  <c:v>1619000</c:v>
                </c:pt>
                <c:pt idx="4">
                  <c:v>1377000</c:v>
                </c:pt>
                <c:pt idx="5">
                  <c:v>1361000</c:v>
                </c:pt>
                <c:pt idx="6">
                  <c:v>1270000</c:v>
                </c:pt>
                <c:pt idx="7">
                  <c:v>1017000</c:v>
                </c:pt>
                <c:pt idx="8">
                  <c:v>934000</c:v>
                </c:pt>
                <c:pt idx="9">
                  <c:v>873000</c:v>
                </c:pt>
                <c:pt idx="10">
                  <c:v>851000</c:v>
                </c:pt>
                <c:pt idx="11">
                  <c:v>783000</c:v>
                </c:pt>
              </c:numCache>
            </c:numRef>
          </c:val>
        </c:ser>
        <c:ser>
          <c:idx val="1"/>
          <c:order val="1"/>
          <c:tx>
            <c:v>2014 рік (млн.шт.)</c:v>
          </c:tx>
          <c:cat>
            <c:strRef>
              <c:f>Лист2!$C$6:$C$17</c:f>
              <c:strCache>
                <c:ptCount val="12"/>
                <c:pt idx="0">
                  <c:v>Китай</c:v>
                </c:pt>
                <c:pt idx="1">
                  <c:v>США</c:v>
                </c:pt>
                <c:pt idx="2">
                  <c:v>Японія</c:v>
                </c:pt>
                <c:pt idx="3">
                  <c:v>Німеччина</c:v>
                </c:pt>
                <c:pt idx="4">
                  <c:v>Великобританія</c:v>
                </c:pt>
                <c:pt idx="5">
                  <c:v>Індія</c:v>
                </c:pt>
                <c:pt idx="6">
                  <c:v>Бразилія</c:v>
                </c:pt>
                <c:pt idx="7">
                  <c:v>Франція</c:v>
                </c:pt>
                <c:pt idx="8">
                  <c:v>Канада</c:v>
                </c:pt>
                <c:pt idx="9">
                  <c:v>Італія</c:v>
                </c:pt>
                <c:pt idx="10">
                  <c:v>Пн. Корея</c:v>
                </c:pt>
                <c:pt idx="11">
                  <c:v>Росія</c:v>
                </c:pt>
              </c:strCache>
            </c:strRef>
          </c:cat>
          <c:val>
            <c:numRef>
              <c:f>Лист2!$E$6:$E$17</c:f>
              <c:numCache>
                <c:formatCode>General</c:formatCode>
                <c:ptCount val="12"/>
                <c:pt idx="0">
                  <c:v>11635000</c:v>
                </c:pt>
                <c:pt idx="1">
                  <c:v>8165000</c:v>
                </c:pt>
                <c:pt idx="2">
                  <c:v>2945000</c:v>
                </c:pt>
                <c:pt idx="3">
                  <c:v>1538000</c:v>
                </c:pt>
                <c:pt idx="4">
                  <c:v>1287000</c:v>
                </c:pt>
                <c:pt idx="5">
                  <c:v>1554000</c:v>
                </c:pt>
                <c:pt idx="6">
                  <c:v>1582000</c:v>
                </c:pt>
                <c:pt idx="7">
                  <c:v>959000</c:v>
                </c:pt>
                <c:pt idx="8">
                  <c:v>910000</c:v>
                </c:pt>
                <c:pt idx="9">
                  <c:v>758000</c:v>
                </c:pt>
                <c:pt idx="10">
                  <c:v>802000</c:v>
                </c:pt>
                <c:pt idx="11">
                  <c:v>123000</c:v>
                </c:pt>
              </c:numCache>
            </c:numRef>
          </c:val>
        </c:ser>
        <c:shape val="box"/>
        <c:axId val="66958848"/>
        <c:axId val="67010560"/>
        <c:axId val="0"/>
      </c:bar3DChart>
      <c:catAx>
        <c:axId val="66958848"/>
        <c:scaling>
          <c:orientation val="minMax"/>
        </c:scaling>
        <c:axPos val="b"/>
        <c:majorTickMark val="none"/>
        <c:tickLblPos val="nextTo"/>
        <c:crossAx val="67010560"/>
        <c:crosses val="autoZero"/>
        <c:auto val="1"/>
        <c:lblAlgn val="ctr"/>
        <c:lblOffset val="100"/>
      </c:catAx>
      <c:valAx>
        <c:axId val="670105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6958848"/>
        <c:crosses val="autoZero"/>
        <c:crossBetween val="between"/>
      </c:valAx>
    </c:plotArea>
    <c:legend>
      <c:legendPos val="r"/>
      <c:layout/>
    </c:legend>
    <c:plotVisOnly val="1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title>
      <c:tx>
        <c:rich>
          <a:bodyPr/>
          <a:lstStyle/>
          <a:p>
            <a:pPr>
              <a:defRPr/>
            </a:pPr>
            <a:r>
              <a:rPr lang="ru-RU"/>
              <a:t>Топ-20 самих продаваємих марок нових автомобілів за І півріччя 2015 року (млн.шт.)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Лист3!$C$7:$C$26</c:f>
              <c:strCache>
                <c:ptCount val="20"/>
                <c:pt idx="0">
                  <c:v>Toyota</c:v>
                </c:pt>
                <c:pt idx="1">
                  <c:v>Volkswagen</c:v>
                </c:pt>
                <c:pt idx="2">
                  <c:v>Ford</c:v>
                </c:pt>
                <c:pt idx="3">
                  <c:v>Nissan</c:v>
                </c:pt>
                <c:pt idx="4">
                  <c:v>Hyundai</c:v>
                </c:pt>
                <c:pt idx="5">
                  <c:v>Chevrolet</c:v>
                </c:pt>
                <c:pt idx="6">
                  <c:v>Honda</c:v>
                </c:pt>
                <c:pt idx="7">
                  <c:v>Kia</c:v>
                </c:pt>
                <c:pt idx="8">
                  <c:v>Renault</c:v>
                </c:pt>
                <c:pt idx="9">
                  <c:v>Mercedes</c:v>
                </c:pt>
                <c:pt idx="10">
                  <c:v>Peugeot</c:v>
                </c:pt>
                <c:pt idx="11">
                  <c:v>BMW</c:v>
                </c:pt>
                <c:pt idx="12">
                  <c:v>Audi</c:v>
                </c:pt>
                <c:pt idx="13">
                  <c:v>Fiat</c:v>
                </c:pt>
                <c:pt idx="14">
                  <c:v>Wuling</c:v>
                </c:pt>
                <c:pt idx="15">
                  <c:v>Suzuki</c:v>
                </c:pt>
                <c:pt idx="16">
                  <c:v>Mazda</c:v>
                </c:pt>
                <c:pt idx="17">
                  <c:v>ChangAn</c:v>
                </c:pt>
                <c:pt idx="18">
                  <c:v>Maruti</c:v>
                </c:pt>
                <c:pt idx="19">
                  <c:v>Citroen</c:v>
                </c:pt>
              </c:strCache>
            </c:strRef>
          </c:cat>
          <c:val>
            <c:numRef>
              <c:f>Лист3!$D$7:$D$26</c:f>
              <c:numCache>
                <c:formatCode>General</c:formatCode>
                <c:ptCount val="20"/>
                <c:pt idx="0">
                  <c:v>4130000</c:v>
                </c:pt>
                <c:pt idx="1">
                  <c:v>3304000</c:v>
                </c:pt>
                <c:pt idx="2">
                  <c:v>3014000</c:v>
                </c:pt>
                <c:pt idx="3">
                  <c:v>2376000</c:v>
                </c:pt>
                <c:pt idx="4">
                  <c:v>2349000</c:v>
                </c:pt>
                <c:pt idx="5">
                  <c:v>2155000</c:v>
                </c:pt>
                <c:pt idx="6">
                  <c:v>2107000</c:v>
                </c:pt>
                <c:pt idx="7">
                  <c:v>1445000</c:v>
                </c:pt>
                <c:pt idx="8">
                  <c:v>1048000</c:v>
                </c:pt>
                <c:pt idx="9">
                  <c:v>994000</c:v>
                </c:pt>
                <c:pt idx="10">
                  <c:v>985000</c:v>
                </c:pt>
                <c:pt idx="11">
                  <c:v>962000</c:v>
                </c:pt>
                <c:pt idx="12">
                  <c:v>902000</c:v>
                </c:pt>
                <c:pt idx="13">
                  <c:v>840000</c:v>
                </c:pt>
                <c:pt idx="14">
                  <c:v>803000</c:v>
                </c:pt>
                <c:pt idx="15">
                  <c:v>771000</c:v>
                </c:pt>
                <c:pt idx="16">
                  <c:v>753000</c:v>
                </c:pt>
                <c:pt idx="17">
                  <c:v>716000</c:v>
                </c:pt>
                <c:pt idx="18">
                  <c:v>680000</c:v>
                </c:pt>
                <c:pt idx="19">
                  <c:v>631000</c:v>
                </c:pt>
              </c:numCache>
            </c:numRef>
          </c:val>
        </c:ser>
        <c:ser>
          <c:idx val="1"/>
          <c:order val="1"/>
          <c:cat>
            <c:strRef>
              <c:f>Лист3!$C$7:$C$26</c:f>
              <c:strCache>
                <c:ptCount val="20"/>
                <c:pt idx="0">
                  <c:v>Toyota</c:v>
                </c:pt>
                <c:pt idx="1">
                  <c:v>Volkswagen</c:v>
                </c:pt>
                <c:pt idx="2">
                  <c:v>Ford</c:v>
                </c:pt>
                <c:pt idx="3">
                  <c:v>Nissan</c:v>
                </c:pt>
                <c:pt idx="4">
                  <c:v>Hyundai</c:v>
                </c:pt>
                <c:pt idx="5">
                  <c:v>Chevrolet</c:v>
                </c:pt>
                <c:pt idx="6">
                  <c:v>Honda</c:v>
                </c:pt>
                <c:pt idx="7">
                  <c:v>Kia</c:v>
                </c:pt>
                <c:pt idx="8">
                  <c:v>Renault</c:v>
                </c:pt>
                <c:pt idx="9">
                  <c:v>Mercedes</c:v>
                </c:pt>
                <c:pt idx="10">
                  <c:v>Peugeot</c:v>
                </c:pt>
                <c:pt idx="11">
                  <c:v>BMW</c:v>
                </c:pt>
                <c:pt idx="12">
                  <c:v>Audi</c:v>
                </c:pt>
                <c:pt idx="13">
                  <c:v>Fiat</c:v>
                </c:pt>
                <c:pt idx="14">
                  <c:v>Wuling</c:v>
                </c:pt>
                <c:pt idx="15">
                  <c:v>Suzuki</c:v>
                </c:pt>
                <c:pt idx="16">
                  <c:v>Mazda</c:v>
                </c:pt>
                <c:pt idx="17">
                  <c:v>ChangAn</c:v>
                </c:pt>
                <c:pt idx="18">
                  <c:v>Maruti</c:v>
                </c:pt>
                <c:pt idx="19">
                  <c:v>Citroen</c:v>
                </c:pt>
              </c:strCache>
            </c:strRef>
          </c:cat>
          <c:val>
            <c:numRef>
              <c:f>Лист3!$E$7:$E$26</c:f>
              <c:numCache>
                <c:formatCode>General</c:formatCode>
                <c:ptCount val="20"/>
              </c:numCache>
            </c:numRef>
          </c:val>
        </c:ser>
        <c:axId val="59075200"/>
        <c:axId val="66895872"/>
      </c:barChart>
      <c:catAx>
        <c:axId val="59075200"/>
        <c:scaling>
          <c:orientation val="minMax"/>
        </c:scaling>
        <c:axPos val="b"/>
        <c:majorTickMark val="none"/>
        <c:tickLblPos val="nextTo"/>
        <c:crossAx val="66895872"/>
        <c:crosses val="autoZero"/>
        <c:auto val="1"/>
        <c:lblAlgn val="ctr"/>
        <c:lblOffset val="100"/>
      </c:catAx>
      <c:valAx>
        <c:axId val="668958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9075200"/>
        <c:crosses val="autoZero"/>
        <c:crossBetween val="between"/>
      </c:valAx>
    </c:plotArea>
    <c:plotVisOnly val="1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7"/>
  <c:chart>
    <c:autoTitleDeleted val="1"/>
    <c:plotArea>
      <c:layout/>
      <c:lineChart>
        <c:grouping val="stacked"/>
        <c:ser>
          <c:idx val="0"/>
          <c:order val="0"/>
          <c:cat>
            <c:strRef>
              <c:f>Лист4!$D$4:$D$32</c:f>
              <c:strCache>
                <c:ptCount val="29"/>
                <c:pt idx="0">
                  <c:v>Lexus</c:v>
                </c:pt>
                <c:pt idx="1">
                  <c:v>Buick</c:v>
                </c:pt>
                <c:pt idx="2">
                  <c:v>Toyota</c:v>
                </c:pt>
                <c:pt idx="3">
                  <c:v>Cadillac</c:v>
                </c:pt>
                <c:pt idx="4">
                  <c:v>Honda</c:v>
                </c:pt>
                <c:pt idx="5">
                  <c:v>Porsche</c:v>
                </c:pt>
                <c:pt idx="6">
                  <c:v>Lincoln</c:v>
                </c:pt>
                <c:pt idx="7">
                  <c:v>Mercedes-Benz</c:v>
                </c:pt>
                <c:pt idx="8">
                  <c:v>Scion</c:v>
                </c:pt>
                <c:pt idx="9">
                  <c:v>Chevrolet</c:v>
                </c:pt>
                <c:pt idx="10">
                  <c:v>GMC</c:v>
                </c:pt>
                <c:pt idx="11">
                  <c:v>Acura</c:v>
                </c:pt>
                <c:pt idx="12">
                  <c:v>Nissan</c:v>
                </c:pt>
                <c:pt idx="13">
                  <c:v>Ram Jaguar</c:v>
                </c:pt>
                <c:pt idx="14">
                  <c:v>Audi</c:v>
                </c:pt>
                <c:pt idx="15">
                  <c:v>Mazda</c:v>
                </c:pt>
                <c:pt idx="16">
                  <c:v>Mitsubishi</c:v>
                </c:pt>
                <c:pt idx="17">
                  <c:v>Infiniti</c:v>
                </c:pt>
                <c:pt idx="18">
                  <c:v>BMW</c:v>
                </c:pt>
                <c:pt idx="19">
                  <c:v>Subaru</c:v>
                </c:pt>
                <c:pt idx="20">
                  <c:v>Kia</c:v>
                </c:pt>
                <c:pt idx="21">
                  <c:v>Volkswagen</c:v>
                </c:pt>
                <c:pt idx="22">
                  <c:v>Chrysler</c:v>
                </c:pt>
                <c:pt idx="23">
                  <c:v>Volvo</c:v>
                </c:pt>
                <c:pt idx="24">
                  <c:v>Ford</c:v>
                </c:pt>
                <c:pt idx="25">
                  <c:v>Hyundai</c:v>
                </c:pt>
                <c:pt idx="26">
                  <c:v>Dodge</c:v>
                </c:pt>
                <c:pt idx="27">
                  <c:v>MINI</c:v>
                </c:pt>
                <c:pt idx="28">
                  <c:v>Jeep</c:v>
                </c:pt>
              </c:strCache>
            </c:strRef>
          </c:cat>
          <c:val>
            <c:numRef>
              <c:f>Лист4!$E$4:$E$32</c:f>
              <c:numCache>
                <c:formatCode>General</c:formatCode>
                <c:ptCount val="29"/>
                <c:pt idx="0">
                  <c:v>89</c:v>
                </c:pt>
                <c:pt idx="1">
                  <c:v>110</c:v>
                </c:pt>
                <c:pt idx="2">
                  <c:v>111</c:v>
                </c:pt>
                <c:pt idx="3">
                  <c:v>114</c:v>
                </c:pt>
                <c:pt idx="4">
                  <c:v>116</c:v>
                </c:pt>
                <c:pt idx="5">
                  <c:v>116</c:v>
                </c:pt>
                <c:pt idx="6">
                  <c:v>118</c:v>
                </c:pt>
                <c:pt idx="7">
                  <c:v>119</c:v>
                </c:pt>
                <c:pt idx="8">
                  <c:v>121</c:v>
                </c:pt>
                <c:pt idx="9">
                  <c:v>123</c:v>
                </c:pt>
                <c:pt idx="10">
                  <c:v>123</c:v>
                </c:pt>
                <c:pt idx="11">
                  <c:v>124</c:v>
                </c:pt>
                <c:pt idx="12">
                  <c:v>128</c:v>
                </c:pt>
                <c:pt idx="13">
                  <c:v>134</c:v>
                </c:pt>
                <c:pt idx="14">
                  <c:v>138</c:v>
                </c:pt>
                <c:pt idx="15">
                  <c:v>140</c:v>
                </c:pt>
                <c:pt idx="16">
                  <c:v>140</c:v>
                </c:pt>
                <c:pt idx="17">
                  <c:v>144</c:v>
                </c:pt>
                <c:pt idx="18">
                  <c:v>146</c:v>
                </c:pt>
                <c:pt idx="19">
                  <c:v>157</c:v>
                </c:pt>
                <c:pt idx="20">
                  <c:v>158</c:v>
                </c:pt>
                <c:pt idx="21">
                  <c:v>165</c:v>
                </c:pt>
                <c:pt idx="22">
                  <c:v>173</c:v>
                </c:pt>
                <c:pt idx="23">
                  <c:v>174</c:v>
                </c:pt>
                <c:pt idx="24">
                  <c:v>188</c:v>
                </c:pt>
                <c:pt idx="25">
                  <c:v>188</c:v>
                </c:pt>
                <c:pt idx="26">
                  <c:v>192</c:v>
                </c:pt>
                <c:pt idx="27">
                  <c:v>193</c:v>
                </c:pt>
                <c:pt idx="28">
                  <c:v>197</c:v>
                </c:pt>
              </c:numCache>
            </c:numRef>
          </c:val>
        </c:ser>
        <c:dropLines/>
        <c:marker val="1"/>
        <c:axId val="75807360"/>
        <c:axId val="75822208"/>
      </c:lineChart>
      <c:catAx>
        <c:axId val="75807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dirty="0"/>
                  <a:t>Марка </a:t>
                </a:r>
                <a:r>
                  <a:rPr lang="ru-RU" sz="1200" dirty="0" err="1"/>
                  <a:t>автомобіля</a:t>
                </a:r>
                <a:endParaRPr lang="ru-RU" sz="1200" dirty="0"/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5822208"/>
        <c:crosses val="autoZero"/>
        <c:auto val="1"/>
        <c:lblAlgn val="ctr"/>
        <c:lblOffset val="100"/>
      </c:catAx>
      <c:valAx>
        <c:axId val="758222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/>
                  <a:t>Кількість дефектів</a:t>
                </a:r>
              </a:p>
            </c:rich>
          </c:tx>
          <c:layout/>
        </c:title>
        <c:numFmt formatCode="General" sourceLinked="1"/>
        <c:tickLblPos val="nextTo"/>
        <c:crossAx val="7580736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en/6/6c/Toyota_Industrie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654346" cy="1689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vto-novo.ru/wp-content/uploads/2015/06/kakie-marki-prinadlezhat-toyo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00924" cy="3733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5143512"/>
            <a:ext cx="29937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Toyota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Crown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(1955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р.)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cdn.motorshout.com.s3.amazonaws.com/models/system/9663/p16bok0g48u4u17gn1hd813s2dpn6_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916710" cy="4615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5214950"/>
            <a:ext cx="44299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Toyota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Cruiser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(1955 -1960 роки)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www.mad4wheels.com/webpics/hires/00008475%20-%201955%20Toyota%20Land%20Cruiser%20Canvas%20Top%20(%20FJ25%20)/1955_Toyota_Land_Cruiser_Canvas_Top_(_FJ25_)_001_0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00042"/>
            <a:ext cx="5530824" cy="4148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5357826"/>
            <a:ext cx="33527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Toyota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Corolla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1968 р.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s://upload.wikimedia.org/wikipedia/commons/1/1a/1968_Toyota_Corolla-Sprinter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315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cdn.barrett-jackson.com/staging/carlist/items/Fullsize/Cars/108323/108323_Front_3-4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175932" cy="4786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5500702"/>
            <a:ext cx="38484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Volkswagen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Beetle</a:t>
            </a: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1968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р.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upload.wikimedia.org/wikipedia/commons/thumb/d/d3/2005-Toyota-Prius.jpg/1024px-2005-Toyota-Pr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879982" cy="4286280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857224" y="5214950"/>
            <a:ext cx="70775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2005 році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Prius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другого покоління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був визнаний Автомобілем Року в Європі.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www.sc.toyotafinancial.com/web/tfs/pub/img/TMC-OrgChart_F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543800" cy="4619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recruitment.toyotauk.com/images/about-toyota/toyota-organisational-stru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4643432" cy="6517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571472" y="357166"/>
          <a:ext cx="8215370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14348" y="428604"/>
          <a:ext cx="8001056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commons/5/55/Sakichi_Toyoda_n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7166"/>
            <a:ext cx="3786214" cy="53749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5643578"/>
            <a:ext cx="3113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Сакічі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Тойода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857224" y="571480"/>
          <a:ext cx="771530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1142984"/>
          <a:ext cx="857256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85852" y="500042"/>
            <a:ext cx="6719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ейтинг безпечності автомобілів за 2015 рік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000109"/>
            <a:ext cx="69294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У рейтинг топ-20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самих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продаваємих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моделей нових автомобілів у світі за І півріччя 2015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року потрапили 5 моделей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Toyota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5984" y="5286388"/>
          <a:ext cx="4857784" cy="58032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57784"/>
              </a:tblGrid>
              <a:tr h="559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uk-UA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Toyota</a:t>
                      </a:r>
                      <a:r>
                        <a:rPr lang="uk-UA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Corolla</a:t>
                      </a:r>
                      <a:endParaRPr lang="ru-RU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7890" name="Picture 2" descr="http://www3.toyota.com.au/corolla/~/media/toyota/vehicles/corolla/images/vehicle-hero-images/ascent-sedan/blue-mist-ascent-sed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956286" cy="391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28794" y="5143513"/>
          <a:ext cx="5429288" cy="6309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29288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uk-UA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Toyota</a:t>
                      </a:r>
                      <a:r>
                        <a:rPr lang="uk-UA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Camry</a:t>
                      </a:r>
                      <a:endParaRPr lang="ru-RU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8916" name="Picture 4" descr="http://www.toyotabinhduong.info/uploads/toyota/toyota-camry-2.0q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905750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5357826"/>
          <a:ext cx="6119834" cy="6429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19834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10. </a:t>
                      </a:r>
                      <a:r>
                        <a:rPr lang="uk-UA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Toyota</a:t>
                      </a:r>
                      <a:r>
                        <a:rPr lang="uk-UA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3600" b="1" dirty="0">
                          <a:latin typeface="Times New Roman" pitchFamily="18" charset="0"/>
                          <a:cs typeface="Times New Roman" pitchFamily="18" charset="0"/>
                        </a:rPr>
                        <a:t>RAV4</a:t>
                      </a:r>
                      <a:endParaRPr lang="ru-RU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9938" name="Picture 2" descr="http://static.usnews.rankingsandreviews.com/images/Auto/izmo/356026/2013_toyota_rav4_angular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86050" y="5500702"/>
          <a:ext cx="3476628" cy="8195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76628"/>
              </a:tblGrid>
              <a:tr h="819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18. </a:t>
                      </a:r>
                      <a:r>
                        <a:rPr lang="uk-UA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Toyota</a:t>
                      </a:r>
                      <a:r>
                        <a:rPr lang="uk-UA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Hilux</a:t>
                      </a:r>
                      <a:endParaRPr lang="ru-RU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62" name="Picture 2" descr="http://image.tsn.ua/media/images2/original/Jul2012/383641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072362" cy="530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71670" y="5286388"/>
          <a:ext cx="5429288" cy="8195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29288"/>
              </a:tblGrid>
              <a:tr h="819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20. </a:t>
                      </a:r>
                      <a:r>
                        <a:rPr lang="uk-UA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Toyota</a:t>
                      </a:r>
                      <a:r>
                        <a:rPr lang="uk-UA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Yaris</a:t>
                      </a:r>
                      <a:endParaRPr lang="ru-RU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1986" name="Picture 2" descr="http://buyersguide.caranddriver.com/media/assets/submodel/65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62000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oyota-global.com/company/history_of_toyota/75years/text/taking_on_the_automotive_business/chapter1/section2/images/l01_01_02_01_img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480"/>
            <a:ext cx="5629275" cy="547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5643578"/>
            <a:ext cx="3348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Кіічіро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Тойода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toyota-global.com/company/history_of_toyota/75years/text/taking_on_the_automotive_business/chapter1/section3/images/l01_01_03_01_img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480"/>
            <a:ext cx="3332695" cy="467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8992" y="5143512"/>
            <a:ext cx="22840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Toyota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AA</a:t>
            </a: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(1935 р.)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upload.wikimedia.org/wikipedia/commons/1/1a/Toyota_Model_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80796"/>
            <a:ext cx="7143800" cy="453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7/72/1936_Toyota_Model_AB_Phaeton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6465856" cy="40411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5500702"/>
            <a:ext cx="2258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Toyota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nonews.co/wp-content/uploads/2015/03/1943_Toyota_Model_AC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376781" cy="37862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5286388"/>
            <a:ext cx="2284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Toyota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AC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veddro.com/wp-content/uploads/2014/07/Toyo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5572121" cy="5701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tatic1.squarespace.com/static/512a2d44e4b0df88da722786/t/5469dc58e4b0023291cef2a8/1416223819398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7163068" cy="1766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147</Words>
  <PresentationFormat>Экран (4:3)</PresentationFormat>
  <Paragraphs>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DASHA</cp:lastModifiedBy>
  <cp:revision>32</cp:revision>
  <dcterms:created xsi:type="dcterms:W3CDTF">2015-09-30T08:49:58Z</dcterms:created>
  <dcterms:modified xsi:type="dcterms:W3CDTF">2015-09-30T11:12:48Z</dcterms:modified>
</cp:coreProperties>
</file>