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84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9" autoAdjust="0"/>
    <p:restoredTop sz="94766" autoAdjust="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ІОЛОГІЧНА ОЧИСТКА СТОКІВ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500042"/>
            <a:ext cx="2146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ЛЕКЦІЯ 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57158" y="2357430"/>
            <a:ext cx="7715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Аеробна очистка стічних вод(СВ)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Анаеробна очистка СВ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Очищення СВ від ПАР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метанового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бродіння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358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герметичні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металеві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залізобетонні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ємності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вертикальних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перемішування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газом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механічною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мішалкою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проводиться через 10-20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Сашка какашка\Desktop\пролд\1558561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5286412" cy="333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мішалку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перемішування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реакторі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відстійник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(сепаратор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проводиться через 5-15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ашка какашка\Desktop\пролд\cf3688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143248"/>
            <a:ext cx="5143536" cy="3240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„киплячого”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шару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киплячого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шару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поліпенопласта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Сашка какашка\Desktop\пролд\m290c8dd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6192057" cy="3419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Анаеробний фільтр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вертикальний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насадкою твердого пористого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прикріплюється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анаеробна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насадки.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Сашка какашка\Desktop\пролд\401823c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00372"/>
            <a:ext cx="4535929" cy="3314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(активного мулу)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223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рівномірно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нижньої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реактора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направляються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утв. гранул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пухкого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шару,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твердої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газоподібної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Сашка какашка\Desktop\пролд\7c8e616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5143536" cy="317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Двоступеневий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Ферментаційний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біодегредації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кислотоутворення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Сашка какашка\Desktop\пролд\2d5161e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7572428" cy="3340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Анаеробні лагуни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відстійників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гази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атмосферу.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214282" y="3357562"/>
            <a:ext cx="2928958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678893" y="382190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3143240" y="3357562"/>
            <a:ext cx="3500462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179355" y="382190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43702" y="335756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4480" y="371475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929190" y="3714752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верх 20"/>
          <p:cNvSpPr/>
          <p:nvPr/>
        </p:nvSpPr>
        <p:spPr>
          <a:xfrm>
            <a:off x="2857488" y="3071810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6357950" y="3071810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857356" y="3071810"/>
            <a:ext cx="142876" cy="9286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2714620"/>
            <a:ext cx="798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стоки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71736" y="2714620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біогаз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72198" y="2714620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біогаз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858148" y="3714752"/>
            <a:ext cx="1058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Очищені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стоки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214678" y="378619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14282" y="4857760"/>
            <a:ext cx="750099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71470" y="3857628"/>
            <a:ext cx="1357322" cy="50006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07191" y="3893347"/>
            <a:ext cx="1285884" cy="50006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643174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821769" y="3893347"/>
            <a:ext cx="1500198" cy="42862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464843" y="4464851"/>
            <a:ext cx="642942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179223" y="4536289"/>
            <a:ext cx="428628" cy="7143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179355" y="3964785"/>
            <a:ext cx="1500198" cy="28575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536149" y="3893347"/>
            <a:ext cx="1428760" cy="35719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893603" y="4536289"/>
            <a:ext cx="428628" cy="7143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750859" y="3964785"/>
            <a:ext cx="1500198" cy="28575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2000232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428728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трелка вправо 67"/>
          <p:cNvSpPr/>
          <p:nvPr/>
        </p:nvSpPr>
        <p:spPr>
          <a:xfrm>
            <a:off x="6929454" y="3643314"/>
            <a:ext cx="1071570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00034" y="5072074"/>
            <a:ext cx="8643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виготовляє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63млн. тон молока, 3000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2000 тон масла, 1,2 тис.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586" name="Picture 2" descr="C:\Users\Сашка какашка\Desktop\БТГЯ\20382b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82934"/>
            <a:ext cx="8858280" cy="5675066"/>
          </a:xfrm>
          <a:prstGeom prst="rect">
            <a:avLst/>
          </a:prstGeom>
          <a:noFill/>
        </p:spPr>
      </p:pic>
      <p:pic>
        <p:nvPicPr>
          <p:cNvPr id="4" name="Picture 2" descr="C:\Users\Сашка какашка\Desktop\БТГЯ\20382b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35334"/>
            <a:ext cx="8858280" cy="5675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Фінською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фірмою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Гампелла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запропонована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раціональна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сконструйований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двостадійного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(кисла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гранулоподібний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шлам.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Інтенсифікація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метаноутворення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винесення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свіжого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інгібіторами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метаноутворюючих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розміщені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одному вертикальному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горизонтальною перегородкою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об'ємом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300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- 350м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ОЧИЩЕННЯ СТІЧНИХ ВОД ВІД ПАР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6413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ПАР широко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застосовуються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видобутку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нафти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гірничорудній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текстильн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фармацевтич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першу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чергу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ПАР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складу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синтетичних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миючих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потрапляють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насамперед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 воду.</a:t>
            </a:r>
            <a:endParaRPr lang="uk-UA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 прийнято ділити на наступні групи: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Іоногенні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дисоціюючі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воді на іони;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Неіоногенні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розчинність у воді яких обумовлена ​​не дисоціацією, 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водневих зв'язків між молекулами води і киснем ПАР.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не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оногенного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мало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аеробної очистки промислових стоків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1571612"/>
            <a:ext cx="857256" cy="785818"/>
          </a:xfrm>
          <a:prstGeom prst="flowChart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2071670" y="1643050"/>
            <a:ext cx="928694" cy="785818"/>
          </a:xfrm>
          <a:prstGeom prst="flowChartOffpage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357554" y="1714488"/>
            <a:ext cx="1143008" cy="57150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5500694" y="1285860"/>
            <a:ext cx="857256" cy="785818"/>
          </a:xfrm>
          <a:prstGeom prst="flowChartOffpage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857752" y="2786058"/>
            <a:ext cx="785818" cy="57150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7000892" y="2571744"/>
            <a:ext cx="1071570" cy="500066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715140" y="3071810"/>
            <a:ext cx="1643074" cy="28575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43042" y="19288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19288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00562" y="1714488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8" idx="1"/>
          </p:cNvCxnSpPr>
          <p:nvPr/>
        </p:nvCxnSpPr>
        <p:spPr>
          <a:xfrm rot="10800000">
            <a:off x="4714876" y="2143116"/>
            <a:ext cx="142876" cy="928694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4500562" y="214311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643570" y="3000372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5607851" y="2393149"/>
            <a:ext cx="928694" cy="2857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57950" y="1571612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072462" y="2928934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8322495" y="325040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286644" y="1285860"/>
            <a:ext cx="1857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Очищена стічна вода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4348" y="3143248"/>
            <a:ext cx="3666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усереднювач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2- відстійник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3- аеротенк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4- регенератор мулу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5- відстійник мулу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6- ущільнювач мулу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5786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00232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300037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429256" y="157161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929454" y="271462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002" y="5857892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Аеротенки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вибирають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а)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б)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катіонні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в)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амфолітні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дисоціюють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макроіонов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обумовлюють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протиіону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катіоних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макрокатіон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Амфолітні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поводяться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амфотерні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кислому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аміногруп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аналогічно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Найбільшого поширення набули аніонні ПАР . а серед них найбільш широко застосовуються алкілсульфати 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алкілсульфонати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алкірілсульфонати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До першої групи відносять також мило.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Алкілсульфати</a:t>
            </a:r>
            <a:endParaRPr lang="uk-UA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ОSО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R – радикал, зазвичай складається з 10-18 вуглецевих атомів. На поверхневу активність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ланцюга впливає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її довжина, положення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сульфогруп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Алкілсульфонати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endPara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їх використовують як миючий засіб. Група SО</a:t>
            </a:r>
            <a:r>
              <a:rPr lang="ru-RU" sz="2000" baseline="-25000" dirty="0" smtClean="0"/>
              <a:t>3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може приєднуватися до будь-якого атома вуглецю в ланцюзі. Вони володіють менш вираженими миючими властивостями.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Алкіларилсульфонати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поширені, особливо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алкілбензолсульфати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SО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endPara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Їх одержують при алкілуванні бензолу з подальшим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сульфітуванням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Крім бензолу використовують дифеніл і нафталін. У техніці широко відома речовина -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некаль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алкірилсульфонатів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довжини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розгалуженості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радикала.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1285860"/>
            <a:ext cx="5134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складних ефірів сірчаної кислоти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2714620"/>
            <a:ext cx="267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сульфокислот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588" y="4429132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алкілзаміщених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сульфокислот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3306" y="1357298"/>
            <a:ext cx="5500694" cy="428628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14744" y="2786058"/>
            <a:ext cx="5429256" cy="35719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86182" y="4500570"/>
            <a:ext cx="5357818" cy="35719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ашивка 14"/>
          <p:cNvSpPr/>
          <p:nvPr/>
        </p:nvSpPr>
        <p:spPr>
          <a:xfrm>
            <a:off x="3143240" y="1428736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143240" y="2786058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500430" y="4500570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мікробоної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першим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двовалентних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катіонів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заряд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Біорозпад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алкілбензолсульфатів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шляхами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00364" y="3357562"/>
          <a:ext cx="3071834" cy="2218127"/>
        </p:xfrm>
        <a:graphic>
          <a:graphicData uri="http://schemas.openxmlformats.org/presentationml/2006/ole">
            <p:oleObj spid="_x0000_s32770" name="CS ChemDraw Drawing" r:id="rId3" imgW="2588040" imgH="1869120" progId="ChemDraw.Document.5.0">
              <p:embed/>
            </p:oleObj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000760" y="3071810"/>
            <a:ext cx="25003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L-окислення до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4071942"/>
            <a:ext cx="400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послідовне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вкорочення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ланцюга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786182" y="5357826"/>
            <a:ext cx="17859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десульфування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57356" y="4286256"/>
            <a:ext cx="13901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розрив кільця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ароматичних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ядер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мікроорганізмами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ароматичного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00034" y="1357298"/>
          <a:ext cx="5122863" cy="2154237"/>
        </p:xfrm>
        <a:graphic>
          <a:graphicData uri="http://schemas.openxmlformats.org/presentationml/2006/ole">
            <p:oleObj spid="_x0000_s65539" name="CS ChemDraw Drawing" r:id="rId3" imgW="5123160" imgH="2153880" progId="ChemDraw.Document.5.0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429388" y="1357298"/>
          <a:ext cx="2066925" cy="858837"/>
        </p:xfrm>
        <a:graphic>
          <a:graphicData uri="http://schemas.openxmlformats.org/presentationml/2006/ole">
            <p:oleObj spid="_x0000_s65540" name="CS ChemDraw Drawing" r:id="rId4" imgW="2067480" imgH="858240" progId="ChemDraw.Document.5.0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71472" y="3643314"/>
          <a:ext cx="5681663" cy="2001837"/>
        </p:xfrm>
        <a:graphic>
          <a:graphicData uri="http://schemas.openxmlformats.org/presentationml/2006/ole">
            <p:oleObj spid="_x0000_s65541" name="CS ChemDraw Drawing" r:id="rId5" imgW="5681880" imgH="2001240" progId="ChemDraw.Document.5.0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3071802" y="3357562"/>
          <a:ext cx="4175125" cy="1425575"/>
        </p:xfrm>
        <a:graphic>
          <a:graphicData uri="http://schemas.openxmlformats.org/presentationml/2006/ole">
            <p:oleObj spid="_x0000_s65542" name="CS ChemDraw Drawing" r:id="rId6" imgW="4175640" imgH="1424880" progId="ChemDraw.Document.5.0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1428736"/>
            <a:ext cx="112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триптофан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1214422"/>
            <a:ext cx="1869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миндальна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кислота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071546"/>
            <a:ext cx="9760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нафтал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071546"/>
            <a:ext cx="985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антрацен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071810"/>
            <a:ext cx="188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саліцилова кислота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4572008"/>
            <a:ext cx="722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фенол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286124"/>
            <a:ext cx="1970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антранілова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кислота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3429000"/>
            <a:ext cx="1722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бензойна кислота</a:t>
            </a:r>
            <a:endParaRPr lang="ru-RU" sz="16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9190" y="2285992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6357950" y="2285992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мета- шляху: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Орто-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розщеплення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пірокатехіну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71472" y="1000108"/>
          <a:ext cx="6938415" cy="1214446"/>
        </p:xfrm>
        <a:graphic>
          <a:graphicData uri="http://schemas.openxmlformats.org/presentationml/2006/ole">
            <p:oleObj spid="_x0000_s66562" name="CS ChemDraw Drawing" r:id="rId3" imgW="6166800" imgH="1079280" progId="ChemDraw.Document.5.0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714480" y="2571744"/>
          <a:ext cx="2125280" cy="1000132"/>
        </p:xfrm>
        <a:graphic>
          <a:graphicData uri="http://schemas.openxmlformats.org/presentationml/2006/ole">
            <p:oleObj spid="_x0000_s66563" name="CS ChemDraw Drawing" r:id="rId4" imgW="1861560" imgH="876240" progId="ChemDraw.Document.5.0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2000240"/>
            <a:ext cx="1189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000240"/>
            <a:ext cx="2155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цис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цис-муконова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071678"/>
            <a:ext cx="14100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муконолактон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071678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енолактон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кето-адипінової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к-ти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928934"/>
            <a:ext cx="1322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янтарна к-та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3571876"/>
            <a:ext cx="20409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В-кетоадипінова</a:t>
            </a:r>
            <a:r>
              <a:rPr lang="uk-UA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к-та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214942" y="3000372"/>
          <a:ext cx="571504" cy="160337"/>
        </p:xfrm>
        <a:graphic>
          <a:graphicData uri="http://schemas.openxmlformats.org/presentationml/2006/ole">
            <p:oleObj spid="_x0000_s66564" name="CS ChemDraw Drawing" r:id="rId5" imgW="464760" imgH="159840" progId="ChemDraw.Document.5.0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29058" y="3429000"/>
            <a:ext cx="1157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ацетилКоА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000504"/>
            <a:ext cx="450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Мета-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розщеплення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пірокатехіну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321967" y="339328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48" y="171448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928662" y="4714884"/>
          <a:ext cx="1759769" cy="1071570"/>
        </p:xfrm>
        <a:graphic>
          <a:graphicData uri="http://schemas.openxmlformats.org/presentationml/2006/ole">
            <p:oleObj spid="_x0000_s66566" name="CS ChemDraw Drawing" r:id="rId6" imgW="1493280" imgH="909000" progId="ChemDraw.Document.5.0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4643438" y="4714884"/>
          <a:ext cx="1714512" cy="1098359"/>
        </p:xfrm>
        <a:graphic>
          <a:graphicData uri="http://schemas.openxmlformats.org/presentationml/2006/ole">
            <p:oleObj spid="_x0000_s66568" name="CS ChemDraw Drawing" r:id="rId7" imgW="1422360" imgH="911880" progId="ChemDraw.Document.5.0">
              <p:embed/>
            </p:oleObj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42910" y="5715016"/>
            <a:ext cx="1189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5786454"/>
            <a:ext cx="2089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напівальдегід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оксимуконової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к-ти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500826" y="5000636"/>
            <a:ext cx="23574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Піровиноградна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к-та та ін. продукти</a:t>
            </a:r>
            <a:endParaRPr lang="ru-RU" sz="1600" dirty="0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2857488" y="4786322"/>
          <a:ext cx="1143008" cy="966361"/>
        </p:xfrm>
        <a:graphic>
          <a:graphicData uri="http://schemas.openxmlformats.org/presentationml/2006/ole">
            <p:oleObj spid="_x0000_s66569" name="CS ChemDraw Drawing" r:id="rId8" imgW="1051560" imgH="881380" progId="ChemDraw.Document.5.0">
              <p:embed/>
            </p:oleObj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4071934" y="5143512"/>
          <a:ext cx="465137" cy="160337"/>
        </p:xfrm>
        <a:graphic>
          <a:graphicData uri="http://schemas.openxmlformats.org/presentationml/2006/ole">
            <p:oleObj spid="_x0000_s66571" name="CS ChemDraw Drawing" r:id="rId9" imgW="464760" imgH="159840" progId="ChemDraw.Document.5.0">
              <p:embed/>
            </p:oleObj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500034" y="5214950"/>
          <a:ext cx="465137" cy="160337"/>
        </p:xfrm>
        <a:graphic>
          <a:graphicData uri="http://schemas.openxmlformats.org/presentationml/2006/ole">
            <p:oleObj spid="_x0000_s66572" name="CS ChemDraw Drawing" r:id="rId10" imgW="464760" imgH="159840" progId="ChemDraw.Document.5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розщеплює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ароматичні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ядра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ортошляху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анаеробних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руйнують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Citrobacterfreundii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руйнує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додецилсульфонату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28 годин.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Збагачують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селекціонованими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гетеротрофними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деструкторами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фотосинтезуючі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води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культурами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комплексами.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стимуляцію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аніонних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ведуча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поверхневої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послідовного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радикала.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Відщеплення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гідрофільної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лсульфонатов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алкіларилсульфонатів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сульфотаз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ефірний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молекулі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аліестераз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гідролізуючих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аліфатичні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ефіри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характеризуючихся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широкою субстратною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специфічністью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додецилсульфат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сульфіту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Оптимальна температура,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ферменту,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70 ° С , а оптимальна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- 7,5.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гетерофільними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грамнегативними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паличкоподібними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субстратах,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кометаболізма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розкладання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субстратів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дріжджеподбними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грибками,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косубстрату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Коридорний аеротенк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ашка какашка\Desktop\пролд\aerotenk-vitesnitelзщ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7843922" cy="32289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02" y="1357298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принципом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витіснення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Малоінтенсивний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Кессенера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глибиною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типу.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Масообмін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1,8 кг О₂ на 1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адержка 3"/>
          <p:cNvSpPr/>
          <p:nvPr/>
        </p:nvSpPr>
        <p:spPr>
          <a:xfrm>
            <a:off x="2500298" y="3286124"/>
            <a:ext cx="5500726" cy="2286016"/>
          </a:xfrm>
          <a:prstGeom prst="flowChartDelay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429388" y="3786190"/>
            <a:ext cx="214314" cy="107157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3214686"/>
            <a:ext cx="485778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428860" y="4143380"/>
            <a:ext cx="21431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>
            <a:off x="1500166" y="414338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892281" y="3894141"/>
            <a:ext cx="1588" cy="1214446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464315" y="3679033"/>
            <a:ext cx="1000132" cy="642942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857224" y="3500438"/>
            <a:ext cx="785818" cy="500066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8" idx="3"/>
          </p:cNvCxnSpPr>
          <p:nvPr/>
        </p:nvCxnSpPr>
        <p:spPr>
          <a:xfrm flipV="1">
            <a:off x="1571604" y="4321975"/>
            <a:ext cx="85725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3143240" y="4071942"/>
            <a:ext cx="500066" cy="500066"/>
          </a:xfrm>
          <a:prstGeom prst="flowChart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644348" y="4346713"/>
            <a:ext cx="269461" cy="304800"/>
          </a:xfrm>
          <a:custGeom>
            <a:avLst/>
            <a:gdLst>
              <a:gd name="connsiteX0" fmla="*/ 0 w 269461"/>
              <a:gd name="connsiteY0" fmla="*/ 0 h 304800"/>
              <a:gd name="connsiteX1" fmla="*/ 238539 w 269461"/>
              <a:gd name="connsiteY1" fmla="*/ 145774 h 304800"/>
              <a:gd name="connsiteX2" fmla="*/ 185530 w 269461"/>
              <a:gd name="connsiteY2" fmla="*/ 278296 h 304800"/>
              <a:gd name="connsiteX3" fmla="*/ 159026 w 269461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461" h="304800">
                <a:moveTo>
                  <a:pt x="0" y="0"/>
                </a:moveTo>
                <a:cubicBezTo>
                  <a:pt x="103808" y="49695"/>
                  <a:pt x="207617" y="99391"/>
                  <a:pt x="238539" y="145774"/>
                </a:cubicBezTo>
                <a:cubicBezTo>
                  <a:pt x="269461" y="192157"/>
                  <a:pt x="198782" y="251792"/>
                  <a:pt x="185530" y="278296"/>
                </a:cubicBezTo>
                <a:cubicBezTo>
                  <a:pt x="172278" y="304800"/>
                  <a:pt x="163443" y="302591"/>
                  <a:pt x="159026" y="3048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564835" y="3960191"/>
            <a:ext cx="384313" cy="161235"/>
          </a:xfrm>
          <a:custGeom>
            <a:avLst/>
            <a:gdLst>
              <a:gd name="connsiteX0" fmla="*/ 0 w 384313"/>
              <a:gd name="connsiteY0" fmla="*/ 161235 h 161235"/>
              <a:gd name="connsiteX1" fmla="*/ 225287 w 384313"/>
              <a:gd name="connsiteY1" fmla="*/ 2209 h 161235"/>
              <a:gd name="connsiteX2" fmla="*/ 384313 w 384313"/>
              <a:gd name="connsiteY2" fmla="*/ 147983 h 16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313" h="161235">
                <a:moveTo>
                  <a:pt x="0" y="161235"/>
                </a:moveTo>
                <a:cubicBezTo>
                  <a:pt x="80617" y="82826"/>
                  <a:pt x="161235" y="4418"/>
                  <a:pt x="225287" y="2209"/>
                </a:cubicBezTo>
                <a:cubicBezTo>
                  <a:pt x="289339" y="0"/>
                  <a:pt x="336826" y="73991"/>
                  <a:pt x="384313" y="14798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275495" y="3737113"/>
            <a:ext cx="196575" cy="304800"/>
          </a:xfrm>
          <a:custGeom>
            <a:avLst/>
            <a:gdLst>
              <a:gd name="connsiteX0" fmla="*/ 50801 w 196575"/>
              <a:gd name="connsiteY0" fmla="*/ 304800 h 304800"/>
              <a:gd name="connsiteX1" fmla="*/ 24296 w 196575"/>
              <a:gd name="connsiteY1" fmla="*/ 66261 h 304800"/>
              <a:gd name="connsiteX2" fmla="*/ 196575 w 196575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75" h="304800">
                <a:moveTo>
                  <a:pt x="50801" y="304800"/>
                </a:moveTo>
                <a:cubicBezTo>
                  <a:pt x="25400" y="210930"/>
                  <a:pt x="0" y="117061"/>
                  <a:pt x="24296" y="66261"/>
                </a:cubicBezTo>
                <a:cubicBezTo>
                  <a:pt x="48592" y="15461"/>
                  <a:pt x="122583" y="7730"/>
                  <a:pt x="1965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882348" y="3922643"/>
            <a:ext cx="245165" cy="265044"/>
          </a:xfrm>
          <a:custGeom>
            <a:avLst/>
            <a:gdLst>
              <a:gd name="connsiteX0" fmla="*/ 245165 w 245165"/>
              <a:gd name="connsiteY0" fmla="*/ 265044 h 265044"/>
              <a:gd name="connsiteX1" fmla="*/ 33130 w 245165"/>
              <a:gd name="connsiteY1" fmla="*/ 198783 h 265044"/>
              <a:gd name="connsiteX2" fmla="*/ 46382 w 245165"/>
              <a:gd name="connsiteY2" fmla="*/ 0 h 26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165" h="265044">
                <a:moveTo>
                  <a:pt x="245165" y="265044"/>
                </a:moveTo>
                <a:cubicBezTo>
                  <a:pt x="155712" y="254000"/>
                  <a:pt x="66260" y="242957"/>
                  <a:pt x="33130" y="198783"/>
                </a:cubicBezTo>
                <a:cubicBezTo>
                  <a:pt x="0" y="154609"/>
                  <a:pt x="23191" y="77304"/>
                  <a:pt x="46382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2835965" y="4452730"/>
            <a:ext cx="304800" cy="132522"/>
          </a:xfrm>
          <a:custGeom>
            <a:avLst/>
            <a:gdLst>
              <a:gd name="connsiteX0" fmla="*/ 304800 w 304800"/>
              <a:gd name="connsiteY0" fmla="*/ 0 h 132522"/>
              <a:gd name="connsiteX1" fmla="*/ 119270 w 304800"/>
              <a:gd name="connsiteY1" fmla="*/ 132522 h 132522"/>
              <a:gd name="connsiteX2" fmla="*/ 0 w 304800"/>
              <a:gd name="connsiteY2" fmla="*/ 0 h 13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132522">
                <a:moveTo>
                  <a:pt x="304800" y="0"/>
                </a:moveTo>
                <a:cubicBezTo>
                  <a:pt x="237435" y="66261"/>
                  <a:pt x="170070" y="132522"/>
                  <a:pt x="119270" y="132522"/>
                </a:cubicBezTo>
                <a:cubicBezTo>
                  <a:pt x="68470" y="132522"/>
                  <a:pt x="34235" y="66261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260035" y="4572000"/>
            <a:ext cx="178904" cy="282713"/>
          </a:xfrm>
          <a:custGeom>
            <a:avLst/>
            <a:gdLst>
              <a:gd name="connsiteX0" fmla="*/ 119269 w 178904"/>
              <a:gd name="connsiteY0" fmla="*/ 0 h 282713"/>
              <a:gd name="connsiteX1" fmla="*/ 159026 w 178904"/>
              <a:gd name="connsiteY1" fmla="*/ 238539 h 282713"/>
              <a:gd name="connsiteX2" fmla="*/ 0 w 178904"/>
              <a:gd name="connsiteY2" fmla="*/ 265043 h 28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04" h="282713">
                <a:moveTo>
                  <a:pt x="119269" y="0"/>
                </a:moveTo>
                <a:cubicBezTo>
                  <a:pt x="149086" y="97182"/>
                  <a:pt x="178904" y="194365"/>
                  <a:pt x="159026" y="238539"/>
                </a:cubicBezTo>
                <a:cubicBezTo>
                  <a:pt x="139148" y="282713"/>
                  <a:pt x="69574" y="273878"/>
                  <a:pt x="0" y="265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3357554" y="4286256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643702" y="4143380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5857884" y="414338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8001024" y="4286256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" idx="3"/>
          </p:cNvCxnSpPr>
          <p:nvPr/>
        </p:nvCxnSpPr>
        <p:spPr>
          <a:xfrm>
            <a:off x="8001024" y="442913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8001024" y="414338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2860261" y="4883427"/>
            <a:ext cx="837096" cy="227495"/>
          </a:xfrm>
          <a:custGeom>
            <a:avLst/>
            <a:gdLst>
              <a:gd name="connsiteX0" fmla="*/ 837096 w 837096"/>
              <a:gd name="connsiteY0" fmla="*/ 165651 h 227495"/>
              <a:gd name="connsiteX1" fmla="*/ 360017 w 837096"/>
              <a:gd name="connsiteY1" fmla="*/ 205408 h 227495"/>
              <a:gd name="connsiteX2" fmla="*/ 55217 w 837096"/>
              <a:gd name="connsiteY2" fmla="*/ 33130 h 227495"/>
              <a:gd name="connsiteX3" fmla="*/ 28713 w 837096"/>
              <a:gd name="connsiteY3" fmla="*/ 6625 h 22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96" h="227495">
                <a:moveTo>
                  <a:pt x="837096" y="165651"/>
                </a:moveTo>
                <a:cubicBezTo>
                  <a:pt x="663713" y="196573"/>
                  <a:pt x="490330" y="227495"/>
                  <a:pt x="360017" y="205408"/>
                </a:cubicBezTo>
                <a:cubicBezTo>
                  <a:pt x="229704" y="183321"/>
                  <a:pt x="110434" y="66260"/>
                  <a:pt x="55217" y="33130"/>
                </a:cubicBezTo>
                <a:cubicBezTo>
                  <a:pt x="0" y="0"/>
                  <a:pt x="14356" y="3312"/>
                  <a:pt x="28713" y="66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овина рамки 67"/>
          <p:cNvSpPr/>
          <p:nvPr/>
        </p:nvSpPr>
        <p:spPr>
          <a:xfrm rot="5643091" flipV="1">
            <a:off x="2863492" y="4860958"/>
            <a:ext cx="133568" cy="136480"/>
          </a:xfrm>
          <a:prstGeom prst="halfFra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42844" y="3071810"/>
            <a:ext cx="681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Вхід</a:t>
            </a:r>
            <a:endParaRPr lang="ru-RU" sz="20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8143900" y="4429132"/>
            <a:ext cx="822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Вихід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шка какашка\Desktop\пролд\836_html_1405c01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142984"/>
            <a:ext cx="692453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“Симплекс”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Турбінний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Масообмін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2,3 кг О₂ на 1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2643174" y="2643182"/>
            <a:ext cx="3786214" cy="3714776"/>
          </a:xfrm>
          <a:prstGeom prst="fram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285984" y="2500306"/>
            <a:ext cx="4286280" cy="6429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43174" y="314324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29322" y="314324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536943" y="467837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22761" y="467837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929058" y="5286388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929190" y="5286388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3679025" y="3607595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4822033" y="3607595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71802" y="3786190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143504" y="3786190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ручное управление 38"/>
          <p:cNvSpPr/>
          <p:nvPr/>
        </p:nvSpPr>
        <p:spPr>
          <a:xfrm>
            <a:off x="4071934" y="3500438"/>
            <a:ext cx="928694" cy="428628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143372" y="364331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9" idx="0"/>
            <a:endCxn id="39" idx="2"/>
          </p:cNvCxnSpPr>
          <p:nvPr/>
        </p:nvCxnSpPr>
        <p:spPr>
          <a:xfrm rot="16200000" flipH="1">
            <a:off x="4321967" y="371475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500562" y="364331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9" idx="0"/>
          </p:cNvCxnSpPr>
          <p:nvPr/>
        </p:nvCxnSpPr>
        <p:spPr>
          <a:xfrm rot="16200000" flipV="1">
            <a:off x="4161232" y="3125388"/>
            <a:ext cx="714380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Выгнутая вверх стрелка 49"/>
          <p:cNvSpPr/>
          <p:nvPr/>
        </p:nvSpPr>
        <p:spPr>
          <a:xfrm rot="10800000">
            <a:off x="4214810" y="3214686"/>
            <a:ext cx="571504" cy="214314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Стрелка вверх 52"/>
          <p:cNvSpPr/>
          <p:nvPr/>
        </p:nvSpPr>
        <p:spPr>
          <a:xfrm>
            <a:off x="4429124" y="4071942"/>
            <a:ext cx="142876" cy="92869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 flipH="1" flipV="1">
            <a:off x="4107653" y="5179231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V="1">
            <a:off x="4572000" y="5214950"/>
            <a:ext cx="35719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3107521" y="4750603"/>
            <a:ext cx="85725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5107785" y="4679165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H="1">
            <a:off x="3428992" y="4286256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5036347" y="4321975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Колонний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баштовий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ерліфтний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аератор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5715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турбідізація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компресор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30-60м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Енерговитрати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0,5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на1кг О₂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ашка какашка\Desktop\пролд\836_html_3832487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3929058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Інжекційний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аератор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92869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рециркуляцією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мулу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спалюванням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відпрацьованому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компресор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000496" y="2928934"/>
            <a:ext cx="1143008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3893339" y="4036223"/>
            <a:ext cx="1285884" cy="785818"/>
          </a:xfrm>
          <a:prstGeom prst="homePlat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 rot="5400000">
            <a:off x="4071934" y="4000504"/>
            <a:ext cx="928694" cy="500066"/>
          </a:xfrm>
          <a:prstGeom prst="homePlat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071670" y="3786190"/>
            <a:ext cx="785818" cy="100013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286512" y="3786190"/>
            <a:ext cx="785818" cy="100013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285984" y="4572008"/>
            <a:ext cx="357190" cy="92869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500826" y="4572008"/>
            <a:ext cx="357190" cy="857256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250265" y="567929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6465901" y="560706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3"/>
            <a:endCxn id="5" idx="2"/>
          </p:cNvCxnSpPr>
          <p:nvPr/>
        </p:nvCxnSpPr>
        <p:spPr>
          <a:xfrm flipV="1">
            <a:off x="2857488" y="4232678"/>
            <a:ext cx="1285884" cy="5357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8" idx="1"/>
          </p:cNvCxnSpPr>
          <p:nvPr/>
        </p:nvCxnSpPr>
        <p:spPr>
          <a:xfrm>
            <a:off x="4929190" y="4232678"/>
            <a:ext cx="1357322" cy="5357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1"/>
          </p:cNvCxnSpPr>
          <p:nvPr/>
        </p:nvCxnSpPr>
        <p:spPr>
          <a:xfrm rot="5400000" flipH="1" flipV="1">
            <a:off x="4339826" y="3554017"/>
            <a:ext cx="428628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00364" y="3143248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143504" y="3143248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V="1">
            <a:off x="2143108" y="435769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607455" y="4321975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2285984" y="435769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6573058" y="43569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6822297" y="4321975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V="1">
            <a:off x="6357950" y="435769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2143108" y="3857628"/>
            <a:ext cx="502181" cy="229394"/>
          </a:xfrm>
          <a:custGeom>
            <a:avLst/>
            <a:gdLst>
              <a:gd name="connsiteX0" fmla="*/ 364817 w 502181"/>
              <a:gd name="connsiteY0" fmla="*/ 156631 h 229394"/>
              <a:gd name="connsiteX1" fmla="*/ 126278 w 502181"/>
              <a:gd name="connsiteY1" fmla="*/ 143378 h 229394"/>
              <a:gd name="connsiteX2" fmla="*/ 179286 w 502181"/>
              <a:gd name="connsiteY2" fmla="*/ 37361 h 229394"/>
              <a:gd name="connsiteX3" fmla="*/ 457582 w 502181"/>
              <a:gd name="connsiteY3" fmla="*/ 50613 h 229394"/>
              <a:gd name="connsiteX4" fmla="*/ 444330 w 502181"/>
              <a:gd name="connsiteY4" fmla="*/ 209639 h 229394"/>
              <a:gd name="connsiteX5" fmla="*/ 378069 w 502181"/>
              <a:gd name="connsiteY5" fmla="*/ 209639 h 22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81" h="229394">
                <a:moveTo>
                  <a:pt x="364817" y="156631"/>
                </a:moveTo>
                <a:cubicBezTo>
                  <a:pt x="285304" y="152213"/>
                  <a:pt x="198334" y="177287"/>
                  <a:pt x="126278" y="143378"/>
                </a:cubicBezTo>
                <a:cubicBezTo>
                  <a:pt x="0" y="83953"/>
                  <a:pt x="173180" y="39396"/>
                  <a:pt x="179286" y="37361"/>
                </a:cubicBezTo>
                <a:cubicBezTo>
                  <a:pt x="272051" y="41778"/>
                  <a:pt x="379715" y="0"/>
                  <a:pt x="457582" y="50613"/>
                </a:cubicBezTo>
                <a:cubicBezTo>
                  <a:pt x="502181" y="79602"/>
                  <a:pt x="468118" y="162062"/>
                  <a:pt x="444330" y="209639"/>
                </a:cubicBezTo>
                <a:cubicBezTo>
                  <a:pt x="434452" y="229394"/>
                  <a:pt x="400156" y="209639"/>
                  <a:pt x="378069" y="209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429388" y="3857628"/>
            <a:ext cx="502181" cy="229394"/>
          </a:xfrm>
          <a:custGeom>
            <a:avLst/>
            <a:gdLst>
              <a:gd name="connsiteX0" fmla="*/ 364817 w 502181"/>
              <a:gd name="connsiteY0" fmla="*/ 156631 h 229394"/>
              <a:gd name="connsiteX1" fmla="*/ 126278 w 502181"/>
              <a:gd name="connsiteY1" fmla="*/ 143378 h 229394"/>
              <a:gd name="connsiteX2" fmla="*/ 179286 w 502181"/>
              <a:gd name="connsiteY2" fmla="*/ 37361 h 229394"/>
              <a:gd name="connsiteX3" fmla="*/ 457582 w 502181"/>
              <a:gd name="connsiteY3" fmla="*/ 50613 h 229394"/>
              <a:gd name="connsiteX4" fmla="*/ 444330 w 502181"/>
              <a:gd name="connsiteY4" fmla="*/ 209639 h 229394"/>
              <a:gd name="connsiteX5" fmla="*/ 378069 w 502181"/>
              <a:gd name="connsiteY5" fmla="*/ 209639 h 22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81" h="229394">
                <a:moveTo>
                  <a:pt x="364817" y="156631"/>
                </a:moveTo>
                <a:cubicBezTo>
                  <a:pt x="285304" y="152213"/>
                  <a:pt x="198334" y="177287"/>
                  <a:pt x="126278" y="143378"/>
                </a:cubicBezTo>
                <a:cubicBezTo>
                  <a:pt x="0" y="83953"/>
                  <a:pt x="173180" y="39396"/>
                  <a:pt x="179286" y="37361"/>
                </a:cubicBezTo>
                <a:cubicBezTo>
                  <a:pt x="272051" y="41778"/>
                  <a:pt x="379715" y="0"/>
                  <a:pt x="457582" y="50613"/>
                </a:cubicBezTo>
                <a:cubicBezTo>
                  <a:pt x="502181" y="79602"/>
                  <a:pt x="468118" y="162062"/>
                  <a:pt x="444330" y="209639"/>
                </a:cubicBezTo>
                <a:cubicBezTo>
                  <a:pt x="434452" y="229394"/>
                  <a:pt x="400156" y="209639"/>
                  <a:pt x="378069" y="209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643042" y="5786454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500826" y="5786454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357950" y="3000372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71934" y="5000636"/>
            <a:ext cx="60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Мул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000232" y="2786058"/>
            <a:ext cx="1255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ІЧ промені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СИСТЕМИ АНАЕРОБНИХ РЕАКТОРІВ ДЛЯ ОТРИ-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МАННЯ МЕТАНУ ТА ОЧИЩЕННЯ СТІЧНИХ ВОД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метанового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бродіння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Контактний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„киплячого”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шару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Анаеробний фільтр</a:t>
            </a:r>
          </a:p>
          <a:p>
            <a:pPr marL="342900" indent="-34290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(активного мулу)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Двоступеневий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Анаеробні лагуни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2626</TotalTime>
  <Words>1328</Words>
  <PresentationFormat>Экран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Начальная</vt:lpstr>
      <vt:lpstr>CS ChemDraw Drawing</vt:lpstr>
      <vt:lpstr>БІОЛОГІЧНА ОЧИСТКА СТОКІВ</vt:lpstr>
      <vt:lpstr>Схема аеробної очистки промислових стоків</vt:lpstr>
      <vt:lpstr>Коридорний аеротенк</vt:lpstr>
      <vt:lpstr>Система Кессенера</vt:lpstr>
      <vt:lpstr>Слайд 5</vt:lpstr>
      <vt:lpstr>Система “Симплекс”</vt:lpstr>
      <vt:lpstr>Колонний, баштовий або ерліфтний аератор</vt:lpstr>
      <vt:lpstr>Інжекційний аератор</vt:lpstr>
      <vt:lpstr>СИСТЕМИ АНАЕРОБНИХ РЕАКТОРІВ ДЛЯ ОТРИ- МАННЯ МЕТАНУ ТА ОЧИЩЕННЯ СТІЧНИХ ВОД</vt:lpstr>
      <vt:lpstr>1. Традиційний біореактор метанового бродіння.</vt:lpstr>
      <vt:lpstr>2. Контактний біореактор</vt:lpstr>
      <vt:lpstr>3. Біореактор „киплячого” шару</vt:lpstr>
      <vt:lpstr>4. Анаеробний фільтр</vt:lpstr>
      <vt:lpstr>5. Біореактор з шаром біомаси (активного мулу)</vt:lpstr>
      <vt:lpstr>6. Двоступеневий біореактор</vt:lpstr>
      <vt:lpstr>7. Анаеробні лагуни</vt:lpstr>
      <vt:lpstr>Приклад технологічної схеми біологічного очищення СВ.</vt:lpstr>
      <vt:lpstr>Слайд 18</vt:lpstr>
      <vt:lpstr>ОЧИЩЕННЯ СТІЧНИХ ВОД ВІД ПАР</vt:lpstr>
      <vt:lpstr>Слайд 20</vt:lpstr>
      <vt:lpstr>Слайд 21</vt:lpstr>
      <vt:lpstr>Слайд 22</vt:lpstr>
      <vt:lpstr>Слайд 23</vt:lpstr>
      <vt:lpstr>Слайд 24</vt:lpstr>
      <vt:lpstr>Слайд 25</vt:lpstr>
      <vt:lpstr> Культури, які руйнують ПАР</vt:lpstr>
      <vt:lpstr>Слайд 27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Сашка какашка</cp:lastModifiedBy>
  <cp:revision>226</cp:revision>
  <dcterms:created xsi:type="dcterms:W3CDTF">2013-11-08T21:50:42Z</dcterms:created>
  <dcterms:modified xsi:type="dcterms:W3CDTF">2013-11-15T06:19:16Z</dcterms:modified>
</cp:coreProperties>
</file>