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9" r:id="rId5"/>
    <p:sldId id="260" r:id="rId6"/>
    <p:sldId id="262" r:id="rId7"/>
    <p:sldId id="263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4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75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11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46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326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287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542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03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3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6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1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9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45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2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2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381642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067"/>
            <a:ext cx="8777065" cy="4314873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4777380"/>
            <a:ext cx="7427251" cy="210800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1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Іноземна </a:t>
            </a:r>
            <a:r>
              <a:rPr lang="uk-UA" sz="1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endParaRPr lang="en-US" sz="11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1200" dirty="0" smtClean="0"/>
              <a:t>Спеціальність 07З «Менеджмент»</a:t>
            </a:r>
            <a:r>
              <a:rPr lang="uk-UA" sz="11200" dirty="0"/>
              <a:t> </a:t>
            </a:r>
            <a:r>
              <a:rPr lang="ru-RU" sz="11200" dirty="0"/>
              <a:t/>
            </a:r>
            <a:br>
              <a:rPr lang="ru-RU" sz="11200" dirty="0"/>
            </a:br>
            <a:r>
              <a:rPr lang="uk-UA" sz="11200" dirty="0" smtClean="0"/>
              <a:t>Освітньо-професійна </a:t>
            </a:r>
            <a:r>
              <a:rPr lang="uk-UA" sz="11200" dirty="0"/>
              <a:t>програма «</a:t>
            </a:r>
            <a:r>
              <a:rPr lang="uk-UA" sz="11200" dirty="0" smtClean="0"/>
              <a:t>Менеджмент міжнародного бізнесу»</a:t>
            </a:r>
            <a:r>
              <a:rPr lang="ru-RU" sz="11200" dirty="0"/>
              <a:t/>
            </a:r>
            <a:br>
              <a:rPr lang="ru-RU" sz="11200" dirty="0"/>
            </a:br>
            <a:r>
              <a:rPr lang="uk-UA" sz="1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924800" cy="547260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uk-UA" sz="20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ВСТУП</a:t>
            </a:r>
          </a:p>
          <a:p>
            <a:pPr marL="0" indent="0" algn="just">
              <a:spcAft>
                <a:spcPts val="0"/>
              </a:spcAft>
              <a:buNone/>
            </a:pPr>
            <a:endParaRPr lang="uk-UA" sz="20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Сучасні </a:t>
            </a:r>
            <a:r>
              <a:rPr lang="uk-UA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зміни у структурі міжнародних відносин, глобальні та міграційні процеси, міжнародні зв’язки України, її інтеграція до європейського та світового простору зумовлюють той факт, що вивчення іноземної мови сьогодні є одним із невід’ємних компонентів освіти, а володіння міжнародною мовою спілкування стає не лише показником високого культурного рівня людини, а й запорукою її успішної професійної діяльності. Особливе місце в системі вищої професійної освіти посідає навчання студентів економічних спеціальностей. В сучасних умовах у випускників економічного профілю все частіше виникає необхідність професійного спілкування англійською мовою із зарубіжними партнерами. Усе вищезгадане визначає необхідність викладання курсу «Іноземна мова» в межах освітньо-професійної програми підготовки бакалаврів спеціальності 051 «Економіка».</a:t>
            </a:r>
            <a:endParaRPr lang="ru-RU" sz="20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788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3746376" cy="1066130"/>
          </a:xfrm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uk-UA" sz="1800" b="1" dirty="0"/>
              <a:t>У результаті вивчення навчальної дисципліни </a:t>
            </a:r>
            <a:r>
              <a:rPr lang="uk-UA" sz="1800" b="1" dirty="0" smtClean="0"/>
              <a:t>студент</a:t>
            </a:r>
            <a:r>
              <a:rPr lang="en-US" sz="1800" b="1" cap="none" spc="30" dirty="0" smtClean="0">
                <a:solidFill>
                  <a:srgbClr val="FFFFFF"/>
                </a:solidFill>
                <a:ea typeface="+mn-ea"/>
                <a:cs typeface="+mn-cs"/>
              </a:rPr>
              <a:t> </a:t>
            </a:r>
            <a:r>
              <a:rPr lang="uk-UA" sz="1800" b="1" cap="none" spc="30" dirty="0" smtClean="0">
                <a:solidFill>
                  <a:srgbClr val="FFFFFF"/>
                </a:solidFill>
                <a:ea typeface="+mn-ea"/>
                <a:cs typeface="+mn-cs"/>
              </a:rPr>
              <a:t>ЗМОЖЕ</a:t>
            </a:r>
            <a:r>
              <a:rPr lang="en-US" sz="1800" b="1" cap="none" spc="30" dirty="0" smtClean="0">
                <a:solidFill>
                  <a:srgbClr val="FFFFFF"/>
                </a:solidFill>
                <a:ea typeface="+mn-ea"/>
                <a:cs typeface="+mn-cs"/>
              </a:rPr>
              <a:t>: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3816424" cy="4320480"/>
          </a:xfrm>
        </p:spPr>
        <p:txBody>
          <a:bodyPr>
            <a:noAutofit/>
          </a:bodyPr>
          <a:lstStyle/>
          <a:p>
            <a:r>
              <a:rPr lang="uk-UA" sz="1800" dirty="0" smtClean="0"/>
              <a:t>говорити</a:t>
            </a:r>
            <a:r>
              <a:rPr lang="uk-UA" sz="1800" dirty="0"/>
              <a:t>, читати та розуміти іноземну мову в умовах ситуативного спілкування та в рамках професійної </a:t>
            </a:r>
            <a:r>
              <a:rPr lang="uk-UA" sz="1800" dirty="0" smtClean="0"/>
              <a:t>спрямованості</a:t>
            </a:r>
          </a:p>
          <a:p>
            <a:r>
              <a:rPr lang="uk-UA" sz="1800" dirty="0"/>
              <a:t>працювати з іноземними інформаційними джерелами, використовувати, тлумачити та аналізувати знайдену інформацію за професійним </a:t>
            </a:r>
            <a:r>
              <a:rPr lang="uk-UA" sz="1800" dirty="0" smtClean="0"/>
              <a:t>спрямуванням</a:t>
            </a:r>
          </a:p>
          <a:p>
            <a:r>
              <a:rPr lang="uk-UA" sz="1800" dirty="0" smtClean="0"/>
              <a:t>готувати та проводити </a:t>
            </a:r>
            <a:r>
              <a:rPr lang="uk-UA" sz="1800" dirty="0"/>
              <a:t>презентації </a:t>
            </a:r>
            <a:r>
              <a:rPr lang="uk-UA" sz="1800" dirty="0" smtClean="0"/>
              <a:t>англійською мовою</a:t>
            </a:r>
            <a:endParaRPr lang="ru-RU" sz="1800" dirty="0"/>
          </a:p>
          <a:p>
            <a:pPr marL="0" indent="0">
              <a:buNone/>
            </a:pPr>
            <a:endParaRPr lang="uk-UA" sz="2800" dirty="0" smtClean="0"/>
          </a:p>
          <a:p>
            <a:endParaRPr lang="uk-UA" sz="2800" dirty="0"/>
          </a:p>
          <a:p>
            <a:pPr marL="0" indent="0">
              <a:buNone/>
            </a:pPr>
            <a:endParaRPr lang="uk-UA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988840"/>
            <a:ext cx="3456384" cy="340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Arial" pitchFamily="34" charset="0"/>
              <a:buChar char="•"/>
            </a:pPr>
            <a:r>
              <a:rPr lang="uk-UA" dirty="0"/>
              <a:t>здійснювати усний переклад офіційних зустрічей та конференцій, нарад, телефонних </a:t>
            </a:r>
            <a:r>
              <a:rPr lang="uk-UA" dirty="0" smtClean="0"/>
              <a:t>розмов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Arial" pitchFamily="34" charset="0"/>
              <a:buChar char="•"/>
            </a:pPr>
            <a:r>
              <a:rPr lang="uk-UA" dirty="0"/>
              <a:t>опрацьовувати інформаційні джерела іноземного походження з метою пошуку необхідної інформації за </a:t>
            </a:r>
            <a:r>
              <a:rPr lang="uk-UA" dirty="0" smtClean="0"/>
              <a:t>фахом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DC9E1F"/>
              </a:buClr>
              <a:buFont typeface="Arial" pitchFamily="34" charset="0"/>
              <a:buChar char="•"/>
            </a:pPr>
            <a:r>
              <a:rPr lang="uk-UA" dirty="0"/>
              <a:t>складати у письмовій формі звіти, контракти, доповіді та вести ділове </a:t>
            </a:r>
            <a:r>
              <a:rPr lang="uk-UA" dirty="0" smtClean="0"/>
              <a:t>листування</a:t>
            </a:r>
          </a:p>
        </p:txBody>
      </p:sp>
    </p:spTree>
    <p:extLst>
      <p:ext uri="{BB962C8B-B14F-4D97-AF65-F5344CB8AC3E}">
        <p14:creationId xmlns:p14="http://schemas.microsoft.com/office/powerpoint/2010/main" val="41538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2074"/>
          </a:xfrm>
        </p:spPr>
        <p:txBody>
          <a:bodyPr/>
          <a:lstStyle/>
          <a:p>
            <a:pPr algn="ctr"/>
            <a:r>
              <a:rPr lang="uk-UA" sz="2800" cap="none" dirty="0" smtClean="0"/>
              <a:t>ТЕМАТИКА КУРСУ</a:t>
            </a:r>
            <a:endParaRPr lang="ru-RU" sz="2800" cap="none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1439" y="1340768"/>
            <a:ext cx="7922840" cy="4248472"/>
          </a:xfrm>
        </p:spPr>
        <p:txBody>
          <a:bodyPr>
            <a:noAutofit/>
          </a:bodyPr>
          <a:lstStyle/>
          <a:p>
            <a:r>
              <a:rPr lang="en-US" sz="2400" dirty="0"/>
              <a:t>Phonetics and English Grammar </a:t>
            </a:r>
            <a:endParaRPr lang="uk-UA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Establishment of Professional Relations </a:t>
            </a:r>
            <a:endParaRPr lang="uk-UA" sz="2400" dirty="0" smtClean="0"/>
          </a:p>
          <a:p>
            <a:r>
              <a:rPr lang="en-US" sz="2400" dirty="0"/>
              <a:t>Work and Leisure </a:t>
            </a:r>
            <a:endParaRPr lang="uk-UA" sz="2400" dirty="0" smtClean="0"/>
          </a:p>
          <a:p>
            <a:r>
              <a:rPr lang="en-US" sz="2400" dirty="0"/>
              <a:t>Stress at Work </a:t>
            </a:r>
            <a:endParaRPr lang="uk-UA" sz="2400" dirty="0" smtClean="0"/>
          </a:p>
          <a:p>
            <a:r>
              <a:rPr lang="en-US" sz="2400" dirty="0"/>
              <a:t>Business </a:t>
            </a:r>
            <a:r>
              <a:rPr lang="en-US" sz="2400" dirty="0" smtClean="0"/>
              <a:t>Meetings</a:t>
            </a:r>
            <a:endParaRPr lang="uk-UA" sz="2400" dirty="0" smtClean="0"/>
          </a:p>
          <a:p>
            <a:r>
              <a:rPr lang="en-US" sz="2400" dirty="0"/>
              <a:t>Main Cross</a:t>
            </a:r>
            <a:r>
              <a:rPr lang="uk-UA" sz="2400" dirty="0"/>
              <a:t>-</a:t>
            </a:r>
            <a:r>
              <a:rPr lang="en-US" sz="2400" dirty="0"/>
              <a:t>cultural Features of Business Etiquette in the World </a:t>
            </a:r>
            <a:endParaRPr lang="uk-UA" sz="2400" dirty="0" smtClean="0"/>
          </a:p>
          <a:p>
            <a:r>
              <a:rPr lang="en-US" sz="2400" dirty="0"/>
              <a:t>Product and Service Choice </a:t>
            </a:r>
            <a:endParaRPr lang="uk-UA" sz="2400" dirty="0" smtClean="0"/>
          </a:p>
          <a:p>
            <a:r>
              <a:rPr lang="en-US" sz="2400" dirty="0"/>
              <a:t>The Pursuit of Your Own Business 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18795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896" y="476672"/>
            <a:ext cx="806685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/>
              <a:t>КОНТРОЛЬНІ ЗАХОДИ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95952" y="1135570"/>
            <a:ext cx="7924800" cy="4176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err="1"/>
              <a:t>Поточні</a:t>
            </a:r>
            <a:r>
              <a:rPr lang="ru-RU" sz="2000" b="1" dirty="0"/>
              <a:t> </a:t>
            </a:r>
            <a:r>
              <a:rPr lang="ru-RU" sz="2000" b="1" dirty="0" err="1"/>
              <a:t>контрольні</a:t>
            </a:r>
            <a:r>
              <a:rPr lang="ru-RU" sz="2000" b="1" dirty="0"/>
              <a:t> заходи (</a:t>
            </a:r>
            <a:r>
              <a:rPr lang="en-US" sz="2000" b="1" dirty="0"/>
              <a:t>max</a:t>
            </a:r>
            <a:r>
              <a:rPr lang="ru-RU" sz="2000" b="1" dirty="0"/>
              <a:t> 60</a:t>
            </a:r>
            <a:r>
              <a:rPr lang="uk-UA" sz="2000" b="1" dirty="0"/>
              <a:t> балів</a:t>
            </a:r>
            <a:r>
              <a:rPr lang="uk-UA" sz="2000" b="1" dirty="0" smtClean="0"/>
              <a:t>)</a:t>
            </a:r>
          </a:p>
          <a:p>
            <a:pPr marL="0" indent="0" algn="ctr">
              <a:buNone/>
            </a:pPr>
            <a:endParaRPr lang="ru-RU" sz="2000" dirty="0"/>
          </a:p>
          <a:p>
            <a:r>
              <a:rPr lang="uk-UA" sz="2000" dirty="0" smtClean="0"/>
              <a:t>Тестування </a:t>
            </a:r>
            <a:r>
              <a:rPr lang="uk-UA" sz="2000" dirty="0"/>
              <a:t>(</a:t>
            </a:r>
            <a:r>
              <a:rPr lang="en-US" sz="2000" dirty="0"/>
              <a:t>max </a:t>
            </a:r>
            <a:r>
              <a:rPr lang="ru-RU" sz="2000" dirty="0"/>
              <a:t>3</a:t>
            </a:r>
            <a:r>
              <a:rPr lang="uk-UA" sz="2000" dirty="0"/>
              <a:t> бали) – виконання тестових завдань з граматики. </a:t>
            </a:r>
            <a:endParaRPr lang="ru-RU" sz="2000" dirty="0"/>
          </a:p>
          <a:p>
            <a:r>
              <a:rPr lang="uk-UA" sz="2000" dirty="0"/>
              <a:t>Тестування (</a:t>
            </a:r>
            <a:r>
              <a:rPr lang="en-US" sz="2000" dirty="0"/>
              <a:t>max</a:t>
            </a:r>
            <a:r>
              <a:rPr lang="ru-RU" sz="2000" dirty="0"/>
              <a:t> 2</a:t>
            </a:r>
            <a:r>
              <a:rPr lang="uk-UA" sz="2000" dirty="0"/>
              <a:t> бали) – виконання тестових завдань з лексики. </a:t>
            </a:r>
            <a:endParaRPr lang="ru-RU" sz="2000" dirty="0"/>
          </a:p>
          <a:p>
            <a:r>
              <a:rPr lang="ru-RU" sz="2000" dirty="0" err="1" smtClean="0"/>
              <a:t>Контрольне</a:t>
            </a:r>
            <a:r>
              <a:rPr lang="ru-RU" sz="2000" dirty="0" smtClean="0"/>
              <a:t> </a:t>
            </a:r>
            <a:r>
              <a:rPr lang="ru-RU" sz="2000" dirty="0" err="1"/>
              <a:t>тестування</a:t>
            </a:r>
            <a:r>
              <a:rPr lang="ru-RU" sz="2000" dirty="0"/>
              <a:t> у СЕЗН </a:t>
            </a:r>
            <a:r>
              <a:rPr lang="en-US" sz="2000" dirty="0"/>
              <a:t>Moodle</a:t>
            </a:r>
            <a:r>
              <a:rPr lang="ru-RU" sz="2000" dirty="0"/>
              <a:t> за </a:t>
            </a:r>
            <a:r>
              <a:rPr lang="ru-RU" sz="2000" dirty="0" err="1"/>
              <a:t>матеріалом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Розділу</a:t>
            </a:r>
            <a:r>
              <a:rPr lang="ru-RU" sz="2000" dirty="0"/>
              <a:t> 1 (</a:t>
            </a:r>
            <a:r>
              <a:rPr lang="en-US" sz="2000" dirty="0"/>
              <a:t>max</a:t>
            </a:r>
            <a:r>
              <a:rPr lang="ru-RU" sz="2000" dirty="0"/>
              <a:t> 5 </a:t>
            </a:r>
            <a:r>
              <a:rPr lang="ru-RU" sz="2000" dirty="0" err="1"/>
              <a:t>балів</a:t>
            </a:r>
            <a:r>
              <a:rPr lang="ru-RU" sz="2000" dirty="0"/>
              <a:t>).</a:t>
            </a:r>
          </a:p>
          <a:p>
            <a:r>
              <a:rPr lang="ru-RU" sz="2000" dirty="0" err="1"/>
              <a:t>Контрольне</a:t>
            </a:r>
            <a:r>
              <a:rPr lang="ru-RU" sz="2000" dirty="0"/>
              <a:t> </a:t>
            </a:r>
            <a:r>
              <a:rPr lang="ru-RU" sz="2000" dirty="0" err="1"/>
              <a:t>тестування</a:t>
            </a:r>
            <a:r>
              <a:rPr lang="ru-RU" sz="2000" dirty="0"/>
              <a:t> у СЕЗН </a:t>
            </a:r>
            <a:r>
              <a:rPr lang="en-US" sz="2000" dirty="0"/>
              <a:t>Moodle </a:t>
            </a:r>
            <a:r>
              <a:rPr lang="ru-RU" sz="2000" dirty="0"/>
              <a:t>за </a:t>
            </a:r>
            <a:r>
              <a:rPr lang="ru-RU" sz="2000" dirty="0" err="1"/>
              <a:t>матеріалом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Розділу</a:t>
            </a:r>
            <a:r>
              <a:rPr lang="ru-RU" sz="2000" dirty="0"/>
              <a:t> 2 (</a:t>
            </a:r>
            <a:r>
              <a:rPr lang="en-US" sz="2000" dirty="0"/>
              <a:t>max</a:t>
            </a:r>
            <a:r>
              <a:rPr lang="ru-RU" sz="2000" dirty="0"/>
              <a:t> 5 </a:t>
            </a:r>
            <a:r>
              <a:rPr lang="ru-RU" sz="2000" dirty="0" err="1"/>
              <a:t>балів</a:t>
            </a:r>
            <a:r>
              <a:rPr lang="ru-RU" sz="2000" dirty="0"/>
              <a:t>).</a:t>
            </a:r>
          </a:p>
          <a:p>
            <a:r>
              <a:rPr lang="ru-RU" sz="2000" dirty="0" err="1"/>
              <a:t>Презентація</a:t>
            </a:r>
            <a:r>
              <a:rPr lang="ru-RU" sz="2000" dirty="0"/>
              <a:t> (</a:t>
            </a:r>
            <a:r>
              <a:rPr lang="en-US" sz="2000" dirty="0"/>
              <a:t>max </a:t>
            </a:r>
            <a:r>
              <a:rPr lang="ru-RU" sz="2000" dirty="0"/>
              <a:t>10</a:t>
            </a:r>
            <a:r>
              <a:rPr lang="uk-UA" sz="2000" dirty="0"/>
              <a:t> балів</a:t>
            </a:r>
            <a:r>
              <a:rPr lang="ru-RU" sz="2000" dirty="0"/>
              <a:t>) х 2 </a:t>
            </a:r>
            <a:r>
              <a:rPr lang="uk-UA" sz="2000" dirty="0"/>
              <a:t>– </a:t>
            </a:r>
            <a:r>
              <a:rPr lang="ru-RU" sz="2000" dirty="0" err="1"/>
              <a:t>складання</a:t>
            </a:r>
            <a:r>
              <a:rPr lang="ru-RU" sz="2000" dirty="0"/>
              <a:t> </a:t>
            </a:r>
            <a:r>
              <a:rPr lang="ru-RU" sz="2000" dirty="0" err="1"/>
              <a:t>презентації</a:t>
            </a:r>
            <a:r>
              <a:rPr lang="ru-RU" sz="2000" dirty="0"/>
              <a:t> за </a:t>
            </a:r>
            <a:r>
              <a:rPr lang="ru-RU" sz="2000" dirty="0" err="1"/>
              <a:t>матеріалом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Розділу</a:t>
            </a:r>
            <a:r>
              <a:rPr lang="ru-RU" sz="2000" dirty="0"/>
              <a:t> 1 та </a:t>
            </a:r>
            <a:r>
              <a:rPr lang="ru-RU" sz="2000" dirty="0" err="1"/>
              <a:t>Розділу</a:t>
            </a:r>
            <a:r>
              <a:rPr lang="ru-RU" sz="2000" dirty="0"/>
              <a:t> 2 у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самостійної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та </a:t>
            </a:r>
            <a:r>
              <a:rPr lang="ru-RU" sz="2000" dirty="0" err="1"/>
              <a:t>публічний</a:t>
            </a:r>
            <a:r>
              <a:rPr lang="ru-RU" sz="2000" dirty="0"/>
              <a:t> </a:t>
            </a:r>
            <a:r>
              <a:rPr lang="ru-RU" sz="2000" dirty="0" err="1"/>
              <a:t>виступ</a:t>
            </a:r>
            <a:r>
              <a:rPr lang="ru-RU" sz="2000" dirty="0"/>
              <a:t> на практичному </a:t>
            </a:r>
            <a:r>
              <a:rPr lang="ru-RU" sz="2000" dirty="0" err="1"/>
              <a:t>занятті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63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КОНТРОЛЬНІ ЗАХОДИ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Підсумкові контрольні заходи (</a:t>
            </a:r>
            <a:r>
              <a:rPr lang="en-US" sz="2800" dirty="0" smtClean="0"/>
              <a:t>max</a:t>
            </a:r>
            <a:r>
              <a:rPr lang="ru-RU" sz="2800" dirty="0" smtClean="0"/>
              <a:t> 40 </a:t>
            </a:r>
            <a:r>
              <a:rPr lang="uk-UA" sz="2800" dirty="0" smtClean="0"/>
              <a:t>балів)</a:t>
            </a:r>
          </a:p>
          <a:p>
            <a:pPr marL="0" indent="0" algn="ctr">
              <a:buNone/>
            </a:pPr>
            <a:endParaRPr lang="ru-RU" sz="2800" dirty="0" smtClean="0"/>
          </a:p>
          <a:p>
            <a:r>
              <a:rPr lang="ru-RU" sz="2800" dirty="0" err="1" smtClean="0"/>
              <a:t>Підсумкове</a:t>
            </a:r>
            <a:r>
              <a:rPr lang="ru-RU" sz="2800" dirty="0" smtClean="0"/>
              <a:t> </a:t>
            </a:r>
            <a:r>
              <a:rPr lang="ru-RU" sz="2800" dirty="0" err="1" smtClean="0"/>
              <a:t>тестування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вивченим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матеріалом</a:t>
            </a:r>
            <a:r>
              <a:rPr lang="ru-RU" sz="2800" dirty="0" smtClean="0"/>
              <a:t> курсу (</a:t>
            </a:r>
            <a:r>
              <a:rPr lang="en-US" sz="2800" dirty="0" smtClean="0"/>
              <a:t>max</a:t>
            </a:r>
            <a:r>
              <a:rPr lang="ru-RU" sz="2800" dirty="0" smtClean="0"/>
              <a:t> 20 </a:t>
            </a:r>
            <a:r>
              <a:rPr lang="ru-RU" sz="2800" dirty="0" err="1" smtClean="0"/>
              <a:t>балів</a:t>
            </a:r>
            <a:r>
              <a:rPr lang="ru-RU" sz="2800" dirty="0" smtClean="0"/>
              <a:t>).</a:t>
            </a:r>
          </a:p>
          <a:p>
            <a:r>
              <a:rPr lang="ru-RU" sz="2800" dirty="0" err="1" smtClean="0"/>
              <a:t>Письмовий</a:t>
            </a:r>
            <a:r>
              <a:rPr lang="ru-RU" sz="2800" dirty="0" smtClean="0"/>
              <a:t> </a:t>
            </a:r>
            <a:r>
              <a:rPr lang="ru-RU" sz="2800" dirty="0"/>
              <a:t>переклад </a:t>
            </a:r>
            <a:r>
              <a:rPr lang="ru-RU" sz="2800" dirty="0" err="1"/>
              <a:t>речень</a:t>
            </a:r>
            <a:r>
              <a:rPr lang="ru-RU" sz="2800" dirty="0"/>
              <a:t> з </a:t>
            </a:r>
            <a:r>
              <a:rPr lang="ru-RU" sz="2800" dirty="0" err="1"/>
              <a:t>фаховою</a:t>
            </a:r>
            <a:r>
              <a:rPr lang="ru-RU" sz="2800" dirty="0"/>
              <a:t> </a:t>
            </a:r>
            <a:r>
              <a:rPr lang="ru-RU" sz="2800" dirty="0" err="1"/>
              <a:t>термінологією</a:t>
            </a:r>
            <a:r>
              <a:rPr lang="ru-RU" sz="2800" dirty="0"/>
              <a:t> з </a:t>
            </a:r>
            <a:r>
              <a:rPr lang="ru-RU" sz="2800" dirty="0" err="1"/>
              <a:t>української</a:t>
            </a:r>
            <a:r>
              <a:rPr lang="ru-RU" sz="2800" dirty="0"/>
              <a:t> </a:t>
            </a:r>
            <a:r>
              <a:rPr lang="ru-RU" sz="2800" dirty="0" err="1"/>
              <a:t>мови</a:t>
            </a:r>
            <a:r>
              <a:rPr lang="ru-RU" sz="2800" dirty="0"/>
              <a:t> на </a:t>
            </a:r>
            <a:r>
              <a:rPr lang="ru-RU" sz="2800" dirty="0" err="1"/>
              <a:t>англійську</a:t>
            </a:r>
            <a:r>
              <a:rPr lang="ru-RU" sz="2800" dirty="0"/>
              <a:t> </a:t>
            </a:r>
            <a:r>
              <a:rPr lang="ru-RU" sz="2800" dirty="0" err="1"/>
              <a:t>мову</a:t>
            </a:r>
            <a:r>
              <a:rPr lang="ru-RU" sz="2800" dirty="0"/>
              <a:t> (</a:t>
            </a:r>
            <a:r>
              <a:rPr lang="en-US" sz="2800" dirty="0"/>
              <a:t>max</a:t>
            </a:r>
            <a:r>
              <a:rPr lang="ru-RU" sz="2800" dirty="0"/>
              <a:t> 20 </a:t>
            </a:r>
            <a:r>
              <a:rPr lang="ru-RU" sz="2800" dirty="0" err="1"/>
              <a:t>балів</a:t>
            </a:r>
            <a:r>
              <a:rPr lang="ru-RU" sz="2800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8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512" y="116632"/>
            <a:ext cx="7992888" cy="432048"/>
          </a:xfrm>
        </p:spPr>
        <p:txBody>
          <a:bodyPr/>
          <a:lstStyle/>
          <a:p>
            <a:pPr algn="ctr"/>
            <a:r>
              <a:rPr lang="ru-RU" sz="1800" b="1" dirty="0" err="1"/>
              <a:t>Критерії</a:t>
            </a:r>
            <a:r>
              <a:rPr lang="ru-RU" sz="1800" b="1" dirty="0"/>
              <a:t> </a:t>
            </a:r>
            <a:r>
              <a:rPr lang="ru-RU" sz="1800" b="1" dirty="0" err="1" smtClean="0"/>
              <a:t>оцінювання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64704"/>
            <a:ext cx="792480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Робота на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заняттях</a:t>
            </a:r>
            <a:r>
              <a:rPr lang="ru-RU" dirty="0"/>
              <a:t>:</a:t>
            </a:r>
          </a:p>
          <a:p>
            <a:r>
              <a:rPr lang="uk-UA" dirty="0"/>
              <a:t>Тестування (</a:t>
            </a:r>
            <a:r>
              <a:rPr lang="en-US" dirty="0"/>
              <a:t>max </a:t>
            </a:r>
            <a:r>
              <a:rPr lang="ru-RU" dirty="0"/>
              <a:t>3</a:t>
            </a:r>
            <a:r>
              <a:rPr lang="uk-UA" dirty="0"/>
              <a:t> </a:t>
            </a:r>
            <a:r>
              <a:rPr lang="uk-UA" dirty="0" err="1"/>
              <a:t>бала</a:t>
            </a:r>
            <a:r>
              <a:rPr lang="uk-UA" dirty="0"/>
              <a:t>)</a:t>
            </a:r>
            <a:r>
              <a:rPr lang="uk-UA" b="1" i="1" dirty="0"/>
              <a:t> – </a:t>
            </a:r>
            <a:r>
              <a:rPr lang="uk-UA" dirty="0"/>
              <a:t>виконання тестових завдань з граматики. </a:t>
            </a:r>
            <a:endParaRPr lang="ru-RU" dirty="0"/>
          </a:p>
          <a:p>
            <a:r>
              <a:rPr lang="uk-UA" dirty="0"/>
              <a:t>Тестування (</a:t>
            </a:r>
            <a:r>
              <a:rPr lang="en-US" dirty="0"/>
              <a:t>max </a:t>
            </a:r>
            <a:r>
              <a:rPr lang="ru-RU" dirty="0"/>
              <a:t>2</a:t>
            </a:r>
            <a:r>
              <a:rPr lang="uk-UA" dirty="0"/>
              <a:t> </a:t>
            </a:r>
            <a:r>
              <a:rPr lang="uk-UA" dirty="0" err="1"/>
              <a:t>бала</a:t>
            </a:r>
            <a:r>
              <a:rPr lang="uk-UA" dirty="0"/>
              <a:t>)</a:t>
            </a:r>
            <a:r>
              <a:rPr lang="uk-UA" b="1" i="1" dirty="0"/>
              <a:t> – </a:t>
            </a:r>
            <a:r>
              <a:rPr lang="uk-UA" dirty="0"/>
              <a:t>виконання тестових завдань з лексики.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12 тестів поточного контролю за семестр. </a:t>
            </a:r>
            <a:endParaRPr lang="ru-RU" dirty="0"/>
          </a:p>
          <a:p>
            <a:r>
              <a:rPr lang="ru-RU" dirty="0" err="1" smtClean="0"/>
              <a:t>Контрольне</a:t>
            </a:r>
            <a:r>
              <a:rPr lang="ru-RU" dirty="0" smtClean="0"/>
              <a:t> </a:t>
            </a:r>
            <a:r>
              <a:rPr lang="ru-RU" dirty="0" err="1"/>
              <a:t>тестування</a:t>
            </a:r>
            <a:r>
              <a:rPr lang="ru-RU" dirty="0"/>
              <a:t> у СЕЗН </a:t>
            </a:r>
            <a:r>
              <a:rPr lang="en-US" dirty="0"/>
              <a:t>Moodle</a:t>
            </a:r>
            <a:r>
              <a:rPr lang="ru-RU" dirty="0"/>
              <a:t> за </a:t>
            </a:r>
            <a:r>
              <a:rPr lang="ru-RU" dirty="0" err="1"/>
              <a:t>матеріалом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Розділів</a:t>
            </a:r>
            <a:r>
              <a:rPr lang="ru-RU" dirty="0"/>
              <a:t> 1 та 2.</a:t>
            </a:r>
          </a:p>
          <a:p>
            <a:pPr marL="0" indent="0">
              <a:buNone/>
            </a:pP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тестів</a:t>
            </a:r>
            <a:r>
              <a:rPr lang="ru-RU" dirty="0"/>
              <a:t> за </a:t>
            </a:r>
            <a:r>
              <a:rPr lang="ru-RU" dirty="0" err="1"/>
              <a:t>матеріалом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Розділів</a:t>
            </a:r>
            <a:r>
              <a:rPr lang="ru-RU" dirty="0"/>
              <a:t> 1 та </a:t>
            </a:r>
            <a:r>
              <a:rPr lang="ru-RU" dirty="0" smtClean="0"/>
              <a:t>2.</a:t>
            </a:r>
          </a:p>
          <a:p>
            <a:pPr marL="0" indent="0">
              <a:buNone/>
            </a:pPr>
            <a:r>
              <a:rPr lang="ru-RU" dirty="0" smtClean="0"/>
              <a:t>0,5 </a:t>
            </a:r>
            <a:r>
              <a:rPr lang="ru-RU" dirty="0"/>
              <a:t>бала – за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правильну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(</a:t>
            </a:r>
            <a:r>
              <a:rPr lang="ru-RU" dirty="0" err="1"/>
              <a:t>всього</a:t>
            </a:r>
            <a:r>
              <a:rPr lang="ru-RU" dirty="0"/>
              <a:t> 10 </a:t>
            </a:r>
            <a:r>
              <a:rPr lang="ru-RU" dirty="0" err="1"/>
              <a:t>тестових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до кожного </a:t>
            </a:r>
            <a:r>
              <a:rPr lang="ru-RU" dirty="0" err="1"/>
              <a:t>розділу</a:t>
            </a:r>
            <a:r>
              <a:rPr lang="ru-RU" dirty="0"/>
              <a:t>). </a:t>
            </a:r>
          </a:p>
          <a:p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презентації</a:t>
            </a:r>
            <a:r>
              <a:rPr lang="ru-RU" dirty="0"/>
              <a:t> за </a:t>
            </a:r>
            <a:r>
              <a:rPr lang="ru-RU" dirty="0" err="1"/>
              <a:t>матеріалом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Розділів</a:t>
            </a:r>
            <a:r>
              <a:rPr lang="ru-RU" dirty="0"/>
              <a:t> 1 та 2. </a:t>
            </a:r>
          </a:p>
          <a:p>
            <a:pPr marL="0" indent="0">
              <a:buNone/>
            </a:pPr>
            <a:r>
              <a:rPr lang="ru-RU" dirty="0"/>
              <a:t>10 </a:t>
            </a:r>
            <a:r>
              <a:rPr lang="ru-RU" dirty="0" err="1"/>
              <a:t>балів</a:t>
            </a:r>
            <a:r>
              <a:rPr lang="ru-RU" dirty="0"/>
              <a:t> – </a:t>
            </a:r>
            <a:r>
              <a:rPr lang="ru-RU" dirty="0" err="1"/>
              <a:t>презентація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характеру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актуальної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відповідного</a:t>
            </a:r>
            <a:r>
              <a:rPr lang="ru-RU" dirty="0"/>
              <a:t> стилю </a:t>
            </a:r>
            <a:r>
              <a:rPr lang="ru-RU" dirty="0" err="1"/>
              <a:t>оформлення</a:t>
            </a:r>
            <a:r>
              <a:rPr lang="ru-RU" dirty="0"/>
              <a:t>; </a:t>
            </a:r>
            <a:r>
              <a:rPr lang="ru-RU" dirty="0" err="1"/>
              <a:t>доповідь</a:t>
            </a:r>
            <a:r>
              <a:rPr lang="ru-RU" dirty="0"/>
              <a:t> </a:t>
            </a:r>
            <a:r>
              <a:rPr lang="ru-RU" dirty="0" err="1"/>
              <a:t>структурована</a:t>
            </a:r>
            <a:r>
              <a:rPr lang="ru-RU" dirty="0"/>
              <a:t>, </a:t>
            </a:r>
            <a:r>
              <a:rPr lang="ru-RU" dirty="0" err="1"/>
              <a:t>чітка</a:t>
            </a:r>
            <a:r>
              <a:rPr lang="ru-RU" dirty="0"/>
              <a:t>, </a:t>
            </a:r>
            <a:r>
              <a:rPr lang="ru-RU" dirty="0" err="1"/>
              <a:t>аргументована</a:t>
            </a:r>
            <a:r>
              <a:rPr lang="ru-RU" dirty="0"/>
              <a:t> без лексико-</a:t>
            </a:r>
            <a:r>
              <a:rPr lang="ru-RU" dirty="0" err="1"/>
              <a:t>граматичних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. </a:t>
            </a:r>
            <a:r>
              <a:rPr lang="ru-RU" dirty="0" err="1"/>
              <a:t>Наявний</a:t>
            </a:r>
            <a:r>
              <a:rPr lang="ru-RU" dirty="0"/>
              <a:t> </a:t>
            </a:r>
            <a:r>
              <a:rPr lang="ru-RU" dirty="0" err="1"/>
              <a:t>постійний</a:t>
            </a:r>
            <a:r>
              <a:rPr lang="ru-RU" dirty="0"/>
              <a:t> контакт з </a:t>
            </a:r>
            <a:r>
              <a:rPr lang="ru-RU" dirty="0" err="1"/>
              <a:t>аудиторією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5-8 </a:t>
            </a:r>
            <a:r>
              <a:rPr lang="ru-RU" dirty="0" err="1"/>
              <a:t>балів</a:t>
            </a:r>
            <a:r>
              <a:rPr lang="ru-RU" dirty="0"/>
              <a:t> – </a:t>
            </a:r>
            <a:r>
              <a:rPr lang="ru-RU" dirty="0" err="1"/>
              <a:t>презентація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характеру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актуальної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відповідного</a:t>
            </a:r>
            <a:r>
              <a:rPr lang="ru-RU" dirty="0"/>
              <a:t> стилю </a:t>
            </a:r>
            <a:r>
              <a:rPr lang="ru-RU" dirty="0" err="1"/>
              <a:t>оформлення</a:t>
            </a:r>
            <a:r>
              <a:rPr lang="ru-RU" dirty="0"/>
              <a:t>; </a:t>
            </a:r>
            <a:r>
              <a:rPr lang="ru-RU" dirty="0" err="1"/>
              <a:t>доповідь</a:t>
            </a:r>
            <a:r>
              <a:rPr lang="ru-RU" dirty="0"/>
              <a:t> </a:t>
            </a:r>
            <a:r>
              <a:rPr lang="ru-RU" dirty="0" err="1"/>
              <a:t>структурована</a:t>
            </a:r>
            <a:r>
              <a:rPr lang="ru-RU" dirty="0"/>
              <a:t>, </a:t>
            </a:r>
            <a:r>
              <a:rPr lang="ru-RU" dirty="0" err="1"/>
              <a:t>чітка</a:t>
            </a:r>
            <a:r>
              <a:rPr lang="ru-RU" dirty="0"/>
              <a:t>, </a:t>
            </a:r>
            <a:r>
              <a:rPr lang="ru-RU" dirty="0" err="1"/>
              <a:t>аргументована</a:t>
            </a:r>
            <a:r>
              <a:rPr lang="ru-RU" dirty="0"/>
              <a:t> з </a:t>
            </a:r>
            <a:r>
              <a:rPr lang="ru-RU" dirty="0" err="1"/>
              <a:t>незначними</a:t>
            </a:r>
            <a:r>
              <a:rPr lang="ru-RU" dirty="0"/>
              <a:t> лексико-</a:t>
            </a:r>
            <a:r>
              <a:rPr lang="ru-RU" dirty="0" err="1"/>
              <a:t>граматичними</a:t>
            </a:r>
            <a:r>
              <a:rPr lang="ru-RU" dirty="0"/>
              <a:t> </a:t>
            </a:r>
            <a:r>
              <a:rPr lang="ru-RU" dirty="0" err="1"/>
              <a:t>помилками</a:t>
            </a:r>
            <a:r>
              <a:rPr lang="ru-RU" dirty="0"/>
              <a:t>. </a:t>
            </a:r>
            <a:r>
              <a:rPr lang="ru-RU" dirty="0" err="1"/>
              <a:t>Наявний</a:t>
            </a:r>
            <a:r>
              <a:rPr lang="ru-RU" dirty="0"/>
              <a:t> контакт з </a:t>
            </a:r>
            <a:r>
              <a:rPr lang="ru-RU" dirty="0" err="1"/>
              <a:t>аудиторією</a:t>
            </a:r>
            <a:r>
              <a:rPr lang="ru-RU" dirty="0"/>
              <a:t>.  </a:t>
            </a:r>
          </a:p>
          <a:p>
            <a:pPr marL="0" indent="0">
              <a:buNone/>
            </a:pPr>
            <a:r>
              <a:rPr lang="ru-RU" dirty="0"/>
              <a:t>1-4 </a:t>
            </a:r>
            <a:r>
              <a:rPr lang="ru-RU" dirty="0" err="1"/>
              <a:t>бали</a:t>
            </a:r>
            <a:r>
              <a:rPr lang="ru-RU" dirty="0"/>
              <a:t> – </a:t>
            </a:r>
            <a:r>
              <a:rPr lang="ru-RU" dirty="0" err="1"/>
              <a:t>доповідь</a:t>
            </a:r>
            <a:r>
              <a:rPr lang="ru-RU" dirty="0"/>
              <a:t> </a:t>
            </a:r>
            <a:r>
              <a:rPr lang="ru-RU" dirty="0" err="1"/>
              <a:t>поверхова</a:t>
            </a:r>
            <a:r>
              <a:rPr lang="ru-RU" dirty="0"/>
              <a:t>, фрагментарна з великою </a:t>
            </a:r>
            <a:r>
              <a:rPr lang="ru-RU" dirty="0" err="1"/>
              <a:t>кількістю</a:t>
            </a:r>
            <a:r>
              <a:rPr lang="ru-RU" dirty="0"/>
              <a:t> лексико-</a:t>
            </a:r>
            <a:r>
              <a:rPr lang="ru-RU" dirty="0" err="1"/>
              <a:t>граматичних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1080120"/>
          </a:xfrm>
        </p:spPr>
        <p:txBody>
          <a:bodyPr/>
          <a:lstStyle/>
          <a:p>
            <a:pPr algn="ctr"/>
            <a:r>
              <a:rPr lang="ru-RU" sz="1800" b="1" dirty="0" err="1" smtClean="0"/>
              <a:t>Критерії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оцінювання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>Підсумковий </a:t>
            </a:r>
            <a:r>
              <a:rPr lang="ru-RU" sz="1800" b="1" dirty="0" smtClean="0"/>
              <a:t>контроль: </a:t>
            </a:r>
            <a:r>
              <a:rPr lang="ru-RU" sz="1800" b="1" dirty="0" err="1"/>
              <a:t>Залік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5632" y="1412776"/>
            <a:ext cx="7924800" cy="42494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Підсумкове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за </a:t>
            </a:r>
            <a:r>
              <a:rPr lang="ru-RU" dirty="0" err="1"/>
              <a:t>вивченим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курсу: 1 бал за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правильну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(</a:t>
            </a:r>
            <a:r>
              <a:rPr lang="ru-RU" dirty="0" err="1"/>
              <a:t>всього</a:t>
            </a:r>
            <a:r>
              <a:rPr lang="ru-RU" dirty="0"/>
              <a:t> 20 </a:t>
            </a:r>
            <a:r>
              <a:rPr lang="ru-RU" dirty="0" err="1"/>
              <a:t>питань</a:t>
            </a:r>
            <a:r>
              <a:rPr lang="ru-RU" dirty="0"/>
              <a:t>). </a:t>
            </a:r>
          </a:p>
          <a:p>
            <a:r>
              <a:rPr lang="ru-RU" dirty="0"/>
              <a:t>2. </a:t>
            </a:r>
            <a:r>
              <a:rPr lang="ru-RU" dirty="0" err="1"/>
              <a:t>Письмовий</a:t>
            </a:r>
            <a:r>
              <a:rPr lang="ru-RU" dirty="0"/>
              <a:t> переклад </a:t>
            </a:r>
            <a:r>
              <a:rPr lang="ru-RU" dirty="0" err="1"/>
              <a:t>речень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термінології</a:t>
            </a:r>
            <a:r>
              <a:rPr lang="ru-RU" dirty="0"/>
              <a:t> з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на </a:t>
            </a:r>
            <a:r>
              <a:rPr lang="ru-RU" dirty="0" err="1"/>
              <a:t>англійську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. 2 </a:t>
            </a:r>
            <a:r>
              <a:rPr lang="ru-RU" dirty="0" err="1"/>
              <a:t>бали</a:t>
            </a:r>
            <a:r>
              <a:rPr lang="ru-RU" dirty="0"/>
              <a:t> – за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правильний</a:t>
            </a:r>
            <a:r>
              <a:rPr lang="ru-RU" dirty="0"/>
              <a:t> переклад </a:t>
            </a:r>
            <a:r>
              <a:rPr lang="ru-RU" dirty="0" err="1"/>
              <a:t>речення</a:t>
            </a:r>
            <a:r>
              <a:rPr lang="ru-RU" dirty="0"/>
              <a:t> (</a:t>
            </a:r>
            <a:r>
              <a:rPr lang="ru-RU" dirty="0" err="1"/>
              <a:t>всього</a:t>
            </a:r>
            <a:r>
              <a:rPr lang="ru-RU" dirty="0"/>
              <a:t> 10 </a:t>
            </a:r>
            <a:r>
              <a:rPr lang="ru-RU" dirty="0" err="1"/>
              <a:t>речень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20 </a:t>
            </a:r>
            <a:r>
              <a:rPr lang="ru-RU" dirty="0" err="1"/>
              <a:t>балів</a:t>
            </a:r>
            <a:r>
              <a:rPr lang="ru-RU" dirty="0"/>
              <a:t> – переклад без </a:t>
            </a:r>
            <a:r>
              <a:rPr lang="ru-RU" dirty="0" err="1"/>
              <a:t>жодної</a:t>
            </a:r>
            <a:r>
              <a:rPr lang="ru-RU" dirty="0"/>
              <a:t> лексико-</a:t>
            </a:r>
            <a:r>
              <a:rPr lang="ru-RU" dirty="0" err="1"/>
              <a:t>граматичної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термінології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18 – 16 </a:t>
            </a:r>
            <a:r>
              <a:rPr lang="ru-RU" dirty="0" err="1"/>
              <a:t>балів</a:t>
            </a:r>
            <a:r>
              <a:rPr lang="ru-RU" dirty="0"/>
              <a:t> – переклад </a:t>
            </a:r>
            <a:r>
              <a:rPr lang="ru-RU" dirty="0" err="1"/>
              <a:t>повний</a:t>
            </a:r>
            <a:r>
              <a:rPr lang="ru-RU" dirty="0"/>
              <a:t>, але </a:t>
            </a:r>
            <a:r>
              <a:rPr lang="ru-RU" dirty="0" err="1"/>
              <a:t>присутні</a:t>
            </a:r>
            <a:r>
              <a:rPr lang="ru-RU" dirty="0"/>
              <a:t> </a:t>
            </a:r>
            <a:r>
              <a:rPr lang="ru-RU" dirty="0" err="1"/>
              <a:t>неістотні</a:t>
            </a:r>
            <a:r>
              <a:rPr lang="ru-RU" dirty="0"/>
              <a:t> </a:t>
            </a:r>
            <a:r>
              <a:rPr lang="ru-RU" dirty="0" err="1"/>
              <a:t>неточності</a:t>
            </a:r>
            <a:r>
              <a:rPr lang="ru-RU" dirty="0"/>
              <a:t> та </a:t>
            </a:r>
            <a:r>
              <a:rPr lang="ru-RU" dirty="0" err="1"/>
              <a:t>незначні</a:t>
            </a:r>
            <a:r>
              <a:rPr lang="ru-RU" dirty="0"/>
              <a:t> лексико-</a:t>
            </a:r>
            <a:r>
              <a:rPr lang="ru-RU" dirty="0" err="1"/>
              <a:t>граматичні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14 – 10 </a:t>
            </a:r>
            <a:r>
              <a:rPr lang="ru-RU" dirty="0" err="1"/>
              <a:t>балів</a:t>
            </a:r>
            <a:r>
              <a:rPr lang="ru-RU" dirty="0"/>
              <a:t> – переклад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суттєвими</a:t>
            </a:r>
            <a:r>
              <a:rPr lang="ru-RU" dirty="0"/>
              <a:t> лексико-</a:t>
            </a:r>
            <a:r>
              <a:rPr lang="ru-RU" dirty="0" err="1"/>
              <a:t>граматичними</a:t>
            </a:r>
            <a:r>
              <a:rPr lang="ru-RU" dirty="0"/>
              <a:t> </a:t>
            </a:r>
            <a:r>
              <a:rPr lang="ru-RU" dirty="0" err="1"/>
              <a:t>помилками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8 – 6 </a:t>
            </a:r>
            <a:r>
              <a:rPr lang="ru-RU" dirty="0" err="1"/>
              <a:t>балів</a:t>
            </a:r>
            <a:r>
              <a:rPr lang="ru-RU" dirty="0"/>
              <a:t> – переклад </a:t>
            </a:r>
            <a:r>
              <a:rPr lang="ru-RU" dirty="0" err="1"/>
              <a:t>виконано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з лексико-</a:t>
            </a:r>
            <a:r>
              <a:rPr lang="ru-RU" dirty="0" err="1"/>
              <a:t>граматичними</a:t>
            </a:r>
            <a:r>
              <a:rPr lang="ru-RU" dirty="0"/>
              <a:t> </a:t>
            </a:r>
            <a:r>
              <a:rPr lang="ru-RU" dirty="0" err="1"/>
              <a:t>помилками</a:t>
            </a:r>
            <a:r>
              <a:rPr lang="ru-RU" dirty="0"/>
              <a:t> без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термінології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 – 2 </a:t>
            </a:r>
            <a:r>
              <a:rPr lang="ru-RU" dirty="0" err="1"/>
              <a:t>бали</a:t>
            </a:r>
            <a:r>
              <a:rPr lang="ru-RU" dirty="0"/>
              <a:t> – переклад </a:t>
            </a:r>
            <a:r>
              <a:rPr lang="ru-RU" dirty="0" err="1"/>
              <a:t>виконано</a:t>
            </a:r>
            <a:r>
              <a:rPr lang="ru-RU" dirty="0"/>
              <a:t> не </a:t>
            </a:r>
            <a:r>
              <a:rPr lang="ru-RU" dirty="0" err="1"/>
              <a:t>повністю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значними</a:t>
            </a:r>
            <a:r>
              <a:rPr lang="ru-RU" dirty="0"/>
              <a:t> лексико-</a:t>
            </a:r>
            <a:r>
              <a:rPr lang="ru-RU" dirty="0" err="1"/>
              <a:t>граматичними</a:t>
            </a:r>
            <a:r>
              <a:rPr lang="ru-RU" dirty="0"/>
              <a:t> </a:t>
            </a:r>
            <a:r>
              <a:rPr lang="ru-RU" dirty="0" err="1"/>
              <a:t>помилками</a:t>
            </a:r>
            <a:r>
              <a:rPr lang="ru-RU" dirty="0"/>
              <a:t>,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не </a:t>
            </a:r>
            <a:r>
              <a:rPr lang="ru-RU" dirty="0" err="1"/>
              <a:t>опановано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7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588" y="332656"/>
            <a:ext cx="7992888" cy="576064"/>
          </a:xfrm>
        </p:spPr>
        <p:txBody>
          <a:bodyPr/>
          <a:lstStyle/>
          <a:p>
            <a:pPr algn="ctr"/>
            <a:r>
              <a:rPr lang="uk-UA" sz="2800" dirty="0" smtClean="0"/>
              <a:t>РЕКОМЕНДОВАНА ЛІТЕРАТУРА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5632" y="1052736"/>
            <a:ext cx="7924800" cy="4609476"/>
          </a:xfrm>
        </p:spPr>
        <p:txBody>
          <a:bodyPr>
            <a:normAutofit fontScale="55000" lnSpcReduction="20000"/>
          </a:bodyPr>
          <a:lstStyle/>
          <a:p>
            <a:r>
              <a:rPr lang="uk-UA" sz="2600" dirty="0" err="1"/>
              <a:t>Cotton</a:t>
            </a:r>
            <a:r>
              <a:rPr lang="uk-UA" sz="2600" dirty="0"/>
              <a:t> D. </a:t>
            </a:r>
            <a:r>
              <a:rPr lang="uk-UA" sz="2600" dirty="0" err="1"/>
              <a:t>Market</a:t>
            </a:r>
            <a:r>
              <a:rPr lang="uk-UA" sz="2600" dirty="0"/>
              <a:t> </a:t>
            </a:r>
            <a:r>
              <a:rPr lang="uk-UA" sz="2600" dirty="0" err="1"/>
              <a:t>Leader</a:t>
            </a:r>
            <a:r>
              <a:rPr lang="uk-UA" sz="2600" dirty="0"/>
              <a:t>: </a:t>
            </a:r>
            <a:r>
              <a:rPr lang="en-US" sz="2600" dirty="0"/>
              <a:t>Pre-</a:t>
            </a:r>
            <a:r>
              <a:rPr lang="uk-UA" sz="2600" dirty="0" err="1"/>
              <a:t>Intermediate</a:t>
            </a:r>
            <a:r>
              <a:rPr lang="uk-UA" sz="2600" dirty="0"/>
              <a:t> </a:t>
            </a:r>
            <a:r>
              <a:rPr lang="uk-UA" sz="2600" dirty="0" err="1"/>
              <a:t>Business</a:t>
            </a:r>
            <a:r>
              <a:rPr lang="uk-UA" sz="2600" dirty="0"/>
              <a:t> </a:t>
            </a:r>
            <a:r>
              <a:rPr lang="uk-UA" sz="2600" dirty="0" err="1"/>
              <a:t>English</a:t>
            </a:r>
            <a:r>
              <a:rPr lang="uk-UA" sz="2600" dirty="0"/>
              <a:t> </a:t>
            </a:r>
            <a:r>
              <a:rPr lang="uk-UA" sz="2600" dirty="0" err="1"/>
              <a:t>Course</a:t>
            </a:r>
            <a:r>
              <a:rPr lang="uk-UA" sz="2600" dirty="0"/>
              <a:t> </a:t>
            </a:r>
            <a:r>
              <a:rPr lang="uk-UA" sz="2600" dirty="0" err="1"/>
              <a:t>book</a:t>
            </a:r>
            <a:r>
              <a:rPr lang="uk-UA" sz="2600" dirty="0"/>
              <a:t> : </a:t>
            </a:r>
            <a:r>
              <a:rPr lang="uk-UA" sz="2600" dirty="0" err="1"/>
              <a:t>New</a:t>
            </a:r>
            <a:r>
              <a:rPr lang="uk-UA" sz="2600" dirty="0"/>
              <a:t> </a:t>
            </a:r>
            <a:r>
              <a:rPr lang="uk-UA" sz="2600" dirty="0" err="1"/>
              <a:t>Edition</a:t>
            </a:r>
            <a:r>
              <a:rPr lang="uk-UA" sz="2600" dirty="0"/>
              <a:t>. </a:t>
            </a:r>
            <a:r>
              <a:rPr lang="uk-UA" sz="2600" dirty="0" err="1"/>
              <a:t>Edinburgh</a:t>
            </a:r>
            <a:r>
              <a:rPr lang="uk-UA" sz="2600" dirty="0"/>
              <a:t> </a:t>
            </a:r>
            <a:r>
              <a:rPr lang="uk-UA" sz="2600" dirty="0" err="1"/>
              <a:t>Gate</a:t>
            </a:r>
            <a:r>
              <a:rPr lang="uk-UA" sz="2600" dirty="0"/>
              <a:t>, </a:t>
            </a:r>
            <a:r>
              <a:rPr lang="uk-UA" sz="2600" dirty="0" err="1"/>
              <a:t>Harlow</a:t>
            </a:r>
            <a:r>
              <a:rPr lang="uk-UA" sz="2600" dirty="0"/>
              <a:t> : </a:t>
            </a:r>
            <a:r>
              <a:rPr lang="uk-UA" sz="2600" dirty="0" err="1"/>
              <a:t>Pearson</a:t>
            </a:r>
            <a:r>
              <a:rPr lang="uk-UA" sz="2600" dirty="0"/>
              <a:t> </a:t>
            </a:r>
            <a:r>
              <a:rPr lang="uk-UA" sz="2600" dirty="0" err="1"/>
              <a:t>Education</a:t>
            </a:r>
            <a:r>
              <a:rPr lang="uk-UA" sz="2600" dirty="0"/>
              <a:t> </a:t>
            </a:r>
            <a:r>
              <a:rPr lang="uk-UA" sz="2600" dirty="0" err="1"/>
              <a:t>Limited</a:t>
            </a:r>
            <a:r>
              <a:rPr lang="uk-UA" sz="2600" dirty="0"/>
              <a:t>, 2005. 160 p.</a:t>
            </a:r>
            <a:endParaRPr lang="ru-RU" sz="2600" dirty="0"/>
          </a:p>
          <a:p>
            <a:r>
              <a:rPr lang="uk-UA" sz="2600" dirty="0" err="1"/>
              <a:t>Rogers</a:t>
            </a:r>
            <a:r>
              <a:rPr lang="uk-UA" sz="2600" dirty="0"/>
              <a:t> J. </a:t>
            </a:r>
            <a:r>
              <a:rPr lang="uk-UA" sz="2600" dirty="0" err="1"/>
              <a:t>Market</a:t>
            </a:r>
            <a:r>
              <a:rPr lang="uk-UA" sz="2600" dirty="0"/>
              <a:t> </a:t>
            </a:r>
            <a:r>
              <a:rPr lang="uk-UA" sz="2600" dirty="0" err="1"/>
              <a:t>Leader</a:t>
            </a:r>
            <a:r>
              <a:rPr lang="uk-UA" sz="2600" dirty="0"/>
              <a:t>: </a:t>
            </a:r>
            <a:r>
              <a:rPr lang="en-US" sz="2600" dirty="0"/>
              <a:t>Pre-</a:t>
            </a:r>
            <a:r>
              <a:rPr lang="uk-UA" sz="2600" dirty="0" err="1"/>
              <a:t>Intermediate</a:t>
            </a:r>
            <a:r>
              <a:rPr lang="uk-UA" sz="2600" dirty="0"/>
              <a:t> </a:t>
            </a:r>
            <a:r>
              <a:rPr lang="uk-UA" sz="2600" dirty="0" err="1"/>
              <a:t>Business</a:t>
            </a:r>
            <a:r>
              <a:rPr lang="uk-UA" sz="2600" dirty="0"/>
              <a:t> </a:t>
            </a:r>
            <a:r>
              <a:rPr lang="uk-UA" sz="2600" dirty="0" err="1"/>
              <a:t>English</a:t>
            </a:r>
            <a:r>
              <a:rPr lang="uk-UA" sz="2600" dirty="0"/>
              <a:t> </a:t>
            </a:r>
            <a:r>
              <a:rPr lang="uk-UA" sz="2600" dirty="0" err="1"/>
              <a:t>Practice</a:t>
            </a:r>
            <a:r>
              <a:rPr lang="uk-UA" sz="2600" dirty="0"/>
              <a:t> </a:t>
            </a:r>
            <a:r>
              <a:rPr lang="uk-UA" sz="2600" dirty="0" err="1"/>
              <a:t>File</a:t>
            </a:r>
            <a:r>
              <a:rPr lang="uk-UA" sz="2600" dirty="0"/>
              <a:t> : </a:t>
            </a:r>
            <a:r>
              <a:rPr lang="uk-UA" sz="2600" dirty="0" err="1"/>
              <a:t>New</a:t>
            </a:r>
            <a:r>
              <a:rPr lang="uk-UA" sz="2600" dirty="0"/>
              <a:t> </a:t>
            </a:r>
            <a:r>
              <a:rPr lang="uk-UA" sz="2600" dirty="0" err="1"/>
              <a:t>Edition</a:t>
            </a:r>
            <a:r>
              <a:rPr lang="uk-UA" sz="2600" dirty="0"/>
              <a:t> </a:t>
            </a:r>
            <a:r>
              <a:rPr lang="uk-UA" sz="2600" dirty="0" err="1"/>
              <a:t>with</a:t>
            </a:r>
            <a:r>
              <a:rPr lang="uk-UA" sz="2600" dirty="0"/>
              <a:t> CD 0589. </a:t>
            </a:r>
            <a:r>
              <a:rPr lang="uk-UA" sz="2600" dirty="0" err="1"/>
              <a:t>Edinburgh</a:t>
            </a:r>
            <a:r>
              <a:rPr lang="uk-UA" sz="2600" dirty="0"/>
              <a:t> </a:t>
            </a:r>
            <a:r>
              <a:rPr lang="uk-UA" sz="2600" dirty="0" err="1"/>
              <a:t>Gate</a:t>
            </a:r>
            <a:r>
              <a:rPr lang="uk-UA" sz="2600" dirty="0"/>
              <a:t>, </a:t>
            </a:r>
            <a:r>
              <a:rPr lang="uk-UA" sz="2600" dirty="0" err="1"/>
              <a:t>Harlow</a:t>
            </a:r>
            <a:r>
              <a:rPr lang="uk-UA" sz="2600" dirty="0"/>
              <a:t> : </a:t>
            </a:r>
            <a:r>
              <a:rPr lang="uk-UA" sz="2600" dirty="0" err="1"/>
              <a:t>Pearson</a:t>
            </a:r>
            <a:r>
              <a:rPr lang="uk-UA" sz="2600" dirty="0"/>
              <a:t> </a:t>
            </a:r>
            <a:r>
              <a:rPr lang="uk-UA" sz="2600" dirty="0" err="1"/>
              <a:t>Education</a:t>
            </a:r>
            <a:r>
              <a:rPr lang="uk-UA" sz="2600" dirty="0"/>
              <a:t> </a:t>
            </a:r>
            <a:r>
              <a:rPr lang="uk-UA" sz="2600" dirty="0" err="1"/>
              <a:t>Limited</a:t>
            </a:r>
            <a:r>
              <a:rPr lang="uk-UA" sz="2600" dirty="0"/>
              <a:t>, 2008. 96 p.</a:t>
            </a:r>
            <a:endParaRPr lang="ru-RU" sz="2600" dirty="0"/>
          </a:p>
          <a:p>
            <a:r>
              <a:rPr lang="uk-UA" sz="2600" dirty="0"/>
              <a:t>Бєляєва А.В. Іноземна мова професійного спрямування (англійська): реферування текстів за фахом : </a:t>
            </a:r>
            <a:r>
              <a:rPr lang="uk-UA" sz="2600" dirty="0" err="1"/>
              <a:t>навч</a:t>
            </a:r>
            <a:r>
              <a:rPr lang="uk-UA" sz="2600" dirty="0"/>
              <a:t>. </a:t>
            </a:r>
            <a:r>
              <a:rPr lang="uk-UA" sz="2600" dirty="0" err="1"/>
              <a:t>пос</a:t>
            </a:r>
            <a:r>
              <a:rPr lang="uk-UA" sz="2600" dirty="0"/>
              <a:t>. для </a:t>
            </a:r>
            <a:r>
              <a:rPr lang="uk-UA" sz="2600" dirty="0" err="1"/>
              <a:t>студ</a:t>
            </a:r>
            <a:r>
              <a:rPr lang="uk-UA" sz="2600" dirty="0"/>
              <a:t>. мат. ф-ту, </a:t>
            </a:r>
            <a:r>
              <a:rPr lang="uk-UA" sz="2600" dirty="0" err="1"/>
              <a:t>екон</a:t>
            </a:r>
            <a:r>
              <a:rPr lang="uk-UA" sz="2600" dirty="0"/>
              <a:t>. ф-ту, ф-ту </a:t>
            </a:r>
            <a:r>
              <a:rPr lang="uk-UA" sz="2600" dirty="0" err="1"/>
              <a:t>соц</a:t>
            </a:r>
            <a:r>
              <a:rPr lang="uk-UA" sz="2600" dirty="0"/>
              <a:t>. та </a:t>
            </a:r>
            <a:r>
              <a:rPr lang="uk-UA" sz="2600" dirty="0" err="1"/>
              <a:t>упр</a:t>
            </a:r>
            <a:r>
              <a:rPr lang="uk-UA" sz="2600" dirty="0"/>
              <a:t>. </a:t>
            </a:r>
            <a:r>
              <a:rPr lang="uk-UA" sz="2600" dirty="0" err="1"/>
              <a:t>освітньо-кваліф</a:t>
            </a:r>
            <a:r>
              <a:rPr lang="uk-UA" sz="2600" dirty="0"/>
              <a:t>. рівня "бакалавр" [Електронний ресурс] / Бєляєва А.В. – 2014. – Режим доступу : http://ebooks.znu.edu.ua/files/metodychky/2013/11/0030835.doc </a:t>
            </a:r>
            <a:endParaRPr lang="ru-RU" sz="2600" dirty="0"/>
          </a:p>
          <a:p>
            <a:r>
              <a:rPr lang="uk-UA" sz="2600" dirty="0" err="1"/>
              <a:t>Биконя</a:t>
            </a:r>
            <a:r>
              <a:rPr lang="uk-UA" sz="2600" dirty="0"/>
              <a:t> О.П. Ділова англійська мова : </a:t>
            </a:r>
            <a:r>
              <a:rPr lang="uk-UA" sz="2600" dirty="0" err="1"/>
              <a:t>навч</a:t>
            </a:r>
            <a:r>
              <a:rPr lang="uk-UA" sz="2600" dirty="0"/>
              <a:t>. </a:t>
            </a:r>
            <a:r>
              <a:rPr lang="uk-UA" sz="2600" dirty="0" err="1"/>
              <a:t>посіб</a:t>
            </a:r>
            <a:r>
              <a:rPr lang="uk-UA" sz="2600" dirty="0"/>
              <a:t>. для </a:t>
            </a:r>
            <a:r>
              <a:rPr lang="uk-UA" sz="2600" dirty="0" err="1"/>
              <a:t>студ</a:t>
            </a:r>
            <a:r>
              <a:rPr lang="uk-UA" sz="2600" dirty="0"/>
              <a:t>. </a:t>
            </a:r>
            <a:r>
              <a:rPr lang="uk-UA" sz="2600" dirty="0" err="1"/>
              <a:t>вищ</a:t>
            </a:r>
            <a:r>
              <a:rPr lang="uk-UA" sz="2600" dirty="0"/>
              <a:t>. </a:t>
            </a:r>
            <a:r>
              <a:rPr lang="uk-UA" sz="2600" dirty="0" err="1"/>
              <a:t>навч</a:t>
            </a:r>
            <a:r>
              <a:rPr lang="uk-UA" sz="2600" dirty="0"/>
              <a:t>. </a:t>
            </a:r>
            <a:r>
              <a:rPr lang="uk-UA" sz="2600" dirty="0" err="1"/>
              <a:t>закл</a:t>
            </a:r>
            <a:r>
              <a:rPr lang="uk-UA" sz="2600" dirty="0"/>
              <a:t>. </a:t>
            </a:r>
            <a:r>
              <a:rPr lang="uk-UA" sz="2600" dirty="0" err="1"/>
              <a:t>рек</a:t>
            </a:r>
            <a:r>
              <a:rPr lang="uk-UA" sz="2600" dirty="0"/>
              <a:t>. МОНУ</a:t>
            </a:r>
            <a:r>
              <a:rPr lang="ru-RU" sz="2600" dirty="0"/>
              <a:t>.</a:t>
            </a:r>
            <a:r>
              <a:rPr lang="uk-UA" sz="2600" dirty="0"/>
              <a:t> Вінниця : Нова Книга, 2010. 312 с.</a:t>
            </a:r>
            <a:endParaRPr lang="ru-RU" sz="2600" dirty="0"/>
          </a:p>
          <a:p>
            <a:r>
              <a:rPr lang="uk-UA" sz="2600" dirty="0" err="1"/>
              <a:t>Вавіліна</a:t>
            </a:r>
            <a:r>
              <a:rPr lang="uk-UA" sz="2600" dirty="0"/>
              <a:t> С.Г. Англійська мова професійного спрямування : практикум до самостійної роботи для студентів економічного факультету всіх спеціальностей [Електронний ресурс] / </a:t>
            </a:r>
            <a:r>
              <a:rPr lang="uk-UA" sz="2600" dirty="0" err="1"/>
              <a:t>Вавіліна</a:t>
            </a:r>
            <a:r>
              <a:rPr lang="uk-UA" sz="2600" dirty="0"/>
              <a:t> С.Г.. – 2010. – Режим доступу : http://ebooks.znu.edu.ua/files/metodychky/2009/12/angl_prof_marketing.pdf. </a:t>
            </a:r>
            <a:endParaRPr lang="ru-RU" sz="2600" dirty="0"/>
          </a:p>
          <a:p>
            <a:r>
              <a:rPr lang="uk-UA" sz="2600" dirty="0"/>
              <a:t>Данилова З.В. </a:t>
            </a:r>
            <a:r>
              <a:rPr lang="uk-UA" sz="2600" dirty="0" err="1"/>
              <a:t>Business</a:t>
            </a:r>
            <a:r>
              <a:rPr lang="uk-UA" sz="2600" dirty="0"/>
              <a:t> </a:t>
            </a:r>
            <a:r>
              <a:rPr lang="uk-UA" sz="2600" dirty="0" err="1"/>
              <a:t>English</a:t>
            </a:r>
            <a:r>
              <a:rPr lang="uk-UA" sz="2600" dirty="0"/>
              <a:t>. </a:t>
            </a:r>
            <a:r>
              <a:rPr lang="uk-UA" sz="2600" dirty="0" err="1"/>
              <a:t>Fundamentals</a:t>
            </a:r>
            <a:r>
              <a:rPr lang="uk-UA" sz="2600" dirty="0"/>
              <a:t> </a:t>
            </a:r>
            <a:r>
              <a:rPr lang="uk-UA" sz="2600" dirty="0" err="1"/>
              <a:t>of</a:t>
            </a:r>
            <a:r>
              <a:rPr lang="uk-UA" sz="2600" dirty="0"/>
              <a:t> </a:t>
            </a:r>
            <a:r>
              <a:rPr lang="uk-UA" sz="2600" dirty="0" err="1"/>
              <a:t>Marketing</a:t>
            </a:r>
            <a:r>
              <a:rPr lang="uk-UA" sz="2600" dirty="0"/>
              <a:t> (Ділова англійська мова. Основи маркетингу) : </a:t>
            </a:r>
            <a:r>
              <a:rPr lang="uk-UA" sz="2600" dirty="0" err="1"/>
              <a:t>навч</a:t>
            </a:r>
            <a:r>
              <a:rPr lang="uk-UA" sz="2600" dirty="0"/>
              <a:t>. </a:t>
            </a:r>
            <a:r>
              <a:rPr lang="uk-UA" sz="2600" dirty="0" err="1"/>
              <a:t>посіб</a:t>
            </a:r>
            <a:r>
              <a:rPr lang="uk-UA" sz="2600" dirty="0"/>
              <a:t>. Тернопіль : </a:t>
            </a:r>
            <a:r>
              <a:rPr lang="uk-UA" sz="2600" dirty="0" err="1"/>
              <a:t>Астон</a:t>
            </a:r>
            <a:r>
              <a:rPr lang="uk-UA" sz="2600" dirty="0"/>
              <a:t>, 2004. 135 с.</a:t>
            </a:r>
            <a:endParaRPr lang="ru-RU" sz="2600" dirty="0"/>
          </a:p>
          <a:p>
            <a:r>
              <a:rPr lang="uk-UA" sz="2600" dirty="0" err="1"/>
              <a:t>Латигіна</a:t>
            </a:r>
            <a:r>
              <a:rPr lang="uk-UA" sz="2600" dirty="0"/>
              <a:t> А.Г. Англійська мова міжнародного бізнесу та менеджменту : </a:t>
            </a:r>
            <a:r>
              <a:rPr lang="uk-UA" sz="2600" dirty="0" err="1"/>
              <a:t>підруч</a:t>
            </a:r>
            <a:r>
              <a:rPr lang="uk-UA" sz="2600" dirty="0"/>
              <a:t>. </a:t>
            </a:r>
            <a:r>
              <a:rPr lang="uk-UA" sz="2600" dirty="0" err="1"/>
              <a:t>рек</a:t>
            </a:r>
            <a:r>
              <a:rPr lang="uk-UA" sz="2600" dirty="0"/>
              <a:t>. МОНУ. – К. : КНТЕУ, 2006. 206 с. 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9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</TotalTime>
  <Words>952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MS Mincho</vt:lpstr>
      <vt:lpstr>Times New Roman</vt:lpstr>
      <vt:lpstr>Wingdings 3</vt:lpstr>
      <vt:lpstr>Легкий дым</vt:lpstr>
      <vt:lpstr>       </vt:lpstr>
      <vt:lpstr>Презентация PowerPoint</vt:lpstr>
      <vt:lpstr>У результаті вивчення навчальної дисципліни студент ЗМОЖЕ:</vt:lpstr>
      <vt:lpstr>ТЕМАТИКА КУРСУ</vt:lpstr>
      <vt:lpstr>КОНТРОЛЬНІ ЗАХОДИ </vt:lpstr>
      <vt:lpstr>КОНТРОЛЬНІ ЗАХОДИ </vt:lpstr>
      <vt:lpstr>Критерії оцінювання</vt:lpstr>
      <vt:lpstr>Критерії оцінювання  Підсумковий контроль: Залік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 FOREIGN SERVICE FOR YOU?</dc:title>
  <dc:creator>Igor</dc:creator>
  <cp:lastModifiedBy>Valeria Volkova</cp:lastModifiedBy>
  <cp:revision>27</cp:revision>
  <dcterms:created xsi:type="dcterms:W3CDTF">2011-12-27T16:38:15Z</dcterms:created>
  <dcterms:modified xsi:type="dcterms:W3CDTF">2024-01-21T19:09:09Z</dcterms:modified>
</cp:coreProperties>
</file>