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1" r:id="rId12"/>
    <p:sldId id="266" r:id="rId13"/>
    <p:sldId id="267" r:id="rId14"/>
    <p:sldId id="286" r:id="rId15"/>
    <p:sldId id="268" r:id="rId16"/>
    <p:sldId id="269" r:id="rId17"/>
    <p:sldId id="270" r:id="rId18"/>
    <p:sldId id="272" r:id="rId19"/>
    <p:sldId id="273" r:id="rId20"/>
    <p:sldId id="276" r:id="rId21"/>
    <p:sldId id="275" r:id="rId22"/>
    <p:sldId id="287" r:id="rId23"/>
    <p:sldId id="278" r:id="rId24"/>
    <p:sldId id="279" r:id="rId25"/>
    <p:sldId id="280" r:id="rId26"/>
    <p:sldId id="281" r:id="rId27"/>
    <p:sldId id="282" r:id="rId28"/>
    <p:sldId id="283" r:id="rId29"/>
    <p:sldId id="288" r:id="rId30"/>
    <p:sldId id="290" r:id="rId31"/>
    <p:sldId id="289" r:id="rId32"/>
    <p:sldId id="291" r:id="rId33"/>
    <p:sldId id="293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1" r:id="rId42"/>
    <p:sldId id="300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9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3F445-7E87-49E7-9531-49261157199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C37E-758D-4EEC-AAB7-9BFC12B09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6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113" y="4997594"/>
            <a:ext cx="4052834" cy="1512168"/>
          </a:xfrm>
        </p:spPr>
        <p:txBody>
          <a:bodyPr>
            <a:normAutofit fontScale="25000" lnSpcReduction="20000"/>
          </a:bodyPr>
          <a:lstStyle/>
          <a:p>
            <a:r>
              <a:rPr lang="uk-UA" sz="12800" dirty="0" smtClean="0"/>
              <a:t>Викладач:</a:t>
            </a:r>
          </a:p>
          <a:p>
            <a:r>
              <a:rPr lang="ru-RU" sz="12800" dirty="0" err="1"/>
              <a:t>Омельянчик</a:t>
            </a:r>
            <a:r>
              <a:rPr lang="ru-RU" sz="12800" dirty="0"/>
              <a:t> </a:t>
            </a:r>
            <a:r>
              <a:rPr lang="ru-RU" sz="12800" dirty="0" err="1"/>
              <a:t>Сергій</a:t>
            </a:r>
            <a:r>
              <a:rPr lang="ru-RU" sz="12800" dirty="0"/>
              <a:t> </a:t>
            </a:r>
            <a:r>
              <a:rPr lang="ru-RU" sz="12800" dirty="0" err="1"/>
              <a:t>Володимирович</a:t>
            </a:r>
            <a:endParaRPr lang="ru-RU" sz="12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359" y="1700808"/>
            <a:ext cx="7175351" cy="2192766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/>
              <a:t> </a:t>
            </a:r>
            <a:r>
              <a:rPr lang="ru-RU" sz="4800" dirty="0" smtClean="0"/>
              <a:t>Тема:  </a:t>
            </a:r>
            <a:r>
              <a:rPr lang="ru-RU" sz="4800" dirty="0" err="1" smtClean="0"/>
              <a:t>Джерела</a:t>
            </a:r>
            <a:r>
              <a:rPr lang="ru-RU" sz="4800" dirty="0" smtClean="0"/>
              <a:t> та </a:t>
            </a:r>
            <a:r>
              <a:rPr lang="ru-RU" sz="4800" dirty="0" err="1"/>
              <a:t>п</a:t>
            </a:r>
            <a:r>
              <a:rPr lang="ru-RU" sz="4800" dirty="0" err="1" smtClean="0"/>
              <a:t>ринципи</a:t>
            </a:r>
            <a:r>
              <a:rPr lang="ru-RU" sz="4800" dirty="0" smtClean="0"/>
              <a:t> трудового права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" y="5034046"/>
            <a:ext cx="376414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47864" y="260648"/>
            <a:ext cx="2664296" cy="1202432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Основне джерело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2771800" y="1556792"/>
            <a:ext cx="3816424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Конституція України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128445"/>
            <a:ext cx="8928992" cy="255454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err="1"/>
              <a:t>закріплює</a:t>
            </a:r>
            <a:r>
              <a:rPr lang="ru-RU" sz="2000" dirty="0"/>
              <a:t> </a:t>
            </a:r>
            <a:r>
              <a:rPr lang="ru-RU" sz="2000" dirty="0" err="1"/>
              <a:t>найважливіші</a:t>
            </a:r>
            <a:r>
              <a:rPr lang="ru-RU" sz="2000" dirty="0"/>
              <a:t> </a:t>
            </a:r>
            <a:r>
              <a:rPr lang="ru-RU" sz="2000" dirty="0" err="1"/>
              <a:t>трудові</a:t>
            </a:r>
            <a:r>
              <a:rPr lang="ru-RU" sz="2000" dirty="0"/>
              <a:t> права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гарантії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: ст. ст. 3, 8, 19, 21- 24, 36, 43-46, 55-61, 64, 68 та </a:t>
            </a:r>
            <a:r>
              <a:rPr lang="ru-RU" sz="2000" dirty="0" err="1"/>
              <a:t>ін</a:t>
            </a:r>
            <a:r>
              <a:rPr lang="ru-RU" sz="2000" dirty="0"/>
              <a:t>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У </a:t>
            </a:r>
            <a:r>
              <a:rPr lang="ru-RU" sz="2000" dirty="0" err="1" smtClean="0"/>
              <a:t>Конституції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закріплені</a:t>
            </a:r>
            <a:r>
              <a:rPr lang="ru-RU" sz="2000" dirty="0" smtClean="0"/>
              <a:t> </a:t>
            </a:r>
            <a:r>
              <a:rPr lang="ru-RU" sz="2000" dirty="0"/>
              <a:t>право на </a:t>
            </a:r>
            <a:r>
              <a:rPr lang="ru-RU" sz="2000" dirty="0" err="1"/>
              <a:t>підприємницьку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не заборонена законом, право </a:t>
            </a:r>
            <a:r>
              <a:rPr lang="ru-RU" sz="2000" dirty="0" err="1"/>
              <a:t>працюючих</a:t>
            </a:r>
            <a:r>
              <a:rPr lang="ru-RU" sz="2000" dirty="0"/>
              <a:t> на </a:t>
            </a:r>
            <a:r>
              <a:rPr lang="ru-RU" sz="2000" dirty="0" err="1"/>
              <a:t>страйк</a:t>
            </a:r>
            <a:r>
              <a:rPr lang="ru-RU" sz="2000" dirty="0"/>
              <a:t> для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економічних</a:t>
            </a:r>
            <a:r>
              <a:rPr lang="ru-RU" sz="2000" dirty="0"/>
              <a:t> та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інтересів</a:t>
            </a:r>
            <a:r>
              <a:rPr lang="ru-RU" sz="2000" dirty="0"/>
              <a:t>, право на </a:t>
            </a:r>
            <a:r>
              <a:rPr lang="ru-RU" sz="2000" dirty="0" err="1"/>
              <a:t>належні</a:t>
            </a:r>
            <a:r>
              <a:rPr lang="ru-RU" sz="2000" dirty="0"/>
              <a:t>, </a:t>
            </a:r>
            <a:r>
              <a:rPr lang="ru-RU" sz="2000" dirty="0" err="1"/>
              <a:t>безпечні</a:t>
            </a:r>
            <a:r>
              <a:rPr lang="ru-RU" sz="2000" dirty="0"/>
              <a:t> й </a:t>
            </a:r>
            <a:r>
              <a:rPr lang="ru-RU" sz="2000" dirty="0" err="1"/>
              <a:t>здорові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, право на </a:t>
            </a:r>
            <a:r>
              <a:rPr lang="ru-RU" sz="2000" dirty="0" err="1"/>
              <a:t>заробітну</a:t>
            </a:r>
            <a:r>
              <a:rPr lang="ru-RU" sz="2000" dirty="0"/>
              <a:t> плату, не </a:t>
            </a:r>
            <a:r>
              <a:rPr lang="ru-RU" sz="2000" dirty="0" err="1"/>
              <a:t>нижчу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визначеної</a:t>
            </a:r>
            <a:r>
              <a:rPr lang="ru-RU" sz="2000" dirty="0"/>
              <a:t> законом, право на </a:t>
            </a:r>
            <a:r>
              <a:rPr lang="ru-RU" sz="2000" dirty="0" err="1"/>
              <a:t>соціальний</a:t>
            </a:r>
            <a:r>
              <a:rPr lang="ru-RU" sz="2000" dirty="0"/>
              <a:t> </a:t>
            </a:r>
            <a:r>
              <a:rPr lang="ru-RU" sz="2000" dirty="0" err="1"/>
              <a:t>захист</a:t>
            </a:r>
            <a:r>
              <a:rPr lang="ru-RU" sz="2000" dirty="0"/>
              <a:t> у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безробіття</a:t>
            </a:r>
            <a:r>
              <a:rPr lang="ru-RU" sz="2000" dirty="0"/>
              <a:t> з </a:t>
            </a:r>
            <a:r>
              <a:rPr lang="ru-RU" sz="2000" dirty="0" err="1"/>
              <a:t>незалежних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громадянина</a:t>
            </a:r>
            <a:r>
              <a:rPr lang="ru-RU" sz="2000" dirty="0"/>
              <a:t> </a:t>
            </a:r>
            <a:r>
              <a:rPr lang="ru-RU" sz="2000" dirty="0" err="1" smtClean="0"/>
              <a:t>обставин</a:t>
            </a:r>
            <a:r>
              <a:rPr lang="uk-UA" sz="2000" dirty="0"/>
              <a:t>.</a:t>
            </a:r>
            <a:r>
              <a:rPr lang="ru-RU" sz="2000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3272"/>
            <a:ext cx="16224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4437696" y="2671664"/>
            <a:ext cx="484632" cy="432048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21574" y="1930278"/>
            <a:ext cx="1226889" cy="112957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від</a:t>
            </a:r>
            <a:r>
              <a:rPr lang="ru-RU" sz="2000" dirty="0"/>
              <a:t> 28 </a:t>
            </a:r>
            <a:r>
              <a:rPr lang="ru-RU" sz="2000" dirty="0" err="1"/>
              <a:t>червня</a:t>
            </a:r>
            <a:r>
              <a:rPr lang="ru-RU" sz="2000" dirty="0"/>
              <a:t> 1996 р</a:t>
            </a:r>
          </a:p>
        </p:txBody>
      </p:sp>
      <p:cxnSp>
        <p:nvCxnSpPr>
          <p:cNvPr id="17" name="Соединительная линия уступом 16"/>
          <p:cNvCxnSpPr>
            <a:stCxn id="5" idx="6"/>
            <a:endCxn id="14" idx="1"/>
          </p:cNvCxnSpPr>
          <p:nvPr/>
        </p:nvCxnSpPr>
        <p:spPr>
          <a:xfrm>
            <a:off x="6588224" y="2096852"/>
            <a:ext cx="933350" cy="398213"/>
          </a:xfrm>
          <a:prstGeom prst="bentConnector3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2555776" y="404664"/>
            <a:ext cx="3672408" cy="168998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Частиною</a:t>
            </a:r>
            <a:r>
              <a:rPr lang="ru-RU" sz="2400" dirty="0"/>
              <a:t> </a:t>
            </a:r>
            <a:r>
              <a:rPr lang="ru-RU" sz="2400" dirty="0" err="1"/>
              <a:t>національного</a:t>
            </a:r>
            <a:r>
              <a:rPr lang="ru-RU" sz="2400" dirty="0"/>
              <a:t> </a:t>
            </a:r>
            <a:r>
              <a:rPr lang="ru-RU" sz="2400" dirty="0" err="1"/>
              <a:t>законодавства</a:t>
            </a:r>
            <a:r>
              <a:rPr lang="ru-RU" sz="2400" dirty="0"/>
              <a:t> є </a:t>
            </a:r>
          </a:p>
        </p:txBody>
      </p:sp>
      <p:sp>
        <p:nvSpPr>
          <p:cNvPr id="6" name="Овал 5"/>
          <p:cNvSpPr/>
          <p:nvPr/>
        </p:nvSpPr>
        <p:spPr>
          <a:xfrm>
            <a:off x="1475462" y="2109838"/>
            <a:ext cx="5833035" cy="15121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Міжнародні</a:t>
            </a:r>
            <a:r>
              <a:rPr lang="ru-RU" sz="2800" dirty="0" smtClean="0"/>
              <a:t> </a:t>
            </a:r>
            <a:r>
              <a:rPr lang="ru-RU" sz="2800" dirty="0"/>
              <a:t>договори, </a:t>
            </a:r>
            <a:r>
              <a:rPr lang="ru-RU" sz="2800" dirty="0" err="1"/>
              <a:t>згода</a:t>
            </a:r>
            <a:r>
              <a:rPr lang="ru-RU" sz="2800" dirty="0"/>
              <a:t> на </a:t>
            </a:r>
            <a:r>
              <a:rPr lang="ru-RU" sz="2800" dirty="0" err="1"/>
              <a:t>обов’язковість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надана</a:t>
            </a:r>
            <a:r>
              <a:rPr lang="ru-RU" sz="2800" dirty="0"/>
              <a:t> ВРУ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02" y="0"/>
            <a:ext cx="16224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619672" y="3212976"/>
            <a:ext cx="144016" cy="4090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3676237"/>
            <a:ext cx="1944216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конвенції</a:t>
            </a:r>
            <a:r>
              <a:rPr lang="ru-RU" sz="2000" dirty="0"/>
              <a:t> і </a:t>
            </a:r>
            <a:r>
              <a:rPr lang="ru-RU" sz="2000" dirty="0" err="1"/>
              <a:t>рекомендації</a:t>
            </a:r>
            <a:r>
              <a:rPr lang="ru-RU" sz="2000" dirty="0"/>
              <a:t> МОП</a:t>
            </a:r>
          </a:p>
        </p:txBody>
      </p:sp>
      <p:cxnSp>
        <p:nvCxnSpPr>
          <p:cNvPr id="12" name="Соединительная линия уступом 11"/>
          <p:cNvCxnSpPr>
            <a:endCxn id="7" idx="0"/>
          </p:cNvCxnSpPr>
          <p:nvPr/>
        </p:nvCxnSpPr>
        <p:spPr>
          <a:xfrm rot="10800000" flipV="1">
            <a:off x="2555776" y="5171863"/>
            <a:ext cx="596398" cy="430765"/>
          </a:xfrm>
          <a:prstGeom prst="bentConnector2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61606" y="3622007"/>
            <a:ext cx="0" cy="5078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51687" y="4183421"/>
            <a:ext cx="2500433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акти</a:t>
            </a:r>
            <a:r>
              <a:rPr lang="ru-RU" sz="2000" dirty="0"/>
              <a:t> </a:t>
            </a:r>
            <a:r>
              <a:rPr lang="ru-RU" sz="2000" dirty="0" err="1"/>
              <a:t>регіонального</a:t>
            </a:r>
            <a:r>
              <a:rPr lang="ru-RU" sz="2000" dirty="0"/>
              <a:t> </a:t>
            </a:r>
            <a:r>
              <a:rPr lang="ru-RU" sz="2000" dirty="0" err="1"/>
              <a:t>європейського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5602629"/>
            <a:ext cx="288032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напр.,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основних</a:t>
            </a:r>
            <a:r>
              <a:rPr lang="ru-RU" dirty="0"/>
              <a:t> свобод</a:t>
            </a:r>
          </a:p>
        </p:txBody>
      </p:sp>
      <p:cxnSp>
        <p:nvCxnSpPr>
          <p:cNvPr id="15" name="Прямая со стрелкой 14"/>
          <p:cNvCxnSpPr>
            <a:stCxn id="6" idx="5"/>
          </p:cNvCxnSpPr>
          <p:nvPr/>
        </p:nvCxnSpPr>
        <p:spPr>
          <a:xfrm>
            <a:off x="6454269" y="3400555"/>
            <a:ext cx="246997" cy="4753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54431" y="3900829"/>
            <a:ext cx="2108131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міжнародні</a:t>
            </a:r>
            <a:r>
              <a:rPr lang="ru-RU" sz="2000" dirty="0"/>
              <a:t> </a:t>
            </a:r>
            <a:r>
              <a:rPr lang="ru-RU" sz="2000" dirty="0" err="1"/>
              <a:t>двосторонні</a:t>
            </a:r>
            <a:r>
              <a:rPr lang="ru-RU" sz="2000" dirty="0"/>
              <a:t> договори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47" y="5092621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175260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42626" y="1375456"/>
            <a:ext cx="4982853" cy="15262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Кодекс </a:t>
            </a:r>
            <a:r>
              <a:rPr lang="ru-RU" sz="3200" dirty="0" err="1"/>
              <a:t>законів</a:t>
            </a:r>
            <a:r>
              <a:rPr lang="ru-RU" sz="3200" dirty="0"/>
              <a:t> про </a:t>
            </a:r>
            <a:r>
              <a:rPr lang="ru-RU" sz="3200" dirty="0" err="1"/>
              <a:t>працю</a:t>
            </a:r>
            <a:r>
              <a:rPr lang="ru-RU" sz="3200" dirty="0"/>
              <a:t> України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4222703" y="2901745"/>
            <a:ext cx="484632" cy="489204"/>
          </a:xfrm>
          <a:prstGeom prst="downArrow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916848" y="105679"/>
            <a:ext cx="3096343" cy="1269777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Кодифіковане</a:t>
            </a:r>
            <a:r>
              <a:rPr lang="ru-RU" sz="2800" dirty="0"/>
              <a:t> </a:t>
            </a:r>
            <a:r>
              <a:rPr lang="ru-RU" sz="2800" dirty="0" err="1"/>
              <a:t>джерело</a:t>
            </a:r>
            <a:r>
              <a:rPr lang="ru-RU" sz="2800" dirty="0"/>
              <a:t> </a:t>
            </a: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6897123" y="2348880"/>
            <a:ext cx="555197" cy="216024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452320" y="1670016"/>
            <a:ext cx="1691680" cy="20882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прийнятий</a:t>
            </a:r>
            <a:r>
              <a:rPr lang="ru-RU" sz="2000" dirty="0"/>
              <a:t> 10 </a:t>
            </a:r>
            <a:r>
              <a:rPr lang="ru-RU" sz="2000" dirty="0" err="1"/>
              <a:t>грудня</a:t>
            </a:r>
            <a:r>
              <a:rPr lang="ru-RU" sz="2000" dirty="0"/>
              <a:t> 1971 р. і введений в </a:t>
            </a:r>
            <a:r>
              <a:rPr lang="ru-RU" sz="2000" dirty="0" err="1"/>
              <a:t>дію</a:t>
            </a:r>
            <a:r>
              <a:rPr lang="ru-RU" sz="2000" dirty="0"/>
              <a:t> з 1 </a:t>
            </a:r>
            <a:r>
              <a:rPr lang="ru-RU" sz="2000" dirty="0" err="1"/>
              <a:t>червня</a:t>
            </a:r>
            <a:r>
              <a:rPr lang="ru-RU" sz="2000" dirty="0"/>
              <a:t> 1972 р.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513" y="3390949"/>
            <a:ext cx="7128792" cy="31700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err="1"/>
              <a:t>основне</a:t>
            </a:r>
            <a:r>
              <a:rPr lang="ru-RU" sz="2000" dirty="0"/>
              <a:t> </a:t>
            </a:r>
            <a:r>
              <a:rPr lang="ru-RU" sz="2000" dirty="0" err="1"/>
              <a:t>галузеве</a:t>
            </a:r>
            <a:r>
              <a:rPr lang="ru-RU" sz="2000" dirty="0"/>
              <a:t> </a:t>
            </a:r>
            <a:r>
              <a:rPr lang="ru-RU" sz="2000" dirty="0" err="1"/>
              <a:t>джерело</a:t>
            </a:r>
            <a:r>
              <a:rPr lang="ru-RU" sz="2000" dirty="0"/>
              <a:t> трудового </a:t>
            </a:r>
            <a:r>
              <a:rPr lang="ru-RU" sz="2000" dirty="0" smtClean="0"/>
              <a:t>права.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Неодноразово</a:t>
            </a:r>
            <a:r>
              <a:rPr lang="ru-RU" sz="2000" dirty="0" smtClean="0"/>
              <a:t> </a:t>
            </a:r>
            <a:r>
              <a:rPr lang="ru-RU" sz="2000" dirty="0" err="1"/>
              <a:t>вносилися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і </a:t>
            </a:r>
            <a:r>
              <a:rPr lang="ru-RU" sz="2000" dirty="0" err="1" smtClean="0"/>
              <a:t>доповнення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/>
              <a:t>з 18 глав та 265 статей.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Глави</a:t>
            </a:r>
            <a:r>
              <a:rPr lang="ru-RU" sz="2000" dirty="0" smtClean="0"/>
              <a:t> </a:t>
            </a:r>
            <a:r>
              <a:rPr lang="ru-RU" sz="2000" dirty="0"/>
              <a:t>III та XVI </a:t>
            </a:r>
            <a:r>
              <a:rPr lang="ru-RU" sz="2000" dirty="0" err="1"/>
              <a:t>доповнені</a:t>
            </a:r>
            <a:r>
              <a:rPr lang="ru-RU" sz="2000" dirty="0"/>
              <a:t> </a:t>
            </a:r>
            <a:r>
              <a:rPr lang="ru-RU" sz="2000" dirty="0" err="1"/>
              <a:t>додатковими</a:t>
            </a:r>
            <a:r>
              <a:rPr lang="ru-RU" sz="2000" dirty="0"/>
              <a:t> главами III-А та XVI-А.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 smtClean="0"/>
              <a:t>На думку науковців, </a:t>
            </a:r>
            <a:r>
              <a:rPr lang="ru-RU" sz="2000" dirty="0" err="1"/>
              <a:t>н</a:t>
            </a:r>
            <a:r>
              <a:rPr lang="ru-RU" sz="2000" dirty="0" err="1" smtClean="0"/>
              <a:t>езважаючи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внесені</a:t>
            </a:r>
            <a:r>
              <a:rPr lang="ru-RU" sz="2000" dirty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КЗпП</a:t>
            </a:r>
            <a:r>
              <a:rPr lang="ru-RU" sz="2000" dirty="0" smtClean="0"/>
              <a:t> </a:t>
            </a:r>
            <a:r>
              <a:rPr lang="ru-RU" sz="2000" dirty="0"/>
              <a:t>не </a:t>
            </a:r>
            <a:r>
              <a:rPr lang="ru-RU" sz="2000" dirty="0" err="1"/>
              <a:t>відповідає</a:t>
            </a:r>
            <a:r>
              <a:rPr lang="ru-RU" sz="2000" dirty="0"/>
              <a:t> </a:t>
            </a:r>
            <a:r>
              <a:rPr lang="ru-RU" sz="2000" dirty="0" smtClean="0"/>
              <a:t>у </a:t>
            </a:r>
            <a:r>
              <a:rPr lang="ru-RU" sz="2000" dirty="0" err="1" smtClean="0"/>
              <a:t>повному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обсязі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</a:t>
            </a:r>
            <a:r>
              <a:rPr lang="ru-RU" sz="2000" dirty="0" err="1"/>
              <a:t>вимогам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ставляться</a:t>
            </a:r>
            <a:r>
              <a:rPr lang="ru-RU" sz="2000" dirty="0"/>
              <a:t> до </a:t>
            </a:r>
            <a:r>
              <a:rPr lang="ru-RU" sz="2000" dirty="0" err="1"/>
              <a:t>правових</a:t>
            </a:r>
            <a:r>
              <a:rPr lang="ru-RU" sz="2000" dirty="0"/>
              <a:t> норм, </a:t>
            </a:r>
            <a:r>
              <a:rPr lang="ru-RU" sz="2000" dirty="0" err="1"/>
              <a:t>покликаних</a:t>
            </a:r>
            <a:r>
              <a:rPr lang="ru-RU" sz="2000" dirty="0"/>
              <a:t> </a:t>
            </a:r>
            <a:r>
              <a:rPr lang="ru-RU" sz="2000" dirty="0" err="1"/>
              <a:t>регулювати</a:t>
            </a:r>
            <a:r>
              <a:rPr lang="ru-RU" sz="2000" dirty="0"/>
              <a:t> </a:t>
            </a:r>
            <a:r>
              <a:rPr lang="ru-RU" sz="2000" dirty="0" err="1"/>
              <a:t>працю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ринкових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. 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Триває</a:t>
            </a:r>
            <a:r>
              <a:rPr lang="ru-RU" sz="2000" dirty="0" smtClean="0"/>
              <a:t> </a:t>
            </a:r>
            <a:r>
              <a:rPr lang="ru-RU" sz="2000" dirty="0"/>
              <a:t>робота над </a:t>
            </a:r>
            <a:r>
              <a:rPr lang="ru-RU" sz="2000" dirty="0" err="1"/>
              <a:t>новим</a:t>
            </a:r>
            <a:r>
              <a:rPr lang="ru-RU" sz="2000" dirty="0"/>
              <a:t> </a:t>
            </a:r>
            <a:r>
              <a:rPr lang="ru-RU" sz="2000" dirty="0" err="1"/>
              <a:t>Трудовим</a:t>
            </a:r>
            <a:r>
              <a:rPr lang="ru-RU" sz="2000" dirty="0"/>
              <a:t> кодексом України. </a:t>
            </a:r>
          </a:p>
        </p:txBody>
      </p:sp>
    </p:spTree>
    <p:extLst>
      <p:ext uri="{BB962C8B-B14F-4D97-AF65-F5344CB8AC3E}">
        <p14:creationId xmlns:p14="http://schemas.microsoft.com/office/powerpoint/2010/main" val="7283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71800" y="83229"/>
            <a:ext cx="3240360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Закони України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131840" y="1144046"/>
            <a:ext cx="288032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6" idx="0"/>
          </p:cNvCxnSpPr>
          <p:nvPr/>
        </p:nvCxnSpPr>
        <p:spPr>
          <a:xfrm>
            <a:off x="5212279" y="1144046"/>
            <a:ext cx="344405" cy="5246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835696" y="1668660"/>
            <a:ext cx="1584176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Загальні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1668660"/>
            <a:ext cx="1825352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Спеціальні</a:t>
            </a:r>
            <a:endParaRPr lang="ru-RU" sz="2400" dirty="0"/>
          </a:p>
        </p:txBody>
      </p:sp>
      <p:cxnSp>
        <p:nvCxnSpPr>
          <p:cNvPr id="22" name="Прямая со стрелкой 21"/>
          <p:cNvCxnSpPr>
            <a:stCxn id="15" idx="2"/>
          </p:cNvCxnSpPr>
          <p:nvPr/>
        </p:nvCxnSpPr>
        <p:spPr>
          <a:xfrm>
            <a:off x="2627784" y="2583060"/>
            <a:ext cx="0" cy="3418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6" y="2924944"/>
            <a:ext cx="2880320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ЗУ «Про державну службу»</a:t>
            </a:r>
            <a:endParaRPr lang="ru-RU" sz="20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705922" y="2583060"/>
            <a:ext cx="0" cy="3418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88522" y="2924944"/>
            <a:ext cx="3071675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 ЗУ “Про </a:t>
            </a:r>
            <a:r>
              <a:rPr lang="ru-RU" sz="2000" dirty="0" err="1"/>
              <a:t>охорону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”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784875" y="3325054"/>
            <a:ext cx="0" cy="3077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88522" y="3632830"/>
            <a:ext cx="3071675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ЗУ “Про </a:t>
            </a:r>
            <a:r>
              <a:rPr lang="ru-RU" sz="2000" dirty="0" err="1"/>
              <a:t>колективні</a:t>
            </a:r>
            <a:r>
              <a:rPr lang="ru-RU" sz="2000" dirty="0"/>
              <a:t> договори та угоди” 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784875" y="4340716"/>
            <a:ext cx="10256" cy="3305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91979" y="4671297"/>
            <a:ext cx="3068217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ЗУ «Про відпустки»</a:t>
            </a:r>
            <a:endParaRPr lang="ru-RU" sz="20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5784875" y="5061995"/>
            <a:ext cx="10256" cy="31122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91980" y="5404574"/>
            <a:ext cx="3068216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ЗУ «Про оплату праці»</a:t>
            </a:r>
            <a:endParaRPr lang="ru-RU" sz="2000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778679" y="5804684"/>
            <a:ext cx="0" cy="2886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79912" y="6072877"/>
            <a:ext cx="5211102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ЗУ “Про </a:t>
            </a:r>
            <a:r>
              <a:rPr lang="ru-RU" sz="2000" dirty="0"/>
              <a:t>порядок </a:t>
            </a:r>
            <a:r>
              <a:rPr lang="ru-RU" sz="2000" dirty="0" err="1"/>
              <a:t>вирішення</a:t>
            </a:r>
            <a:r>
              <a:rPr lang="ru-RU" sz="2000" dirty="0"/>
              <a:t> </a:t>
            </a:r>
            <a:r>
              <a:rPr lang="ru-RU" sz="2000" dirty="0" err="1"/>
              <a:t>колективних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спорів</a:t>
            </a:r>
            <a:r>
              <a:rPr lang="ru-RU" sz="2000" dirty="0"/>
              <a:t> (</a:t>
            </a:r>
            <a:r>
              <a:rPr lang="ru-RU" sz="2000" dirty="0" err="1"/>
              <a:t>конфліктів</a:t>
            </a:r>
            <a:r>
              <a:rPr lang="ru-RU" sz="2000" dirty="0"/>
              <a:t>)”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5142186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71800" y="83229"/>
            <a:ext cx="3240360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Закони України</a:t>
            </a:r>
            <a:endParaRPr lang="ru-RU" sz="3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71805" y="1235357"/>
            <a:ext cx="344405" cy="5246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690863" y="1742351"/>
            <a:ext cx="1825352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Спеціальні</a:t>
            </a:r>
            <a:endParaRPr lang="ru-RU" sz="2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705922" y="2583060"/>
            <a:ext cx="0" cy="3418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88522" y="2924944"/>
            <a:ext cx="3863558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 ЗУ “Про </a:t>
            </a:r>
            <a:r>
              <a:rPr lang="ru-RU" sz="2000" dirty="0" err="1" smtClean="0"/>
              <a:t>профспілки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права </a:t>
            </a:r>
          </a:p>
          <a:p>
            <a:r>
              <a:rPr lang="ru-RU" sz="2000" dirty="0" smtClean="0"/>
              <a:t>та </a:t>
            </a:r>
            <a:r>
              <a:rPr lang="ru-RU" sz="2000" dirty="0" err="1" smtClean="0"/>
              <a:t>гарантії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”</a:t>
            </a:r>
            <a:endParaRPr lang="ru-RU" sz="20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706835" y="3677605"/>
            <a:ext cx="10256" cy="3305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88522" y="4027037"/>
            <a:ext cx="3068217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ЗУ «Про соціальне партнерство»</a:t>
            </a:r>
            <a:endParaRPr lang="ru-RU" sz="2000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717091" y="4734923"/>
            <a:ext cx="0" cy="2886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63888" y="5023535"/>
            <a:ext cx="5211102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ЗУ </a:t>
            </a:r>
            <a:r>
              <a:rPr lang="ru-RU" sz="2000" dirty="0"/>
              <a:t>“Про </a:t>
            </a:r>
            <a:r>
              <a:rPr lang="ru-RU" sz="2000" dirty="0" err="1"/>
              <a:t>організацію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воєнного</a:t>
            </a:r>
            <a:r>
              <a:rPr lang="ru-RU" sz="2000" dirty="0"/>
              <a:t> стану” </a:t>
            </a:r>
            <a:r>
              <a:rPr lang="uk-UA" sz="2000" smtClean="0"/>
              <a:t>від 15.03.22.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5142186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63577" y="5819850"/>
            <a:ext cx="6480423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ЗУ «Про </a:t>
            </a:r>
            <a:r>
              <a:rPr lang="ru-RU" sz="2000" dirty="0" err="1"/>
              <a:t>внесення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до </a:t>
            </a:r>
            <a:r>
              <a:rPr lang="ru-RU" sz="2000" dirty="0" err="1"/>
              <a:t>деяких</a:t>
            </a:r>
            <a:r>
              <a:rPr lang="ru-RU" sz="2000" dirty="0"/>
              <a:t> </a:t>
            </a:r>
            <a:r>
              <a:rPr lang="ru-RU" sz="2000" dirty="0" err="1"/>
              <a:t>законодавчих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оптимізації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» </a:t>
            </a:r>
            <a:r>
              <a:rPr lang="ru-RU" sz="2000" dirty="0" err="1"/>
              <a:t>від</a:t>
            </a:r>
            <a:r>
              <a:rPr lang="ru-RU" sz="2000" dirty="0"/>
              <a:t> 01.07.22.</a:t>
            </a:r>
          </a:p>
        </p:txBody>
      </p:sp>
    </p:spTree>
    <p:extLst>
      <p:ext uri="{BB962C8B-B14F-4D97-AF65-F5344CB8AC3E}">
        <p14:creationId xmlns:p14="http://schemas.microsoft.com/office/powerpoint/2010/main" val="7755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7943" y="836712"/>
            <a:ext cx="5904656" cy="16561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Укази</a:t>
            </a:r>
            <a:r>
              <a:rPr lang="ru-RU" sz="3200" dirty="0"/>
              <a:t>  і </a:t>
            </a:r>
            <a:r>
              <a:rPr lang="ru-RU" sz="3200" dirty="0" err="1"/>
              <a:t>розпорядження</a:t>
            </a:r>
            <a:r>
              <a:rPr lang="ru-RU" sz="3200" dirty="0"/>
              <a:t> Президента України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77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188542" y="2492896"/>
            <a:ext cx="484632" cy="489204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63688" y="3140968"/>
            <a:ext cx="5568911" cy="26776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видаються</a:t>
            </a:r>
            <a:r>
              <a:rPr lang="ru-RU" sz="2400" dirty="0"/>
              <a:t> з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регулювання</a:t>
            </a:r>
            <a:r>
              <a:rPr lang="ru-RU" sz="2400" dirty="0"/>
              <a:t> </a:t>
            </a:r>
            <a:r>
              <a:rPr lang="ru-RU" sz="2400" dirty="0" err="1"/>
              <a:t>суспільних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 на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Конституції</a:t>
            </a:r>
            <a:r>
              <a:rPr lang="ru-RU" sz="2400" dirty="0"/>
              <a:t> і </a:t>
            </a:r>
            <a:r>
              <a:rPr lang="ru-RU" sz="2400" dirty="0" err="1"/>
              <a:t>законів</a:t>
            </a:r>
            <a:r>
              <a:rPr lang="ru-RU" sz="2400" dirty="0"/>
              <a:t> </a:t>
            </a:r>
            <a:r>
              <a:rPr lang="ru-RU" sz="2400" dirty="0" smtClean="0"/>
              <a:t>України (</a:t>
            </a:r>
            <a:r>
              <a:rPr 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напр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., Указом Президента України від 17 листопада 1998 р. була створена Національна служба посередництва і </a:t>
            </a:r>
            <a:r>
              <a:rPr 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примирення.)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06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36077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969309" y="84376"/>
            <a:ext cx="4680520" cy="15841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Постанови і </a:t>
            </a:r>
            <a:r>
              <a:rPr lang="ru-RU" sz="3200" dirty="0" err="1"/>
              <a:t>розпорядження</a:t>
            </a:r>
            <a:r>
              <a:rPr lang="ru-RU" sz="3200" dirty="0"/>
              <a:t> КМУ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11960" y="1668552"/>
            <a:ext cx="484632" cy="572231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72329" y="2415148"/>
            <a:ext cx="4968551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видаються</a:t>
            </a:r>
            <a:r>
              <a:rPr lang="ru-RU" sz="2400" dirty="0"/>
              <a:t> з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регулювання</a:t>
            </a:r>
            <a:r>
              <a:rPr lang="ru-RU" sz="2400" dirty="0"/>
              <a:t> </a:t>
            </a:r>
            <a:r>
              <a:rPr lang="ru-RU" sz="2400" dirty="0" err="1"/>
              <a:t>трудових</a:t>
            </a:r>
            <a:r>
              <a:rPr lang="ru-RU" sz="2400" dirty="0"/>
              <a:t> та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пов’язаних</a:t>
            </a:r>
            <a:r>
              <a:rPr lang="ru-RU" sz="2400" dirty="0"/>
              <a:t> з ними </a:t>
            </a:r>
            <a:r>
              <a:rPr lang="ru-RU" sz="2400" dirty="0" err="1"/>
              <a:t>відносин</a:t>
            </a:r>
            <a:endParaRPr lang="ru-RU" sz="2400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938238" y="1374133"/>
            <a:ext cx="1372423" cy="729629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2425159"/>
            <a:ext cx="3131840" cy="24440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П</a:t>
            </a:r>
            <a:r>
              <a:rPr lang="ru-RU" sz="2000" dirty="0" smtClean="0"/>
              <a:t>останова </a:t>
            </a:r>
            <a:r>
              <a:rPr lang="ru-RU" sz="2000" dirty="0"/>
              <a:t>“Про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контрактної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трудового договору з </a:t>
            </a:r>
            <a:r>
              <a:rPr lang="ru-RU" sz="2000" dirty="0" err="1"/>
              <a:t>керівником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є у </a:t>
            </a:r>
            <a:r>
              <a:rPr lang="ru-RU" sz="2000" dirty="0" err="1"/>
              <a:t>державній</a:t>
            </a:r>
            <a:r>
              <a:rPr lang="ru-RU" sz="2000" dirty="0"/>
              <a:t> </a:t>
            </a:r>
            <a:r>
              <a:rPr lang="ru-RU" sz="2000" dirty="0" err="1"/>
              <a:t>власності</a:t>
            </a:r>
            <a:r>
              <a:rPr lang="ru-RU" sz="2000" dirty="0"/>
              <a:t>” </a:t>
            </a:r>
            <a:r>
              <a:rPr lang="ru-RU" sz="2000" dirty="0" err="1"/>
              <a:t>від</a:t>
            </a:r>
            <a:r>
              <a:rPr lang="ru-RU" sz="2000" dirty="0"/>
              <a:t> 19 </a:t>
            </a:r>
            <a:r>
              <a:rPr lang="ru-RU" sz="2000" dirty="0" err="1"/>
              <a:t>березня</a:t>
            </a:r>
            <a:r>
              <a:rPr lang="ru-RU" sz="2000" dirty="0"/>
              <a:t> 1993 р.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00849"/>
            <a:ext cx="3923928" cy="195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051720" y="260648"/>
            <a:ext cx="48245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Відомчі акти:</a:t>
            </a:r>
            <a:endParaRPr lang="ru-RU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56310" y="1175048"/>
            <a:ext cx="0" cy="8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52120" y="1175048"/>
            <a:ext cx="0" cy="8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9146" y="2060848"/>
            <a:ext cx="2376630" cy="2067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накази</a:t>
            </a:r>
            <a:r>
              <a:rPr lang="ru-RU" sz="2000" dirty="0"/>
              <a:t>, </a:t>
            </a:r>
            <a:r>
              <a:rPr lang="ru-RU" sz="2000" dirty="0" err="1"/>
              <a:t>розпорядження</a:t>
            </a:r>
            <a:r>
              <a:rPr lang="ru-RU" sz="2000" dirty="0"/>
              <a:t>, </a:t>
            </a:r>
            <a:r>
              <a:rPr lang="ru-RU" sz="2000" dirty="0" err="1"/>
              <a:t>інструкції</a:t>
            </a:r>
            <a:r>
              <a:rPr lang="ru-RU" sz="2000" dirty="0"/>
              <a:t>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 smtClean="0"/>
              <a:t>політики</a:t>
            </a:r>
            <a:r>
              <a:rPr lang="ru-RU" sz="2000" dirty="0"/>
              <a:t>, </a:t>
            </a:r>
            <a:r>
              <a:rPr lang="ru-RU" sz="2000" dirty="0" err="1"/>
              <a:t>сім'ї</a:t>
            </a:r>
            <a:r>
              <a:rPr lang="ru-RU" sz="2000" dirty="0"/>
              <a:t> та </a:t>
            </a:r>
            <a:r>
              <a:rPr lang="ru-RU" sz="2000" dirty="0" err="1"/>
              <a:t>єдності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167766"/>
            <a:ext cx="3600400" cy="210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накази</a:t>
            </a:r>
            <a:r>
              <a:rPr lang="ru-RU" sz="2000" dirty="0"/>
              <a:t>, </a:t>
            </a:r>
            <a:r>
              <a:rPr lang="ru-RU" sz="2000" dirty="0" err="1"/>
              <a:t>розпорядження</a:t>
            </a:r>
            <a:r>
              <a:rPr lang="ru-RU" sz="2000" dirty="0"/>
              <a:t>, </a:t>
            </a:r>
            <a:r>
              <a:rPr lang="ru-RU" sz="2000" dirty="0" err="1" smtClean="0"/>
              <a:t>інструкції</a:t>
            </a:r>
            <a:r>
              <a:rPr lang="ru-RU" sz="2000" dirty="0"/>
              <a:t> </a:t>
            </a:r>
            <a:r>
              <a:rPr lang="ru-RU" sz="2000" dirty="0" err="1"/>
              <a:t>галузевих</a:t>
            </a:r>
            <a:r>
              <a:rPr lang="ru-RU" sz="2000" dirty="0"/>
              <a:t> </a:t>
            </a:r>
            <a:r>
              <a:rPr lang="ru-RU" sz="2000" dirty="0" err="1"/>
              <a:t>міністерств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приписи</a:t>
            </a:r>
            <a:r>
              <a:rPr lang="ru-RU" sz="2000" dirty="0"/>
              <a:t> з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на </a:t>
            </a:r>
            <a:r>
              <a:rPr lang="ru-RU" sz="2000" dirty="0" err="1"/>
              <a:t>підприємствах</a:t>
            </a:r>
            <a:r>
              <a:rPr lang="ru-RU" sz="2000" dirty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endParaRPr lang="ru-RU" sz="2000" dirty="0"/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rot="5400000">
            <a:off x="1144115" y="3616525"/>
            <a:ext cx="806735" cy="431684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8653" y="4235733"/>
            <a:ext cx="3353227" cy="23083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акти</a:t>
            </a:r>
            <a:r>
              <a:rPr lang="ru-RU" dirty="0" smtClean="0"/>
              <a:t> </a:t>
            </a:r>
            <a:r>
              <a:rPr lang="ru-RU" dirty="0" err="1"/>
              <a:t>Мінсоцполітики</a:t>
            </a:r>
            <a:r>
              <a:rPr lang="ru-RU" dirty="0"/>
              <a:t>, </a:t>
            </a:r>
            <a:r>
              <a:rPr lang="ru-RU" dirty="0" smtClean="0"/>
              <a:t>вони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плати, режиму </a:t>
            </a:r>
            <a:r>
              <a:rPr lang="ru-RU" dirty="0" err="1"/>
              <a:t>праці</a:t>
            </a:r>
            <a:r>
              <a:rPr lang="ru-RU" dirty="0"/>
              <a:t> як </a:t>
            </a:r>
            <a:r>
              <a:rPr lang="ru-RU" dirty="0" err="1"/>
              <a:t>загалом</a:t>
            </a:r>
            <a:r>
              <a:rPr lang="ru-RU" dirty="0"/>
              <a:t>, так і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97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969608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419872" y="1049647"/>
            <a:ext cx="2376264" cy="91440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Важливо!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301208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2420888"/>
            <a:ext cx="7704856" cy="15696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Індивідуальний</a:t>
            </a:r>
            <a:r>
              <a:rPr lang="ru-RU" sz="2400" dirty="0"/>
              <a:t> </a:t>
            </a:r>
            <a:r>
              <a:rPr lang="ru-RU" sz="2400" dirty="0" err="1"/>
              <a:t>трудовий</a:t>
            </a:r>
            <a:r>
              <a:rPr lang="ru-RU" sz="2400" dirty="0"/>
              <a:t> </a:t>
            </a:r>
            <a:r>
              <a:rPr lang="ru-RU" sz="2400" dirty="0" err="1"/>
              <a:t>договір</a:t>
            </a:r>
            <a:r>
              <a:rPr lang="ru-RU" sz="2400" dirty="0"/>
              <a:t> не </a:t>
            </a:r>
            <a:r>
              <a:rPr lang="ru-RU" sz="2400" dirty="0" err="1"/>
              <a:t>визнається</a:t>
            </a:r>
            <a:r>
              <a:rPr lang="ru-RU" sz="2400" dirty="0"/>
              <a:t> </a:t>
            </a:r>
            <a:r>
              <a:rPr lang="ru-RU" sz="2400" dirty="0" err="1"/>
              <a:t>джерелом</a:t>
            </a:r>
            <a:r>
              <a:rPr lang="ru-RU" sz="2400" dirty="0"/>
              <a:t> трудового права України,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не є </a:t>
            </a:r>
            <a:r>
              <a:rPr lang="ru-RU" sz="2400" dirty="0" err="1"/>
              <a:t>загальнообов’язковими</a:t>
            </a:r>
            <a:r>
              <a:rPr lang="ru-RU" sz="2400" dirty="0"/>
              <a:t> і </a:t>
            </a:r>
            <a:r>
              <a:rPr lang="ru-RU" sz="2400" dirty="0" err="1"/>
              <a:t>звернені</a:t>
            </a:r>
            <a:r>
              <a:rPr lang="ru-RU" sz="2400" dirty="0"/>
              <a:t> до </a:t>
            </a:r>
            <a:r>
              <a:rPr lang="ru-RU" sz="2400" dirty="0" err="1"/>
              <a:t>конкретних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-2191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3927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5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41682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3.Акти </a:t>
            </a:r>
            <a:r>
              <a:rPr lang="ru-RU" sz="3200" dirty="0" err="1"/>
              <a:t>договірного</a:t>
            </a:r>
            <a:r>
              <a:rPr lang="ru-RU" sz="3200" dirty="0"/>
              <a:t> та локального характеру у </a:t>
            </a:r>
            <a:r>
              <a:rPr lang="ru-RU" sz="3200" dirty="0" err="1"/>
              <a:t>сфері</a:t>
            </a:r>
            <a:r>
              <a:rPr lang="ru-RU" sz="3200" dirty="0"/>
              <a:t> трудового права.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9935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387943" y="1556792"/>
            <a:ext cx="5112568" cy="1440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Акти</a:t>
            </a:r>
            <a:r>
              <a:rPr lang="ru-RU" sz="3200" dirty="0" smtClean="0"/>
              <a:t> </a:t>
            </a:r>
            <a:r>
              <a:rPr lang="ru-RU" sz="3200" dirty="0" err="1"/>
              <a:t>договірного</a:t>
            </a:r>
            <a:r>
              <a:rPr lang="ru-RU" sz="3200" dirty="0"/>
              <a:t> характеру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79771" y="2276872"/>
            <a:ext cx="1008112" cy="1800200"/>
          </a:xfrm>
          <a:prstGeom prst="curv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434" y="3188486"/>
            <a:ext cx="4880062" cy="13234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такі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приймаються</a:t>
            </a:r>
            <a:r>
              <a:rPr lang="ru-RU" sz="2000" dirty="0"/>
              <a:t> </a:t>
            </a:r>
            <a:r>
              <a:rPr lang="ru-RU" sz="2000" dirty="0" err="1"/>
              <a:t>уповноваженими</a:t>
            </a:r>
            <a:r>
              <a:rPr lang="ru-RU" sz="2000" dirty="0"/>
              <a:t> </a:t>
            </a:r>
            <a:r>
              <a:rPr lang="ru-RU" sz="2000" dirty="0" err="1"/>
              <a:t>суб'єктами</a:t>
            </a:r>
            <a:r>
              <a:rPr lang="ru-RU" sz="2000" dirty="0"/>
              <a:t> шляхом </a:t>
            </a:r>
            <a:r>
              <a:rPr lang="ru-RU" sz="2000" dirty="0" err="1"/>
              <a:t>підписання</a:t>
            </a:r>
            <a:r>
              <a:rPr lang="ru-RU" sz="2000" dirty="0"/>
              <a:t> </a:t>
            </a:r>
            <a:r>
              <a:rPr lang="ru-RU" sz="2000" dirty="0" err="1"/>
              <a:t>двосторонніх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багатосторонніх</a:t>
            </a:r>
            <a:r>
              <a:rPr lang="ru-RU" sz="2000" dirty="0"/>
              <a:t> </a:t>
            </a:r>
            <a:r>
              <a:rPr lang="ru-RU" sz="2000" dirty="0" err="1"/>
              <a:t>договорів</a:t>
            </a:r>
            <a:r>
              <a:rPr lang="ru-RU" sz="2000" dirty="0"/>
              <a:t> (</a:t>
            </a:r>
            <a:r>
              <a:rPr lang="ru-RU" sz="2000" dirty="0" err="1"/>
              <a:t>угод</a:t>
            </a:r>
            <a:r>
              <a:rPr lang="ru-RU" sz="2000" dirty="0"/>
              <a:t>). 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233694" y="4653136"/>
            <a:ext cx="5885194" cy="2031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/>
              <a:t>нормативно-правового договору як </a:t>
            </a:r>
            <a:r>
              <a:rPr lang="ru-RU" dirty="0" err="1"/>
              <a:t>джерела</a:t>
            </a:r>
            <a:r>
              <a:rPr lang="ru-RU" dirty="0"/>
              <a:t> трудового права  </a:t>
            </a:r>
            <a:r>
              <a:rPr lang="ru-RU" dirty="0" smtClean="0"/>
              <a:t>є те,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правила,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суперечать</a:t>
            </a:r>
            <a:r>
              <a:rPr lang="ru-RU" dirty="0"/>
              <a:t> чинному </a:t>
            </a:r>
            <a:r>
              <a:rPr lang="ru-RU" dirty="0" err="1"/>
              <a:t>законодавству</a:t>
            </a:r>
            <a:r>
              <a:rPr lang="ru-RU" dirty="0"/>
              <a:t> і не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погіршення</a:t>
            </a:r>
            <a:r>
              <a:rPr lang="ru-RU" dirty="0"/>
              <a:t> правового становища </a:t>
            </a:r>
            <a:r>
              <a:rPr lang="ru-RU" dirty="0" err="1"/>
              <a:t>сторін</a:t>
            </a:r>
            <a:r>
              <a:rPr lang="ru-RU" dirty="0"/>
              <a:t> договору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тими</a:t>
            </a:r>
            <a:r>
              <a:rPr lang="ru-RU" dirty="0"/>
              <a:t> </a:t>
            </a:r>
            <a:r>
              <a:rPr lang="ru-RU" dirty="0" err="1"/>
              <a:t>гарантіями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централізовано</a:t>
            </a:r>
            <a:r>
              <a:rPr lang="ru-RU" dirty="0"/>
              <a:t>. </a:t>
            </a: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6105920" y="3381548"/>
            <a:ext cx="1334953" cy="925800"/>
          </a:xfrm>
          <a:prstGeom prst="bentConnector3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1" y="4869160"/>
            <a:ext cx="17526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8568952" cy="4122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1.Поняття </a:t>
            </a:r>
            <a:r>
              <a:rPr lang="ru-RU" sz="2800" dirty="0" err="1"/>
              <a:t>джерел</a:t>
            </a:r>
            <a:r>
              <a:rPr lang="ru-RU" sz="2800" dirty="0"/>
              <a:t> трудового права та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класифікація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r>
              <a:rPr lang="ru-RU" sz="2800" dirty="0" smtClean="0"/>
              <a:t>2.Нормативні </a:t>
            </a:r>
            <a:r>
              <a:rPr lang="ru-RU" sz="2800" dirty="0" err="1"/>
              <a:t>акти</a:t>
            </a:r>
            <a:r>
              <a:rPr lang="ru-RU" sz="2800" dirty="0"/>
              <a:t> як </a:t>
            </a:r>
            <a:r>
              <a:rPr lang="ru-RU" sz="2800" dirty="0" err="1"/>
              <a:t>джерела</a:t>
            </a:r>
            <a:r>
              <a:rPr lang="ru-RU" sz="2800" dirty="0"/>
              <a:t> трудового права.</a:t>
            </a:r>
          </a:p>
          <a:p>
            <a:pPr marL="45720" indent="0">
              <a:buNone/>
            </a:pPr>
            <a:r>
              <a:rPr lang="ru-RU" sz="2800" dirty="0" smtClean="0"/>
              <a:t>3.Акти </a:t>
            </a:r>
            <a:r>
              <a:rPr lang="ru-RU" sz="2800" dirty="0" err="1"/>
              <a:t>договірного</a:t>
            </a:r>
            <a:r>
              <a:rPr lang="ru-RU" sz="2800" dirty="0"/>
              <a:t> та локального характеру у </a:t>
            </a:r>
            <a:r>
              <a:rPr lang="ru-RU" sz="2800" dirty="0" err="1"/>
              <a:t>сфері</a:t>
            </a:r>
            <a:r>
              <a:rPr lang="ru-RU" sz="2800" dirty="0"/>
              <a:t> трудового права.</a:t>
            </a:r>
          </a:p>
          <a:p>
            <a:pPr marL="45720" indent="0">
              <a:buNone/>
            </a:pPr>
            <a:r>
              <a:rPr lang="ru-RU" sz="2800" dirty="0" smtClean="0"/>
              <a:t>4.Поняття </a:t>
            </a:r>
            <a:r>
              <a:rPr lang="ru-RU" sz="2800" dirty="0"/>
              <a:t>та система </a:t>
            </a:r>
            <a:r>
              <a:rPr lang="ru-RU" sz="2800" dirty="0" err="1"/>
              <a:t>принципів</a:t>
            </a:r>
            <a:r>
              <a:rPr lang="ru-RU" sz="2800" dirty="0"/>
              <a:t> трудового права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45720" indent="0">
              <a:buNone/>
            </a:pPr>
            <a:r>
              <a:rPr lang="en-US" sz="2800" dirty="0" smtClean="0"/>
              <a:t>5</a:t>
            </a:r>
            <a:r>
              <a:rPr lang="uk-UA" sz="2800" dirty="0" smtClean="0"/>
              <a:t>. Регулювання </a:t>
            </a:r>
            <a:r>
              <a:rPr lang="uk-UA" sz="2800" smtClean="0"/>
              <a:t>трудових відносин у </a:t>
            </a:r>
            <a:r>
              <a:rPr lang="uk-UA" sz="2800" dirty="0" smtClean="0"/>
              <a:t>період воєнного стану.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" y="0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24744"/>
            <a:ext cx="7056784" cy="1083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Актами </a:t>
            </a:r>
            <a:r>
              <a:rPr lang="ru-RU" sz="3200" dirty="0" err="1" smtClean="0"/>
              <a:t>договірного</a:t>
            </a:r>
            <a:r>
              <a:rPr lang="ru-RU" sz="3200" dirty="0" smtClean="0"/>
              <a:t> характеру є: 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54184" y="1666528"/>
            <a:ext cx="18216" cy="29866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81181" y="1666528"/>
            <a:ext cx="7912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5616" y="2633863"/>
            <a:ext cx="597666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Генеральна</a:t>
            </a:r>
            <a:r>
              <a:rPr lang="ru-RU" sz="2000" dirty="0" smtClean="0"/>
              <a:t> угода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3232338"/>
            <a:ext cx="597666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Галузева</a:t>
            </a:r>
            <a:r>
              <a:rPr lang="ru-RU" sz="2000" dirty="0" smtClean="0"/>
              <a:t> угода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0484" y="3806231"/>
            <a:ext cx="6001796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Регіональна</a:t>
            </a:r>
            <a:r>
              <a:rPr lang="ru-RU" sz="2000" dirty="0" smtClean="0"/>
              <a:t> угода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0484" y="4381073"/>
            <a:ext cx="600524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Колективний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договір</a:t>
            </a:r>
            <a:endParaRPr lang="ru-RU" sz="2000" dirty="0"/>
          </a:p>
        </p:txBody>
      </p:sp>
      <p:cxnSp>
        <p:nvCxnSpPr>
          <p:cNvPr id="20" name="Прямая со стрелкой 19"/>
          <p:cNvCxnSpPr>
            <a:endCxn id="13" idx="3"/>
          </p:cNvCxnSpPr>
          <p:nvPr/>
        </p:nvCxnSpPr>
        <p:spPr>
          <a:xfrm flipH="1">
            <a:off x="7092280" y="2833918"/>
            <a:ext cx="106190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3"/>
          </p:cNvCxnSpPr>
          <p:nvPr/>
        </p:nvCxnSpPr>
        <p:spPr>
          <a:xfrm flipH="1">
            <a:off x="7092280" y="3416714"/>
            <a:ext cx="1061904" cy="156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3"/>
          </p:cNvCxnSpPr>
          <p:nvPr/>
        </p:nvCxnSpPr>
        <p:spPr>
          <a:xfrm flipH="1" flipV="1">
            <a:off x="7092280" y="4006286"/>
            <a:ext cx="1061904" cy="11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 flipH="1">
            <a:off x="7095728" y="4581128"/>
            <a:ext cx="105676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4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-31669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129753" y="1266191"/>
            <a:ext cx="4680520" cy="158417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Локальні</a:t>
            </a:r>
            <a:r>
              <a:rPr lang="ru-RU" sz="3200" dirty="0"/>
              <a:t> нормативно-</a:t>
            </a:r>
            <a:r>
              <a:rPr lang="ru-RU" sz="3200" dirty="0" err="1"/>
              <a:t>правові</a:t>
            </a:r>
            <a:r>
              <a:rPr lang="ru-RU" sz="3200" dirty="0"/>
              <a:t> </a:t>
            </a:r>
            <a:r>
              <a:rPr lang="ru-RU" sz="3200" dirty="0" err="1"/>
              <a:t>акти</a:t>
            </a: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997582" y="2869899"/>
            <a:ext cx="484632" cy="489204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3" y="3429000"/>
            <a:ext cx="5832647" cy="22467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приймаються</a:t>
            </a:r>
            <a:r>
              <a:rPr lang="ru-RU" sz="2000" dirty="0"/>
              <a:t> в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централізованого</a:t>
            </a:r>
            <a:r>
              <a:rPr lang="ru-RU" sz="2000" dirty="0"/>
              <a:t> </a:t>
            </a:r>
            <a:r>
              <a:rPr lang="ru-RU" sz="2000" dirty="0" err="1"/>
              <a:t>законодавства</a:t>
            </a:r>
            <a:r>
              <a:rPr lang="ru-RU" sz="2000" dirty="0"/>
              <a:t>,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пристосувати</a:t>
            </a:r>
            <a:r>
              <a:rPr lang="ru-RU" sz="2000" dirty="0"/>
              <a:t> </a:t>
            </a:r>
            <a:r>
              <a:rPr lang="ru-RU" sz="2000" dirty="0" err="1"/>
              <a:t>загальні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 до умов конкретного </a:t>
            </a:r>
            <a:r>
              <a:rPr lang="ru-RU" sz="2000" dirty="0" err="1"/>
              <a:t>виробництва</a:t>
            </a:r>
            <a:r>
              <a:rPr lang="ru-RU" sz="2000" dirty="0"/>
              <a:t>, характеру і </a:t>
            </a:r>
            <a:r>
              <a:rPr lang="ru-RU" sz="2000" dirty="0" err="1"/>
              <a:t>профілю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; не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погіршувати</a:t>
            </a:r>
            <a:r>
              <a:rPr lang="ru-RU" sz="2000" dirty="0"/>
              <a:t> становище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порівняно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законами та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підзаконними</a:t>
            </a:r>
            <a:r>
              <a:rPr lang="ru-RU" sz="2000" dirty="0"/>
              <a:t> нормативно-</a:t>
            </a:r>
            <a:r>
              <a:rPr lang="ru-RU" sz="2000" dirty="0" err="1"/>
              <a:t>правовими</a:t>
            </a:r>
            <a:r>
              <a:rPr lang="ru-RU" sz="2000" dirty="0"/>
              <a:t> актами.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5652120" y="2708920"/>
            <a:ext cx="1296144" cy="1296144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10273" y="4005064"/>
            <a:ext cx="2304256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акти</a:t>
            </a:r>
            <a:r>
              <a:rPr lang="ru-RU" sz="2000" dirty="0"/>
              <a:t> є </a:t>
            </a:r>
            <a:r>
              <a:rPr lang="ru-RU" sz="2000" dirty="0" err="1"/>
              <a:t>чинними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в межах </a:t>
            </a:r>
            <a:r>
              <a:rPr lang="ru-RU" sz="2000" dirty="0" err="1"/>
              <a:t>певного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 і </a:t>
            </a:r>
            <a:r>
              <a:rPr lang="ru-RU" sz="2000" dirty="0" err="1"/>
              <a:t>приймаються</a:t>
            </a:r>
            <a:r>
              <a:rPr lang="ru-RU" sz="2000" dirty="0"/>
              <a:t> </a:t>
            </a:r>
            <a:r>
              <a:rPr lang="ru-RU" sz="2000" dirty="0" err="1"/>
              <a:t>частіше</a:t>
            </a:r>
            <a:r>
              <a:rPr lang="ru-RU" sz="2000" dirty="0"/>
              <a:t> за все на </a:t>
            </a:r>
            <a:r>
              <a:rPr lang="ru-RU" sz="2000" dirty="0" err="1"/>
              <a:t>певний</a:t>
            </a:r>
            <a:r>
              <a:rPr lang="ru-RU" sz="2000" dirty="0"/>
              <a:t> строк.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669"/>
            <a:ext cx="2225752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5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24744"/>
            <a:ext cx="7056784" cy="1083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Найпоширеніші</a:t>
            </a:r>
            <a:r>
              <a:rPr lang="ru-RU" sz="3200" dirty="0"/>
              <a:t> </a:t>
            </a:r>
            <a:r>
              <a:rPr lang="ru-RU" sz="3200" dirty="0" err="1"/>
              <a:t>акти</a:t>
            </a:r>
            <a:r>
              <a:rPr lang="ru-RU" sz="3200" dirty="0"/>
              <a:t> локального характеру: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54184" y="1666528"/>
            <a:ext cx="18216" cy="43739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81181" y="1666528"/>
            <a:ext cx="7912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5616" y="2633863"/>
            <a:ext cx="597666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колективний</a:t>
            </a:r>
            <a:r>
              <a:rPr lang="ru-RU" sz="2000" dirty="0"/>
              <a:t> </a:t>
            </a:r>
            <a:r>
              <a:rPr lang="ru-RU" sz="2000" dirty="0" err="1"/>
              <a:t>договір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3232338"/>
            <a:ext cx="597666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правила </a:t>
            </a:r>
            <a:r>
              <a:rPr lang="ru-RU" sz="2000" dirty="0" err="1"/>
              <a:t>внутрішнього</a:t>
            </a:r>
            <a:r>
              <a:rPr lang="ru-RU" sz="2000" dirty="0"/>
              <a:t> трудового </a:t>
            </a:r>
            <a:r>
              <a:rPr lang="ru-RU" sz="2000" dirty="0" err="1"/>
              <a:t>розпорядку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0484" y="3806231"/>
            <a:ext cx="6001796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положення</a:t>
            </a:r>
            <a:r>
              <a:rPr lang="ru-RU" sz="2000" dirty="0"/>
              <a:t> про </a:t>
            </a:r>
            <a:r>
              <a:rPr lang="ru-RU" sz="2000" dirty="0" err="1"/>
              <a:t>преміювання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0484" y="4381073"/>
            <a:ext cx="600524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посадові</a:t>
            </a:r>
            <a:r>
              <a:rPr lang="ru-RU" sz="2000" dirty="0"/>
              <a:t> </a:t>
            </a:r>
            <a:r>
              <a:rPr lang="ru-RU" sz="2000" dirty="0" err="1"/>
              <a:t>інструкції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90484" y="4957137"/>
            <a:ext cx="5997471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інструкції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0485" y="5640386"/>
            <a:ext cx="5997470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графіки</a:t>
            </a:r>
            <a:r>
              <a:rPr lang="ru-RU" sz="2000" dirty="0" smtClean="0"/>
              <a:t> </a:t>
            </a:r>
            <a:r>
              <a:rPr lang="ru-RU" sz="2000" dirty="0" err="1"/>
              <a:t>відпусток</a:t>
            </a:r>
            <a:r>
              <a:rPr lang="ru-RU" sz="2000" dirty="0"/>
              <a:t> </a:t>
            </a:r>
          </a:p>
        </p:txBody>
      </p:sp>
      <p:cxnSp>
        <p:nvCxnSpPr>
          <p:cNvPr id="20" name="Прямая со стрелкой 19"/>
          <p:cNvCxnSpPr>
            <a:endCxn id="13" idx="3"/>
          </p:cNvCxnSpPr>
          <p:nvPr/>
        </p:nvCxnSpPr>
        <p:spPr>
          <a:xfrm flipH="1">
            <a:off x="7092280" y="2833918"/>
            <a:ext cx="106190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3"/>
          </p:cNvCxnSpPr>
          <p:nvPr/>
        </p:nvCxnSpPr>
        <p:spPr>
          <a:xfrm flipH="1">
            <a:off x="7092280" y="3416714"/>
            <a:ext cx="1061904" cy="156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3"/>
          </p:cNvCxnSpPr>
          <p:nvPr/>
        </p:nvCxnSpPr>
        <p:spPr>
          <a:xfrm flipH="1" flipV="1">
            <a:off x="7092280" y="4006286"/>
            <a:ext cx="1061904" cy="11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 flipH="1">
            <a:off x="7095728" y="4581128"/>
            <a:ext cx="105676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endCxn id="17" idx="3"/>
          </p:cNvCxnSpPr>
          <p:nvPr/>
        </p:nvCxnSpPr>
        <p:spPr>
          <a:xfrm flipH="1">
            <a:off x="7087955" y="5157192"/>
            <a:ext cx="106454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 стрелкой 2057"/>
          <p:cNvCxnSpPr>
            <a:endCxn id="18" idx="3"/>
          </p:cNvCxnSpPr>
          <p:nvPr/>
        </p:nvCxnSpPr>
        <p:spPr>
          <a:xfrm flipH="1" flipV="1">
            <a:off x="7087955" y="5840441"/>
            <a:ext cx="1035422" cy="11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211"/>
            <a:ext cx="885698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4.Поняття та система </a:t>
            </a:r>
            <a:r>
              <a:rPr lang="ru-RU" sz="3200" dirty="0" err="1"/>
              <a:t>принципів</a:t>
            </a:r>
            <a:r>
              <a:rPr lang="ru-RU" sz="3200" dirty="0"/>
              <a:t> трудового права.</a:t>
            </a:r>
          </a:p>
        </p:txBody>
      </p:sp>
      <p:sp>
        <p:nvSpPr>
          <p:cNvPr id="4" name="Овал 3"/>
          <p:cNvSpPr/>
          <p:nvPr/>
        </p:nvSpPr>
        <p:spPr>
          <a:xfrm>
            <a:off x="1835696" y="1268760"/>
            <a:ext cx="4752528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Принципами </a:t>
            </a:r>
            <a:r>
              <a:rPr lang="ru-RU" sz="3200" dirty="0"/>
              <a:t>трудового права 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104176" y="1837964"/>
            <a:ext cx="731520" cy="1519028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2" y="1203757"/>
            <a:ext cx="17795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2852936"/>
            <a:ext cx="5688632" cy="193899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є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/>
              <a:t>керівні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 (засади),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закріплені</a:t>
            </a:r>
            <a:r>
              <a:rPr lang="ru-RU" sz="2400" dirty="0"/>
              <a:t> в нормах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виводяться</a:t>
            </a:r>
            <a:r>
              <a:rPr lang="ru-RU" sz="2400" dirty="0"/>
              <a:t> з них і є такими,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характеризують</a:t>
            </a:r>
            <a:r>
              <a:rPr lang="ru-RU" sz="2400" dirty="0"/>
              <a:t> </a:t>
            </a:r>
            <a:r>
              <a:rPr lang="ru-RU" sz="2400" dirty="0" err="1"/>
              <a:t>зміст</a:t>
            </a:r>
            <a:r>
              <a:rPr lang="ru-RU" sz="2400" dirty="0"/>
              <a:t> трудового права та напрямки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подальшого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5220201"/>
            <a:ext cx="4896544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" y="4972050"/>
            <a:ext cx="1457798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3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30963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Проблема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трудового права не </a:t>
            </a:r>
            <a:r>
              <a:rPr lang="ru-RU" dirty="0" err="1"/>
              <a:t>досліджена</a:t>
            </a:r>
            <a:r>
              <a:rPr lang="ru-RU" dirty="0"/>
              <a:t> в </a:t>
            </a:r>
            <a:r>
              <a:rPr lang="ru-RU" dirty="0" err="1"/>
              <a:t>науковій</a:t>
            </a:r>
            <a:r>
              <a:rPr lang="ru-RU" dirty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Відкритим</a:t>
            </a:r>
            <a:r>
              <a:rPr lang="ru-RU" dirty="0" smtClean="0"/>
              <a:t> </a:t>
            </a:r>
            <a:r>
              <a:rPr lang="ru-RU" dirty="0" err="1"/>
              <a:t>залишається</a:t>
            </a:r>
            <a:r>
              <a:rPr lang="ru-RU" dirty="0"/>
              <a:t> як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, так і про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перехідного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систему, бути </a:t>
            </a:r>
            <a:r>
              <a:rPr lang="ru-RU" dirty="0" err="1"/>
              <a:t>узгодженими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загальними</a:t>
            </a:r>
            <a:r>
              <a:rPr lang="ru-RU" dirty="0"/>
              <a:t> принципами права, принципами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принципами </a:t>
            </a:r>
            <a:r>
              <a:rPr lang="ru-RU" dirty="0" err="1"/>
              <a:t>міжнародно</a:t>
            </a:r>
            <a:r>
              <a:rPr lang="ru-RU" dirty="0"/>
              <a:t>-правового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5583237"/>
            <a:ext cx="17795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4768" y="3284984"/>
            <a:ext cx="558011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Види</a:t>
            </a:r>
            <a:r>
              <a:rPr lang="ru-RU" sz="3200" dirty="0"/>
              <a:t> </a:t>
            </a:r>
            <a:r>
              <a:rPr lang="ru-RU" sz="3200" dirty="0" err="1"/>
              <a:t>принципів</a:t>
            </a:r>
            <a:r>
              <a:rPr lang="ru-RU" sz="3200" dirty="0"/>
              <a:t>: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300192" y="3873226"/>
            <a:ext cx="0" cy="2984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80112" y="3873226"/>
            <a:ext cx="7200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5690" y="4325814"/>
            <a:ext cx="4624680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основні</a:t>
            </a:r>
            <a:r>
              <a:rPr lang="ru-RU" sz="2000" dirty="0"/>
              <a:t> (</a:t>
            </a:r>
            <a:r>
              <a:rPr lang="ru-RU" sz="2000" dirty="0" err="1"/>
              <a:t>загальні</a:t>
            </a:r>
            <a:r>
              <a:rPr lang="ru-RU" sz="2000" dirty="0" smtClean="0"/>
              <a:t>) </a:t>
            </a:r>
            <a:r>
              <a:rPr lang="ru-RU" sz="2000" dirty="0" err="1" smtClean="0"/>
              <a:t>принципи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93" y="4898110"/>
            <a:ext cx="4624680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м</a:t>
            </a:r>
            <a:r>
              <a:rPr lang="ru-RU" sz="2000" dirty="0" err="1" smtClean="0"/>
              <a:t>іжгалузеві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принципи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5690" y="5842337"/>
            <a:ext cx="4639858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принципи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інститутів</a:t>
            </a:r>
            <a:r>
              <a:rPr lang="ru-RU" sz="2000" dirty="0"/>
              <a:t> трудового права</a:t>
            </a:r>
            <a:r>
              <a:rPr lang="ru-RU" sz="2000" dirty="0" smtClean="0"/>
              <a:t>(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П.Пилипенко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cxnSp>
        <p:nvCxnSpPr>
          <p:cNvPr id="22" name="Прямая со стрелкой 21"/>
          <p:cNvCxnSpPr>
            <a:endCxn id="17" idx="3"/>
          </p:cNvCxnSpPr>
          <p:nvPr/>
        </p:nvCxnSpPr>
        <p:spPr>
          <a:xfrm flipH="1" flipV="1">
            <a:off x="4950370" y="4525869"/>
            <a:ext cx="1304291" cy="49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3"/>
          </p:cNvCxnSpPr>
          <p:nvPr/>
        </p:nvCxnSpPr>
        <p:spPr>
          <a:xfrm flipH="1">
            <a:off x="4929573" y="5098165"/>
            <a:ext cx="137061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950370" y="6350168"/>
            <a:ext cx="1334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TextBox 3074"/>
          <p:cNvSpPr txBox="1"/>
          <p:nvPr/>
        </p:nvSpPr>
        <p:spPr>
          <a:xfrm>
            <a:off x="318307" y="5353591"/>
            <a:ext cx="4597853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/>
              <a:t>г</a:t>
            </a:r>
            <a:r>
              <a:rPr lang="uk-UA" sz="2000" dirty="0" smtClean="0"/>
              <a:t>алузеві принципи</a:t>
            </a:r>
            <a:endParaRPr lang="ru-RU" sz="2000" dirty="0"/>
          </a:p>
        </p:txBody>
      </p:sp>
      <p:cxnSp>
        <p:nvCxnSpPr>
          <p:cNvPr id="3077" name="Прямая со стрелкой 3076"/>
          <p:cNvCxnSpPr>
            <a:endCxn id="3075" idx="3"/>
          </p:cNvCxnSpPr>
          <p:nvPr/>
        </p:nvCxnSpPr>
        <p:spPr>
          <a:xfrm flipH="1">
            <a:off x="4916160" y="5544366"/>
            <a:ext cx="1384032" cy="92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0"/>
            <a:ext cx="17795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267744" y="908720"/>
            <a:ext cx="3960440" cy="101899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Основні принципи</a:t>
            </a: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005648" y="1927714"/>
            <a:ext cx="484632" cy="489204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416918"/>
            <a:ext cx="6104781" cy="1084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/>
              <a:t>закріплені</a:t>
            </a:r>
            <a:r>
              <a:rPr lang="ru-RU" sz="2400" dirty="0"/>
              <a:t> в </a:t>
            </a:r>
            <a:r>
              <a:rPr lang="ru-RU" sz="2400" dirty="0" err="1"/>
              <a:t>Конституції</a:t>
            </a:r>
            <a:r>
              <a:rPr lang="ru-RU" sz="2400" dirty="0"/>
              <a:t> України й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найважливіших</a:t>
            </a:r>
            <a:r>
              <a:rPr lang="ru-RU" sz="2400" dirty="0"/>
              <a:t> </a:t>
            </a:r>
            <a:r>
              <a:rPr lang="ru-RU" sz="2400" dirty="0" err="1"/>
              <a:t>законодавчих</a:t>
            </a:r>
            <a:r>
              <a:rPr lang="ru-RU" sz="2400" dirty="0"/>
              <a:t> актах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547664" y="3501008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4051520"/>
            <a:ext cx="187220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принцип верховенства </a:t>
            </a:r>
            <a:r>
              <a:rPr lang="ru-RU" sz="2000" dirty="0"/>
              <a:t>права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7719" y="4051520"/>
            <a:ext cx="1296144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принцип </a:t>
            </a:r>
            <a:r>
              <a:rPr lang="ru-RU" sz="2000" dirty="0" err="1"/>
              <a:t>свободи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6096" y="3990212"/>
            <a:ext cx="2016223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принцип </a:t>
            </a:r>
            <a:r>
              <a:rPr lang="ru-RU" sz="2000" dirty="0" err="1" smtClean="0"/>
              <a:t>збереження</a:t>
            </a:r>
            <a:r>
              <a:rPr lang="ru-RU" sz="2000" dirty="0" smtClean="0"/>
              <a:t> </a:t>
            </a:r>
            <a:r>
              <a:rPr lang="ru-RU" sz="2000" dirty="0" err="1"/>
              <a:t>існуючих</a:t>
            </a:r>
            <a:r>
              <a:rPr lang="ru-RU" sz="2000" dirty="0"/>
              <a:t> прав і свобод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865791" y="3501008"/>
            <a:ext cx="0" cy="5505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44208" y="3501008"/>
            <a:ext cx="0" cy="4892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97" y="5445224"/>
            <a:ext cx="238125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4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27784" y="548680"/>
            <a:ext cx="3672408" cy="115212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Міжгалузеві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принципи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0"/>
            <a:ext cx="17795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>
            <a:off x="1979712" y="1113321"/>
            <a:ext cx="648072" cy="1439725"/>
          </a:xfrm>
          <a:prstGeom prst="curv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3359" y="2009229"/>
            <a:ext cx="5400600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/>
              <a:t>виявляються</a:t>
            </a:r>
            <a:r>
              <a:rPr lang="ru-RU" sz="2400" dirty="0"/>
              <a:t> </a:t>
            </a:r>
            <a:r>
              <a:rPr lang="ru-RU" sz="2400" dirty="0" err="1"/>
              <a:t>стосовно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</a:t>
            </a:r>
            <a:r>
              <a:rPr lang="ru-RU" sz="2400" dirty="0" err="1"/>
              <a:t>врегульованих</a:t>
            </a:r>
            <a:r>
              <a:rPr lang="ru-RU" sz="2400" dirty="0"/>
              <a:t> нормами права </a:t>
            </a:r>
            <a:r>
              <a:rPr lang="ru-RU" sz="2400" dirty="0" err="1"/>
              <a:t>суспільних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endParaRPr lang="ru-RU" sz="24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779912" y="3789040"/>
            <a:ext cx="2160240" cy="9144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Наприклад: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013176"/>
            <a:ext cx="8640960" cy="163121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принцип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власності</a:t>
            </a:r>
            <a:r>
              <a:rPr lang="ru-RU" sz="2000" dirty="0"/>
              <a:t> </a:t>
            </a:r>
            <a:r>
              <a:rPr lang="ru-RU" sz="2000" dirty="0" err="1"/>
              <a:t>виявляється</a:t>
            </a:r>
            <a:r>
              <a:rPr lang="ru-RU" sz="2000" dirty="0"/>
              <a:t> через </a:t>
            </a:r>
            <a:r>
              <a:rPr lang="ru-RU" sz="2000" dirty="0" err="1"/>
              <a:t>встановлення</a:t>
            </a:r>
            <a:r>
              <a:rPr lang="ru-RU" sz="2000" dirty="0"/>
              <a:t> </a:t>
            </a:r>
            <a:r>
              <a:rPr lang="ru-RU" sz="2000" dirty="0" err="1"/>
              <a:t>обов’язку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 </a:t>
            </a:r>
            <a:r>
              <a:rPr lang="ru-RU" sz="2000" dirty="0" err="1"/>
              <a:t>дбайливо</a:t>
            </a:r>
            <a:r>
              <a:rPr lang="ru-RU" sz="2000" dirty="0"/>
              <a:t> </a:t>
            </a:r>
            <a:r>
              <a:rPr lang="ru-RU" sz="2000" dirty="0" err="1"/>
              <a:t>ставитися</a:t>
            </a:r>
            <a:r>
              <a:rPr lang="ru-RU" sz="2000" dirty="0"/>
              <a:t> до майна </a:t>
            </a:r>
            <a:r>
              <a:rPr lang="ru-RU" sz="2000" dirty="0" err="1"/>
              <a:t>власника</a:t>
            </a:r>
            <a:r>
              <a:rPr lang="ru-RU" sz="2000" dirty="0"/>
              <a:t>, з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укладено</a:t>
            </a:r>
            <a:r>
              <a:rPr lang="ru-RU" sz="2000" dirty="0"/>
              <a:t> </a:t>
            </a:r>
            <a:r>
              <a:rPr lang="ru-RU" sz="2000" dirty="0" err="1"/>
              <a:t>трудовий</a:t>
            </a:r>
            <a:r>
              <a:rPr lang="ru-RU" sz="2000" dirty="0"/>
              <a:t> </a:t>
            </a:r>
            <a:r>
              <a:rPr lang="ru-RU" sz="2000" dirty="0" err="1"/>
              <a:t>договір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матеріальної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 за шкоду, </a:t>
            </a:r>
            <a:r>
              <a:rPr lang="ru-RU" sz="2000" dirty="0" err="1"/>
              <a:t>заподіяну</a:t>
            </a:r>
            <a:r>
              <a:rPr lang="ru-RU" sz="2000" dirty="0"/>
              <a:t> </a:t>
            </a:r>
            <a:r>
              <a:rPr lang="ru-RU" sz="2000" dirty="0" err="1"/>
              <a:t>підприємству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покладених</a:t>
            </a:r>
            <a:r>
              <a:rPr lang="ru-RU" sz="2000" dirty="0"/>
              <a:t> на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обов’язків</a:t>
            </a:r>
            <a:r>
              <a:rPr lang="ru-RU" sz="2000" dirty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893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75656" y="-15216"/>
            <a:ext cx="4752528" cy="99594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Галузеві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принципи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36" y="0"/>
            <a:ext cx="1433028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>
            <a:off x="871829" y="472252"/>
            <a:ext cx="603827" cy="1240724"/>
          </a:xfrm>
          <a:prstGeom prst="curv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6264" y="1092614"/>
            <a:ext cx="5256585" cy="12024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виражають</a:t>
            </a:r>
            <a:r>
              <a:rPr lang="ru-RU" sz="2400" dirty="0"/>
              <a:t> </a:t>
            </a:r>
            <a:r>
              <a:rPr lang="ru-RU" sz="2400" dirty="0" err="1"/>
              <a:t>загальні</a:t>
            </a:r>
            <a:r>
              <a:rPr lang="ru-RU" sz="2400" dirty="0"/>
              <a:t> </a:t>
            </a:r>
            <a:r>
              <a:rPr lang="ru-RU" sz="2400" dirty="0" err="1"/>
              <a:t>сутнісні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норм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даної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smtClean="0"/>
              <a:t>права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45" y="2492896"/>
            <a:ext cx="7934341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</a:t>
            </a:r>
            <a:r>
              <a:rPr lang="ru-RU" sz="2400" dirty="0" err="1"/>
              <a:t>літературі</a:t>
            </a:r>
            <a:r>
              <a:rPr lang="ru-RU" sz="2400" dirty="0"/>
              <a:t> </a:t>
            </a:r>
            <a:r>
              <a:rPr lang="ru-RU" sz="2400" dirty="0" err="1"/>
              <a:t>сучасні</a:t>
            </a:r>
            <a:r>
              <a:rPr lang="ru-RU" sz="2400" dirty="0"/>
              <a:t> </a:t>
            </a:r>
            <a:r>
              <a:rPr lang="ru-RU" sz="2400" dirty="0" err="1"/>
              <a:t>принципи</a:t>
            </a:r>
            <a:r>
              <a:rPr lang="ru-RU" sz="2400" dirty="0"/>
              <a:t> трудового права </a:t>
            </a:r>
            <a:r>
              <a:rPr lang="ru-RU" sz="2400" dirty="0" err="1"/>
              <a:t>поділяються</a:t>
            </a:r>
            <a:r>
              <a:rPr lang="ru-RU" sz="2400" dirty="0"/>
              <a:t> на </a:t>
            </a:r>
            <a:r>
              <a:rPr lang="ru-RU" sz="2400" dirty="0" err="1"/>
              <a:t>чотири</a:t>
            </a:r>
            <a:r>
              <a:rPr lang="ru-RU" sz="2400" dirty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: 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37064" y="2950096"/>
            <a:ext cx="10588" cy="36089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63086" y="2950096"/>
            <a:ext cx="11845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5" y="3573393"/>
            <a:ext cx="8473594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такі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виражають</a:t>
            </a:r>
            <a:r>
              <a:rPr lang="ru-RU" sz="2000" dirty="0"/>
              <a:t> </a:t>
            </a:r>
            <a:r>
              <a:rPr lang="ru-RU" sz="2000" dirty="0" err="1"/>
              <a:t>політику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у </a:t>
            </a:r>
            <a:r>
              <a:rPr lang="ru-RU" sz="2000" dirty="0" err="1"/>
              <a:t>галузі</a:t>
            </a:r>
            <a:r>
              <a:rPr lang="ru-RU" sz="2000" dirty="0"/>
              <a:t> правового </a:t>
            </a:r>
            <a:r>
              <a:rPr lang="ru-RU" sz="2000" dirty="0" err="1"/>
              <a:t>регулювання</a:t>
            </a:r>
            <a:r>
              <a:rPr lang="ru-RU" sz="2000" dirty="0"/>
              <a:t> ринку </a:t>
            </a:r>
            <a:r>
              <a:rPr lang="ru-RU" sz="2000" dirty="0" err="1"/>
              <a:t>праці</a:t>
            </a:r>
            <a:r>
              <a:rPr lang="ru-RU" sz="2000" dirty="0"/>
              <a:t> та </a:t>
            </a:r>
            <a:r>
              <a:rPr lang="ru-RU" sz="2000" dirty="0" err="1"/>
              <a:t>ефективної</a:t>
            </a:r>
            <a:r>
              <a:rPr lang="ru-RU" sz="2000" dirty="0"/>
              <a:t> </a:t>
            </a:r>
            <a:r>
              <a:rPr lang="ru-RU" sz="2000" dirty="0" err="1"/>
              <a:t>зайнятості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3823" y="4400630"/>
            <a:ext cx="8437276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керівні</a:t>
            </a:r>
            <a:r>
              <a:rPr lang="ru-RU" sz="2000" dirty="0"/>
              <a:t> засади в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встановлення</a:t>
            </a:r>
            <a:r>
              <a:rPr lang="ru-RU" sz="2000" dirty="0"/>
              <a:t> умов </a:t>
            </a:r>
            <a:r>
              <a:rPr lang="ru-RU" sz="2000" dirty="0" err="1"/>
              <a:t>праці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3823" y="5301208"/>
            <a:ext cx="845326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визначають</a:t>
            </a:r>
            <a:r>
              <a:rPr lang="ru-RU" sz="2000" dirty="0"/>
              <a:t> </a:t>
            </a:r>
            <a:r>
              <a:rPr lang="ru-RU" sz="2000" dirty="0" err="1"/>
              <a:t>правове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143823" y="5851164"/>
            <a:ext cx="8453261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dirty="0" err="1"/>
              <a:t>головні</a:t>
            </a:r>
            <a:r>
              <a:rPr lang="ru-RU" sz="2000" dirty="0"/>
              <a:t> напрямки </a:t>
            </a:r>
            <a:r>
              <a:rPr lang="ru-RU" sz="2000" dirty="0" err="1"/>
              <a:t>правової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в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здоров'я</a:t>
            </a:r>
            <a:r>
              <a:rPr lang="ru-RU" sz="2000" dirty="0"/>
              <a:t> і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прав </a:t>
            </a:r>
            <a:r>
              <a:rPr lang="ru-RU" sz="2000" dirty="0" err="1"/>
              <a:t>працівників</a:t>
            </a:r>
            <a:endParaRPr lang="ru-RU" sz="20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8611470" y="3917816"/>
            <a:ext cx="5361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611471" y="4754573"/>
            <a:ext cx="5255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9" idx="3"/>
          </p:cNvCxnSpPr>
          <p:nvPr/>
        </p:nvCxnSpPr>
        <p:spPr>
          <a:xfrm flipH="1">
            <a:off x="8597083" y="5501263"/>
            <a:ext cx="5399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9" name="Прямая со стрелкой 6148"/>
          <p:cNvCxnSpPr/>
          <p:nvPr/>
        </p:nvCxnSpPr>
        <p:spPr>
          <a:xfrm flipH="1">
            <a:off x="8632921" y="6205107"/>
            <a:ext cx="51107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5931074"/>
            <a:ext cx="1431925" cy="86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79208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П.Пилипенко</a:t>
            </a:r>
            <a:r>
              <a:rPr lang="ru-RU" sz="2800" dirty="0"/>
              <a:t> </a:t>
            </a:r>
            <a:r>
              <a:rPr lang="ru-RU" sz="2800" dirty="0" err="1"/>
              <a:t>виділяє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принципи</a:t>
            </a:r>
            <a:r>
              <a:rPr lang="ru-RU" sz="2800" dirty="0"/>
              <a:t> трудового </a:t>
            </a:r>
            <a:r>
              <a:rPr lang="ru-RU" sz="2800" dirty="0" smtClean="0"/>
              <a:t>права: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92480" y="645840"/>
            <a:ext cx="0" cy="42953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172400" y="645840"/>
            <a:ext cx="7200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5963" y="1352962"/>
            <a:ext cx="7456438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обмеження</a:t>
            </a:r>
            <a:r>
              <a:rPr lang="ru-RU" sz="2000" dirty="0"/>
              <a:t> </a:t>
            </a:r>
            <a:r>
              <a:rPr lang="ru-RU" sz="2000" dirty="0" err="1"/>
              <a:t>сфери</a:t>
            </a:r>
            <a:r>
              <a:rPr lang="ru-RU" sz="2000" dirty="0"/>
              <a:t> правового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відносинами</a:t>
            </a:r>
            <a:r>
              <a:rPr lang="ru-RU" sz="2000" dirty="0"/>
              <a:t> </a:t>
            </a:r>
            <a:r>
              <a:rPr lang="ru-RU" sz="2000" dirty="0" err="1"/>
              <a:t>найманої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5962" y="2285382"/>
            <a:ext cx="7456439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оптимальне</a:t>
            </a:r>
            <a:r>
              <a:rPr lang="ru-RU" sz="2000" dirty="0"/>
              <a:t> </a:t>
            </a:r>
            <a:r>
              <a:rPr lang="ru-RU" sz="2000" dirty="0" err="1"/>
              <a:t>поєднання</a:t>
            </a:r>
            <a:r>
              <a:rPr lang="ru-RU" sz="2000" dirty="0"/>
              <a:t> </a:t>
            </a:r>
            <a:r>
              <a:rPr lang="ru-RU" sz="2000" dirty="0" err="1"/>
              <a:t>централізованого</a:t>
            </a:r>
            <a:r>
              <a:rPr lang="ru-RU" sz="2000" dirty="0"/>
              <a:t> і локального правового </a:t>
            </a:r>
            <a:r>
              <a:rPr lang="ru-RU" sz="2000" dirty="0" err="1"/>
              <a:t>регулювання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15963" y="3212976"/>
            <a:ext cx="7456438" cy="400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соціальне</a:t>
            </a:r>
            <a:r>
              <a:rPr lang="ru-RU" sz="2000" dirty="0"/>
              <a:t> партнерство і </a:t>
            </a:r>
            <a:r>
              <a:rPr lang="ru-RU" sz="2000" dirty="0" err="1"/>
              <a:t>договірне</a:t>
            </a:r>
            <a:r>
              <a:rPr lang="ru-RU" sz="2000" dirty="0"/>
              <a:t> </a:t>
            </a:r>
            <a:r>
              <a:rPr lang="ru-RU" sz="2000" dirty="0" err="1"/>
              <a:t>встановлення</a:t>
            </a:r>
            <a:r>
              <a:rPr lang="ru-RU" sz="2000" dirty="0"/>
              <a:t> умов </a:t>
            </a:r>
            <a:r>
              <a:rPr lang="ru-RU" sz="2000" dirty="0" err="1"/>
              <a:t>праці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6731" y="3789040"/>
            <a:ext cx="7456437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єдності</a:t>
            </a:r>
            <a:r>
              <a:rPr lang="ru-RU" sz="2000" dirty="0"/>
              <a:t> та </a:t>
            </a:r>
            <a:r>
              <a:rPr lang="ru-RU" sz="2000" dirty="0" err="1"/>
              <a:t>диференціації</a:t>
            </a:r>
            <a:r>
              <a:rPr lang="ru-RU" sz="2000" dirty="0"/>
              <a:t> правового </a:t>
            </a:r>
            <a:r>
              <a:rPr lang="ru-RU" sz="2000" dirty="0" err="1"/>
              <a:t>регулювання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5962" y="4581128"/>
            <a:ext cx="7477205" cy="132343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визнання</a:t>
            </a:r>
            <a:r>
              <a:rPr lang="ru-RU" sz="2000" dirty="0"/>
              <a:t> </a:t>
            </a:r>
            <a:r>
              <a:rPr lang="ru-RU" sz="2000" dirty="0" err="1"/>
              <a:t>незаконними</a:t>
            </a:r>
            <a:r>
              <a:rPr lang="ru-RU" sz="2000" dirty="0"/>
              <a:t> умов </a:t>
            </a:r>
            <a:r>
              <a:rPr lang="ru-RU" sz="2000" dirty="0" err="1"/>
              <a:t>договорів</a:t>
            </a:r>
            <a:r>
              <a:rPr lang="ru-RU" sz="2000" dirty="0"/>
              <a:t> про </a:t>
            </a:r>
            <a:r>
              <a:rPr lang="ru-RU" sz="2000" dirty="0" err="1"/>
              <a:t>працю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погіршують</a:t>
            </a:r>
            <a:r>
              <a:rPr lang="ru-RU" sz="2000" dirty="0"/>
              <a:t> </a:t>
            </a:r>
            <a:r>
              <a:rPr lang="ru-RU" sz="2000" dirty="0" err="1"/>
              <a:t>правове</a:t>
            </a:r>
            <a:r>
              <a:rPr lang="ru-RU" sz="2000" dirty="0"/>
              <a:t> становище </a:t>
            </a:r>
            <a:r>
              <a:rPr lang="ru-RU" sz="2000" dirty="0" err="1"/>
              <a:t>працівників</a:t>
            </a:r>
            <a:r>
              <a:rPr lang="ru-RU" sz="2000" dirty="0"/>
              <a:t> у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правовідносинах</a:t>
            </a:r>
            <a:r>
              <a:rPr lang="ru-RU" sz="2000" dirty="0"/>
              <a:t> </a:t>
            </a:r>
            <a:r>
              <a:rPr lang="ru-RU" sz="2000" dirty="0" err="1"/>
              <a:t>порівняно</a:t>
            </a:r>
            <a:r>
              <a:rPr lang="ru-RU" sz="2000" dirty="0"/>
              <a:t> з </a:t>
            </a:r>
            <a:r>
              <a:rPr lang="ru-RU" sz="2000" dirty="0" err="1"/>
              <a:t>умовами</a:t>
            </a:r>
            <a:r>
              <a:rPr lang="ru-RU" sz="2000" dirty="0"/>
              <a:t>, </a:t>
            </a:r>
            <a:r>
              <a:rPr lang="ru-RU" sz="2000" dirty="0" err="1"/>
              <a:t>встановленими</a:t>
            </a:r>
            <a:r>
              <a:rPr lang="ru-RU" sz="2000" dirty="0"/>
              <a:t> в нормативно-</a:t>
            </a:r>
            <a:r>
              <a:rPr lang="ru-RU" sz="2000" dirty="0" err="1"/>
              <a:t>правових</a:t>
            </a:r>
            <a:r>
              <a:rPr lang="ru-RU" sz="2000" dirty="0"/>
              <a:t> </a:t>
            </a:r>
            <a:r>
              <a:rPr lang="ru-RU" sz="2000" dirty="0" smtClean="0"/>
              <a:t>актах (ст.9 </a:t>
            </a:r>
            <a:r>
              <a:rPr lang="ru-RU" sz="2000" dirty="0" err="1" smtClean="0"/>
              <a:t>КЗпП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8193168" y="1556792"/>
            <a:ext cx="6993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8172400" y="2492896"/>
            <a:ext cx="72008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193168" y="3413031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5" idx="3"/>
          </p:cNvCxnSpPr>
          <p:nvPr/>
        </p:nvCxnSpPr>
        <p:spPr>
          <a:xfrm flipH="1">
            <a:off x="8193168" y="4142983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Прямая со стрелкой 7170"/>
          <p:cNvCxnSpPr/>
          <p:nvPr/>
        </p:nvCxnSpPr>
        <p:spPr>
          <a:xfrm flipH="1">
            <a:off x="8193168" y="4941168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7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416824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/>
              <a:t>5</a:t>
            </a:r>
            <a:r>
              <a:rPr lang="ru-RU" sz="3200" dirty="0" smtClean="0"/>
              <a:t>.</a:t>
            </a:r>
            <a:r>
              <a:rPr lang="en-US" sz="3200" dirty="0" smtClean="0"/>
              <a:t> </a:t>
            </a:r>
            <a:r>
              <a:rPr lang="uk-UA" sz="3200" dirty="0" smtClean="0"/>
              <a:t>Регулювання трудових відносин в умовах воєнного стану</a:t>
            </a:r>
            <a:r>
              <a:rPr lang="ru-RU" sz="32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9935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387943" y="1556792"/>
            <a:ext cx="5112568" cy="1440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Воєнний</a:t>
            </a:r>
            <a:r>
              <a:rPr lang="ru-RU" sz="3200" dirty="0" smtClean="0"/>
              <a:t> стан</a:t>
            </a:r>
            <a:endParaRPr lang="ru-RU" sz="32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79771" y="2276872"/>
            <a:ext cx="1008112" cy="1800200"/>
          </a:xfrm>
          <a:prstGeom prst="curv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434" y="3188486"/>
            <a:ext cx="4880062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1) ЗУ «Про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організацію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трудових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відносин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воєнного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стану» </a:t>
            </a:r>
            <a:r>
              <a:rPr lang="ru-RU" sz="2000" b="1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15.03.22.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258806" y="4554339"/>
            <a:ext cx="5885194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2) ЗУ «Про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внесення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змін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деяких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законодавчих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актів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оптимізації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трудових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відносин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b="1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від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01.07.22.</a:t>
            </a:r>
            <a:endParaRPr lang="ru-RU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6105920" y="3381548"/>
            <a:ext cx="1334953" cy="925800"/>
          </a:xfrm>
          <a:prstGeom prst="bentConnector3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1" y="4869160"/>
            <a:ext cx="17526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3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56985" cy="1152128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1.Поняття </a:t>
            </a:r>
            <a:r>
              <a:rPr lang="ru-RU" sz="3200" dirty="0" err="1"/>
              <a:t>джерел</a:t>
            </a:r>
            <a:r>
              <a:rPr lang="ru-RU" sz="3200" dirty="0"/>
              <a:t> трудового права та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класифікація</a:t>
            </a:r>
            <a:r>
              <a:rPr lang="ru-RU" sz="32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27405"/>
            <a:ext cx="133164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556792"/>
            <a:ext cx="881190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юридичній</a:t>
            </a:r>
            <a:r>
              <a:rPr lang="ru-RU" sz="2400" dirty="0"/>
              <a:t> </a:t>
            </a:r>
            <a:r>
              <a:rPr lang="ru-RU" sz="2400" dirty="0" err="1"/>
              <a:t>літературі</a:t>
            </a:r>
            <a:r>
              <a:rPr lang="ru-RU" sz="2400" dirty="0"/>
              <a:t> </a:t>
            </a:r>
            <a:r>
              <a:rPr lang="ru-RU" sz="2400" dirty="0" err="1"/>
              <a:t>джерела</a:t>
            </a:r>
            <a:r>
              <a:rPr lang="ru-RU" sz="2400" dirty="0"/>
              <a:t> права </a:t>
            </a:r>
            <a:r>
              <a:rPr lang="ru-RU" sz="2400" dirty="0" err="1"/>
              <a:t>розглядають</a:t>
            </a:r>
            <a:r>
              <a:rPr lang="ru-RU" sz="2400" dirty="0"/>
              <a:t> як </a:t>
            </a:r>
            <a:r>
              <a:rPr lang="ru-RU" sz="2400" dirty="0" err="1"/>
              <a:t>зовнішню</a:t>
            </a:r>
            <a:r>
              <a:rPr lang="ru-RU" sz="2400" dirty="0"/>
              <a:t> форму </a:t>
            </a:r>
            <a:r>
              <a:rPr lang="ru-RU" sz="2400" dirty="0" err="1"/>
              <a:t>функціонування</a:t>
            </a:r>
            <a:r>
              <a:rPr lang="ru-RU" sz="2400" dirty="0"/>
              <a:t> права, ту </a:t>
            </a:r>
            <a:r>
              <a:rPr lang="ru-RU" sz="2400" dirty="0" err="1"/>
              <a:t>оболонку</a:t>
            </a:r>
            <a:r>
              <a:rPr lang="ru-RU" sz="2400" dirty="0"/>
              <a:t>, без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неможливо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 </a:t>
            </a:r>
            <a:r>
              <a:rPr lang="ru-RU" sz="2400" dirty="0" err="1"/>
              <a:t>правової</a:t>
            </a:r>
            <a:r>
              <a:rPr lang="ru-RU" sz="2400" dirty="0"/>
              <a:t> </a:t>
            </a:r>
            <a:r>
              <a:rPr lang="ru-RU" sz="2400" dirty="0" err="1"/>
              <a:t>норми</a:t>
            </a:r>
            <a:r>
              <a:rPr lang="ru-RU" sz="2400" dirty="0"/>
              <a:t>. </a:t>
            </a:r>
          </a:p>
        </p:txBody>
      </p:sp>
      <p:sp>
        <p:nvSpPr>
          <p:cNvPr id="6" name="Овал 5"/>
          <p:cNvSpPr/>
          <p:nvPr/>
        </p:nvSpPr>
        <p:spPr>
          <a:xfrm>
            <a:off x="2483768" y="2924944"/>
            <a:ext cx="4464496" cy="1490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Джерела</a:t>
            </a:r>
            <a:r>
              <a:rPr lang="ru-RU" sz="3200" dirty="0"/>
              <a:t> трудового права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00858" y="4894311"/>
            <a:ext cx="5616624" cy="19636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зовнішні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вираження</a:t>
            </a:r>
            <a:r>
              <a:rPr lang="ru-RU" sz="2000" dirty="0"/>
              <a:t> </a:t>
            </a:r>
            <a:r>
              <a:rPr lang="ru-RU" sz="2000" dirty="0" err="1"/>
              <a:t>правових</a:t>
            </a:r>
            <a:r>
              <a:rPr lang="ru-RU" sz="2000" dirty="0"/>
              <a:t> норм,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забезпечується</a:t>
            </a:r>
            <a:r>
              <a:rPr lang="ru-RU" sz="2000" dirty="0"/>
              <a:t> </a:t>
            </a:r>
            <a:r>
              <a:rPr lang="ru-RU" sz="2000" dirty="0" err="1"/>
              <a:t>правове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та </a:t>
            </a:r>
            <a:r>
              <a:rPr lang="ru-RU" sz="2000" dirty="0" err="1"/>
              <a:t>тісно</a:t>
            </a:r>
            <a:r>
              <a:rPr lang="ru-RU" sz="2000" dirty="0"/>
              <a:t> </a:t>
            </a:r>
            <a:r>
              <a:rPr lang="ru-RU" sz="2000" dirty="0" err="1"/>
              <a:t>пов’язаних</a:t>
            </a:r>
            <a:r>
              <a:rPr lang="ru-RU" sz="2000" dirty="0"/>
              <a:t> з ними </a:t>
            </a:r>
            <a:r>
              <a:rPr lang="ru-RU" sz="2000" dirty="0" err="1"/>
              <a:t>суспільних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на </a:t>
            </a:r>
            <a:r>
              <a:rPr lang="ru-RU" sz="2000" dirty="0" err="1"/>
              <a:t>підприємствах</a:t>
            </a:r>
            <a:r>
              <a:rPr lang="ru-RU" sz="2000" dirty="0"/>
              <a:t>, в </a:t>
            </a:r>
            <a:r>
              <a:rPr lang="ru-RU" sz="2000" dirty="0" err="1"/>
              <a:t>установах</a:t>
            </a:r>
            <a:r>
              <a:rPr lang="ru-RU" sz="2000" dirty="0"/>
              <a:t> і </a:t>
            </a:r>
            <a:r>
              <a:rPr lang="ru-RU" sz="2000" dirty="0" err="1"/>
              <a:t>організаціях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 у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найману</a:t>
            </a:r>
            <a:r>
              <a:rPr lang="ru-RU" sz="2000" dirty="0"/>
              <a:t> </a:t>
            </a:r>
            <a:r>
              <a:rPr lang="ru-RU" sz="2000" dirty="0" err="1"/>
              <a:t>працю</a:t>
            </a:r>
            <a:r>
              <a:rPr lang="ru-RU" sz="2000" dirty="0"/>
              <a:t>.</a:t>
            </a: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>
            <a:off x="1931143" y="4125648"/>
            <a:ext cx="817232" cy="720080"/>
          </a:xfrm>
          <a:prstGeom prst="bentConnector3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" y="4355842"/>
            <a:ext cx="147133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7943" y="1325916"/>
            <a:ext cx="5904656" cy="16561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D1D1B"/>
                </a:solidFill>
                <a:latin typeface="Proba Pro"/>
              </a:rPr>
              <a:t>Ст.1 </a:t>
            </a:r>
            <a:r>
              <a:rPr lang="ru-RU" sz="2400" dirty="0" err="1" smtClean="0">
                <a:solidFill>
                  <a:srgbClr val="1D1D1B"/>
                </a:solidFill>
                <a:latin typeface="Proba Pro"/>
              </a:rPr>
              <a:t>Дія</a:t>
            </a:r>
            <a:r>
              <a:rPr lang="ru-RU" sz="2400" dirty="0" smtClean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норм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законодавства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в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умовах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стану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77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188541" y="2982100"/>
            <a:ext cx="484632" cy="489204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3861048"/>
            <a:ext cx="7056784" cy="22467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dirty="0"/>
              <a:t>На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воєнного</a:t>
            </a:r>
            <a:r>
              <a:rPr lang="ru-RU" sz="2000" dirty="0"/>
              <a:t> стану </a:t>
            </a:r>
            <a:r>
              <a:rPr lang="ru-RU" sz="2000" dirty="0" err="1"/>
              <a:t>вводяться</a:t>
            </a:r>
            <a:r>
              <a:rPr lang="ru-RU" sz="2000" dirty="0"/>
              <a:t> </a:t>
            </a:r>
            <a:r>
              <a:rPr lang="ru-RU" sz="2000" dirty="0" err="1"/>
              <a:t>обмеження</a:t>
            </a:r>
            <a:r>
              <a:rPr lang="ru-RU" sz="2000" dirty="0"/>
              <a:t>  </a:t>
            </a:r>
            <a:r>
              <a:rPr lang="ru-RU" sz="2000" dirty="0" err="1"/>
              <a:t>конституційних</a:t>
            </a:r>
            <a:r>
              <a:rPr lang="ru-RU" sz="2000" dirty="0"/>
              <a:t>  прав і свобод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громадянина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статей 43, 44 </a:t>
            </a:r>
            <a:r>
              <a:rPr lang="ru-RU" sz="2000" dirty="0" err="1"/>
              <a:t>Конституції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2. </a:t>
            </a:r>
            <a:r>
              <a:rPr lang="ru-RU" sz="2000" dirty="0"/>
              <a:t>У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воєнного</a:t>
            </a:r>
            <a:r>
              <a:rPr lang="ru-RU" sz="2000" dirty="0"/>
              <a:t> стану не </a:t>
            </a:r>
            <a:r>
              <a:rPr lang="ru-RU" sz="2000" dirty="0" err="1"/>
              <a:t>застосовуються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 </a:t>
            </a:r>
            <a:r>
              <a:rPr lang="ru-RU" sz="2000" dirty="0" err="1"/>
              <a:t>законодавства</a:t>
            </a:r>
            <a:r>
              <a:rPr lang="ru-RU" sz="2000" dirty="0"/>
              <a:t> про </a:t>
            </a:r>
            <a:r>
              <a:rPr lang="ru-RU" sz="2000" dirty="0" err="1"/>
              <a:t>працю</a:t>
            </a:r>
            <a:r>
              <a:rPr lang="ru-RU" sz="2000" dirty="0"/>
              <a:t> у 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, </a:t>
            </a:r>
            <a:r>
              <a:rPr lang="ru-RU" sz="2000" dirty="0" err="1"/>
              <a:t>врегульованих</a:t>
            </a:r>
            <a:r>
              <a:rPr lang="ru-RU" sz="2000" dirty="0"/>
              <a:t> </a:t>
            </a:r>
            <a:r>
              <a:rPr lang="ru-RU" sz="2000" dirty="0" err="1"/>
              <a:t>цим</a:t>
            </a:r>
            <a:r>
              <a:rPr lang="ru-RU" sz="2000" dirty="0"/>
              <a:t> Законом.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60648"/>
            <a:ext cx="5568911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ЗУ «Про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організацію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трудових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відносин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воєнного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стану»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49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7943" y="1325916"/>
            <a:ext cx="5904656" cy="16561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D1D1B"/>
                </a:solidFill>
                <a:latin typeface="Proba Pro"/>
              </a:rPr>
              <a:t>Ст.1 </a:t>
            </a:r>
            <a:r>
              <a:rPr lang="ru-RU" sz="2400" dirty="0" err="1" smtClean="0">
                <a:solidFill>
                  <a:srgbClr val="1D1D1B"/>
                </a:solidFill>
                <a:latin typeface="Proba Pro"/>
              </a:rPr>
              <a:t>Дія</a:t>
            </a:r>
            <a:r>
              <a:rPr lang="ru-RU" sz="2400" dirty="0" smtClean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норм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законодавства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в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умовах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стану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77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188541" y="2982100"/>
            <a:ext cx="484632" cy="489204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3471304"/>
            <a:ext cx="9144000" cy="2800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1D1D1B"/>
                </a:solidFill>
                <a:latin typeface="Proba Pro"/>
              </a:rPr>
              <a:t>1. </a:t>
            </a:r>
            <a:r>
              <a:rPr lang="ru-RU" sz="1600" i="1" dirty="0" err="1" smtClean="0">
                <a:solidFill>
                  <a:srgbClr val="1D1D1B"/>
                </a:solidFill>
                <a:latin typeface="Proba Pro"/>
              </a:rPr>
              <a:t>Норми</a:t>
            </a:r>
            <a:r>
              <a:rPr lang="ru-RU" sz="1600" i="1" dirty="0" smtClean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Закону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України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«Про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організацію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трудових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відносин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в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умовах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стану» (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далі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– Закон),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які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регулюють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деякі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аспекти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трудових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відносин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інакше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ніж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Кодекс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законів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України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(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далі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–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КЗпП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) та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інше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законодавство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-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мають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пріоритетне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застосування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на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період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дії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стану для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працівників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усіх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підприємств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установ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організацій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в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Україні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незалежно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від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форми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власності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виду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діяльності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і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галузевої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належності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також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осіб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які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працюють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за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трудовим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договором з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фізичними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особами.</a:t>
            </a:r>
            <a:endParaRPr lang="ru-RU" sz="1600" dirty="0">
              <a:solidFill>
                <a:srgbClr val="1D1D1B"/>
              </a:solidFill>
              <a:latin typeface="Proba Pro"/>
            </a:endParaRPr>
          </a:p>
          <a:p>
            <a:pPr algn="just"/>
            <a:r>
              <a:rPr lang="ru-RU" sz="1600" i="1" dirty="0" smtClean="0">
                <a:solidFill>
                  <a:srgbClr val="1D1D1B"/>
                </a:solidFill>
                <a:latin typeface="Proba Pro"/>
              </a:rPr>
              <a:t>2. </a:t>
            </a:r>
            <a:r>
              <a:rPr lang="ru-RU" sz="1600" i="1" dirty="0" err="1" smtClean="0">
                <a:solidFill>
                  <a:srgbClr val="1D1D1B"/>
                </a:solidFill>
                <a:latin typeface="Proba Pro"/>
              </a:rPr>
              <a:t>Норми</a:t>
            </a:r>
            <a:r>
              <a:rPr lang="ru-RU" sz="1600" i="1" dirty="0" smtClean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законодавства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які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суперечать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положенням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цього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Закону, на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період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дії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стану не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застосовуються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.</a:t>
            </a:r>
            <a:endParaRPr lang="ru-RU" sz="1600" dirty="0">
              <a:solidFill>
                <a:srgbClr val="1D1D1B"/>
              </a:solidFill>
              <a:latin typeface="Proba Pro"/>
            </a:endParaRPr>
          </a:p>
          <a:p>
            <a:pPr algn="just"/>
            <a:r>
              <a:rPr lang="ru-RU" sz="1600" i="1" dirty="0" smtClean="0">
                <a:solidFill>
                  <a:srgbClr val="1D1D1B"/>
                </a:solidFill>
                <a:latin typeface="Proba Pro"/>
              </a:rPr>
              <a:t>3. </a:t>
            </a:r>
            <a:r>
              <a:rPr lang="ru-RU" sz="1600" i="1" dirty="0" err="1" smtClean="0">
                <a:solidFill>
                  <a:srgbClr val="1D1D1B"/>
                </a:solidFill>
                <a:latin typeface="Proba Pro"/>
              </a:rPr>
              <a:t>Водночас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інші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норми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законодавства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які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не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суперечать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положенням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Закону,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також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можуть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або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повинні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застосовуватися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у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відносинах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між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працівником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та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роботодавцем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.</a:t>
            </a:r>
            <a:endParaRPr lang="ru-RU" sz="1600" b="0" i="0" dirty="0">
              <a:solidFill>
                <a:srgbClr val="1D1D1B"/>
              </a:solidFill>
              <a:effectLst/>
              <a:latin typeface="Proba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60648"/>
            <a:ext cx="5568911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ЗУ «Про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організацію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трудових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відносин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воєнного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стану»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86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0"/>
            <a:ext cx="5832648" cy="74614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/>
              <a:t>Стаття 2. Особливості укладення трудового договору в умовах воєнного стану</a:t>
            </a:r>
          </a:p>
          <a:p>
            <a:pPr marL="45720" indent="0" algn="just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1. У період дії воєнного стану сторони за згодою визначають форму трудового договору.</a:t>
            </a:r>
          </a:p>
          <a:p>
            <a:pPr marL="45720" indent="0" algn="just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2. При укладенні трудового договору в період дії воєнного стану умова про випробування працівника під час прийняття на роботу може встановлюватися для будь-якої категорії працівників.</a:t>
            </a:r>
          </a:p>
          <a:p>
            <a:pPr marL="45720" indent="0" algn="just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З метою оперативного залучення до виконання роботи нових працівників, а також усунення кадрового дефіциту та браку робочої сили, у тому числі внаслідок фактичної відсутності працівників, які евакуювалися в іншу місцевість, перебувають у відпустці, простої, тимчасово втратили працездатність або місцезнаходження яких тимчасово невідоме, роботодавець можуть укладати з новими працівниками строкові трудові договори у період дії воєнного стану або на період заміщення тимчасово відсутнього працівника.</a:t>
            </a:r>
          </a:p>
          <a:p>
            <a:pPr algn="just">
              <a:buFont typeface="Wingdings" pitchFamily="2" charset="2"/>
              <a:buChar char="q"/>
            </a:pPr>
            <a:endParaRPr lang="ru-RU" sz="1600" dirty="0"/>
          </a:p>
          <a:p>
            <a:pPr marL="45720" indent="0">
              <a:buNone/>
            </a:pPr>
            <a:endParaRPr lang="ru-RU" sz="1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3207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0"/>
            <a:ext cx="5832648" cy="746144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3.</a:t>
            </a:r>
            <a:r>
              <a:rPr lang="ru-RU" sz="1800" dirty="0"/>
              <a:t> </a:t>
            </a:r>
            <a:r>
              <a:rPr lang="ru-RU" sz="1800" dirty="0" err="1"/>
              <a:t>Особливості</a:t>
            </a:r>
            <a:r>
              <a:rPr lang="ru-RU" sz="1800" dirty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</a:t>
            </a:r>
            <a:r>
              <a:rPr lang="ru-RU" sz="1800" dirty="0" err="1"/>
              <a:t>істотних</a:t>
            </a:r>
            <a:r>
              <a:rPr lang="ru-RU" sz="1800" dirty="0"/>
              <a:t> умов </a:t>
            </a:r>
            <a:r>
              <a:rPr lang="ru-RU" sz="1800" dirty="0" err="1"/>
              <a:t>праці</a:t>
            </a:r>
            <a:r>
              <a:rPr lang="ru-RU" sz="1800" dirty="0"/>
              <a:t> в </a:t>
            </a:r>
            <a:r>
              <a:rPr lang="ru-RU" sz="1800" dirty="0" err="1"/>
              <a:t>умовах</a:t>
            </a:r>
            <a:r>
              <a:rPr lang="ru-RU" sz="1800" dirty="0"/>
              <a:t> </a:t>
            </a:r>
            <a:r>
              <a:rPr lang="ru-RU" sz="1800" dirty="0" err="1"/>
              <a:t>воєнного</a:t>
            </a:r>
            <a:r>
              <a:rPr lang="ru-RU" sz="1800" dirty="0"/>
              <a:t> часу</a:t>
            </a:r>
          </a:p>
          <a:p>
            <a:pPr marL="45720" indent="0" algn="just">
              <a:buNone/>
            </a:pPr>
            <a:r>
              <a:rPr lang="ru-RU" sz="1600" dirty="0"/>
              <a:t>1. У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dirty="0" err="1"/>
              <a:t>воєнного</a:t>
            </a:r>
            <a:r>
              <a:rPr lang="ru-RU" sz="1600" dirty="0"/>
              <a:t> стану </a:t>
            </a:r>
            <a:r>
              <a:rPr lang="ru-RU" sz="1600" dirty="0" err="1"/>
              <a:t>норми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третьої</a:t>
            </a:r>
            <a:r>
              <a:rPr lang="ru-RU" sz="1600" dirty="0"/>
              <a:t> </a:t>
            </a:r>
            <a:r>
              <a:rPr lang="ru-RU" sz="1600" dirty="0" err="1"/>
              <a:t>статті</a:t>
            </a:r>
            <a:r>
              <a:rPr lang="ru-RU" sz="1600" dirty="0"/>
              <a:t> 32 Кодексу </a:t>
            </a:r>
            <a:r>
              <a:rPr lang="ru-RU" sz="1600" dirty="0" err="1"/>
              <a:t>законів</a:t>
            </a:r>
            <a:r>
              <a:rPr lang="ru-RU" sz="1600" dirty="0"/>
              <a:t> про </a:t>
            </a:r>
            <a:r>
              <a:rPr lang="ru-RU" sz="1600" dirty="0" err="1"/>
              <a:t>працю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законів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повідомлення</a:t>
            </a:r>
            <a:r>
              <a:rPr lang="ru-RU" sz="1600" dirty="0"/>
              <a:t> </a:t>
            </a:r>
            <a:r>
              <a:rPr lang="ru-RU" sz="1600" dirty="0" err="1"/>
              <a:t>працівника</a:t>
            </a:r>
            <a:r>
              <a:rPr lang="ru-RU" sz="1600" dirty="0"/>
              <a:t> про </a:t>
            </a:r>
            <a:r>
              <a:rPr lang="ru-RU" sz="1600" dirty="0" err="1"/>
              <a:t>зміну</a:t>
            </a:r>
            <a:r>
              <a:rPr lang="ru-RU" sz="1600" dirty="0"/>
              <a:t> </a:t>
            </a:r>
            <a:r>
              <a:rPr lang="ru-RU" sz="1600" dirty="0" err="1"/>
              <a:t>істотних</a:t>
            </a:r>
            <a:r>
              <a:rPr lang="ru-RU" sz="1600" dirty="0"/>
              <a:t> умов </a:t>
            </a:r>
            <a:r>
              <a:rPr lang="ru-RU" sz="1600" dirty="0" err="1"/>
              <a:t>праці</a:t>
            </a:r>
            <a:r>
              <a:rPr lang="ru-RU" sz="1600" dirty="0"/>
              <a:t> не </a:t>
            </a:r>
            <a:r>
              <a:rPr lang="ru-RU" sz="1600" dirty="0" err="1" smtClean="0"/>
              <a:t>застосовуються</a:t>
            </a:r>
            <a:r>
              <a:rPr lang="ru-RU" sz="1600" dirty="0"/>
              <a:t>.</a:t>
            </a:r>
          </a:p>
          <a:p>
            <a:pPr marL="45720" indent="0" algn="just">
              <a:buNone/>
            </a:pPr>
            <a:r>
              <a:rPr lang="ru-RU" sz="1600" dirty="0"/>
              <a:t>2.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третьої</a:t>
            </a:r>
            <a:r>
              <a:rPr lang="ru-RU" sz="1600" dirty="0"/>
              <a:t> </a:t>
            </a:r>
            <a:r>
              <a:rPr lang="ru-RU" sz="1600" dirty="0" err="1"/>
              <a:t>статті</a:t>
            </a:r>
            <a:r>
              <a:rPr lang="ru-RU" sz="1600" dirty="0"/>
              <a:t> 32 </a:t>
            </a:r>
            <a:r>
              <a:rPr lang="ru-RU" sz="1600" dirty="0" err="1"/>
              <a:t>КЗпП</a:t>
            </a:r>
            <a:r>
              <a:rPr lang="ru-RU" sz="1600" dirty="0"/>
              <a:t> у </a:t>
            </a:r>
            <a:r>
              <a:rPr lang="ru-RU" sz="1600" dirty="0" err="1"/>
              <a:t>зв'язку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змінами</a:t>
            </a:r>
            <a:r>
              <a:rPr lang="ru-RU" sz="1600" dirty="0"/>
              <a:t> в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виробництва</a:t>
            </a:r>
            <a:r>
              <a:rPr lang="ru-RU" sz="1600" dirty="0"/>
              <a:t> і </a:t>
            </a:r>
            <a:r>
              <a:rPr lang="ru-RU" sz="1600" dirty="0" err="1"/>
              <a:t>праці</a:t>
            </a:r>
            <a:r>
              <a:rPr lang="ru-RU" sz="1600" dirty="0"/>
              <a:t> </a:t>
            </a:r>
            <a:r>
              <a:rPr lang="ru-RU" sz="1600" dirty="0" err="1"/>
              <a:t>допускається</a:t>
            </a:r>
            <a:r>
              <a:rPr lang="ru-RU" sz="1600" dirty="0"/>
              <a:t> </a:t>
            </a:r>
            <a:r>
              <a:rPr lang="ru-RU" sz="1600" dirty="0" err="1"/>
              <a:t>зміна</a:t>
            </a:r>
            <a:r>
              <a:rPr lang="ru-RU" sz="1600" dirty="0"/>
              <a:t> </a:t>
            </a:r>
            <a:r>
              <a:rPr lang="ru-RU" sz="1600" dirty="0" err="1"/>
              <a:t>істотних</a:t>
            </a:r>
            <a:r>
              <a:rPr lang="ru-RU" sz="1600" dirty="0"/>
              <a:t> умов </a:t>
            </a:r>
            <a:r>
              <a:rPr lang="ru-RU" sz="1600" dirty="0" err="1"/>
              <a:t>праці</a:t>
            </a:r>
            <a:r>
              <a:rPr lang="ru-RU" sz="1600" dirty="0"/>
              <a:t> при </a:t>
            </a:r>
            <a:r>
              <a:rPr lang="ru-RU" sz="1600" dirty="0" err="1"/>
              <a:t>продовженні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за </a:t>
            </a:r>
            <a:r>
              <a:rPr lang="ru-RU" sz="1600" dirty="0" err="1"/>
              <a:t>тією</a:t>
            </a:r>
            <a:r>
              <a:rPr lang="ru-RU" sz="1600" dirty="0"/>
              <a:t> ж </a:t>
            </a:r>
            <a:r>
              <a:rPr lang="ru-RU" sz="1600" dirty="0" err="1"/>
              <a:t>спеціальністю</a:t>
            </a:r>
            <a:r>
              <a:rPr lang="ru-RU" sz="1600" dirty="0"/>
              <a:t>, </a:t>
            </a:r>
            <a:r>
              <a:rPr lang="ru-RU" sz="1600" dirty="0" err="1"/>
              <a:t>кваліфікацією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посадою</a:t>
            </a:r>
            <a:r>
              <a:rPr lang="ru-RU" sz="1600" dirty="0"/>
              <a:t>. Про </a:t>
            </a:r>
            <a:r>
              <a:rPr lang="ru-RU" sz="1600" dirty="0" err="1"/>
              <a:t>зміну</a:t>
            </a:r>
            <a:r>
              <a:rPr lang="ru-RU" sz="1600" dirty="0"/>
              <a:t> </a:t>
            </a:r>
            <a:r>
              <a:rPr lang="ru-RU" sz="1600" dirty="0" err="1"/>
              <a:t>істотних</a:t>
            </a:r>
            <a:r>
              <a:rPr lang="ru-RU" sz="1600" dirty="0"/>
              <a:t> умов </a:t>
            </a:r>
            <a:r>
              <a:rPr lang="ru-RU" sz="1600" dirty="0" err="1"/>
              <a:t>праці</a:t>
            </a:r>
            <a:r>
              <a:rPr lang="ru-RU" sz="1600" dirty="0"/>
              <a:t> - систем та </a:t>
            </a:r>
            <a:r>
              <a:rPr lang="ru-RU" sz="1600" dirty="0" err="1"/>
              <a:t>розмірів</a:t>
            </a:r>
            <a:r>
              <a:rPr lang="ru-RU" sz="1600" dirty="0"/>
              <a:t> оплати </a:t>
            </a:r>
            <a:r>
              <a:rPr lang="ru-RU" sz="1600" dirty="0" err="1"/>
              <a:t>праці</a:t>
            </a:r>
            <a:r>
              <a:rPr lang="ru-RU" sz="1600" dirty="0"/>
              <a:t>, </a:t>
            </a:r>
            <a:r>
              <a:rPr lang="ru-RU" sz="1600" dirty="0" err="1"/>
              <a:t>пільг</a:t>
            </a:r>
            <a:r>
              <a:rPr lang="ru-RU" sz="1600" dirty="0"/>
              <a:t>, режиму </a:t>
            </a:r>
            <a:r>
              <a:rPr lang="ru-RU" sz="1600" dirty="0" err="1"/>
              <a:t>роботи</a:t>
            </a:r>
            <a:r>
              <a:rPr lang="ru-RU" sz="1600" dirty="0"/>
              <a:t>, </a:t>
            </a:r>
            <a:r>
              <a:rPr lang="ru-RU" sz="1600" dirty="0" err="1"/>
              <a:t>встановлення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скасування</a:t>
            </a:r>
            <a:r>
              <a:rPr lang="ru-RU" sz="1600" dirty="0"/>
              <a:t> </a:t>
            </a:r>
            <a:r>
              <a:rPr lang="ru-RU" sz="1600" dirty="0" err="1"/>
              <a:t>неповного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часу, </a:t>
            </a:r>
            <a:r>
              <a:rPr lang="ru-RU" sz="1600" dirty="0" err="1"/>
              <a:t>суміщення</a:t>
            </a:r>
            <a:r>
              <a:rPr lang="ru-RU" sz="1600" dirty="0"/>
              <a:t> </a:t>
            </a:r>
            <a:r>
              <a:rPr lang="ru-RU" sz="1600" dirty="0" err="1"/>
              <a:t>професій</a:t>
            </a:r>
            <a:r>
              <a:rPr lang="ru-RU" sz="1600" dirty="0"/>
              <a:t>, </a:t>
            </a:r>
            <a:r>
              <a:rPr lang="ru-RU" sz="1600" dirty="0" err="1"/>
              <a:t>зміну</a:t>
            </a:r>
            <a:r>
              <a:rPr lang="ru-RU" sz="1600" dirty="0"/>
              <a:t> </a:t>
            </a:r>
            <a:r>
              <a:rPr lang="ru-RU" sz="1600" dirty="0" err="1"/>
              <a:t>розрядів</a:t>
            </a:r>
            <a:r>
              <a:rPr lang="ru-RU" sz="1600" dirty="0"/>
              <a:t> і </a:t>
            </a:r>
            <a:r>
              <a:rPr lang="ru-RU" sz="1600" dirty="0" err="1"/>
              <a:t>найменування</a:t>
            </a:r>
            <a:r>
              <a:rPr lang="ru-RU" sz="1600" dirty="0"/>
              <a:t> посад та </a:t>
            </a:r>
            <a:r>
              <a:rPr lang="ru-RU" sz="1600" dirty="0" err="1"/>
              <a:t>інших</a:t>
            </a:r>
            <a:r>
              <a:rPr lang="ru-RU" sz="1600" dirty="0"/>
              <a:t> - </a:t>
            </a:r>
            <a:r>
              <a:rPr lang="ru-RU" sz="1600" dirty="0" err="1"/>
              <a:t>працівник</a:t>
            </a:r>
            <a:r>
              <a:rPr lang="ru-RU" sz="1600" dirty="0"/>
              <a:t> повинен бути </a:t>
            </a:r>
            <a:r>
              <a:rPr lang="ru-RU" sz="1600" dirty="0" err="1"/>
              <a:t>повідомлений</a:t>
            </a:r>
            <a:r>
              <a:rPr lang="ru-RU" sz="1600" dirty="0"/>
              <a:t> не </a:t>
            </a:r>
            <a:r>
              <a:rPr lang="ru-RU" sz="1600" dirty="0" err="1"/>
              <a:t>пізніше</a:t>
            </a: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за два </a:t>
            </a:r>
            <a:r>
              <a:rPr lang="ru-RU" sz="1600" dirty="0" err="1"/>
              <a:t>місяці</a:t>
            </a:r>
            <a:r>
              <a:rPr lang="ru-RU" sz="1600" dirty="0"/>
              <a:t>.</a:t>
            </a:r>
          </a:p>
          <a:p>
            <a:pPr algn="just"/>
            <a:r>
              <a:rPr lang="uk-UA" sz="1400" i="1" dirty="0">
                <a:solidFill>
                  <a:srgbClr val="1D1D1B"/>
                </a:solidFill>
                <a:latin typeface="Proba Pro"/>
              </a:rPr>
              <a:t>Таким чином працівники можуть бути попереджені про зміну істотних умов праці відразу після прийняття роботодавцем відповідного рішення про таку зміну, але не пізніше допуску до роботи зі зміненими умовами праці.</a:t>
            </a:r>
            <a:endParaRPr lang="uk-UA" sz="1400" dirty="0">
              <a:solidFill>
                <a:srgbClr val="1D1D1B"/>
              </a:solidFill>
              <a:latin typeface="Proba Pro"/>
            </a:endParaRPr>
          </a:p>
          <a:p>
            <a:pPr algn="just"/>
            <a:r>
              <a:rPr lang="uk-UA" sz="1400" i="1" dirty="0">
                <a:solidFill>
                  <a:srgbClr val="1D1D1B"/>
                </a:solidFill>
                <a:latin typeface="Proba Pro"/>
              </a:rPr>
              <a:t>Водночас вважаємо, що працівники, які прямо не відмовилися від такої зміни істотних умов праці, але не можуть у зв’язку з воєнними діями переїхати у нове місцезнаходження підприємства, установи, організації  - не можуть бути звільнені відповідно до пункту 6 частини першої статті 36 КЗпП.</a:t>
            </a:r>
            <a:endParaRPr lang="uk-UA" sz="1400" dirty="0">
              <a:solidFill>
                <a:srgbClr val="1D1D1B"/>
              </a:solidFill>
              <a:latin typeface="Proba Pro"/>
            </a:endParaRPr>
          </a:p>
          <a:p>
            <a:pPr algn="just"/>
            <a:r>
              <a:rPr lang="uk-UA" sz="1400" i="1" dirty="0">
                <a:solidFill>
                  <a:srgbClr val="1D1D1B"/>
                </a:solidFill>
                <a:latin typeface="Proba Pro"/>
              </a:rPr>
              <a:t>Такі працівники можуть бути направлені у простій, відпустку без збереження заробітної плати або призупинити дію трудового договору.</a:t>
            </a:r>
            <a:endParaRPr lang="uk-UA" sz="1400" dirty="0">
              <a:solidFill>
                <a:srgbClr val="1D1D1B"/>
              </a:solidFill>
              <a:latin typeface="Proba Pro"/>
            </a:endParaRPr>
          </a:p>
          <a:p>
            <a:pPr marL="45720" indent="0" algn="just">
              <a:buNone/>
            </a:pPr>
            <a:endParaRPr lang="ru-RU" sz="1600" dirty="0"/>
          </a:p>
          <a:p>
            <a:pPr marL="45720" indent="0">
              <a:buNone/>
            </a:pPr>
            <a:endParaRPr lang="ru-RU" sz="1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3270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/>
              <a:t>Стаття 4. Особливості розірвання трудового договору з ініціативи працівника</a:t>
            </a:r>
          </a:p>
          <a:p>
            <a:pPr marL="45720" indent="0" algn="just">
              <a:buNone/>
            </a:pPr>
            <a:r>
              <a:rPr lang="ru-RU" sz="1800" dirty="0" smtClean="0"/>
              <a:t>1. У </a:t>
            </a:r>
            <a:r>
              <a:rPr lang="ru-RU" sz="1800" dirty="0"/>
              <a:t>зв’язку з веденням бойових дій у районах, в яких розташоване підприємство, установа, організація, та існування загрози для життя і здоров’я працівника він може розірвати трудовий договір за власною ініціативою у строк, зазначений у його заяві (крім випадків примусового залучення до суспільно корисних робіт в умовах воєнного стану, залучення до виконання робіт на об’єктах критичної інфраструктури</a:t>
            </a:r>
            <a:r>
              <a:rPr lang="ru-RU" sz="1800" dirty="0" smtClean="0"/>
              <a:t>).</a:t>
            </a:r>
          </a:p>
          <a:p>
            <a:pPr marL="45720" indent="0" algn="just">
              <a:buNone/>
            </a:pPr>
            <a:endParaRPr lang="ru-RU" sz="1800" dirty="0" smtClean="0"/>
          </a:p>
          <a:p>
            <a:pPr marL="45720" indent="0" algn="just">
              <a:buNone/>
            </a:pPr>
            <a:r>
              <a:rPr lang="ru-RU" sz="1600" dirty="0" smtClean="0"/>
              <a:t>Перелік територіальних грмад, кі розташовані в районі проведення воєнних (бойових) дій або які перебувають в тимчасовій окупації, оточені (блокуванні) станом на 27 травня 2022 р (затверджено Наказом Мінісатерства з питань реінтеграції тимчасово окупованих територій України 25 квітня 2022 року № 75 з подальшими </a:t>
            </a:r>
            <a:r>
              <a:rPr lang="ru-RU" sz="1600" dirty="0" err="1" smtClean="0"/>
              <a:t>змінами</a:t>
            </a:r>
            <a:r>
              <a:rPr lang="ru-RU" sz="1600" dirty="0" smtClean="0"/>
              <a:t>).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612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5.</a:t>
            </a:r>
            <a:r>
              <a:rPr lang="ru-RU" sz="1800" dirty="0"/>
              <a:t> </a:t>
            </a:r>
            <a:r>
              <a:rPr lang="ru-RU" sz="1800" dirty="0" err="1"/>
              <a:t>Особливості</a:t>
            </a:r>
            <a:r>
              <a:rPr lang="ru-RU" sz="1800" dirty="0"/>
              <a:t> </a:t>
            </a:r>
            <a:r>
              <a:rPr lang="ru-RU" sz="1800" dirty="0" err="1"/>
              <a:t>розірвання</a:t>
            </a:r>
            <a:r>
              <a:rPr lang="ru-RU" sz="1800" dirty="0"/>
              <a:t> трудового договору з </a:t>
            </a:r>
            <a:r>
              <a:rPr lang="ru-RU" sz="1800" dirty="0" err="1"/>
              <a:t>ініціативи</a:t>
            </a:r>
            <a:r>
              <a:rPr lang="ru-RU" sz="1800" dirty="0"/>
              <a:t> </a:t>
            </a:r>
            <a:r>
              <a:rPr lang="ru-RU" sz="1800" dirty="0" err="1"/>
              <a:t>роботодавця</a:t>
            </a:r>
            <a:endParaRPr lang="ru-RU" sz="1800" b="1" dirty="0" smtClean="0"/>
          </a:p>
          <a:p>
            <a:pPr marL="45720" indent="0" algn="just">
              <a:buNone/>
            </a:pPr>
            <a:r>
              <a:rPr lang="ru-RU" sz="1800" dirty="0"/>
              <a:t>1. У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воєнного</a:t>
            </a:r>
            <a:r>
              <a:rPr lang="ru-RU" sz="1800" dirty="0"/>
              <a:t> стану </a:t>
            </a:r>
            <a:r>
              <a:rPr lang="ru-RU" sz="1800" dirty="0" err="1"/>
              <a:t>допускається</a:t>
            </a:r>
            <a:r>
              <a:rPr lang="ru-RU" sz="1800" dirty="0"/>
              <a:t> </a:t>
            </a:r>
            <a:r>
              <a:rPr lang="ru-RU" sz="1800" dirty="0" err="1"/>
              <a:t>звільнення</a:t>
            </a:r>
            <a:r>
              <a:rPr lang="ru-RU" sz="1800" dirty="0"/>
              <a:t> </a:t>
            </a:r>
            <a:r>
              <a:rPr lang="ru-RU" sz="1800" dirty="0" err="1"/>
              <a:t>працівника</a:t>
            </a:r>
            <a:r>
              <a:rPr lang="ru-RU" sz="1800" dirty="0"/>
              <a:t> з </a:t>
            </a:r>
            <a:r>
              <a:rPr lang="ru-RU" sz="1800" dirty="0" err="1"/>
              <a:t>ініціативи</a:t>
            </a:r>
            <a:r>
              <a:rPr lang="ru-RU" sz="1800" dirty="0"/>
              <a:t> </a:t>
            </a:r>
            <a:r>
              <a:rPr lang="ru-RU" sz="1800" dirty="0" err="1"/>
              <a:t>роботодавця</a:t>
            </a:r>
            <a:r>
              <a:rPr lang="ru-RU" sz="1800" dirty="0"/>
              <a:t> у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тимчасової</a:t>
            </a:r>
            <a:r>
              <a:rPr lang="ru-RU" sz="1800" dirty="0"/>
              <a:t> </a:t>
            </a:r>
            <a:r>
              <a:rPr lang="ru-RU" sz="1800" dirty="0" err="1"/>
              <a:t>непрацездатності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у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перебування</a:t>
            </a:r>
            <a:r>
              <a:rPr lang="ru-RU" sz="1800" dirty="0"/>
              <a:t> </a:t>
            </a:r>
            <a:r>
              <a:rPr lang="ru-RU" sz="1800" dirty="0" err="1"/>
              <a:t>працівника</a:t>
            </a:r>
            <a:r>
              <a:rPr lang="ru-RU" sz="1800" dirty="0"/>
              <a:t> у </a:t>
            </a:r>
            <a:r>
              <a:rPr lang="ru-RU" sz="1800" dirty="0" err="1"/>
              <a:t>відпустці</a:t>
            </a:r>
            <a:r>
              <a:rPr lang="ru-RU" sz="1800" dirty="0"/>
              <a:t> (</a:t>
            </a:r>
            <a:r>
              <a:rPr lang="ru-RU" sz="1800" dirty="0" err="1"/>
              <a:t>крім</a:t>
            </a:r>
            <a:r>
              <a:rPr lang="ru-RU" sz="1800" dirty="0"/>
              <a:t> </a:t>
            </a:r>
            <a:r>
              <a:rPr lang="ru-RU" sz="1800" dirty="0" err="1"/>
              <a:t>відпустки</a:t>
            </a:r>
            <a:r>
              <a:rPr lang="ru-RU" sz="1800" dirty="0"/>
              <a:t> у </a:t>
            </a:r>
            <a:r>
              <a:rPr lang="ru-RU" sz="1800" dirty="0" err="1"/>
              <a:t>зв’язку</a:t>
            </a:r>
            <a:r>
              <a:rPr lang="ru-RU" sz="1800" dirty="0"/>
              <a:t> </a:t>
            </a:r>
            <a:r>
              <a:rPr lang="ru-RU" sz="1800" dirty="0" err="1"/>
              <a:t>вагітністю</a:t>
            </a:r>
            <a:r>
              <a:rPr lang="ru-RU" sz="1800" dirty="0"/>
              <a:t> та пологами та </a:t>
            </a:r>
            <a:r>
              <a:rPr lang="ru-RU" sz="1800" dirty="0" err="1"/>
              <a:t>відпустки</a:t>
            </a:r>
            <a:r>
              <a:rPr lang="ru-RU" sz="1800" dirty="0"/>
              <a:t> для догляду за </a:t>
            </a:r>
            <a:r>
              <a:rPr lang="ru-RU" sz="1800" dirty="0" err="1"/>
              <a:t>дитиною</a:t>
            </a:r>
            <a:r>
              <a:rPr lang="ru-RU" sz="1800" dirty="0"/>
              <a:t> до </a:t>
            </a:r>
            <a:r>
              <a:rPr lang="ru-RU" sz="1800" dirty="0" err="1"/>
              <a:t>досягнення</a:t>
            </a:r>
            <a:r>
              <a:rPr lang="ru-RU" sz="1800" dirty="0"/>
              <a:t> нею </a:t>
            </a:r>
            <a:r>
              <a:rPr lang="ru-RU" sz="1800" dirty="0" err="1"/>
              <a:t>трирічного</a:t>
            </a:r>
            <a:r>
              <a:rPr lang="ru-RU" sz="1800" dirty="0"/>
              <a:t> </a:t>
            </a:r>
            <a:r>
              <a:rPr lang="ru-RU" sz="1800" dirty="0" err="1"/>
              <a:t>віку</a:t>
            </a:r>
            <a:r>
              <a:rPr lang="ru-RU" sz="1800" dirty="0"/>
              <a:t>)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зазначенням</a:t>
            </a:r>
            <a:r>
              <a:rPr lang="ru-RU" sz="1800" dirty="0"/>
              <a:t> </a:t>
            </a:r>
            <a:r>
              <a:rPr lang="ru-RU" sz="1800" dirty="0" err="1"/>
              <a:t>дати</a:t>
            </a:r>
            <a:r>
              <a:rPr lang="ru-RU" sz="1800" dirty="0"/>
              <a:t> </a:t>
            </a:r>
            <a:r>
              <a:rPr lang="ru-RU" sz="1800" dirty="0" err="1"/>
              <a:t>звільнення</a:t>
            </a:r>
            <a:r>
              <a:rPr lang="ru-RU" sz="1800" dirty="0"/>
              <a:t>, яка є першим </a:t>
            </a:r>
            <a:r>
              <a:rPr lang="ru-RU" sz="1800" dirty="0" err="1"/>
              <a:t>робочим</a:t>
            </a:r>
            <a:r>
              <a:rPr lang="ru-RU" sz="1800" dirty="0"/>
              <a:t> днем, </a:t>
            </a:r>
            <a:r>
              <a:rPr lang="ru-RU" sz="1800" dirty="0" err="1"/>
              <a:t>наступним</a:t>
            </a:r>
            <a:r>
              <a:rPr lang="ru-RU" sz="1800" dirty="0"/>
              <a:t> за днем </a:t>
            </a:r>
            <a:r>
              <a:rPr lang="ru-RU" sz="1800" dirty="0" err="1"/>
              <a:t>закінчення</a:t>
            </a:r>
            <a:r>
              <a:rPr lang="ru-RU" sz="1800" dirty="0"/>
              <a:t> </a:t>
            </a:r>
            <a:r>
              <a:rPr lang="ru-RU" sz="1800" dirty="0" err="1"/>
              <a:t>тимчасової</a:t>
            </a:r>
            <a:r>
              <a:rPr lang="ru-RU" sz="1800" dirty="0"/>
              <a:t> </a:t>
            </a:r>
            <a:r>
              <a:rPr lang="ru-RU" sz="1800" dirty="0" err="1"/>
              <a:t>непрацездатності</a:t>
            </a:r>
            <a:r>
              <a:rPr lang="ru-RU" sz="1800" dirty="0"/>
              <a:t>, </a:t>
            </a:r>
            <a:r>
              <a:rPr lang="ru-RU" sz="1800" dirty="0" err="1"/>
              <a:t>зазначеним</a:t>
            </a:r>
            <a:r>
              <a:rPr lang="ru-RU" sz="1800" dirty="0"/>
              <a:t> у </a:t>
            </a:r>
            <a:r>
              <a:rPr lang="ru-RU" sz="1800" dirty="0" err="1"/>
              <a:t>документі</a:t>
            </a:r>
            <a:r>
              <a:rPr lang="ru-RU" sz="1800" dirty="0"/>
              <a:t> про </a:t>
            </a:r>
            <a:r>
              <a:rPr lang="ru-RU" sz="1800" dirty="0" err="1"/>
              <a:t>тимчасову</a:t>
            </a:r>
            <a:r>
              <a:rPr lang="ru-RU" sz="1800" dirty="0"/>
              <a:t> </a:t>
            </a:r>
            <a:r>
              <a:rPr lang="ru-RU" sz="1800" dirty="0" err="1"/>
              <a:t>непрацездатність</a:t>
            </a:r>
            <a:r>
              <a:rPr lang="ru-RU" sz="1800" dirty="0"/>
              <a:t>, </a:t>
            </a:r>
            <a:r>
              <a:rPr lang="ru-RU" sz="1800" dirty="0" err="1"/>
              <a:t>або</a:t>
            </a:r>
            <a:r>
              <a:rPr lang="ru-RU" sz="1800" dirty="0"/>
              <a:t> першим </a:t>
            </a:r>
            <a:r>
              <a:rPr lang="ru-RU" sz="1800" dirty="0" err="1"/>
              <a:t>робочим</a:t>
            </a:r>
            <a:r>
              <a:rPr lang="ru-RU" sz="1800" dirty="0"/>
              <a:t> днем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закінчення</a:t>
            </a:r>
            <a:r>
              <a:rPr lang="ru-RU" sz="1800" dirty="0"/>
              <a:t> </a:t>
            </a:r>
            <a:r>
              <a:rPr lang="ru-RU" sz="1800" dirty="0" err="1"/>
              <a:t>відпустки</a:t>
            </a:r>
            <a:r>
              <a:rPr lang="ru-RU" sz="1800" dirty="0"/>
              <a:t>.</a:t>
            </a:r>
          </a:p>
          <a:p>
            <a:pPr marL="45720" indent="0" algn="just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2. У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воєнного</a:t>
            </a:r>
            <a:r>
              <a:rPr lang="ru-RU" sz="1800" dirty="0"/>
              <a:t> стану </a:t>
            </a:r>
            <a:r>
              <a:rPr lang="ru-RU" sz="1800" dirty="0" err="1"/>
              <a:t>норми</a:t>
            </a:r>
            <a:r>
              <a:rPr lang="ru-RU" sz="1800" dirty="0"/>
              <a:t> </a:t>
            </a:r>
            <a:r>
              <a:rPr lang="ru-RU" sz="1800" dirty="0" err="1"/>
              <a:t>статті</a:t>
            </a:r>
            <a:r>
              <a:rPr lang="ru-RU" sz="1800" dirty="0"/>
              <a:t> </a:t>
            </a:r>
            <a:r>
              <a:rPr lang="ru-RU" sz="1800" dirty="0" smtClean="0"/>
              <a:t>43 (</a:t>
            </a:r>
            <a:r>
              <a:rPr lang="ru-RU" sz="1800" dirty="0" err="1" smtClean="0"/>
              <a:t>згода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профспілки</a:t>
            </a:r>
            <a:r>
              <a:rPr lang="ru-RU" sz="1800" dirty="0" smtClean="0"/>
              <a:t>) </a:t>
            </a:r>
            <a:r>
              <a:rPr lang="ru-RU" sz="1800" dirty="0"/>
              <a:t>Кодексу </a:t>
            </a:r>
            <a:r>
              <a:rPr lang="ru-RU" sz="1800" dirty="0" err="1"/>
              <a:t>законів</a:t>
            </a:r>
            <a:r>
              <a:rPr lang="ru-RU" sz="1800" dirty="0"/>
              <a:t> про </a:t>
            </a:r>
            <a:r>
              <a:rPr lang="ru-RU" sz="1800" dirty="0" err="1"/>
              <a:t>працю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 не </a:t>
            </a:r>
            <a:r>
              <a:rPr lang="ru-RU" sz="1800" dirty="0" err="1"/>
              <a:t>застосовуються</a:t>
            </a:r>
            <a:r>
              <a:rPr lang="ru-RU" sz="1800" dirty="0"/>
              <a:t>, </a:t>
            </a:r>
            <a:r>
              <a:rPr lang="ru-RU" sz="1800" dirty="0" err="1"/>
              <a:t>крім</a:t>
            </a:r>
            <a:r>
              <a:rPr lang="ru-RU" sz="1800" dirty="0"/>
              <a:t> </a:t>
            </a:r>
            <a:r>
              <a:rPr lang="ru-RU" sz="1800" dirty="0" err="1"/>
              <a:t>випадків</a:t>
            </a:r>
            <a:r>
              <a:rPr lang="ru-RU" sz="1800" dirty="0"/>
              <a:t> </a:t>
            </a:r>
            <a:r>
              <a:rPr lang="ru-RU" sz="1800" dirty="0" err="1"/>
              <a:t>звільнення</a:t>
            </a:r>
            <a:r>
              <a:rPr lang="ru-RU" sz="1800" dirty="0"/>
              <a:t> </a:t>
            </a:r>
            <a:r>
              <a:rPr lang="ru-RU" sz="1800" dirty="0" err="1"/>
              <a:t>працівників</a:t>
            </a:r>
            <a:r>
              <a:rPr lang="ru-RU" sz="1800" dirty="0"/>
              <a:t> </a:t>
            </a:r>
            <a:r>
              <a:rPr lang="ru-RU" sz="1800" dirty="0" err="1"/>
              <a:t>підприємств</a:t>
            </a:r>
            <a:r>
              <a:rPr lang="ru-RU" sz="1800" dirty="0"/>
              <a:t>, </a:t>
            </a:r>
            <a:r>
              <a:rPr lang="ru-RU" sz="1800" dirty="0" err="1"/>
              <a:t>установ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організацій</a:t>
            </a:r>
            <a:r>
              <a:rPr lang="ru-RU" sz="1800" dirty="0"/>
              <a:t>, </a:t>
            </a:r>
            <a:r>
              <a:rPr lang="ru-RU" sz="1800" dirty="0" err="1"/>
              <a:t>обраних</a:t>
            </a:r>
            <a:r>
              <a:rPr lang="ru-RU" sz="1800" dirty="0"/>
              <a:t> до </a:t>
            </a:r>
            <a:r>
              <a:rPr lang="ru-RU" sz="1800" dirty="0" err="1"/>
              <a:t>профспілкових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.</a:t>
            </a:r>
          </a:p>
          <a:p>
            <a:pPr marL="45720" indent="0" algn="just">
              <a:buNone/>
            </a:pPr>
            <a:endParaRPr lang="ru-RU" sz="1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6466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6.</a:t>
            </a:r>
            <a:r>
              <a:rPr lang="ru-RU" sz="1800" dirty="0"/>
              <a:t> </a:t>
            </a:r>
            <a:r>
              <a:rPr lang="ru-RU" sz="1800" dirty="0" err="1"/>
              <a:t>Особливості</a:t>
            </a:r>
            <a:r>
              <a:rPr lang="ru-RU" sz="1800" dirty="0"/>
              <a:t> </a:t>
            </a:r>
            <a:r>
              <a:rPr lang="ru-RU" sz="1800" dirty="0" err="1"/>
              <a:t>встановлення</a:t>
            </a:r>
            <a:r>
              <a:rPr lang="ru-RU" sz="1800" dirty="0"/>
              <a:t> та </a:t>
            </a:r>
            <a:r>
              <a:rPr lang="ru-RU" sz="1800" dirty="0" err="1"/>
              <a:t>обліку</a:t>
            </a:r>
            <a:r>
              <a:rPr lang="ru-RU" sz="1800" dirty="0"/>
              <a:t> часу </a:t>
            </a:r>
            <a:r>
              <a:rPr lang="ru-RU" sz="1800" dirty="0" err="1"/>
              <a:t>роботи</a:t>
            </a:r>
            <a:r>
              <a:rPr lang="ru-RU" sz="1800" dirty="0"/>
              <a:t> та часу </a:t>
            </a:r>
            <a:r>
              <a:rPr lang="ru-RU" sz="1800" dirty="0" err="1"/>
              <a:t>відпочинку</a:t>
            </a:r>
            <a:endParaRPr lang="ru-RU" sz="1800" b="1" dirty="0" smtClean="0"/>
          </a:p>
          <a:p>
            <a:pPr marL="45720" indent="0" algn="just">
              <a:buNone/>
            </a:pPr>
            <a:r>
              <a:rPr lang="ru-RU" sz="1600" dirty="0"/>
              <a:t>1. Нормальна </a:t>
            </a:r>
            <a:r>
              <a:rPr lang="ru-RU" sz="1600" dirty="0" err="1"/>
              <a:t>тривалість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часу </a:t>
            </a:r>
            <a:r>
              <a:rPr lang="ru-RU" sz="1600" dirty="0" err="1"/>
              <a:t>працівників</a:t>
            </a:r>
            <a:r>
              <a:rPr lang="ru-RU" sz="1600" dirty="0"/>
              <a:t> у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воєнного</a:t>
            </a:r>
            <a:r>
              <a:rPr lang="ru-RU" sz="1600" dirty="0"/>
              <a:t> стану не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перевищувати</a:t>
            </a:r>
            <a:r>
              <a:rPr lang="ru-RU" sz="1600" dirty="0"/>
              <a:t> 60 годин на </a:t>
            </a:r>
            <a:r>
              <a:rPr lang="ru-RU" sz="1600" dirty="0" err="1"/>
              <a:t>тиждень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2. Для </a:t>
            </a:r>
            <a:r>
              <a:rPr lang="ru-RU" sz="1600" dirty="0" err="1"/>
              <a:t>працівників</a:t>
            </a:r>
            <a:r>
              <a:rPr lang="ru-RU" sz="1600" dirty="0"/>
              <a:t>, </a:t>
            </a:r>
            <a:r>
              <a:rPr lang="ru-RU" sz="1600" dirty="0" err="1"/>
              <a:t>яким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законодавства</a:t>
            </a:r>
            <a:r>
              <a:rPr lang="ru-RU" sz="1600" dirty="0"/>
              <a:t> </a:t>
            </a:r>
            <a:r>
              <a:rPr lang="ru-RU" sz="1600" dirty="0" err="1"/>
              <a:t>встановлюється</a:t>
            </a:r>
            <a:r>
              <a:rPr lang="ru-RU" sz="1600" dirty="0"/>
              <a:t> </a:t>
            </a:r>
            <a:r>
              <a:rPr lang="ru-RU" sz="1600" dirty="0" err="1"/>
              <a:t>скорочена</a:t>
            </a:r>
            <a:r>
              <a:rPr lang="ru-RU" sz="1600" dirty="0"/>
              <a:t> </a:t>
            </a:r>
            <a:r>
              <a:rPr lang="ru-RU" sz="1600" dirty="0" err="1"/>
              <a:t>тривалість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часу, </a:t>
            </a:r>
            <a:r>
              <a:rPr lang="ru-RU" sz="1600" dirty="0" err="1"/>
              <a:t>тривалість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часу не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перевищувати</a:t>
            </a:r>
            <a:r>
              <a:rPr lang="ru-RU" sz="1600" dirty="0"/>
              <a:t> </a:t>
            </a:r>
            <a:r>
              <a:rPr lang="ru-RU" sz="1600" dirty="0" smtClean="0"/>
              <a:t>40 </a:t>
            </a:r>
            <a:r>
              <a:rPr lang="ru-RU" sz="1600" dirty="0"/>
              <a:t>годин на </a:t>
            </a:r>
            <a:r>
              <a:rPr lang="ru-RU" sz="1600" dirty="0" err="1"/>
              <a:t>тиждень</a:t>
            </a:r>
            <a:r>
              <a:rPr lang="ru-RU" sz="1600" dirty="0" smtClean="0"/>
              <a:t>.</a:t>
            </a:r>
          </a:p>
          <a:p>
            <a:pPr marL="45720" indent="0" algn="just">
              <a:buNone/>
            </a:pPr>
            <a:r>
              <a:rPr lang="ru-RU" sz="1600" dirty="0"/>
              <a:t>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статті</a:t>
            </a:r>
            <a:r>
              <a:rPr lang="ru-RU" sz="1600" dirty="0"/>
              <a:t> 2 Закону </a:t>
            </a:r>
            <a:r>
              <a:rPr lang="ru-RU" sz="1600" dirty="0" err="1"/>
              <a:t>України</a:t>
            </a:r>
            <a:r>
              <a:rPr lang="ru-RU" sz="1600" dirty="0"/>
              <a:t> “Про оплату </a:t>
            </a:r>
            <a:r>
              <a:rPr lang="ru-RU" sz="1600" dirty="0" err="1"/>
              <a:t>праці</a:t>
            </a:r>
            <a:r>
              <a:rPr lang="ru-RU" sz="1600" dirty="0"/>
              <a:t>” </a:t>
            </a:r>
            <a:r>
              <a:rPr lang="ru-RU" sz="1600" dirty="0" err="1"/>
              <a:t>основна</a:t>
            </a:r>
            <a:r>
              <a:rPr lang="ru-RU" sz="1600" dirty="0"/>
              <a:t> </a:t>
            </a:r>
            <a:r>
              <a:rPr lang="ru-RU" sz="1600" dirty="0" err="1"/>
              <a:t>заробітна</a:t>
            </a:r>
            <a:r>
              <a:rPr lang="ru-RU" sz="1600" dirty="0"/>
              <a:t> плата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винагорода</a:t>
            </a:r>
            <a:r>
              <a:rPr lang="ru-RU" sz="1600" dirty="0"/>
              <a:t> за </a:t>
            </a:r>
            <a:r>
              <a:rPr lang="ru-RU" sz="1600" dirty="0" err="1"/>
              <a:t>виконану</a:t>
            </a:r>
            <a:r>
              <a:rPr lang="ru-RU" sz="1600" dirty="0"/>
              <a:t> роботу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встановлених</a:t>
            </a:r>
            <a:r>
              <a:rPr lang="ru-RU" sz="1600" dirty="0"/>
              <a:t> норм </a:t>
            </a:r>
            <a:r>
              <a:rPr lang="ru-RU" sz="1600" dirty="0" err="1"/>
              <a:t>праці</a:t>
            </a:r>
            <a:r>
              <a:rPr lang="ru-RU" sz="1600" dirty="0"/>
              <a:t> (</a:t>
            </a:r>
            <a:r>
              <a:rPr lang="ru-RU" sz="1600" dirty="0" err="1"/>
              <a:t>норми</a:t>
            </a:r>
            <a:r>
              <a:rPr lang="ru-RU" sz="1600" dirty="0"/>
              <a:t> часу, </a:t>
            </a:r>
            <a:r>
              <a:rPr lang="ru-RU" sz="1600" dirty="0" err="1"/>
              <a:t>виробітку</a:t>
            </a:r>
            <a:r>
              <a:rPr lang="ru-RU" sz="1600" dirty="0"/>
              <a:t>, </a:t>
            </a:r>
            <a:r>
              <a:rPr lang="ru-RU" sz="1600" dirty="0" err="1"/>
              <a:t>обслуговування</a:t>
            </a:r>
            <a:r>
              <a:rPr lang="ru-RU" sz="1600" dirty="0"/>
              <a:t>, </a:t>
            </a:r>
            <a:r>
              <a:rPr lang="ru-RU" sz="1600" dirty="0" err="1"/>
              <a:t>посадові</a:t>
            </a:r>
            <a:r>
              <a:rPr lang="ru-RU" sz="1600" dirty="0"/>
              <a:t> </a:t>
            </a:r>
            <a:r>
              <a:rPr lang="ru-RU" sz="1600" dirty="0" err="1"/>
              <a:t>обов'язки</a:t>
            </a:r>
            <a:r>
              <a:rPr lang="ru-RU" sz="1600" dirty="0"/>
              <a:t>). Вона </a:t>
            </a:r>
            <a:r>
              <a:rPr lang="ru-RU" sz="1600" dirty="0" err="1"/>
              <a:t>встановлюється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</a:t>
            </a:r>
            <a:r>
              <a:rPr lang="ru-RU" sz="1600" dirty="0" err="1"/>
              <a:t>тарифних</a:t>
            </a:r>
            <a:r>
              <a:rPr lang="ru-RU" sz="1600" dirty="0"/>
              <a:t> ставок (</a:t>
            </a:r>
            <a:r>
              <a:rPr lang="ru-RU" sz="1600" dirty="0" err="1"/>
              <a:t>окладів</a:t>
            </a:r>
            <a:r>
              <a:rPr lang="ru-RU" sz="1600" dirty="0"/>
              <a:t>) і </a:t>
            </a:r>
            <a:r>
              <a:rPr lang="ru-RU" sz="1600" dirty="0" err="1"/>
              <a:t>відрядних</a:t>
            </a:r>
            <a:r>
              <a:rPr lang="ru-RU" sz="1600" dirty="0"/>
              <a:t> </a:t>
            </a:r>
            <a:r>
              <a:rPr lang="ru-RU" sz="1600" dirty="0" err="1"/>
              <a:t>розцінок</a:t>
            </a:r>
            <a:r>
              <a:rPr lang="ru-RU" sz="1600" dirty="0"/>
              <a:t> для </a:t>
            </a:r>
            <a:r>
              <a:rPr lang="ru-RU" sz="1600" dirty="0" err="1"/>
              <a:t>робітників</a:t>
            </a:r>
            <a:r>
              <a:rPr lang="ru-RU" sz="1600" dirty="0"/>
              <a:t> та </a:t>
            </a:r>
            <a:r>
              <a:rPr lang="ru-RU" sz="1600" dirty="0" err="1"/>
              <a:t>посадових</a:t>
            </a:r>
            <a:r>
              <a:rPr lang="ru-RU" sz="1600" dirty="0"/>
              <a:t> </a:t>
            </a:r>
            <a:r>
              <a:rPr lang="ru-RU" sz="1600" dirty="0" err="1"/>
              <a:t>окладів</a:t>
            </a:r>
            <a:r>
              <a:rPr lang="ru-RU" sz="1600" dirty="0"/>
              <a:t> для </a:t>
            </a:r>
            <a:r>
              <a:rPr lang="ru-RU" sz="1600" dirty="0" err="1"/>
              <a:t>службовців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 err="1"/>
              <a:t>Отже</a:t>
            </a:r>
            <a:r>
              <a:rPr lang="ru-RU" sz="1600" dirty="0"/>
              <a:t>, </a:t>
            </a:r>
            <a:r>
              <a:rPr lang="ru-RU" sz="1600" dirty="0" err="1"/>
              <a:t>тарифна</a:t>
            </a:r>
            <a:r>
              <a:rPr lang="ru-RU" sz="1600" dirty="0"/>
              <a:t> ставка (оклад) оплати </a:t>
            </a:r>
            <a:r>
              <a:rPr lang="ru-RU" sz="1600" dirty="0" err="1"/>
              <a:t>праці</a:t>
            </a:r>
            <a:r>
              <a:rPr lang="ru-RU" sz="1600" dirty="0"/>
              <a:t> </a:t>
            </a:r>
            <a:r>
              <a:rPr lang="ru-RU" sz="1600" dirty="0" err="1"/>
              <a:t>встановлюється</a:t>
            </a:r>
            <a:r>
              <a:rPr lang="ru-RU" sz="1600" dirty="0"/>
              <a:t> </a:t>
            </a:r>
            <a:r>
              <a:rPr lang="ru-RU" sz="1600" dirty="0" err="1"/>
              <a:t>виходячи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встановлених</a:t>
            </a:r>
            <a:r>
              <a:rPr lang="ru-RU" sz="1600" dirty="0"/>
              <a:t> </a:t>
            </a:r>
            <a:r>
              <a:rPr lang="ru-RU" sz="1600" dirty="0" err="1"/>
              <a:t>роботодавцем</a:t>
            </a:r>
            <a:r>
              <a:rPr lang="ru-RU" sz="1600" dirty="0"/>
              <a:t> норм </a:t>
            </a:r>
            <a:r>
              <a:rPr lang="ru-RU" sz="1600" dirty="0" err="1"/>
              <a:t>тривалості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часу,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сягати</a:t>
            </a:r>
            <a:r>
              <a:rPr lang="ru-RU" sz="1600" dirty="0"/>
              <a:t> 60 годин на </a:t>
            </a:r>
            <a:r>
              <a:rPr lang="ru-RU" sz="1600" dirty="0" err="1"/>
              <a:t>тиждень</a:t>
            </a:r>
            <a:r>
              <a:rPr lang="ru-RU" sz="1600" dirty="0"/>
              <a:t>.</a:t>
            </a:r>
            <a:endParaRPr lang="ru-RU" sz="1600" dirty="0" smtClean="0"/>
          </a:p>
          <a:p>
            <a:pPr marL="45720" indent="0" algn="just">
              <a:buNone/>
            </a:pPr>
            <a:endParaRPr lang="ru-RU" sz="1800" dirty="0"/>
          </a:p>
          <a:p>
            <a:pPr marL="45720" indent="0" algn="just">
              <a:buNone/>
            </a:pPr>
            <a:endParaRPr lang="ru-RU" sz="1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2633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6.</a:t>
            </a:r>
            <a:r>
              <a:rPr lang="ru-RU" sz="1800" dirty="0"/>
              <a:t> </a:t>
            </a:r>
            <a:r>
              <a:rPr lang="ru-RU" sz="1800" dirty="0" err="1"/>
              <a:t>Особливості</a:t>
            </a:r>
            <a:r>
              <a:rPr lang="ru-RU" sz="1800" dirty="0"/>
              <a:t> </a:t>
            </a:r>
            <a:r>
              <a:rPr lang="ru-RU" sz="1800" dirty="0" err="1"/>
              <a:t>встановлення</a:t>
            </a:r>
            <a:r>
              <a:rPr lang="ru-RU" sz="1800" dirty="0"/>
              <a:t> та </a:t>
            </a:r>
            <a:r>
              <a:rPr lang="ru-RU" sz="1800" dirty="0" err="1"/>
              <a:t>обліку</a:t>
            </a:r>
            <a:r>
              <a:rPr lang="ru-RU" sz="1800" dirty="0"/>
              <a:t> часу </a:t>
            </a:r>
            <a:r>
              <a:rPr lang="ru-RU" sz="1800" dirty="0" err="1"/>
              <a:t>роботи</a:t>
            </a:r>
            <a:r>
              <a:rPr lang="ru-RU" sz="1800" dirty="0"/>
              <a:t> та часу </a:t>
            </a:r>
            <a:r>
              <a:rPr lang="ru-RU" sz="1800" dirty="0" err="1"/>
              <a:t>відпочинку</a:t>
            </a:r>
            <a:endParaRPr lang="ru-RU" sz="1800" b="1" dirty="0" smtClean="0"/>
          </a:p>
          <a:p>
            <a:pPr marL="45720" indent="0" algn="just">
              <a:buNone/>
            </a:pPr>
            <a:r>
              <a:rPr lang="ru-RU" sz="1600" dirty="0"/>
              <a:t>На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dirty="0" err="1"/>
              <a:t>воєнного</a:t>
            </a:r>
            <a:r>
              <a:rPr lang="ru-RU" sz="1600" dirty="0"/>
              <a:t> стану не </a:t>
            </a:r>
            <a:r>
              <a:rPr lang="ru-RU" sz="1600" dirty="0" err="1"/>
              <a:t>діють</a:t>
            </a:r>
            <a:r>
              <a:rPr lang="ru-RU" sz="1600" dirty="0"/>
              <a:t> </a:t>
            </a:r>
            <a:r>
              <a:rPr lang="ru-RU" sz="1600" dirty="0" err="1"/>
              <a:t>норми</a:t>
            </a:r>
            <a:r>
              <a:rPr lang="ru-RU" sz="1600" dirty="0"/>
              <a:t> </a:t>
            </a:r>
            <a:r>
              <a:rPr lang="ru-RU" sz="1600" dirty="0" err="1"/>
              <a:t>КЗпП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 smtClean="0"/>
              <a:t>: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скорочення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на одну годину як при </a:t>
            </a:r>
            <a:r>
              <a:rPr lang="ru-RU" sz="1600" dirty="0" err="1"/>
              <a:t>п'ятиденному</a:t>
            </a:r>
            <a:r>
              <a:rPr lang="ru-RU" sz="1600" dirty="0"/>
              <a:t>, так і при </a:t>
            </a:r>
            <a:r>
              <a:rPr lang="ru-RU" sz="1600" dirty="0" err="1"/>
              <a:t>шестиденному</a:t>
            </a:r>
            <a:r>
              <a:rPr lang="ru-RU" sz="1600" dirty="0"/>
              <a:t> </a:t>
            </a:r>
            <a:r>
              <a:rPr lang="ru-RU" sz="1600" dirty="0" err="1"/>
              <a:t>робочому</a:t>
            </a:r>
            <a:r>
              <a:rPr lang="ru-RU" sz="1600" dirty="0"/>
              <a:t> </a:t>
            </a:r>
            <a:r>
              <a:rPr lang="ru-RU" sz="1600" dirty="0" err="1"/>
              <a:t>тижні</a:t>
            </a:r>
            <a:r>
              <a:rPr lang="ru-RU" sz="1600" dirty="0"/>
              <a:t> </a:t>
            </a:r>
            <a:r>
              <a:rPr lang="ru-RU" sz="1600" dirty="0" err="1"/>
              <a:t>напередодні</a:t>
            </a:r>
            <a:r>
              <a:rPr lang="ru-RU" sz="1600" dirty="0"/>
              <a:t> </a:t>
            </a:r>
            <a:r>
              <a:rPr lang="ru-RU" sz="1600" dirty="0" err="1"/>
              <a:t>святкових</a:t>
            </a:r>
            <a:r>
              <a:rPr lang="ru-RU" sz="1600" dirty="0"/>
              <a:t> і </a:t>
            </a:r>
            <a:r>
              <a:rPr lang="ru-RU" sz="1600" dirty="0" err="1"/>
              <a:t>неробочих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тривалості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дня </a:t>
            </a:r>
            <a:r>
              <a:rPr lang="ru-RU" sz="1600" dirty="0" err="1"/>
              <a:t>напередодні</a:t>
            </a:r>
            <a:r>
              <a:rPr lang="ru-RU" sz="1600" dirty="0"/>
              <a:t> </a:t>
            </a:r>
            <a:r>
              <a:rPr lang="ru-RU" sz="1600" dirty="0" err="1"/>
              <a:t>вихідних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 при </a:t>
            </a:r>
            <a:r>
              <a:rPr lang="ru-RU" sz="1600" dirty="0" err="1"/>
              <a:t>шестиденному</a:t>
            </a:r>
            <a:r>
              <a:rPr lang="ru-RU" sz="1600" dirty="0"/>
              <a:t> </a:t>
            </a:r>
            <a:r>
              <a:rPr lang="ru-RU" sz="1600" dirty="0" err="1"/>
              <a:t>робочому</a:t>
            </a:r>
            <a:r>
              <a:rPr lang="ru-RU" sz="1600" dirty="0"/>
              <a:t> </a:t>
            </a:r>
            <a:r>
              <a:rPr lang="ru-RU" sz="1600" dirty="0" err="1"/>
              <a:t>тижні</a:t>
            </a:r>
            <a:r>
              <a:rPr lang="ru-RU" sz="1600" dirty="0"/>
              <a:t> не </a:t>
            </a:r>
            <a:r>
              <a:rPr lang="ru-RU" sz="1600" dirty="0" err="1"/>
              <a:t>більше</a:t>
            </a:r>
            <a:r>
              <a:rPr lang="ru-RU" sz="1600" dirty="0"/>
              <a:t> 5 годин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обмеження</a:t>
            </a:r>
            <a:r>
              <a:rPr lang="ru-RU" sz="1600" dirty="0"/>
              <a:t> </a:t>
            </a:r>
            <a:r>
              <a:rPr lang="ru-RU" sz="1600" dirty="0" err="1"/>
              <a:t>граничних</a:t>
            </a:r>
            <a:r>
              <a:rPr lang="ru-RU" sz="1600" dirty="0"/>
              <a:t> норм </a:t>
            </a:r>
            <a:r>
              <a:rPr lang="ru-RU" sz="1600" dirty="0" err="1"/>
              <a:t>надурочних</a:t>
            </a:r>
            <a:r>
              <a:rPr lang="ru-RU" sz="1600" dirty="0"/>
              <a:t> </a:t>
            </a:r>
            <a:r>
              <a:rPr lang="ru-RU" sz="1600" dirty="0" err="1"/>
              <a:t>робіт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перенесення</a:t>
            </a:r>
            <a:r>
              <a:rPr lang="ru-RU" sz="1600" dirty="0"/>
              <a:t> </a:t>
            </a:r>
            <a:r>
              <a:rPr lang="ru-RU" sz="1600" dirty="0" err="1"/>
              <a:t>вихідного</a:t>
            </a:r>
            <a:r>
              <a:rPr lang="ru-RU" sz="1600" dirty="0"/>
              <a:t> дня на </a:t>
            </a:r>
            <a:r>
              <a:rPr lang="ru-RU" sz="1600" dirty="0" err="1"/>
              <a:t>наступний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святкового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неробочого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перенесення</a:t>
            </a:r>
            <a:r>
              <a:rPr lang="ru-RU" sz="1600" dirty="0"/>
              <a:t> </a:t>
            </a:r>
            <a:r>
              <a:rPr lang="ru-RU" sz="1600" dirty="0" err="1"/>
              <a:t>вихідних</a:t>
            </a:r>
            <a:r>
              <a:rPr lang="ru-RU" sz="1600" dirty="0"/>
              <a:t> та </a:t>
            </a:r>
            <a:r>
              <a:rPr lang="ru-RU" sz="1600" dirty="0" err="1"/>
              <a:t>робочих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рекомендації</a:t>
            </a:r>
            <a:r>
              <a:rPr lang="ru-RU" sz="1600" dirty="0"/>
              <a:t> </a:t>
            </a:r>
            <a:r>
              <a:rPr lang="ru-RU" sz="1600" dirty="0" err="1"/>
              <a:t>Кабінету</a:t>
            </a:r>
            <a:r>
              <a:rPr lang="ru-RU" sz="1600" dirty="0"/>
              <a:t> </a:t>
            </a:r>
            <a:r>
              <a:rPr lang="ru-RU" sz="1600" dirty="0" err="1"/>
              <a:t>Міністрів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заборони </a:t>
            </a:r>
            <a:r>
              <a:rPr lang="ru-RU" sz="1600" dirty="0" err="1"/>
              <a:t>залучення</a:t>
            </a:r>
            <a:r>
              <a:rPr lang="ru-RU" sz="1600" dirty="0"/>
              <a:t> до </a:t>
            </a:r>
            <a:r>
              <a:rPr lang="ru-RU" sz="1600" dirty="0" err="1"/>
              <a:t>робіт</a:t>
            </a:r>
            <a:r>
              <a:rPr lang="ru-RU" sz="1600" dirty="0"/>
              <a:t> у </a:t>
            </a:r>
            <a:r>
              <a:rPr lang="ru-RU" sz="1600" dirty="0" err="1"/>
              <a:t>вихідні</a:t>
            </a:r>
            <a:r>
              <a:rPr lang="ru-RU" sz="1600" dirty="0"/>
              <a:t>, </a:t>
            </a:r>
            <a:r>
              <a:rPr lang="ru-RU" sz="1600" dirty="0" err="1"/>
              <a:t>святкові</a:t>
            </a:r>
            <a:r>
              <a:rPr lang="ru-RU" sz="1600" dirty="0"/>
              <a:t> і </a:t>
            </a:r>
            <a:r>
              <a:rPr lang="ru-RU" sz="1600" dirty="0" err="1"/>
              <a:t>неробочі</a:t>
            </a:r>
            <a:r>
              <a:rPr lang="ru-RU" sz="1600" dirty="0"/>
              <a:t> </a:t>
            </a:r>
            <a:r>
              <a:rPr lang="ru-RU" sz="1600" dirty="0" err="1"/>
              <a:t>дні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компенсації</a:t>
            </a:r>
            <a:r>
              <a:rPr lang="ru-RU" sz="1600" dirty="0"/>
              <a:t> за </a:t>
            </a:r>
            <a:r>
              <a:rPr lang="ru-RU" sz="1600" dirty="0" err="1"/>
              <a:t>залучення</a:t>
            </a:r>
            <a:r>
              <a:rPr lang="ru-RU" sz="1600" dirty="0"/>
              <a:t> до </a:t>
            </a:r>
            <a:r>
              <a:rPr lang="ru-RU" sz="1600" dirty="0" err="1"/>
              <a:t>робіт</a:t>
            </a:r>
            <a:r>
              <a:rPr lang="ru-RU" sz="1600" dirty="0"/>
              <a:t> у </a:t>
            </a:r>
            <a:r>
              <a:rPr lang="ru-RU" sz="1600" dirty="0" err="1"/>
              <a:t>вихідні</a:t>
            </a:r>
            <a:r>
              <a:rPr lang="ru-RU" sz="1600" dirty="0"/>
              <a:t>, </a:t>
            </a:r>
            <a:r>
              <a:rPr lang="ru-RU" sz="1600" dirty="0" err="1"/>
              <a:t>святкові</a:t>
            </a:r>
            <a:r>
              <a:rPr lang="ru-RU" sz="1600" dirty="0"/>
              <a:t> і </a:t>
            </a:r>
            <a:r>
              <a:rPr lang="ru-RU" sz="1600" dirty="0" err="1"/>
              <a:t>неробочі</a:t>
            </a:r>
            <a:r>
              <a:rPr lang="ru-RU" sz="1600" dirty="0"/>
              <a:t> </a:t>
            </a:r>
            <a:r>
              <a:rPr lang="ru-RU" sz="1600" dirty="0" err="1"/>
              <a:t>дні</a:t>
            </a:r>
            <a:r>
              <a:rPr lang="ru-RU" sz="1600" dirty="0"/>
              <a:t>.</a:t>
            </a:r>
          </a:p>
          <a:p>
            <a:pPr marL="45720" indent="0" algn="just">
              <a:buNone/>
            </a:pPr>
            <a:endParaRPr lang="ru-RU" sz="1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4745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uk-UA" sz="1800" b="1" dirty="0">
                <a:solidFill>
                  <a:srgbClr val="1D1D1B"/>
                </a:solidFill>
                <a:latin typeface="Proba Pro"/>
              </a:rPr>
              <a:t>Стаття 9.</a:t>
            </a:r>
            <a:r>
              <a:rPr lang="uk-UA" sz="1800" dirty="0">
                <a:solidFill>
                  <a:srgbClr val="1D1D1B"/>
                </a:solidFill>
                <a:latin typeface="Proba Pro"/>
              </a:rPr>
              <a:t> Особливості залучення до роботи деяких категорій </a:t>
            </a:r>
            <a:r>
              <a:rPr lang="uk-UA" sz="1800" dirty="0" smtClean="0">
                <a:solidFill>
                  <a:srgbClr val="1D1D1B"/>
                </a:solidFill>
                <a:latin typeface="Proba Pro"/>
              </a:rPr>
              <a:t>працівників</a:t>
            </a:r>
          </a:p>
          <a:p>
            <a:pPr marL="45720" indent="0" algn="just">
              <a:buNone/>
            </a:pPr>
            <a:endParaRPr lang="uk-UA" sz="1800" dirty="0">
              <a:solidFill>
                <a:srgbClr val="1D1D1B"/>
              </a:solidFill>
              <a:latin typeface="Proba Pro"/>
            </a:endParaRPr>
          </a:p>
          <a:p>
            <a:pPr algn="just"/>
            <a:r>
              <a:rPr lang="uk-UA" sz="1800" dirty="0">
                <a:solidFill>
                  <a:srgbClr val="1D1D1B"/>
                </a:solidFill>
                <a:latin typeface="Proba Pro"/>
              </a:rPr>
              <a:t>1. У період дії воєнного стану дозволяється застосування праці жінок (крім вагітних жінок і жінок, які мають дитину віком до одного року) за їхньою згодою на важких роботах і на роботах із шкідливими або небезпечними умовами праці, а також на підземних роботах.</a:t>
            </a:r>
          </a:p>
          <a:p>
            <a:pPr algn="just"/>
            <a:r>
              <a:rPr lang="uk-UA" sz="1800" dirty="0">
                <a:solidFill>
                  <a:srgbClr val="1D1D1B"/>
                </a:solidFill>
                <a:latin typeface="Proba Pro"/>
              </a:rPr>
              <a:t>2. Працівники, які мають дітей (крім випадків, визначених статтею 8 цього Закону), у період дії воєнного стану можуть залучатися за їхньою згодою до нічних і надурочних робіт, робіт у вихідні, святкові і неробочі дні, направлятися у відрядження.</a:t>
            </a:r>
          </a:p>
          <a:p>
            <a:pPr marL="45720" indent="0" algn="ctr">
              <a:buNone/>
            </a:pPr>
            <a:endParaRPr lang="ru-RU" sz="1800" b="1" dirty="0" smtClean="0"/>
          </a:p>
          <a:p>
            <a:pPr marL="45720" indent="0" algn="just">
              <a:buNone/>
            </a:pPr>
            <a:endParaRPr lang="ru-RU" sz="1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2293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60648"/>
            <a:ext cx="5832648" cy="67687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/>
              <a:t>Стаття 10. Оплата праці</a:t>
            </a:r>
          </a:p>
          <a:p>
            <a:pPr marL="45720" indent="0" algn="ctr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1. Заробітна плата виплачується працівнику на умовах, визначених трудовим договором.</a:t>
            </a:r>
          </a:p>
          <a:p>
            <a:pPr marL="45720" indent="0" algn="just">
              <a:buNone/>
            </a:pPr>
            <a:r>
              <a:rPr lang="ru-RU" sz="1800" dirty="0"/>
              <a:t>2. Роботодавець повинен вживати всіх можливих заходів для забезпечення реалізації права працівників на своєчасне отримання заробітної плати.</a:t>
            </a:r>
          </a:p>
          <a:p>
            <a:pPr marL="45720" indent="0" algn="just">
              <a:buNone/>
            </a:pPr>
            <a:r>
              <a:rPr lang="ru-RU" sz="1800" dirty="0"/>
              <a:t>3. Роботодавець звільняється від відповідальності за порушення зобов’язання щодо строків оплати праці, якщо доведе, що це порушення сталося внаслідок ведення бойових дій або дії інших обставин непереборної сили.</a:t>
            </a:r>
          </a:p>
          <a:p>
            <a:pPr marL="45720" indent="0" algn="just">
              <a:buNone/>
            </a:pPr>
            <a:r>
              <a:rPr lang="ru-RU" sz="1800" dirty="0"/>
              <a:t>Звільнення роботодавця від відповідальності за несвоєчасну оплату праці не звільняє його від обов’язку виплати заробітної плати.</a:t>
            </a:r>
          </a:p>
          <a:p>
            <a:pPr marL="45720" indent="0" algn="just">
              <a:buNone/>
            </a:pPr>
            <a:r>
              <a:rPr lang="ru-RU" sz="1800" dirty="0" smtClean="0"/>
              <a:t>4</a:t>
            </a:r>
            <a:r>
              <a:rPr lang="ru-RU" sz="1800" dirty="0"/>
              <a:t>. У разі неможливості своєчасної виплати заробітної плати внаслідок ведення бойові дії, строк виплати заробітної плати може бути відтермінований до моменту відновлення діяльності підприємства.</a:t>
            </a:r>
          </a:p>
          <a:p>
            <a:pPr marL="45720" indent="0" algn="ctr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9601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128792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джерел</a:t>
            </a:r>
            <a:r>
              <a:rPr lang="ru-RU" sz="2800" dirty="0"/>
              <a:t> трудового права:</a:t>
            </a: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4103948" y="1052736"/>
            <a:ext cx="0" cy="483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528" y="1536612"/>
            <a:ext cx="8424936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, </a:t>
            </a:r>
            <a:r>
              <a:rPr lang="ru-RU" sz="2000" dirty="0" err="1"/>
              <a:t>виданих</a:t>
            </a:r>
            <a:r>
              <a:rPr lang="ru-RU" sz="2000" dirty="0"/>
              <a:t> на державному (</a:t>
            </a:r>
            <a:r>
              <a:rPr lang="ru-RU" sz="2000" dirty="0" err="1"/>
              <a:t>централізованому</a:t>
            </a:r>
            <a:r>
              <a:rPr lang="ru-RU" sz="2000" dirty="0"/>
              <a:t>) </a:t>
            </a:r>
            <a:r>
              <a:rPr lang="ru-RU" sz="2000" dirty="0" err="1"/>
              <a:t>рівні</a:t>
            </a:r>
            <a:r>
              <a:rPr lang="ru-RU" sz="2000" dirty="0"/>
              <a:t>, широко </a:t>
            </a:r>
            <a:r>
              <a:rPr lang="ru-RU" sz="2000" dirty="0" err="1"/>
              <a:t>застосовують</a:t>
            </a:r>
            <a:r>
              <a:rPr lang="ru-RU" sz="2000" dirty="0"/>
              <a:t> </a:t>
            </a:r>
            <a:r>
              <a:rPr lang="ru-RU" sz="2000" dirty="0" err="1"/>
              <a:t>локальні</a:t>
            </a:r>
            <a:r>
              <a:rPr lang="ru-RU" sz="2000" dirty="0"/>
              <a:t> </a:t>
            </a:r>
            <a:r>
              <a:rPr lang="ru-RU" sz="2000" dirty="0" err="1"/>
              <a:t>акти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розробляються</a:t>
            </a:r>
            <a:r>
              <a:rPr lang="ru-RU" sz="2000" dirty="0"/>
              <a:t> і </a:t>
            </a:r>
            <a:r>
              <a:rPr lang="ru-RU" sz="2000" dirty="0" err="1"/>
              <a:t>ухвалюються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на </a:t>
            </a:r>
            <a:r>
              <a:rPr lang="ru-RU" sz="2000" dirty="0" err="1"/>
              <a:t>підприємствах</a:t>
            </a:r>
            <a:r>
              <a:rPr lang="ru-RU" sz="2000" dirty="0"/>
              <a:t>, в </a:t>
            </a:r>
            <a:r>
              <a:rPr lang="ru-RU" sz="2000" dirty="0" err="1"/>
              <a:t>установах</a:t>
            </a:r>
            <a:r>
              <a:rPr lang="ru-RU" sz="2000" dirty="0"/>
              <a:t>, </a:t>
            </a:r>
            <a:r>
              <a:rPr lang="ru-RU" sz="2000" dirty="0" err="1" smtClean="0"/>
              <a:t>організаціях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90904" y="2860051"/>
            <a:ext cx="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3528" y="3316115"/>
            <a:ext cx="8424936" cy="1631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нормативних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так званий </a:t>
            </a:r>
            <a:r>
              <a:rPr lang="ru-RU" sz="2000" dirty="0" err="1"/>
              <a:t>конститутивний</a:t>
            </a:r>
            <a:r>
              <a:rPr lang="ru-RU" sz="2000" dirty="0"/>
              <a:t> характер, </a:t>
            </a:r>
            <a:r>
              <a:rPr lang="ru-RU" sz="2000" dirty="0" err="1"/>
              <a:t>тобто</a:t>
            </a:r>
            <a:r>
              <a:rPr lang="ru-RU" sz="2000" dirty="0"/>
              <a:t> таких </a:t>
            </a:r>
            <a:r>
              <a:rPr lang="ru-RU" sz="2000" dirty="0" err="1"/>
              <a:t>актів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самі</a:t>
            </a:r>
            <a:r>
              <a:rPr lang="ru-RU" sz="2000" dirty="0"/>
              <a:t> не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, а </a:t>
            </a:r>
            <a:r>
              <a:rPr lang="ru-RU" sz="2000" dirty="0" err="1"/>
              <a:t>передбачають</a:t>
            </a:r>
            <a:r>
              <a:rPr lang="ru-RU" sz="2000" dirty="0"/>
              <a:t> </a:t>
            </a:r>
            <a:r>
              <a:rPr lang="ru-RU" sz="2000" dirty="0" err="1"/>
              <a:t>прийняття</a:t>
            </a:r>
            <a:r>
              <a:rPr lang="ru-RU" sz="2000" dirty="0"/>
              <a:t> на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локальних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й </a:t>
            </a:r>
            <a:r>
              <a:rPr lang="ru-RU" sz="2000" dirty="0" err="1"/>
              <a:t>виконують</a:t>
            </a:r>
            <a:r>
              <a:rPr lang="ru-RU" sz="2000" dirty="0"/>
              <a:t> </a:t>
            </a:r>
            <a:r>
              <a:rPr lang="ru-RU" sz="2000" dirty="0" err="1"/>
              <a:t>регулятивну</a:t>
            </a:r>
            <a:r>
              <a:rPr lang="ru-RU" sz="2000" dirty="0"/>
              <a:t> </a:t>
            </a:r>
            <a:r>
              <a:rPr lang="ru-RU" sz="2000" dirty="0" err="1"/>
              <a:t>функцію</a:t>
            </a:r>
            <a:r>
              <a:rPr lang="ru-RU" sz="2000" dirty="0"/>
              <a:t> (напр., </a:t>
            </a:r>
            <a:r>
              <a:rPr lang="ru-RU" sz="2000" dirty="0" err="1"/>
              <a:t>Типові</a:t>
            </a:r>
            <a:r>
              <a:rPr lang="ru-RU" sz="2000" dirty="0"/>
              <a:t> правила </a:t>
            </a:r>
            <a:r>
              <a:rPr lang="ru-RU" sz="2000" dirty="0" err="1"/>
              <a:t>внутрішнього</a:t>
            </a:r>
            <a:r>
              <a:rPr lang="ru-RU" sz="2000" dirty="0"/>
              <a:t> трудового </a:t>
            </a:r>
            <a:r>
              <a:rPr lang="ru-RU" sz="2000" dirty="0" err="1"/>
              <a:t>розпорядку</a:t>
            </a:r>
            <a:r>
              <a:rPr lang="ru-RU" sz="2000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5671"/>
            <a:ext cx="1187624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4290904" y="4947331"/>
            <a:ext cx="0" cy="5563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3528" y="5484283"/>
            <a:ext cx="8424936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Значний</a:t>
            </a:r>
            <a:r>
              <a:rPr lang="ru-RU" sz="2000" dirty="0"/>
              <a:t> </a:t>
            </a:r>
            <a:r>
              <a:rPr lang="ru-RU" sz="2000" dirty="0" err="1"/>
              <a:t>ступінь</a:t>
            </a:r>
            <a:r>
              <a:rPr lang="ru-RU" sz="2000" dirty="0"/>
              <a:t> </a:t>
            </a:r>
            <a:r>
              <a:rPr lang="ru-RU" sz="2000" dirty="0" err="1"/>
              <a:t>диференціації</a:t>
            </a:r>
            <a:r>
              <a:rPr lang="ru-RU" sz="2000" dirty="0"/>
              <a:t> у правовому </a:t>
            </a:r>
            <a:r>
              <a:rPr lang="ru-RU" sz="2000" dirty="0" err="1"/>
              <a:t>регулюванні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умов </a:t>
            </a:r>
            <a:r>
              <a:rPr lang="ru-RU" sz="2000" dirty="0" err="1"/>
              <a:t>виробництва</a:t>
            </a:r>
            <a:r>
              <a:rPr lang="ru-RU" sz="2000" dirty="0"/>
              <a:t>, </a:t>
            </a:r>
            <a:r>
              <a:rPr lang="ru-RU" sz="2000" dirty="0" err="1"/>
              <a:t>кліматичних</a:t>
            </a:r>
            <a:r>
              <a:rPr lang="ru-RU" sz="2000" dirty="0"/>
              <a:t> умов, </a:t>
            </a:r>
            <a:r>
              <a:rPr lang="ru-RU" sz="2000" dirty="0" err="1"/>
              <a:t>суб’єктних</a:t>
            </a:r>
            <a:r>
              <a:rPr lang="ru-RU" sz="2000" dirty="0"/>
              <a:t> </a:t>
            </a:r>
            <a:r>
              <a:rPr lang="ru-RU" sz="2000" dirty="0" err="1"/>
              <a:t>ознак</a:t>
            </a:r>
            <a:r>
              <a:rPr lang="ru-RU" sz="2000" dirty="0"/>
              <a:t> і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endParaRPr lang="ru-RU" sz="20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4356834" y="6511957"/>
            <a:ext cx="1" cy="3460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4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60648"/>
            <a:ext cx="5832648" cy="67687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</a:t>
            </a:r>
            <a:r>
              <a:rPr lang="ru-RU" sz="1800" b="1" dirty="0" smtClean="0"/>
              <a:t>11. </a:t>
            </a:r>
            <a:r>
              <a:rPr lang="ru-RU" sz="1800" dirty="0" err="1"/>
              <a:t>Зупинення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окремих</a:t>
            </a:r>
            <a:r>
              <a:rPr lang="ru-RU" sz="1800" dirty="0"/>
              <a:t> </a:t>
            </a:r>
            <a:r>
              <a:rPr lang="ru-RU" sz="1800" dirty="0" err="1"/>
              <a:t>положень</a:t>
            </a:r>
            <a:r>
              <a:rPr lang="ru-RU" sz="1800" dirty="0"/>
              <a:t> </a:t>
            </a:r>
            <a:r>
              <a:rPr lang="ru-RU" sz="1800" dirty="0" err="1"/>
              <a:t>колективного</a:t>
            </a:r>
            <a:r>
              <a:rPr lang="ru-RU" sz="1800" dirty="0"/>
              <a:t> договору.</a:t>
            </a:r>
            <a:endParaRPr lang="ru-RU" sz="1800" b="1" dirty="0"/>
          </a:p>
          <a:p>
            <a:pPr marL="45720" indent="0" algn="ctr">
              <a:buNone/>
            </a:pPr>
            <a:endParaRPr lang="ru-RU" sz="1800" dirty="0"/>
          </a:p>
          <a:p>
            <a:pPr marL="45720" indent="0" algn="ctr">
              <a:buNone/>
            </a:pPr>
            <a:r>
              <a:rPr lang="ru-RU" sz="1800" dirty="0">
                <a:solidFill>
                  <a:srgbClr val="1D1D1B"/>
                </a:solidFill>
                <a:latin typeface="Proba Pro"/>
              </a:rPr>
              <a:t>1. На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період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стану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дія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окремих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положень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колективного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договору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може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бути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зупинена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за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ініціативою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800" dirty="0" err="1" smtClean="0">
                <a:solidFill>
                  <a:srgbClr val="1D1D1B"/>
                </a:solidFill>
                <a:latin typeface="Proba Pro"/>
              </a:rPr>
              <a:t>роботодавця</a:t>
            </a:r>
            <a:r>
              <a:rPr lang="ru-RU" sz="1800" dirty="0" smtClean="0">
                <a:solidFill>
                  <a:srgbClr val="1D1D1B"/>
                </a:solidFill>
                <a:latin typeface="Proba Pro"/>
              </a:rPr>
              <a:t>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0354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1800" b="1" dirty="0" smtClean="0"/>
          </a:p>
          <a:p>
            <a:pPr marL="45720" indent="0" algn="ctr">
              <a:buNone/>
            </a:pPr>
            <a:r>
              <a:rPr lang="ru-RU" sz="1800" b="1" dirty="0" err="1" smtClean="0"/>
              <a:t>Стаття</a:t>
            </a:r>
            <a:r>
              <a:rPr lang="ru-RU" sz="1800" b="1" dirty="0" smtClean="0"/>
              <a:t> </a:t>
            </a:r>
            <a:r>
              <a:rPr lang="ru-RU" sz="1800" b="1" dirty="0"/>
              <a:t>12. </a:t>
            </a:r>
            <a:r>
              <a:rPr lang="ru-RU" sz="1800" b="1" dirty="0" err="1" smtClean="0"/>
              <a:t>Відпустки</a:t>
            </a: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1. У період дії воєнного стану щорічна основна оплачувана відпустка надається працівникам тривалістю 24 календарні дні.</a:t>
            </a:r>
          </a:p>
          <a:p>
            <a:pPr marL="45720" indent="0" algn="just">
              <a:buNone/>
            </a:pPr>
            <a:r>
              <a:rPr lang="uk-UA" sz="1800" i="1" dirty="0"/>
              <a:t>Якщо тривалість щорічної основної відпустки працівника становить більше 24 календарних днів, різниця днів відпустки не втрачається, а має бути надана після закінчення дії воєнного стану</a:t>
            </a:r>
            <a:r>
              <a:rPr lang="uk-UA" sz="1800" i="1" dirty="0" smtClean="0"/>
              <a:t>. – коментар Мінекономіки.</a:t>
            </a: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2. У період дії воєнного стану роботодавець може відмовити працівнику у наданні будь-якого виду відпусток (крім відпустки у зв’язку вагітністю та пологами та відпустки для догляду за дитиною до досягнення нею трирічного віку), якщо такий працівник залучений до виконання робіт на об’єктах критичної </a:t>
            </a:r>
            <a:r>
              <a:rPr lang="ru-RU" sz="1800" dirty="0" err="1"/>
              <a:t>інфраструктури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3. Протягом періоду дії воєнного стану роботодавець на прохання працівника може надавати йому відпустку без збереження заробітної плати без обмеження строку, встановленого частиною першою статті 26 Закону України </a:t>
            </a:r>
            <a:r>
              <a:rPr lang="ru-RU" sz="1800" dirty="0" smtClean="0"/>
              <a:t>«Про відпустки».</a:t>
            </a:r>
            <a:endParaRPr lang="ru-RU" sz="1800" dirty="0"/>
          </a:p>
          <a:p>
            <a:pPr marL="45720" indent="0" algn="ctr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9595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60648"/>
            <a:ext cx="5832648" cy="67687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err="1" smtClean="0"/>
              <a:t>Стаття</a:t>
            </a:r>
            <a:r>
              <a:rPr lang="ru-RU" sz="1800" b="1" dirty="0" smtClean="0"/>
              <a:t> </a:t>
            </a:r>
            <a:r>
              <a:rPr lang="ru-RU" sz="1800" b="1" dirty="0"/>
              <a:t>13. </a:t>
            </a:r>
            <a:r>
              <a:rPr lang="ru-RU" sz="1800" b="1" dirty="0" err="1"/>
              <a:t>Призупинення</a:t>
            </a:r>
            <a:r>
              <a:rPr lang="ru-RU" sz="1800" b="1" dirty="0"/>
              <a:t> </a:t>
            </a:r>
            <a:r>
              <a:rPr lang="ru-RU" sz="1800" b="1" dirty="0" err="1"/>
              <a:t>дії</a:t>
            </a:r>
            <a:r>
              <a:rPr lang="ru-RU" sz="1800" b="1" dirty="0"/>
              <a:t> трудового договору</a:t>
            </a:r>
          </a:p>
          <a:p>
            <a:pPr marL="45720" indent="0" algn="ctr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600" dirty="0"/>
              <a:t>1. </a:t>
            </a:r>
            <a:r>
              <a:rPr lang="ru-RU" sz="1600" dirty="0" err="1"/>
              <a:t>Призупинення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трудового договору –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тимчасове</a:t>
            </a:r>
            <a:r>
              <a:rPr lang="ru-RU" sz="1600" dirty="0"/>
              <a:t> </a:t>
            </a:r>
            <a:r>
              <a:rPr lang="ru-RU" sz="1600" dirty="0" err="1"/>
              <a:t>припинення</a:t>
            </a:r>
            <a:r>
              <a:rPr lang="ru-RU" sz="1600" dirty="0"/>
              <a:t> </a:t>
            </a:r>
            <a:r>
              <a:rPr lang="ru-RU" sz="1600" dirty="0" err="1"/>
              <a:t>роботодавцем</a:t>
            </a:r>
            <a:r>
              <a:rPr lang="ru-RU" sz="1600" dirty="0"/>
              <a:t>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працівника</a:t>
            </a:r>
            <a:r>
              <a:rPr lang="ru-RU" sz="1600" dirty="0"/>
              <a:t> </a:t>
            </a:r>
            <a:r>
              <a:rPr lang="ru-RU" sz="1600" dirty="0" err="1"/>
              <a:t>роботою</a:t>
            </a:r>
            <a:r>
              <a:rPr lang="ru-RU" sz="1600" dirty="0"/>
              <a:t> і </a:t>
            </a:r>
            <a:r>
              <a:rPr lang="ru-RU" sz="1600" dirty="0" err="1"/>
              <a:t>тимчасове</a:t>
            </a:r>
            <a:r>
              <a:rPr lang="ru-RU" sz="1600" dirty="0"/>
              <a:t> </a:t>
            </a:r>
            <a:r>
              <a:rPr lang="ru-RU" sz="1600" dirty="0" err="1"/>
              <a:t>припинення</a:t>
            </a:r>
            <a:r>
              <a:rPr lang="ru-RU" sz="1600" dirty="0"/>
              <a:t> </a:t>
            </a:r>
            <a:r>
              <a:rPr lang="ru-RU" sz="1600" dirty="0" err="1"/>
              <a:t>працівником</a:t>
            </a:r>
            <a:r>
              <a:rPr lang="ru-RU" sz="1600" dirty="0"/>
              <a:t>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за </a:t>
            </a:r>
            <a:r>
              <a:rPr lang="ru-RU" sz="1600" dirty="0" err="1"/>
              <a:t>укладеним</a:t>
            </a:r>
            <a:r>
              <a:rPr lang="ru-RU" sz="1600" dirty="0"/>
              <a:t> </a:t>
            </a:r>
            <a:r>
              <a:rPr lang="ru-RU" sz="1600" dirty="0" err="1"/>
              <a:t>трудовим</a:t>
            </a:r>
            <a:r>
              <a:rPr lang="ru-RU" sz="1600" dirty="0"/>
              <a:t> договором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 err="1"/>
              <a:t>Дія</a:t>
            </a:r>
            <a:r>
              <a:rPr lang="ru-RU" sz="1600" dirty="0"/>
              <a:t> трудового договору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призупинена</a:t>
            </a:r>
            <a:r>
              <a:rPr lang="ru-RU" sz="1600" dirty="0"/>
              <a:t> у </a:t>
            </a:r>
            <a:r>
              <a:rPr lang="ru-RU" sz="1600" dirty="0" err="1"/>
              <a:t>зв'язку</a:t>
            </a:r>
            <a:r>
              <a:rPr lang="ru-RU" sz="1600" dirty="0"/>
              <a:t> з </a:t>
            </a:r>
            <a:r>
              <a:rPr lang="ru-RU" sz="1600" dirty="0" err="1"/>
              <a:t>військовою</a:t>
            </a:r>
            <a:r>
              <a:rPr lang="ru-RU" sz="1600" dirty="0"/>
              <a:t> </a:t>
            </a:r>
            <a:r>
              <a:rPr lang="ru-RU" sz="1600" dirty="0" err="1"/>
              <a:t>агресією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виключає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надання</a:t>
            </a:r>
            <a:r>
              <a:rPr lang="ru-RU" sz="1600" dirty="0"/>
              <a:t> та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 err="1"/>
              <a:t>Призупинення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трудового договору не </a:t>
            </a:r>
            <a:r>
              <a:rPr lang="ru-RU" sz="1600" dirty="0" err="1"/>
              <a:t>тягне</a:t>
            </a:r>
            <a:r>
              <a:rPr lang="ru-RU" sz="1600" dirty="0"/>
              <a:t> за собою </a:t>
            </a:r>
            <a:r>
              <a:rPr lang="ru-RU" sz="1600" dirty="0" err="1"/>
              <a:t>припинення</a:t>
            </a:r>
            <a:r>
              <a:rPr lang="ru-RU" sz="1600" dirty="0"/>
              <a:t> </a:t>
            </a:r>
            <a:r>
              <a:rPr lang="ru-RU" sz="1600" dirty="0" err="1"/>
              <a:t>трудових</a:t>
            </a:r>
            <a:r>
              <a:rPr lang="ru-RU" sz="1600" dirty="0"/>
              <a:t> </a:t>
            </a:r>
            <a:r>
              <a:rPr lang="ru-RU" sz="1600" dirty="0" err="1"/>
              <a:t>відносин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2. </a:t>
            </a:r>
            <a:r>
              <a:rPr lang="ru-RU" sz="1600" dirty="0" err="1"/>
              <a:t>Призупинення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трудового договору </a:t>
            </a:r>
            <a:r>
              <a:rPr lang="ru-RU" sz="1600" dirty="0" err="1"/>
              <a:t>роботодавець</a:t>
            </a:r>
            <a:r>
              <a:rPr lang="ru-RU" sz="1600" dirty="0"/>
              <a:t> та </a:t>
            </a:r>
            <a:r>
              <a:rPr lang="ru-RU" sz="1600" dirty="0" err="1"/>
              <a:t>працівник</a:t>
            </a:r>
            <a:r>
              <a:rPr lang="ru-RU" sz="1600" dirty="0"/>
              <a:t> за </a:t>
            </a:r>
            <a:r>
              <a:rPr lang="ru-RU" sz="1600" dirty="0" err="1"/>
              <a:t>можливості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повідомити</a:t>
            </a:r>
            <a:r>
              <a:rPr lang="ru-RU" sz="1600" dirty="0"/>
              <a:t> один одного у будь-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доступний</a:t>
            </a:r>
            <a:r>
              <a:rPr lang="ru-RU" sz="1600" dirty="0"/>
              <a:t> </a:t>
            </a:r>
            <a:r>
              <a:rPr lang="ru-RU" sz="1600" dirty="0" err="1"/>
              <a:t>спосіб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3. </a:t>
            </a:r>
            <a:r>
              <a:rPr lang="ru-RU" sz="1600" dirty="0" err="1"/>
              <a:t>Відшкодування</a:t>
            </a:r>
            <a:r>
              <a:rPr lang="ru-RU" sz="1600" dirty="0"/>
              <a:t> </a:t>
            </a:r>
            <a:r>
              <a:rPr lang="ru-RU" sz="1600" dirty="0" err="1"/>
              <a:t>заробітної</a:t>
            </a:r>
            <a:r>
              <a:rPr lang="ru-RU" sz="1600" dirty="0"/>
              <a:t> плати, </a:t>
            </a:r>
            <a:r>
              <a:rPr lang="ru-RU" sz="1600" dirty="0" err="1"/>
              <a:t>гарантійних</a:t>
            </a:r>
            <a:r>
              <a:rPr lang="ru-RU" sz="1600" dirty="0"/>
              <a:t> та </a:t>
            </a:r>
            <a:r>
              <a:rPr lang="ru-RU" sz="1600" dirty="0" err="1"/>
              <a:t>компенсаційних</a:t>
            </a:r>
            <a:r>
              <a:rPr lang="ru-RU" sz="1600" dirty="0"/>
              <a:t> </a:t>
            </a:r>
            <a:r>
              <a:rPr lang="ru-RU" sz="1600" dirty="0" err="1"/>
              <a:t>виплат</a:t>
            </a:r>
            <a:r>
              <a:rPr lang="ru-RU" sz="1600" dirty="0"/>
              <a:t> </a:t>
            </a:r>
            <a:r>
              <a:rPr lang="ru-RU" sz="1600" dirty="0" err="1"/>
              <a:t>працівникам</a:t>
            </a:r>
            <a:r>
              <a:rPr lang="ru-RU" sz="1600" dirty="0"/>
              <a:t> на час </a:t>
            </a:r>
            <a:r>
              <a:rPr lang="ru-RU" sz="1600" dirty="0" err="1"/>
              <a:t>призупинення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трудового у </a:t>
            </a:r>
            <a:r>
              <a:rPr lang="ru-RU" sz="1600" dirty="0" err="1"/>
              <a:t>повному</a:t>
            </a:r>
            <a:r>
              <a:rPr lang="ru-RU" sz="1600" dirty="0"/>
              <a:t> </a:t>
            </a:r>
            <a:r>
              <a:rPr lang="ru-RU" sz="1600" dirty="0" err="1"/>
              <a:t>обсязі</a:t>
            </a:r>
            <a:r>
              <a:rPr lang="ru-RU" sz="1600" dirty="0"/>
              <a:t> </a:t>
            </a:r>
            <a:r>
              <a:rPr lang="ru-RU" sz="1600" dirty="0" err="1"/>
              <a:t>покладається</a:t>
            </a:r>
            <a:r>
              <a:rPr lang="ru-RU" sz="1600" dirty="0"/>
              <a:t> на державу,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здійснює</a:t>
            </a:r>
            <a:r>
              <a:rPr lang="ru-RU" sz="1600" dirty="0"/>
              <a:t> </a:t>
            </a:r>
            <a:r>
              <a:rPr lang="ru-RU" sz="1600" dirty="0" err="1"/>
              <a:t>військову</a:t>
            </a:r>
            <a:r>
              <a:rPr lang="ru-RU" sz="1600" dirty="0"/>
              <a:t> </a:t>
            </a:r>
            <a:r>
              <a:rPr lang="ru-RU" sz="1600" dirty="0" err="1"/>
              <a:t>агресію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3561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Статтю 23 КЗпП України </a:t>
            </a:r>
            <a:r>
              <a:rPr lang="ru-RU" sz="2000" dirty="0"/>
              <a:t>доповнити частиною третьою такого змісту:</a:t>
            </a:r>
          </a:p>
          <a:p>
            <a:pPr marL="45720" indent="0" algn="just">
              <a:buNone/>
            </a:pPr>
            <a:r>
              <a:rPr lang="ru-RU" sz="2000" dirty="0"/>
              <a:t>"Роботодавець зобов’язаний інформувати працівників, які працюють </a:t>
            </a:r>
            <a:r>
              <a:rPr lang="ru-RU" sz="2000" dirty="0" smtClean="0"/>
              <a:t>за строковим </a:t>
            </a:r>
            <a:r>
              <a:rPr lang="ru-RU" sz="2000" dirty="0"/>
              <a:t>трудовим договором, про вакансії, що відповідають їх </a:t>
            </a:r>
            <a:r>
              <a:rPr lang="ru-RU" sz="2000" dirty="0" smtClean="0"/>
              <a:t>кваліфікації та </a:t>
            </a:r>
            <a:r>
              <a:rPr lang="ru-RU" sz="2000" dirty="0"/>
              <a:t>передбачають можливість укладення безстрокового трудового договору, </a:t>
            </a:r>
            <a:r>
              <a:rPr lang="ru-RU" sz="2000" dirty="0" smtClean="0"/>
              <a:t>а також </a:t>
            </a:r>
            <a:r>
              <a:rPr lang="ru-RU" sz="2000" dirty="0"/>
              <a:t>забезпечити рівні можливості таких працівників для його укладення</a:t>
            </a:r>
            <a:r>
              <a:rPr lang="ru-RU" sz="2000" dirty="0" smtClean="0"/>
              <a:t>";</a:t>
            </a:r>
          </a:p>
          <a:p>
            <a:pPr marL="45720" indent="0" algn="just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6805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600" dirty="0"/>
              <a:t> </a:t>
            </a:r>
            <a:r>
              <a:rPr lang="ru-RU" sz="1800" dirty="0" smtClean="0"/>
              <a:t>Текст </a:t>
            </a:r>
            <a:r>
              <a:rPr lang="ru-RU" sz="1800" dirty="0"/>
              <a:t>статті 29 викласти в такій редакції:</a:t>
            </a:r>
          </a:p>
          <a:p>
            <a:pPr marL="45720" indent="0" algn="just">
              <a:buNone/>
            </a:pPr>
            <a:r>
              <a:rPr lang="ru-RU" sz="1800" dirty="0"/>
              <a:t>"До початку роботи роботодавець зобов’язаний в узгоджений </a:t>
            </a:r>
            <a:r>
              <a:rPr lang="ru-RU" sz="1800" dirty="0" smtClean="0"/>
              <a:t>із працівником </a:t>
            </a:r>
            <a:r>
              <a:rPr lang="ru-RU" sz="1800" dirty="0"/>
              <a:t>спосіб поінформувати працівника про:</a:t>
            </a:r>
          </a:p>
          <a:p>
            <a:pPr marL="45720" indent="0" algn="just">
              <a:buNone/>
            </a:pPr>
            <a:r>
              <a:rPr lang="ru-RU" sz="1800" dirty="0"/>
              <a:t>1) місце роботи (інформація про роботодавця, у тому числі </a:t>
            </a:r>
            <a:r>
              <a:rPr lang="ru-RU" sz="1800" dirty="0" smtClean="0"/>
              <a:t>його місцезнаходження</a:t>
            </a:r>
            <a:r>
              <a:rPr lang="ru-RU" sz="1800" dirty="0"/>
              <a:t>), трудову функцію, яку зобов’язаний </a:t>
            </a:r>
            <a:r>
              <a:rPr lang="ru-RU" sz="1800" dirty="0" smtClean="0"/>
              <a:t>виконувати працівник </a:t>
            </a:r>
            <a:r>
              <a:rPr lang="ru-RU" sz="1800" dirty="0"/>
              <a:t>(посада та перелік посадових обов’язків), дату початку </a:t>
            </a:r>
            <a:r>
              <a:rPr lang="ru-RU" sz="1800" dirty="0" smtClean="0"/>
              <a:t>виконання роботи</a:t>
            </a:r>
            <a:r>
              <a:rPr lang="ru-RU" sz="1800" dirty="0"/>
              <a:t>;</a:t>
            </a:r>
          </a:p>
          <a:p>
            <a:pPr marL="45720" indent="0" algn="just">
              <a:buNone/>
            </a:pPr>
            <a:r>
              <a:rPr lang="ru-RU" sz="1800" dirty="0"/>
              <a:t>2) визначене робоче місце, забезпечення необхідними для </a:t>
            </a:r>
            <a:r>
              <a:rPr lang="ru-RU" sz="1800" dirty="0" smtClean="0"/>
              <a:t>роботи засобами</a:t>
            </a:r>
            <a:r>
              <a:rPr lang="ru-RU" sz="1800" dirty="0"/>
              <a:t>;</a:t>
            </a:r>
          </a:p>
          <a:p>
            <a:pPr marL="45720" indent="0" algn="just">
              <a:buNone/>
            </a:pPr>
            <a:r>
              <a:rPr lang="ru-RU" sz="1800" dirty="0"/>
              <a:t>3) права та обов’язки, умови праці;</a:t>
            </a:r>
          </a:p>
          <a:p>
            <a:pPr marL="45720" indent="0" algn="just">
              <a:buNone/>
            </a:pPr>
            <a:r>
              <a:rPr lang="ru-RU" sz="1800" dirty="0"/>
              <a:t>4) наявність на робочому місці небезпечних і шкідливих </a:t>
            </a:r>
            <a:r>
              <a:rPr lang="ru-RU" sz="1800" dirty="0" smtClean="0"/>
              <a:t>виробничих факторів</a:t>
            </a:r>
            <a:r>
              <a:rPr lang="ru-RU" sz="1800" dirty="0"/>
              <a:t>, які ще не усунуто, та можливі наслідки їх впливу на здоров’я, </a:t>
            </a:r>
            <a:r>
              <a:rPr lang="ru-RU" sz="1800" dirty="0" smtClean="0"/>
              <a:t>а також </a:t>
            </a:r>
            <a:r>
              <a:rPr lang="ru-RU" sz="1800" dirty="0"/>
              <a:t>про право на пільги і компенсації за роботу в таких умовах </a:t>
            </a:r>
            <a:r>
              <a:rPr lang="ru-RU" sz="1800" dirty="0" smtClean="0"/>
              <a:t>відповідно до </a:t>
            </a:r>
            <a:r>
              <a:rPr lang="ru-RU" sz="1800" dirty="0"/>
              <a:t>законодавства і колективного договору </a:t>
            </a:r>
            <a:r>
              <a:rPr lang="ru-RU" sz="1800" dirty="0" smtClean="0"/>
              <a:t>- </a:t>
            </a:r>
            <a:r>
              <a:rPr lang="ru-RU" sz="1800" dirty="0"/>
              <a:t>під підпис;</a:t>
            </a:r>
          </a:p>
          <a:p>
            <a:pPr marL="45720" indent="0" algn="just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775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5</a:t>
            </a:r>
            <a:r>
              <a:rPr lang="ru-RU" sz="2000" dirty="0"/>
              <a:t>) правила внутрішнього трудового розпорядку або умови </a:t>
            </a:r>
            <a:r>
              <a:rPr lang="ru-RU" sz="2000" dirty="0" smtClean="0"/>
              <a:t>встановлення режиму </a:t>
            </a:r>
            <a:r>
              <a:rPr lang="ru-RU" sz="2000" dirty="0"/>
              <a:t>роботи, тривалість робочого часу і відпочинку, а також про </a:t>
            </a:r>
            <a:r>
              <a:rPr lang="ru-RU" sz="2000" dirty="0" smtClean="0"/>
              <a:t>положення колективного </a:t>
            </a:r>
            <a:r>
              <a:rPr lang="ru-RU" sz="2000" dirty="0"/>
              <a:t>договору (у разі його укладення);</a:t>
            </a:r>
          </a:p>
          <a:p>
            <a:pPr marL="45720" indent="0" algn="just">
              <a:buNone/>
            </a:pPr>
            <a:r>
              <a:rPr lang="ru-RU" sz="2000" dirty="0"/>
              <a:t>6) проходження інструктажу з охорони праці, виробничої санітарії</a:t>
            </a:r>
            <a:r>
              <a:rPr lang="ru-RU" sz="2000" dirty="0" smtClean="0"/>
              <a:t>, гігієни </a:t>
            </a:r>
            <a:r>
              <a:rPr lang="ru-RU" sz="2000" dirty="0"/>
              <a:t>праці і протипожежної охорони;</a:t>
            </a:r>
          </a:p>
          <a:p>
            <a:pPr marL="45720" indent="0" algn="just">
              <a:buNone/>
            </a:pPr>
            <a:r>
              <a:rPr lang="ru-RU" sz="2000" dirty="0"/>
              <a:t>7) організацію професійного навчання працівників (якщо таке </a:t>
            </a:r>
            <a:r>
              <a:rPr lang="ru-RU" sz="2000" dirty="0" smtClean="0"/>
              <a:t>навчання передбачено</a:t>
            </a:r>
            <a:r>
              <a:rPr lang="ru-RU" sz="2000" dirty="0"/>
              <a:t>);</a:t>
            </a:r>
          </a:p>
          <a:p>
            <a:pPr marL="45720" indent="0" algn="just">
              <a:buNone/>
            </a:pPr>
            <a:r>
              <a:rPr lang="ru-RU" sz="2000" dirty="0"/>
              <a:t>8) тривалість щорічної відпустки, умови та розмір оплати праці;</a:t>
            </a:r>
          </a:p>
          <a:p>
            <a:pPr marL="45720" indent="0" algn="just">
              <a:buNone/>
            </a:pPr>
            <a:r>
              <a:rPr lang="ru-RU" sz="2000" dirty="0"/>
              <a:t>9) процедуру та встановлені цим Кодексом строки попередження </a:t>
            </a:r>
            <a:r>
              <a:rPr lang="ru-RU" sz="2000" dirty="0" smtClean="0"/>
              <a:t>про припинення </a:t>
            </a:r>
            <a:r>
              <a:rPr lang="ru-RU" sz="2000" dirty="0"/>
              <a:t>трудового договору, яких повинні дотримуватися працівник </a:t>
            </a:r>
            <a:r>
              <a:rPr lang="ru-RU" sz="2000" dirty="0" smtClean="0"/>
              <a:t>і роботодавець.</a:t>
            </a:r>
          </a:p>
          <a:p>
            <a:pPr marL="45720" indent="0" algn="just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9670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600" dirty="0" smtClean="0"/>
              <a:t>При </a:t>
            </a:r>
            <a:r>
              <a:rPr lang="ru-RU" sz="1600" dirty="0"/>
              <a:t>укладенні трудового договору про дистанційну роботу</a:t>
            </a:r>
          </a:p>
          <a:p>
            <a:pPr marL="45720" indent="0" algn="just">
              <a:buNone/>
            </a:pPr>
            <a:r>
              <a:rPr lang="ru-RU" sz="1600" dirty="0"/>
              <a:t>роботодавець забезпечує виконання пунктів 1, 3, 5, </a:t>
            </a:r>
            <a:r>
              <a:rPr lang="ru-RU" sz="1600" dirty="0" smtClean="0"/>
              <a:t>7-9 </a:t>
            </a:r>
            <a:r>
              <a:rPr lang="ru-RU" sz="1600" dirty="0"/>
              <a:t>частини першої </a:t>
            </a:r>
            <a:r>
              <a:rPr lang="ru-RU" sz="1600" dirty="0" smtClean="0"/>
              <a:t>цієї статті </a:t>
            </a:r>
            <a:r>
              <a:rPr lang="ru-RU" sz="1600" dirty="0"/>
              <a:t>та у разі потреби надає працівникові необхідні для виконання </a:t>
            </a:r>
            <a:r>
              <a:rPr lang="ru-RU" sz="1600" dirty="0" smtClean="0"/>
              <a:t>роботи обладнання </a:t>
            </a:r>
            <a:r>
              <a:rPr lang="ru-RU" sz="1600" dirty="0"/>
              <a:t>та засоби, а також рекомендації щодо роботи з ними.</a:t>
            </a:r>
          </a:p>
          <a:p>
            <a:pPr marL="45720" indent="0" algn="just">
              <a:buNone/>
            </a:pPr>
            <a:r>
              <a:rPr lang="ru-RU" sz="1600" dirty="0"/>
              <a:t>Інформування може здійснюватися у формі дистанційного інструктажу </a:t>
            </a:r>
            <a:r>
              <a:rPr lang="ru-RU" sz="1600" dirty="0" smtClean="0"/>
              <a:t>або шляхом </a:t>
            </a:r>
            <a:r>
              <a:rPr lang="ru-RU" sz="1600" dirty="0"/>
              <a:t>проведення навчання безпечним методам роботи на </a:t>
            </a:r>
            <a:r>
              <a:rPr lang="ru-RU" sz="1600" dirty="0" smtClean="0"/>
              <a:t>конкретному технічному </a:t>
            </a:r>
            <a:r>
              <a:rPr lang="ru-RU" sz="1600" dirty="0"/>
              <a:t>засобі. У трудовому договорі за згодою сторін </a:t>
            </a:r>
            <a:r>
              <a:rPr lang="ru-RU" sz="1600" dirty="0" smtClean="0"/>
              <a:t>можуть передбачатися </a:t>
            </a:r>
            <a:r>
              <a:rPr lang="ru-RU" sz="1600" dirty="0"/>
              <a:t>додаткові умови щодо безпеки праці.</a:t>
            </a:r>
          </a:p>
          <a:p>
            <a:pPr marL="45720" indent="0" algn="just">
              <a:buNone/>
            </a:pPr>
            <a:r>
              <a:rPr lang="ru-RU" sz="1600" dirty="0"/>
              <a:t>Ознайомлення працівників з наказами (розпорядженнями</a:t>
            </a:r>
            <a:r>
              <a:rPr lang="ru-RU" sz="1600" dirty="0" smtClean="0"/>
              <a:t>), повідомленнями</a:t>
            </a:r>
            <a:r>
              <a:rPr lang="ru-RU" sz="1600" dirty="0"/>
              <a:t>, іншими документами роботодавця щодо їхніх прав </a:t>
            </a:r>
            <a:r>
              <a:rPr lang="ru-RU" sz="1600" dirty="0" smtClean="0"/>
              <a:t>та обов’язків </a:t>
            </a:r>
            <a:r>
              <a:rPr lang="ru-RU" sz="1600" dirty="0"/>
              <a:t>допускається з використанням визначених у трудовому </a:t>
            </a:r>
            <a:r>
              <a:rPr lang="ru-RU" sz="1600" dirty="0" smtClean="0"/>
              <a:t>договорі засобів </a:t>
            </a:r>
            <a:r>
              <a:rPr lang="ru-RU" sz="1600" dirty="0"/>
              <a:t>електронних комунікаційних мереж з накладенням </a:t>
            </a:r>
            <a:r>
              <a:rPr lang="ru-RU" sz="1600" dirty="0" smtClean="0"/>
              <a:t>удосконаленого електронного </a:t>
            </a:r>
            <a:r>
              <a:rPr lang="ru-RU" sz="1600" dirty="0"/>
              <a:t>підпису або кваліфікованого електронного підпису. </a:t>
            </a:r>
            <a:r>
              <a:rPr lang="ru-RU" sz="1600" dirty="0" smtClean="0"/>
              <a:t>У трудовому </a:t>
            </a:r>
            <a:r>
              <a:rPr lang="ru-RU" sz="1600" dirty="0"/>
              <a:t>договорі за згодою сторін можуть передбачатися </a:t>
            </a:r>
            <a:r>
              <a:rPr lang="ru-RU" sz="1600" dirty="0" smtClean="0"/>
              <a:t>альтернативні способи </a:t>
            </a:r>
            <a:r>
              <a:rPr lang="ru-RU" sz="1600" dirty="0"/>
              <a:t>ознайомлення працівника, крім інформації, визначеної пунктом </a:t>
            </a:r>
            <a:r>
              <a:rPr lang="ru-RU" sz="1600" dirty="0" smtClean="0"/>
              <a:t>4 частини </a:t>
            </a:r>
            <a:r>
              <a:rPr lang="ru-RU" sz="1600" dirty="0"/>
              <a:t>першої цієї статті, що доводиться до відома працівників у порядку</a:t>
            </a:r>
            <a:r>
              <a:rPr lang="ru-RU" sz="1600" dirty="0" smtClean="0"/>
              <a:t>, встановленому </a:t>
            </a:r>
            <a:r>
              <a:rPr lang="ru-RU" sz="1600" dirty="0"/>
              <a:t>цією статтею";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4534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dirty="0"/>
              <a:t>у статті 36 </a:t>
            </a:r>
            <a:r>
              <a:rPr lang="ru-RU" sz="1600" dirty="0" smtClean="0"/>
              <a:t>КЗпП України (Підстави </a:t>
            </a:r>
            <a:r>
              <a:rPr lang="ru-RU" sz="1600" dirty="0"/>
              <a:t>припинення трудового договору):</a:t>
            </a:r>
          </a:p>
          <a:p>
            <a:pPr marL="45720" indent="0" algn="just">
              <a:buNone/>
            </a:pPr>
            <a:r>
              <a:rPr lang="ru-RU" sz="1600" dirty="0"/>
              <a:t>частину першу доповнити пунктами </a:t>
            </a:r>
            <a:r>
              <a:rPr lang="ru-RU" sz="1600" dirty="0" smtClean="0"/>
              <a:t>8-1, 8-2 і 8-3 </a:t>
            </a:r>
            <a:r>
              <a:rPr lang="ru-RU" sz="1600" dirty="0"/>
              <a:t>такого змісту:</a:t>
            </a:r>
          </a:p>
          <a:p>
            <a:pPr marL="45720" indent="0" algn="just">
              <a:buNone/>
            </a:pPr>
            <a:r>
              <a:rPr lang="ru-RU" sz="1600" dirty="0"/>
              <a:t>"</a:t>
            </a:r>
            <a:r>
              <a:rPr lang="ru-RU" sz="1600" dirty="0" smtClean="0"/>
              <a:t>8-1) </a:t>
            </a:r>
            <a:r>
              <a:rPr lang="ru-RU" sz="1600" dirty="0"/>
              <a:t>смерть роботодавця  фізичної особи або набрання законної </a:t>
            </a:r>
            <a:r>
              <a:rPr lang="ru-RU" sz="1600" dirty="0" smtClean="0"/>
              <a:t>сили рішенням </a:t>
            </a:r>
            <a:r>
              <a:rPr lang="ru-RU" sz="1600" dirty="0"/>
              <a:t>суду про визнання такої фізичної особи безвісно відсутньою чи </a:t>
            </a:r>
            <a:r>
              <a:rPr lang="ru-RU" sz="1600" dirty="0" smtClean="0"/>
              <a:t>про оголошення </a:t>
            </a:r>
            <a:r>
              <a:rPr lang="ru-RU" sz="1600" dirty="0"/>
              <a:t>її померлою;</a:t>
            </a:r>
          </a:p>
          <a:p>
            <a:pPr marL="45720" indent="0" algn="just">
              <a:buNone/>
            </a:pPr>
            <a:r>
              <a:rPr lang="ru-RU" sz="1600" dirty="0" smtClean="0"/>
              <a:t>8-2) </a:t>
            </a:r>
            <a:r>
              <a:rPr lang="ru-RU" sz="1600" dirty="0"/>
              <a:t>смерть працівника, визнання його судом безвісно відсутнім </a:t>
            </a:r>
            <a:r>
              <a:rPr lang="ru-RU" sz="1600" dirty="0" smtClean="0"/>
              <a:t>або оголошення </a:t>
            </a:r>
            <a:r>
              <a:rPr lang="ru-RU" sz="1600" dirty="0"/>
              <a:t>померлим;</a:t>
            </a:r>
          </a:p>
          <a:p>
            <a:pPr marL="45720" indent="0" algn="just">
              <a:buNone/>
            </a:pPr>
            <a:r>
              <a:rPr lang="ru-RU" sz="1600" dirty="0" smtClean="0"/>
              <a:t>8-3) </a:t>
            </a:r>
            <a:r>
              <a:rPr lang="ru-RU" sz="1600" dirty="0"/>
              <a:t>відсутність працівника на роботі та інформації про причини </a:t>
            </a:r>
            <a:r>
              <a:rPr lang="ru-RU" sz="1600" dirty="0" smtClean="0"/>
              <a:t>такої відсутності </a:t>
            </a:r>
            <a:r>
              <a:rPr lang="ru-RU" sz="1600" dirty="0"/>
              <a:t>понад чотири місяці поспіль</a:t>
            </a:r>
            <a:r>
              <a:rPr lang="ru-RU" sz="1600" dirty="0" smtClean="0"/>
              <a:t>";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/>
              <a:t>у статті </a:t>
            </a:r>
            <a:r>
              <a:rPr lang="ru-RU" sz="1600" dirty="0" smtClean="0"/>
              <a:t>41 КЗпП України (Додаткові </a:t>
            </a:r>
            <a:r>
              <a:rPr lang="ru-RU" sz="1600" dirty="0"/>
              <a:t>підстави розірвання трудового договору з ініціативи роботодавця з окремими категоріями працівників за певних </a:t>
            </a:r>
            <a:r>
              <a:rPr lang="ru-RU" sz="1600" dirty="0" smtClean="0"/>
              <a:t>умов):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частину першу доповнити пунктом 6 такого змісту:</a:t>
            </a:r>
          </a:p>
          <a:p>
            <a:pPr marL="45720" indent="0" algn="just">
              <a:buNone/>
            </a:pPr>
            <a:r>
              <a:rPr lang="ru-RU" sz="1600" dirty="0"/>
              <a:t>"6) неможливості забезпечення працівника роботою, </a:t>
            </a:r>
            <a:r>
              <a:rPr lang="ru-RU" sz="1600" dirty="0" smtClean="0"/>
              <a:t>визначеною трудовим </a:t>
            </a:r>
            <a:r>
              <a:rPr lang="ru-RU" sz="1600" dirty="0"/>
              <a:t>договором, у зв’язку із знищенням (відсутністю) </a:t>
            </a:r>
            <a:r>
              <a:rPr lang="ru-RU" sz="1600" dirty="0" smtClean="0"/>
              <a:t>виробничих, організаційних </a:t>
            </a:r>
            <a:r>
              <a:rPr lang="ru-RU" sz="1600" dirty="0"/>
              <a:t>та технічних умов,засобів виробництва або майна </a:t>
            </a:r>
            <a:r>
              <a:rPr lang="ru-RU" sz="1600" dirty="0" smtClean="0"/>
              <a:t>роботодавця внаслідок </a:t>
            </a:r>
            <a:r>
              <a:rPr lang="ru-RU" sz="1600" dirty="0"/>
              <a:t>бойових дій";</a:t>
            </a:r>
          </a:p>
          <a:p>
            <a:pPr marL="45720" indent="0" algn="just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7238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dirty="0"/>
              <a:t>8) частину першу статті </a:t>
            </a:r>
            <a:r>
              <a:rPr lang="ru-RU" sz="1600" dirty="0" smtClean="0"/>
              <a:t>47 КЗпП України </a:t>
            </a:r>
            <a:r>
              <a:rPr lang="ru-RU" sz="1600" dirty="0"/>
              <a:t>(Обов'язок роботодавця провести розрахунок з працівником</a:t>
            </a:r>
            <a:r>
              <a:rPr lang="ru-RU" sz="1600" dirty="0" smtClean="0"/>
              <a:t>) викласти </a:t>
            </a:r>
            <a:r>
              <a:rPr lang="ru-RU" sz="1600" dirty="0"/>
              <a:t>в такій редакції:</a:t>
            </a:r>
          </a:p>
          <a:p>
            <a:pPr marL="45720" indent="0" algn="just">
              <a:buNone/>
            </a:pPr>
            <a:r>
              <a:rPr lang="ru-RU" sz="1600" dirty="0"/>
              <a:t>"Роботодавець зобов’язаний у день звільнення видати </a:t>
            </a:r>
            <a:r>
              <a:rPr lang="ru-RU" sz="1600" dirty="0" smtClean="0"/>
              <a:t>працівникові копію </a:t>
            </a:r>
            <a:r>
              <a:rPr lang="ru-RU" sz="1600" dirty="0"/>
              <a:t>наказу (розпорядження) про звільнення, письмове повідомлення </a:t>
            </a:r>
            <a:r>
              <a:rPr lang="ru-RU" sz="1600" dirty="0" smtClean="0"/>
              <a:t>про нараховані </a:t>
            </a:r>
            <a:r>
              <a:rPr lang="ru-RU" sz="1600" dirty="0"/>
              <a:t>та виплачені йому суми при звільненні (стаття 116) та провести </a:t>
            </a:r>
            <a:r>
              <a:rPr lang="ru-RU" sz="1600" dirty="0" smtClean="0"/>
              <a:t>з ним </a:t>
            </a:r>
            <a:r>
              <a:rPr lang="ru-RU" sz="1600" dirty="0"/>
              <a:t>розрахунок у строки, визначені статтею 116 цього Кодексу, а також </a:t>
            </a:r>
            <a:r>
              <a:rPr lang="ru-RU" sz="1600" dirty="0" smtClean="0"/>
              <a:t>на вимогу </a:t>
            </a:r>
            <a:r>
              <a:rPr lang="ru-RU" sz="1600" dirty="0"/>
              <a:t>працівника внести належні записи про звільнення до трудової книжки</a:t>
            </a:r>
            <a:r>
              <a:rPr lang="ru-RU" sz="1600" dirty="0" smtClean="0"/>
              <a:t>, що </a:t>
            </a:r>
            <a:r>
              <a:rPr lang="ru-RU" sz="1600" dirty="0"/>
              <a:t>зберігається у працівника</a:t>
            </a:r>
            <a:r>
              <a:rPr lang="ru-RU" sz="1600" dirty="0" smtClean="0"/>
              <a:t>";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/>
              <a:t>14</a:t>
            </a:r>
            <a:r>
              <a:rPr lang="ru-RU" sz="1600" dirty="0"/>
              <a:t>) частину четверту статті </a:t>
            </a:r>
            <a:r>
              <a:rPr lang="ru-RU" sz="1600" dirty="0" smtClean="0"/>
              <a:t>115 КЗпП </a:t>
            </a:r>
            <a:r>
              <a:rPr lang="ru-RU" sz="1600" dirty="0"/>
              <a:t>України </a:t>
            </a:r>
            <a:r>
              <a:rPr lang="ru-RU" sz="1600" dirty="0" smtClean="0"/>
              <a:t>(Строки </a:t>
            </a:r>
            <a:r>
              <a:rPr lang="ru-RU" sz="1600" dirty="0"/>
              <a:t>виплати заробітної </a:t>
            </a:r>
            <a:r>
              <a:rPr lang="ru-RU" sz="1600" dirty="0" smtClean="0"/>
              <a:t>плати) викласти </a:t>
            </a:r>
            <a:r>
              <a:rPr lang="ru-RU" sz="1600" dirty="0"/>
              <a:t>в такій редакції:</a:t>
            </a:r>
          </a:p>
          <a:p>
            <a:pPr marL="45720" indent="0" algn="just">
              <a:buNone/>
            </a:pPr>
            <a:r>
              <a:rPr lang="ru-RU" sz="1600" dirty="0"/>
              <a:t>"Заробітна плата працівникам за весь час відпустки виплачується </a:t>
            </a:r>
            <a:r>
              <a:rPr lang="ru-RU" sz="1600" dirty="0" smtClean="0"/>
              <a:t>до початку </a:t>
            </a:r>
            <a:r>
              <a:rPr lang="ru-RU" sz="1600" dirty="0"/>
              <a:t>відпустки, якщо інше не передбачено трудовим або </a:t>
            </a:r>
            <a:r>
              <a:rPr lang="ru-RU" sz="1600" dirty="0" smtClean="0"/>
              <a:t>колективним договором";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/>
              <a:t>17) у частині третій статті 119 КЗпП України </a:t>
            </a:r>
            <a:r>
              <a:rPr lang="ru-RU" sz="1600" dirty="0" smtClean="0"/>
              <a:t>(Гарантії </a:t>
            </a:r>
            <a:r>
              <a:rPr lang="ru-RU" sz="1600" dirty="0"/>
              <a:t>для працівників на час виконання державних або громадських </a:t>
            </a:r>
            <a:r>
              <a:rPr lang="ru-RU" sz="1600" dirty="0" smtClean="0"/>
              <a:t>обов'язків) слова </a:t>
            </a:r>
            <a:r>
              <a:rPr lang="ru-RU" sz="1600" dirty="0"/>
              <a:t>"зберігаються місце роботи, </a:t>
            </a:r>
            <a:r>
              <a:rPr lang="ru-RU" sz="1600" dirty="0" smtClean="0"/>
              <a:t>посада і </a:t>
            </a:r>
            <a:r>
              <a:rPr lang="ru-RU" sz="1600" dirty="0"/>
              <a:t>середній заробіток" замінити словами "зберігаються місце роботи і посада";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1963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500" dirty="0"/>
              <a:t>6) у статті 12 </a:t>
            </a:r>
            <a:r>
              <a:rPr lang="ru-RU" sz="1500" dirty="0" smtClean="0"/>
              <a:t>Закону </a:t>
            </a:r>
            <a:r>
              <a:rPr lang="ru-RU" sz="1500" dirty="0"/>
              <a:t>України "Про організацію трудових відносин в </a:t>
            </a:r>
            <a:r>
              <a:rPr lang="ru-RU" sz="1500" dirty="0" smtClean="0"/>
              <a:t>умовах воєнного стану« частину </a:t>
            </a:r>
            <a:r>
              <a:rPr lang="ru-RU" sz="1500" dirty="0"/>
              <a:t>першу викласти в такій редакції:</a:t>
            </a:r>
          </a:p>
          <a:p>
            <a:pPr marL="45720" indent="0" algn="just">
              <a:buNone/>
            </a:pPr>
            <a:r>
              <a:rPr lang="ru-RU" sz="1500" dirty="0"/>
              <a:t>"1. У період дії воєнного стану надання працівнику щорічної </a:t>
            </a:r>
            <a:r>
              <a:rPr lang="ru-RU" sz="1500" dirty="0" smtClean="0"/>
              <a:t>основної відпустки </a:t>
            </a:r>
            <a:r>
              <a:rPr lang="ru-RU" sz="1500" dirty="0"/>
              <a:t>за рішенням роботодавця може бути обмежено </a:t>
            </a:r>
            <a:r>
              <a:rPr lang="ru-RU" sz="1500" dirty="0" smtClean="0"/>
              <a:t>тривалістю 24 </a:t>
            </a:r>
            <a:r>
              <a:rPr lang="ru-RU" sz="1500" dirty="0"/>
              <a:t>календарні дні за поточний робочий рік</a:t>
            </a:r>
            <a:r>
              <a:rPr lang="ru-RU" sz="1500" dirty="0" smtClean="0"/>
              <a:t>. Якщо </a:t>
            </a:r>
            <a:r>
              <a:rPr lang="ru-RU" sz="1500" dirty="0"/>
              <a:t>тривалість щорічної основної відпустки працівника </a:t>
            </a:r>
            <a:r>
              <a:rPr lang="ru-RU" sz="1500" dirty="0" smtClean="0"/>
              <a:t>становить більше </a:t>
            </a:r>
            <a:r>
              <a:rPr lang="ru-RU" sz="1500" dirty="0"/>
              <a:t>24 календарних днів, надання не використаних у період дії </a:t>
            </a:r>
            <a:r>
              <a:rPr lang="ru-RU" sz="1500" dirty="0" smtClean="0"/>
              <a:t>воєнного стану </a:t>
            </a:r>
            <a:r>
              <a:rPr lang="ru-RU" sz="1500" dirty="0"/>
              <a:t>днів такої відпустки переноситься на період після припинення </a:t>
            </a:r>
            <a:r>
              <a:rPr lang="ru-RU" sz="1500" dirty="0" smtClean="0"/>
              <a:t>або скасування </a:t>
            </a:r>
            <a:r>
              <a:rPr lang="ru-RU" sz="1500" dirty="0"/>
              <a:t>воєнного стану</a:t>
            </a:r>
            <a:r>
              <a:rPr lang="ru-RU" sz="1500" dirty="0" smtClean="0"/>
              <a:t>. У </a:t>
            </a:r>
            <a:r>
              <a:rPr lang="ru-RU" sz="1500" dirty="0"/>
              <a:t>період дії воєнного стану роботодавець може відмовити працівнику </a:t>
            </a:r>
            <a:r>
              <a:rPr lang="ru-RU" sz="1500" dirty="0" smtClean="0"/>
              <a:t>у наданні </a:t>
            </a:r>
            <a:r>
              <a:rPr lang="ru-RU" sz="1500" dirty="0"/>
              <a:t>невикористаних днів щорічної відпустки. Норми частини </a:t>
            </a:r>
            <a:r>
              <a:rPr lang="ru-RU" sz="1500" dirty="0" smtClean="0"/>
              <a:t>сьомої статті </a:t>
            </a:r>
            <a:r>
              <a:rPr lang="ru-RU" sz="1500" dirty="0"/>
              <a:t>79, частини п’ятої статті 80 Кодексу законів про працю України </a:t>
            </a:r>
            <a:r>
              <a:rPr lang="ru-RU" sz="1500" dirty="0" smtClean="0"/>
              <a:t>та частини </a:t>
            </a:r>
            <a:r>
              <a:rPr lang="ru-RU" sz="1500" dirty="0"/>
              <a:t>п’ятої статті 11, частини другої статті 12 Закону України "</a:t>
            </a:r>
            <a:r>
              <a:rPr lang="ru-RU" sz="1500" dirty="0" smtClean="0"/>
              <a:t>Про відпустки</a:t>
            </a:r>
            <a:r>
              <a:rPr lang="ru-RU" sz="1500" dirty="0"/>
              <a:t>" у період дії воєнного стану не застосовуються</a:t>
            </a:r>
            <a:r>
              <a:rPr lang="ru-RU" sz="1500" dirty="0" smtClean="0"/>
              <a:t>.  У </a:t>
            </a:r>
            <a:r>
              <a:rPr lang="ru-RU" sz="1500" dirty="0"/>
              <a:t>разі звільнення працівника у період дії воєнного стану </a:t>
            </a:r>
            <a:r>
              <a:rPr lang="ru-RU" sz="1500" dirty="0" smtClean="0"/>
              <a:t>йому виплачується </a:t>
            </a:r>
            <a:r>
              <a:rPr lang="ru-RU" sz="1500" dirty="0"/>
              <a:t>грошова компенсація відповідно до статті 24 Закону </a:t>
            </a:r>
            <a:r>
              <a:rPr lang="ru-RU" sz="1500" dirty="0" smtClean="0"/>
              <a:t>України "</a:t>
            </a:r>
            <a:r>
              <a:rPr lang="ru-RU" sz="1500" dirty="0"/>
              <a:t>Про відпустки";</a:t>
            </a:r>
          </a:p>
          <a:p>
            <a:pPr marL="45720" indent="0" algn="just">
              <a:buNone/>
            </a:pPr>
            <a:r>
              <a:rPr lang="ru-RU" sz="1500" dirty="0"/>
              <a:t>доповнити частиною четвертою такого змісту:</a:t>
            </a:r>
          </a:p>
          <a:p>
            <a:pPr marL="45720" indent="0" algn="just">
              <a:buNone/>
            </a:pPr>
            <a:r>
              <a:rPr lang="ru-RU" sz="1500" dirty="0"/>
              <a:t>"4. У період дії воєнного стану роботодавець за заявою працівника, </a:t>
            </a:r>
            <a:r>
              <a:rPr lang="ru-RU" sz="1500" dirty="0" smtClean="0"/>
              <a:t>який виїхав </a:t>
            </a:r>
            <a:r>
              <a:rPr lang="ru-RU" sz="1500" dirty="0"/>
              <a:t>за межі території України або набув статусу внутрішньо </a:t>
            </a:r>
            <a:r>
              <a:rPr lang="ru-RU" sz="1500" dirty="0" smtClean="0"/>
              <a:t>переміщеної особи</a:t>
            </a:r>
            <a:r>
              <a:rPr lang="ru-RU" sz="1500" dirty="0"/>
              <a:t>, в обов’язковому порядку надає йому відпустку без </a:t>
            </a:r>
            <a:r>
              <a:rPr lang="ru-RU" sz="1500" dirty="0" smtClean="0"/>
              <a:t>збереження заробітної </a:t>
            </a:r>
            <a:r>
              <a:rPr lang="ru-RU" sz="1500" dirty="0"/>
              <a:t>плати тривалістю, визначеною у заяві, але не більше 90 </a:t>
            </a:r>
            <a:r>
              <a:rPr lang="ru-RU" sz="1500" dirty="0" smtClean="0"/>
              <a:t>календарних днів</a:t>
            </a:r>
            <a:r>
              <a:rPr lang="ru-RU" sz="1500" dirty="0"/>
              <a:t>, без зарахування часу перебування у відпустці до стажу роботи, що </a:t>
            </a:r>
            <a:r>
              <a:rPr lang="ru-RU" sz="1500" dirty="0" smtClean="0"/>
              <a:t>дає право </a:t>
            </a:r>
            <a:r>
              <a:rPr lang="ru-RU" sz="1500" dirty="0"/>
              <a:t>на щорічну основну відпустку, передбаченого пунктом 4 </a:t>
            </a:r>
            <a:r>
              <a:rPr lang="ru-RU" sz="1500" dirty="0" smtClean="0"/>
              <a:t>частини першої </a:t>
            </a:r>
            <a:r>
              <a:rPr lang="ru-RU" sz="1500" dirty="0"/>
              <a:t>статті 9 Закону України "Про відпустки</a:t>
            </a:r>
            <a:r>
              <a:rPr lang="ru-RU" sz="1500" dirty="0" smtClean="0"/>
              <a:t>"; </a:t>
            </a:r>
            <a:endParaRPr lang="ru-RU" sz="1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6089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622703"/>
            <a:ext cx="8064896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Значне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</a:t>
            </a:r>
            <a:r>
              <a:rPr lang="ru-RU" sz="2000" dirty="0" err="1"/>
              <a:t>належить</a:t>
            </a:r>
            <a:r>
              <a:rPr lang="ru-RU" sz="2000" dirty="0"/>
              <a:t> актам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</a:t>
            </a:r>
            <a:r>
              <a:rPr lang="uk-UA" sz="2000" dirty="0"/>
              <a:t> сім'ї та єдності України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21" y="0"/>
            <a:ext cx="11890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211960" y="2330589"/>
            <a:ext cx="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3230" y="2787789"/>
            <a:ext cx="8089210" cy="1631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Застосування</a:t>
            </a:r>
            <a:r>
              <a:rPr lang="ru-RU" sz="2000" dirty="0"/>
              <a:t> і </a:t>
            </a:r>
            <a:r>
              <a:rPr lang="ru-RU" sz="2000" dirty="0" err="1"/>
              <a:t>інших</a:t>
            </a:r>
            <a:r>
              <a:rPr lang="ru-RU" sz="2000" dirty="0"/>
              <a:t>, </a:t>
            </a:r>
            <a:r>
              <a:rPr lang="ru-RU" sz="2000" dirty="0" err="1"/>
              <a:t>відмінних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нормативно-</a:t>
            </a:r>
            <a:r>
              <a:rPr lang="ru-RU" sz="2000" dirty="0" err="1"/>
              <a:t>правових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, а </a:t>
            </a:r>
            <a:r>
              <a:rPr lang="ru-RU" sz="2000" dirty="0" err="1"/>
              <a:t>саме</a:t>
            </a:r>
            <a:r>
              <a:rPr lang="ru-RU" sz="2000" dirty="0"/>
              <a:t> нормативно-</a:t>
            </a:r>
            <a:r>
              <a:rPr lang="ru-RU" sz="2000" dirty="0" err="1"/>
              <a:t>правових</a:t>
            </a:r>
            <a:r>
              <a:rPr lang="ru-RU" sz="2000" dirty="0"/>
              <a:t> </a:t>
            </a:r>
            <a:r>
              <a:rPr lang="ru-RU" sz="2000" dirty="0" err="1"/>
              <a:t>договорів</a:t>
            </a:r>
            <a:r>
              <a:rPr lang="ru-RU" sz="2000" dirty="0"/>
              <a:t>  (напр., </a:t>
            </a:r>
            <a:r>
              <a:rPr lang="ru-RU" sz="2000" dirty="0" err="1"/>
              <a:t>генеральна</a:t>
            </a:r>
            <a:r>
              <a:rPr lang="ru-RU" sz="2000" dirty="0"/>
              <a:t>, </a:t>
            </a:r>
            <a:r>
              <a:rPr lang="ru-RU" sz="2000" dirty="0" err="1"/>
              <a:t>галузеві</a:t>
            </a:r>
            <a:r>
              <a:rPr lang="ru-RU" sz="2000" dirty="0"/>
              <a:t> та </a:t>
            </a:r>
            <a:r>
              <a:rPr lang="ru-RU" sz="2000" dirty="0" err="1"/>
              <a:t>регіональні</a:t>
            </a:r>
            <a:r>
              <a:rPr lang="ru-RU" sz="2000" dirty="0"/>
              <a:t> угоди, </a:t>
            </a:r>
            <a:r>
              <a:rPr lang="ru-RU" sz="2000" dirty="0" err="1"/>
              <a:t>ратифіковані</a:t>
            </a:r>
            <a:r>
              <a:rPr lang="ru-RU" sz="2000" dirty="0"/>
              <a:t> </a:t>
            </a:r>
            <a:r>
              <a:rPr lang="ru-RU" sz="2000" dirty="0" err="1"/>
              <a:t>міжнародні</a:t>
            </a:r>
            <a:r>
              <a:rPr lang="ru-RU" sz="2000" dirty="0"/>
              <a:t> договори) та </a:t>
            </a:r>
            <a:r>
              <a:rPr lang="ru-RU" sz="2000" dirty="0" err="1"/>
              <a:t>актів</a:t>
            </a:r>
            <a:r>
              <a:rPr lang="ru-RU" sz="2000" dirty="0"/>
              <a:t> </a:t>
            </a:r>
            <a:r>
              <a:rPr lang="ru-RU" sz="2000" dirty="0" err="1"/>
              <a:t>вищих</a:t>
            </a:r>
            <a:r>
              <a:rPr lang="ru-RU" sz="2000" dirty="0"/>
              <a:t> </a:t>
            </a:r>
            <a:r>
              <a:rPr lang="ru-RU" sz="2000" dirty="0" err="1"/>
              <a:t>судових</a:t>
            </a:r>
            <a:r>
              <a:rPr lang="ru-RU" sz="2000" dirty="0"/>
              <a:t> </a:t>
            </a:r>
            <a:r>
              <a:rPr lang="ru-RU" sz="2000" dirty="0" err="1"/>
              <a:t>інстанцій</a:t>
            </a:r>
            <a:r>
              <a:rPr lang="ru-RU" sz="2000" dirty="0"/>
              <a:t> (</a:t>
            </a:r>
            <a:r>
              <a:rPr lang="ru-RU" sz="2000" dirty="0" err="1"/>
              <a:t>рішення</a:t>
            </a:r>
            <a:r>
              <a:rPr lang="ru-RU" sz="2000" dirty="0"/>
              <a:t> </a:t>
            </a:r>
            <a:r>
              <a:rPr lang="ru-RU" sz="2000" dirty="0" err="1"/>
              <a:t>Конституційного</a:t>
            </a:r>
            <a:r>
              <a:rPr lang="ru-RU" sz="2000" dirty="0"/>
              <a:t> Суду, постанови Пленуму Верховного </a:t>
            </a:r>
            <a:r>
              <a:rPr lang="ru-RU" sz="2000" dirty="0" smtClean="0"/>
              <a:t>Суду)</a:t>
            </a:r>
            <a:endParaRPr lang="ru-RU" sz="20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11960" y="0"/>
            <a:ext cx="0" cy="16227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5397500"/>
            <a:ext cx="5256584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500" b="1" dirty="0" err="1" smtClean="0"/>
              <a:t>Стаття</a:t>
            </a:r>
            <a:r>
              <a:rPr lang="ru-RU" sz="1500" b="1" dirty="0" smtClean="0"/>
              <a:t> </a:t>
            </a:r>
            <a:r>
              <a:rPr lang="ru-RU" sz="1500" b="1" dirty="0"/>
              <a:t>233. Строки </a:t>
            </a:r>
            <a:r>
              <a:rPr lang="ru-RU" sz="1500" b="1" dirty="0" err="1"/>
              <a:t>звернення</a:t>
            </a:r>
            <a:r>
              <a:rPr lang="ru-RU" sz="1500" b="1" dirty="0"/>
              <a:t> до суду за </a:t>
            </a:r>
            <a:r>
              <a:rPr lang="ru-RU" sz="1500" b="1" dirty="0" err="1"/>
              <a:t>вирішенням</a:t>
            </a:r>
            <a:r>
              <a:rPr lang="ru-RU" sz="1500" b="1" dirty="0"/>
              <a:t> </a:t>
            </a:r>
            <a:r>
              <a:rPr lang="ru-RU" sz="1500" b="1" dirty="0" err="1"/>
              <a:t>трудових</a:t>
            </a:r>
            <a:r>
              <a:rPr lang="ru-RU" sz="1500" b="1" dirty="0"/>
              <a:t> </a:t>
            </a:r>
            <a:r>
              <a:rPr lang="ru-RU" sz="1500" b="1" dirty="0" err="1"/>
              <a:t>спорів</a:t>
            </a:r>
            <a:endParaRPr lang="ru-RU" sz="1500" b="1" dirty="0"/>
          </a:p>
          <a:p>
            <a:pPr marL="45720" indent="0" algn="just">
              <a:buNone/>
            </a:pPr>
            <a:endParaRPr lang="ru-RU" sz="1500" dirty="0"/>
          </a:p>
          <a:p>
            <a:pPr marL="45720" indent="0" algn="just">
              <a:buNone/>
            </a:pPr>
            <a:r>
              <a:rPr lang="ru-RU" sz="1500" dirty="0" err="1"/>
              <a:t>Працівник</a:t>
            </a:r>
            <a:r>
              <a:rPr lang="ru-RU" sz="1500" dirty="0"/>
              <a:t> </a:t>
            </a:r>
            <a:r>
              <a:rPr lang="ru-RU" sz="1500" dirty="0" err="1"/>
              <a:t>може</a:t>
            </a:r>
            <a:r>
              <a:rPr lang="ru-RU" sz="1500" dirty="0"/>
              <a:t> </a:t>
            </a:r>
            <a:r>
              <a:rPr lang="ru-RU" sz="1500" dirty="0" err="1"/>
              <a:t>звернутися</a:t>
            </a:r>
            <a:r>
              <a:rPr lang="ru-RU" sz="1500" dirty="0"/>
              <a:t> </a:t>
            </a: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заявою</a:t>
            </a:r>
            <a:r>
              <a:rPr lang="ru-RU" sz="1500" dirty="0"/>
              <a:t> про </a:t>
            </a:r>
            <a:r>
              <a:rPr lang="ru-RU" sz="1500" dirty="0" err="1"/>
              <a:t>вирішення</a:t>
            </a:r>
            <a:r>
              <a:rPr lang="ru-RU" sz="1500" dirty="0"/>
              <a:t> трудового спору </a:t>
            </a:r>
            <a:r>
              <a:rPr lang="ru-RU" sz="1500" dirty="0" err="1"/>
              <a:t>безпосередньо</a:t>
            </a:r>
            <a:r>
              <a:rPr lang="ru-RU" sz="1500" dirty="0"/>
              <a:t> до суду в </a:t>
            </a:r>
            <a:r>
              <a:rPr lang="ru-RU" sz="1500" dirty="0" err="1"/>
              <a:t>тримісячний</a:t>
            </a:r>
            <a:r>
              <a:rPr lang="ru-RU" sz="1500" dirty="0"/>
              <a:t> строк з дня, коли </a:t>
            </a:r>
            <a:r>
              <a:rPr lang="ru-RU" sz="1500" dirty="0" err="1"/>
              <a:t>він</a:t>
            </a:r>
            <a:r>
              <a:rPr lang="ru-RU" sz="1500" dirty="0"/>
              <a:t> </a:t>
            </a:r>
            <a:r>
              <a:rPr lang="ru-RU" sz="1500" dirty="0" err="1"/>
              <a:t>дізнався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повинен </a:t>
            </a:r>
            <a:r>
              <a:rPr lang="ru-RU" sz="1500" dirty="0" err="1"/>
              <a:t>був</a:t>
            </a:r>
            <a:r>
              <a:rPr lang="ru-RU" sz="1500" dirty="0"/>
              <a:t> </a:t>
            </a:r>
            <a:r>
              <a:rPr lang="ru-RU" sz="1500" dirty="0" err="1"/>
              <a:t>дізнатися</a:t>
            </a:r>
            <a:r>
              <a:rPr lang="ru-RU" sz="1500" dirty="0"/>
              <a:t> про </a:t>
            </a:r>
            <a:r>
              <a:rPr lang="ru-RU" sz="1500" dirty="0" err="1"/>
              <a:t>порушення</a:t>
            </a:r>
            <a:r>
              <a:rPr lang="ru-RU" sz="1500" dirty="0"/>
              <a:t> </a:t>
            </a:r>
            <a:r>
              <a:rPr lang="ru-RU" sz="1500" dirty="0" err="1"/>
              <a:t>свого</a:t>
            </a:r>
            <a:r>
              <a:rPr lang="ru-RU" sz="1500" dirty="0"/>
              <a:t> права, </a:t>
            </a:r>
            <a:r>
              <a:rPr lang="ru-RU" sz="1500" dirty="0" err="1"/>
              <a:t>крім</a:t>
            </a:r>
            <a:r>
              <a:rPr lang="ru-RU" sz="1500" dirty="0"/>
              <a:t> </a:t>
            </a:r>
            <a:r>
              <a:rPr lang="ru-RU" sz="1500" dirty="0" err="1"/>
              <a:t>випадків</a:t>
            </a:r>
            <a:r>
              <a:rPr lang="ru-RU" sz="1500" dirty="0"/>
              <a:t>, </a:t>
            </a:r>
            <a:r>
              <a:rPr lang="ru-RU" sz="1500" dirty="0" err="1"/>
              <a:t>передбачених</a:t>
            </a:r>
            <a:r>
              <a:rPr lang="ru-RU" sz="1500" dirty="0"/>
              <a:t> </a:t>
            </a:r>
            <a:r>
              <a:rPr lang="ru-RU" sz="1500" dirty="0" err="1"/>
              <a:t>частиною</a:t>
            </a:r>
            <a:r>
              <a:rPr lang="ru-RU" sz="1500" dirty="0"/>
              <a:t> другою </a:t>
            </a:r>
            <a:r>
              <a:rPr lang="ru-RU" sz="1500" dirty="0" err="1"/>
              <a:t>цієї</a:t>
            </a:r>
            <a:r>
              <a:rPr lang="ru-RU" sz="1500" dirty="0"/>
              <a:t> </a:t>
            </a:r>
            <a:r>
              <a:rPr lang="ru-RU" sz="1500" dirty="0" err="1"/>
              <a:t>статті</a:t>
            </a:r>
            <a:r>
              <a:rPr lang="ru-RU" sz="1500" dirty="0"/>
              <a:t>.</a:t>
            </a:r>
          </a:p>
          <a:p>
            <a:pPr marL="45720" indent="0" algn="just">
              <a:buNone/>
            </a:pPr>
            <a:endParaRPr lang="ru-RU" sz="1500" dirty="0"/>
          </a:p>
          <a:p>
            <a:pPr marL="45720" indent="0" algn="just">
              <a:buNone/>
            </a:pP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заявою</a:t>
            </a:r>
            <a:r>
              <a:rPr lang="ru-RU" sz="1500" dirty="0"/>
              <a:t> про </a:t>
            </a:r>
            <a:r>
              <a:rPr lang="ru-RU" sz="1500" dirty="0" err="1"/>
              <a:t>вирішення</a:t>
            </a:r>
            <a:r>
              <a:rPr lang="ru-RU" sz="1500" dirty="0"/>
              <a:t> трудового спору у справах про </a:t>
            </a:r>
            <a:r>
              <a:rPr lang="ru-RU" sz="1500" dirty="0" err="1"/>
              <a:t>звільнення</a:t>
            </a:r>
            <a:r>
              <a:rPr lang="ru-RU" sz="1500" dirty="0"/>
              <a:t> </a:t>
            </a:r>
            <a:r>
              <a:rPr lang="ru-RU" sz="1500" dirty="0" err="1"/>
              <a:t>працівник</a:t>
            </a:r>
            <a:r>
              <a:rPr lang="ru-RU" sz="1500" dirty="0"/>
              <a:t> </a:t>
            </a:r>
            <a:r>
              <a:rPr lang="ru-RU" sz="1500" dirty="0" err="1"/>
              <a:t>має</a:t>
            </a:r>
            <a:r>
              <a:rPr lang="ru-RU" sz="1500" dirty="0"/>
              <a:t> право </a:t>
            </a:r>
            <a:r>
              <a:rPr lang="ru-RU" sz="1500" dirty="0" err="1"/>
              <a:t>звернутися</a:t>
            </a:r>
            <a:r>
              <a:rPr lang="ru-RU" sz="1500" dirty="0"/>
              <a:t> до суду в </a:t>
            </a:r>
            <a:r>
              <a:rPr lang="ru-RU" sz="1500" dirty="0" err="1"/>
              <a:t>місячний</a:t>
            </a:r>
            <a:r>
              <a:rPr lang="ru-RU" sz="1500" dirty="0"/>
              <a:t> строк з дня </a:t>
            </a:r>
            <a:r>
              <a:rPr lang="ru-RU" sz="1500" dirty="0" err="1"/>
              <a:t>вручення</a:t>
            </a:r>
            <a:r>
              <a:rPr lang="ru-RU" sz="1500" dirty="0"/>
              <a:t> </a:t>
            </a:r>
            <a:r>
              <a:rPr lang="ru-RU" sz="1500" dirty="0" err="1"/>
              <a:t>копії</a:t>
            </a:r>
            <a:r>
              <a:rPr lang="ru-RU" sz="1500" dirty="0"/>
              <a:t> наказу (</a:t>
            </a:r>
            <a:r>
              <a:rPr lang="ru-RU" sz="1500" dirty="0" err="1"/>
              <a:t>розпорядження</a:t>
            </a:r>
            <a:r>
              <a:rPr lang="ru-RU" sz="1500" dirty="0"/>
              <a:t>) про </a:t>
            </a:r>
            <a:r>
              <a:rPr lang="ru-RU" sz="1500" dirty="0" err="1"/>
              <a:t>звільнення</a:t>
            </a:r>
            <a:r>
              <a:rPr lang="ru-RU" sz="1500" dirty="0"/>
              <a:t>, а у справах про </a:t>
            </a:r>
            <a:r>
              <a:rPr lang="ru-RU" sz="1500" dirty="0" err="1"/>
              <a:t>виплату</a:t>
            </a:r>
            <a:r>
              <a:rPr lang="ru-RU" sz="1500" dirty="0"/>
              <a:t> </a:t>
            </a:r>
            <a:r>
              <a:rPr lang="ru-RU" sz="1500" dirty="0" err="1"/>
              <a:t>всіх</a:t>
            </a:r>
            <a:r>
              <a:rPr lang="ru-RU" sz="1500" dirty="0"/>
              <a:t> </a:t>
            </a:r>
            <a:r>
              <a:rPr lang="ru-RU" sz="1500" dirty="0" err="1"/>
              <a:t>сум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належать </a:t>
            </a:r>
            <a:r>
              <a:rPr lang="ru-RU" sz="1500" dirty="0" err="1"/>
              <a:t>працівникові</a:t>
            </a:r>
            <a:r>
              <a:rPr lang="ru-RU" sz="1500" dirty="0"/>
              <a:t> при </a:t>
            </a:r>
            <a:r>
              <a:rPr lang="ru-RU" sz="1500" dirty="0" err="1"/>
              <a:t>звільненні</a:t>
            </a:r>
            <a:r>
              <a:rPr lang="ru-RU" sz="1500" dirty="0"/>
              <a:t>, - у </a:t>
            </a:r>
            <a:r>
              <a:rPr lang="ru-RU" sz="1500" dirty="0" err="1"/>
              <a:t>тримісячний</a:t>
            </a:r>
            <a:r>
              <a:rPr lang="ru-RU" sz="1500" dirty="0"/>
              <a:t> строк з дня </a:t>
            </a:r>
            <a:r>
              <a:rPr lang="ru-RU" sz="1500" dirty="0" err="1"/>
              <a:t>одержання</a:t>
            </a:r>
            <a:r>
              <a:rPr lang="ru-RU" sz="1500" dirty="0"/>
              <a:t> ним </a:t>
            </a:r>
            <a:r>
              <a:rPr lang="ru-RU" sz="1500" dirty="0" err="1"/>
              <a:t>письмового</a:t>
            </a:r>
            <a:r>
              <a:rPr lang="ru-RU" sz="1500" dirty="0"/>
              <a:t> </a:t>
            </a:r>
            <a:r>
              <a:rPr lang="ru-RU" sz="1500" dirty="0" err="1"/>
              <a:t>повідомлення</a:t>
            </a:r>
            <a:r>
              <a:rPr lang="ru-RU" sz="1500" dirty="0"/>
              <a:t> про </a:t>
            </a:r>
            <a:r>
              <a:rPr lang="ru-RU" sz="1500" dirty="0" err="1"/>
              <a:t>суми</a:t>
            </a:r>
            <a:r>
              <a:rPr lang="ru-RU" sz="1500" dirty="0"/>
              <a:t>, </a:t>
            </a:r>
            <a:r>
              <a:rPr lang="ru-RU" sz="1500" dirty="0" err="1"/>
              <a:t>нараховані</a:t>
            </a:r>
            <a:r>
              <a:rPr lang="ru-RU" sz="1500" dirty="0"/>
              <a:t> та </a:t>
            </a:r>
            <a:r>
              <a:rPr lang="ru-RU" sz="1500" dirty="0" err="1"/>
              <a:t>виплачені</a:t>
            </a:r>
            <a:r>
              <a:rPr lang="ru-RU" sz="1500" dirty="0"/>
              <a:t> </a:t>
            </a:r>
            <a:r>
              <a:rPr lang="ru-RU" sz="1500" dirty="0" err="1"/>
              <a:t>йому</a:t>
            </a:r>
            <a:r>
              <a:rPr lang="ru-RU" sz="1500" dirty="0"/>
              <a:t> при </a:t>
            </a:r>
            <a:r>
              <a:rPr lang="ru-RU" sz="1500" dirty="0" err="1"/>
              <a:t>звільненні</a:t>
            </a:r>
            <a:r>
              <a:rPr lang="ru-RU" sz="1500" dirty="0"/>
              <a:t> (</a:t>
            </a:r>
            <a:r>
              <a:rPr lang="ru-RU" sz="1500" dirty="0" err="1"/>
              <a:t>стаття</a:t>
            </a:r>
            <a:r>
              <a:rPr lang="ru-RU" sz="1500" dirty="0"/>
              <a:t> 116</a:t>
            </a:r>
            <a:r>
              <a:rPr lang="ru-RU" sz="1500" dirty="0" smtClean="0"/>
              <a:t>)";</a:t>
            </a:r>
          </a:p>
          <a:p>
            <a:pPr marL="45720" indent="0" algn="just">
              <a:buNone/>
            </a:pPr>
            <a:endParaRPr lang="ru-RU" sz="1500" dirty="0"/>
          </a:p>
          <a:p>
            <a:pPr marL="45720" indent="0" algn="just">
              <a:buNone/>
            </a:pPr>
            <a:r>
              <a:rPr lang="ru-RU" sz="1500" dirty="0"/>
              <a:t>"У </a:t>
            </a:r>
            <a:r>
              <a:rPr lang="ru-RU" sz="1500" dirty="0" err="1"/>
              <a:t>разі</a:t>
            </a:r>
            <a:r>
              <a:rPr lang="ru-RU" sz="1500" dirty="0"/>
              <a:t> пропуску з </a:t>
            </a:r>
            <a:r>
              <a:rPr lang="ru-RU" sz="1500" dirty="0" err="1"/>
              <a:t>поважних</a:t>
            </a:r>
            <a:r>
              <a:rPr lang="ru-RU" sz="1500" dirty="0"/>
              <a:t> причин </a:t>
            </a:r>
            <a:r>
              <a:rPr lang="ru-RU" sz="1500" dirty="0" err="1"/>
              <a:t>строків</a:t>
            </a:r>
            <a:r>
              <a:rPr lang="ru-RU" sz="1500" dirty="0"/>
              <a:t>, </a:t>
            </a:r>
            <a:r>
              <a:rPr lang="ru-RU" sz="1500" dirty="0" err="1"/>
              <a:t>установлених</a:t>
            </a:r>
            <a:r>
              <a:rPr lang="ru-RU" sz="1500" dirty="0"/>
              <a:t> </a:t>
            </a:r>
            <a:r>
              <a:rPr lang="ru-RU" sz="1500" dirty="0" err="1"/>
              <a:t>статтею</a:t>
            </a:r>
            <a:r>
              <a:rPr lang="ru-RU" sz="1500" dirty="0"/>
              <a:t> 233 </a:t>
            </a:r>
            <a:r>
              <a:rPr lang="ru-RU" sz="1500" dirty="0" err="1"/>
              <a:t>цього</a:t>
            </a:r>
            <a:r>
              <a:rPr lang="ru-RU" sz="1500" dirty="0"/>
              <a:t> Кодексу, суд </a:t>
            </a:r>
            <a:r>
              <a:rPr lang="ru-RU" sz="1500" dirty="0" err="1"/>
              <a:t>може</a:t>
            </a:r>
            <a:r>
              <a:rPr lang="ru-RU" sz="1500" dirty="0"/>
              <a:t> </a:t>
            </a:r>
            <a:r>
              <a:rPr lang="ru-RU" sz="1500" dirty="0" err="1"/>
              <a:t>поновити</a:t>
            </a:r>
            <a:r>
              <a:rPr lang="ru-RU" sz="1500" dirty="0"/>
              <a:t> </a:t>
            </a:r>
            <a:r>
              <a:rPr lang="ru-RU" sz="1500" dirty="0" err="1"/>
              <a:t>ці</a:t>
            </a:r>
            <a:r>
              <a:rPr lang="ru-RU" sz="1500" dirty="0"/>
              <a:t> строки, </a:t>
            </a:r>
            <a:r>
              <a:rPr lang="ru-RU" sz="1500" dirty="0" err="1"/>
              <a:t>якщо</a:t>
            </a:r>
            <a:r>
              <a:rPr lang="ru-RU" sz="1500" dirty="0"/>
              <a:t> з дня </a:t>
            </a:r>
            <a:r>
              <a:rPr lang="ru-RU" sz="1500" dirty="0" err="1"/>
              <a:t>отримання</a:t>
            </a:r>
            <a:r>
              <a:rPr lang="ru-RU" sz="1500" dirty="0"/>
              <a:t> </a:t>
            </a:r>
            <a:r>
              <a:rPr lang="ru-RU" sz="1500" dirty="0" err="1"/>
              <a:t>копії</a:t>
            </a:r>
            <a:r>
              <a:rPr lang="ru-RU" sz="1500" dirty="0"/>
              <a:t> наказу (</a:t>
            </a:r>
            <a:r>
              <a:rPr lang="ru-RU" sz="1500" dirty="0" err="1"/>
              <a:t>розпорядження</a:t>
            </a:r>
            <a:r>
              <a:rPr lang="ru-RU" sz="1500" dirty="0"/>
              <a:t>) про </a:t>
            </a:r>
            <a:r>
              <a:rPr lang="ru-RU" sz="1500" dirty="0" err="1"/>
              <a:t>звільнення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письмового</a:t>
            </a:r>
            <a:r>
              <a:rPr lang="ru-RU" sz="1500" dirty="0"/>
              <a:t> </a:t>
            </a:r>
            <a:r>
              <a:rPr lang="ru-RU" sz="1500" dirty="0" err="1"/>
              <a:t>повідомлення</a:t>
            </a:r>
            <a:r>
              <a:rPr lang="ru-RU" sz="1500" dirty="0"/>
              <a:t> про </a:t>
            </a:r>
            <a:r>
              <a:rPr lang="ru-RU" sz="1500" dirty="0" err="1"/>
              <a:t>суми</a:t>
            </a:r>
            <a:r>
              <a:rPr lang="ru-RU" sz="1500" dirty="0"/>
              <a:t>, </a:t>
            </a:r>
            <a:r>
              <a:rPr lang="ru-RU" sz="1500" dirty="0" err="1"/>
              <a:t>нараховані</a:t>
            </a:r>
            <a:r>
              <a:rPr lang="ru-RU" sz="1500" dirty="0"/>
              <a:t> та </a:t>
            </a:r>
            <a:r>
              <a:rPr lang="ru-RU" sz="1500" dirty="0" err="1"/>
              <a:t>виплачені</a:t>
            </a:r>
            <a:r>
              <a:rPr lang="ru-RU" sz="1500" dirty="0"/>
              <a:t> </a:t>
            </a:r>
            <a:r>
              <a:rPr lang="ru-RU" sz="1500" dirty="0" err="1"/>
              <a:t>працівникові</a:t>
            </a:r>
            <a:r>
              <a:rPr lang="ru-RU" sz="1500" dirty="0"/>
              <a:t> при </a:t>
            </a:r>
            <a:r>
              <a:rPr lang="ru-RU" sz="1500" dirty="0" err="1"/>
              <a:t>звільненні</a:t>
            </a:r>
            <a:r>
              <a:rPr lang="ru-RU" sz="1500" dirty="0"/>
              <a:t> (</a:t>
            </a:r>
            <a:r>
              <a:rPr lang="ru-RU" sz="1500" dirty="0" err="1"/>
              <a:t>стаття</a:t>
            </a:r>
            <a:r>
              <a:rPr lang="ru-RU" sz="1500" dirty="0"/>
              <a:t> 116), минуло не </a:t>
            </a:r>
            <a:r>
              <a:rPr lang="ru-RU" sz="1500" dirty="0" err="1"/>
              <a:t>більше</a:t>
            </a:r>
            <a:r>
              <a:rPr lang="ru-RU" sz="1500" dirty="0"/>
              <a:t> одного року</a:t>
            </a:r>
            <a:r>
              <a:rPr lang="ru-RU" sz="1500" dirty="0" smtClean="0"/>
              <a:t>".</a:t>
            </a:r>
            <a:endParaRPr lang="ru-RU" sz="1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1892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500" b="1" dirty="0" err="1" smtClean="0"/>
              <a:t>Стаття</a:t>
            </a:r>
            <a:r>
              <a:rPr lang="ru-RU" sz="1500" b="1" dirty="0" smtClean="0"/>
              <a:t> 116. </a:t>
            </a:r>
            <a:r>
              <a:rPr lang="ru-RU" sz="1500" b="1" dirty="0"/>
              <a:t>Строки </a:t>
            </a:r>
            <a:r>
              <a:rPr lang="ru-RU" sz="1500" b="1" dirty="0" err="1" smtClean="0"/>
              <a:t>розрахунку</a:t>
            </a:r>
            <a:r>
              <a:rPr lang="ru-RU" sz="1500" b="1" dirty="0" smtClean="0"/>
              <a:t> при </a:t>
            </a:r>
            <a:r>
              <a:rPr lang="ru-RU" sz="1500" b="1" dirty="0" err="1" smtClean="0"/>
              <a:t>звільненні</a:t>
            </a:r>
            <a:endParaRPr lang="ru-RU" sz="1500" dirty="0"/>
          </a:p>
          <a:p>
            <a:pPr marL="45720" indent="0" algn="just">
              <a:buNone/>
            </a:pPr>
            <a:r>
              <a:rPr lang="ru-RU" sz="1500" dirty="0"/>
              <a:t>"У </a:t>
            </a:r>
            <a:r>
              <a:rPr lang="ru-RU" sz="1500" dirty="0" err="1"/>
              <a:t>разі</a:t>
            </a:r>
            <a:r>
              <a:rPr lang="ru-RU" sz="1500" dirty="0"/>
              <a:t> </a:t>
            </a:r>
            <a:r>
              <a:rPr lang="ru-RU" sz="1500" dirty="0" err="1"/>
              <a:t>невиплати</a:t>
            </a:r>
            <a:r>
              <a:rPr lang="ru-RU" sz="1500" dirty="0"/>
              <a:t> з вини </a:t>
            </a:r>
            <a:r>
              <a:rPr lang="ru-RU" sz="1500" dirty="0" err="1"/>
              <a:t>роботодавця</a:t>
            </a:r>
            <a:r>
              <a:rPr lang="ru-RU" sz="1500" dirty="0"/>
              <a:t> </a:t>
            </a:r>
            <a:r>
              <a:rPr lang="ru-RU" sz="1500" dirty="0" err="1"/>
              <a:t>належних</a:t>
            </a:r>
            <a:r>
              <a:rPr lang="ru-RU" sz="1500" dirty="0"/>
              <a:t> </a:t>
            </a:r>
            <a:r>
              <a:rPr lang="ru-RU" sz="1500" dirty="0" err="1"/>
              <a:t>звільненому</a:t>
            </a:r>
            <a:r>
              <a:rPr lang="ru-RU" sz="1500" dirty="0"/>
              <a:t> </a:t>
            </a:r>
            <a:r>
              <a:rPr lang="ru-RU" sz="1500" dirty="0" err="1"/>
              <a:t>працівникові</a:t>
            </a:r>
            <a:r>
              <a:rPr lang="ru-RU" sz="1500" dirty="0"/>
              <a:t> </a:t>
            </a:r>
            <a:r>
              <a:rPr lang="ru-RU" sz="1500" dirty="0" err="1"/>
              <a:t>сум</a:t>
            </a:r>
            <a:r>
              <a:rPr lang="ru-RU" sz="1500" dirty="0"/>
              <a:t> у строки, </a:t>
            </a:r>
            <a:r>
              <a:rPr lang="ru-RU" sz="1500" dirty="0" err="1"/>
              <a:t>визначені</a:t>
            </a:r>
            <a:r>
              <a:rPr lang="ru-RU" sz="1500" dirty="0"/>
              <a:t> </a:t>
            </a:r>
            <a:r>
              <a:rPr lang="ru-RU" sz="1500" dirty="0" err="1"/>
              <a:t>статтею</a:t>
            </a:r>
            <a:r>
              <a:rPr lang="ru-RU" sz="1500" dirty="0"/>
              <a:t> 116 </a:t>
            </a:r>
            <a:r>
              <a:rPr lang="ru-RU" sz="1500" dirty="0" err="1"/>
              <a:t>цього</a:t>
            </a:r>
            <a:r>
              <a:rPr lang="ru-RU" sz="1500" dirty="0"/>
              <a:t> Кодексу, при </a:t>
            </a:r>
            <a:r>
              <a:rPr lang="ru-RU" sz="1500" dirty="0" err="1"/>
              <a:t>відсутності</a:t>
            </a:r>
            <a:r>
              <a:rPr lang="ru-RU" sz="1500" dirty="0"/>
              <a:t> спору про </a:t>
            </a:r>
            <a:r>
              <a:rPr lang="ru-RU" sz="1500" dirty="0" err="1"/>
              <a:t>їх</a:t>
            </a:r>
            <a:r>
              <a:rPr lang="ru-RU" sz="1500" dirty="0"/>
              <a:t> </a:t>
            </a:r>
            <a:r>
              <a:rPr lang="ru-RU" sz="1500" dirty="0" err="1"/>
              <a:t>розмір</a:t>
            </a:r>
            <a:r>
              <a:rPr lang="ru-RU" sz="1500" dirty="0"/>
              <a:t> </a:t>
            </a:r>
            <a:r>
              <a:rPr lang="ru-RU" sz="1500" dirty="0" err="1"/>
              <a:t>підприємство</a:t>
            </a:r>
            <a:r>
              <a:rPr lang="ru-RU" sz="1500" dirty="0"/>
              <a:t>, </a:t>
            </a:r>
            <a:r>
              <a:rPr lang="ru-RU" sz="1500" dirty="0" err="1"/>
              <a:t>установа</a:t>
            </a:r>
            <a:r>
              <a:rPr lang="ru-RU" sz="1500" dirty="0"/>
              <a:t>, </a:t>
            </a:r>
            <a:r>
              <a:rPr lang="ru-RU" sz="1500" dirty="0" err="1"/>
              <a:t>організація</a:t>
            </a:r>
            <a:r>
              <a:rPr lang="ru-RU" sz="1500" dirty="0"/>
              <a:t> </a:t>
            </a:r>
            <a:r>
              <a:rPr lang="ru-RU" sz="1500" dirty="0" err="1"/>
              <a:t>повинні</a:t>
            </a:r>
            <a:r>
              <a:rPr lang="ru-RU" sz="1500" dirty="0"/>
              <a:t> </a:t>
            </a:r>
            <a:r>
              <a:rPr lang="ru-RU" sz="1500" dirty="0" err="1"/>
              <a:t>виплатити</a:t>
            </a:r>
            <a:r>
              <a:rPr lang="ru-RU" sz="1500" dirty="0"/>
              <a:t> </a:t>
            </a:r>
            <a:r>
              <a:rPr lang="ru-RU" sz="1500" dirty="0" err="1"/>
              <a:t>працівникові</a:t>
            </a:r>
            <a:r>
              <a:rPr lang="ru-RU" sz="1500" dirty="0"/>
              <a:t> </a:t>
            </a:r>
            <a:r>
              <a:rPr lang="ru-RU" sz="1500" dirty="0" err="1"/>
              <a:t>його</a:t>
            </a:r>
            <a:r>
              <a:rPr lang="ru-RU" sz="1500" dirty="0"/>
              <a:t> </a:t>
            </a:r>
            <a:r>
              <a:rPr lang="ru-RU" sz="1500" dirty="0" err="1"/>
              <a:t>середній</a:t>
            </a:r>
            <a:r>
              <a:rPr lang="ru-RU" sz="1500" dirty="0"/>
              <a:t> </a:t>
            </a:r>
            <a:r>
              <a:rPr lang="ru-RU" sz="1500" dirty="0" err="1"/>
              <a:t>заробіток</a:t>
            </a:r>
            <a:r>
              <a:rPr lang="ru-RU" sz="1500" dirty="0"/>
              <a:t> за весь час </a:t>
            </a:r>
            <a:r>
              <a:rPr lang="ru-RU" sz="1500" dirty="0" err="1"/>
              <a:t>затримки</a:t>
            </a:r>
            <a:r>
              <a:rPr lang="ru-RU" sz="1500" dirty="0"/>
              <a:t> по день фактичного </a:t>
            </a:r>
            <a:r>
              <a:rPr lang="ru-RU" sz="1500" dirty="0" err="1"/>
              <a:t>розрахунку</a:t>
            </a:r>
            <a:r>
              <a:rPr lang="ru-RU" sz="1500" dirty="0"/>
              <a:t>, але не </a:t>
            </a:r>
            <a:r>
              <a:rPr lang="ru-RU" sz="1500" dirty="0" err="1"/>
              <a:t>більш</a:t>
            </a:r>
            <a:r>
              <a:rPr lang="ru-RU" sz="1500" dirty="0"/>
              <a:t> як за </a:t>
            </a:r>
            <a:r>
              <a:rPr lang="ru-RU" sz="1500" dirty="0" err="1"/>
              <a:t>шість</a:t>
            </a:r>
            <a:r>
              <a:rPr lang="ru-RU" sz="1500" dirty="0"/>
              <a:t> </a:t>
            </a:r>
            <a:r>
              <a:rPr lang="ru-RU" sz="1500" dirty="0" err="1"/>
              <a:t>місяців</a:t>
            </a:r>
            <a:r>
              <a:rPr lang="ru-RU" sz="1500" dirty="0"/>
              <a:t>.</a:t>
            </a:r>
          </a:p>
          <a:p>
            <a:pPr marL="45720" indent="0" algn="just">
              <a:buNone/>
            </a:pPr>
            <a:endParaRPr lang="ru-RU" sz="1500" dirty="0"/>
          </a:p>
          <a:p>
            <a:pPr marL="45720" indent="0" algn="just">
              <a:buNone/>
            </a:pPr>
            <a:r>
              <a:rPr lang="ru-RU" sz="1500" dirty="0"/>
              <a:t>При </a:t>
            </a:r>
            <a:r>
              <a:rPr lang="ru-RU" sz="1500" dirty="0" err="1"/>
              <a:t>наявності</a:t>
            </a:r>
            <a:r>
              <a:rPr lang="ru-RU" sz="1500" dirty="0"/>
              <a:t> спору про </a:t>
            </a:r>
            <a:r>
              <a:rPr lang="ru-RU" sz="1500" dirty="0" err="1"/>
              <a:t>розміри</a:t>
            </a:r>
            <a:r>
              <a:rPr lang="ru-RU" sz="1500" dirty="0"/>
              <a:t> </a:t>
            </a:r>
            <a:r>
              <a:rPr lang="ru-RU" sz="1500" dirty="0" err="1"/>
              <a:t>належних</a:t>
            </a:r>
            <a:r>
              <a:rPr lang="ru-RU" sz="1500" dirty="0"/>
              <a:t> </a:t>
            </a:r>
            <a:r>
              <a:rPr lang="ru-RU" sz="1500" dirty="0" err="1"/>
              <a:t>звільненому</a:t>
            </a:r>
            <a:r>
              <a:rPr lang="ru-RU" sz="1500" dirty="0"/>
              <a:t> </a:t>
            </a:r>
            <a:r>
              <a:rPr lang="ru-RU" sz="1500" dirty="0" err="1"/>
              <a:t>працівникові</a:t>
            </a:r>
            <a:r>
              <a:rPr lang="ru-RU" sz="1500" dirty="0"/>
              <a:t> </a:t>
            </a:r>
            <a:r>
              <a:rPr lang="ru-RU" sz="1500" dirty="0" err="1"/>
              <a:t>сум</a:t>
            </a:r>
            <a:r>
              <a:rPr lang="ru-RU" sz="1500" dirty="0"/>
              <a:t> </a:t>
            </a:r>
            <a:r>
              <a:rPr lang="ru-RU" sz="1500" dirty="0" err="1"/>
              <a:t>роботодавець</a:t>
            </a:r>
            <a:r>
              <a:rPr lang="ru-RU" sz="1500" dirty="0"/>
              <a:t> повинен </a:t>
            </a:r>
            <a:r>
              <a:rPr lang="ru-RU" sz="1500" dirty="0" err="1"/>
              <a:t>сплатити</a:t>
            </a:r>
            <a:r>
              <a:rPr lang="ru-RU" sz="1500" dirty="0"/>
              <a:t> </a:t>
            </a:r>
            <a:r>
              <a:rPr lang="ru-RU" sz="1500" dirty="0" err="1"/>
              <a:t>зазначене</a:t>
            </a:r>
            <a:r>
              <a:rPr lang="ru-RU" sz="1500" dirty="0"/>
              <a:t> в </a:t>
            </a:r>
            <a:r>
              <a:rPr lang="ru-RU" sz="1500" dirty="0" err="1"/>
              <a:t>цій</a:t>
            </a:r>
            <a:r>
              <a:rPr lang="ru-RU" sz="1500" dirty="0"/>
              <a:t> </a:t>
            </a:r>
            <a:r>
              <a:rPr lang="ru-RU" sz="1500" dirty="0" err="1"/>
              <a:t>статті</a:t>
            </a:r>
            <a:r>
              <a:rPr lang="ru-RU" sz="1500" dirty="0"/>
              <a:t> </a:t>
            </a:r>
            <a:r>
              <a:rPr lang="ru-RU" sz="1500" dirty="0" err="1"/>
              <a:t>відшкодування</a:t>
            </a:r>
            <a:r>
              <a:rPr lang="ru-RU" sz="1500" dirty="0"/>
              <a:t> у </a:t>
            </a:r>
            <a:r>
              <a:rPr lang="ru-RU" sz="1500" dirty="0" err="1"/>
              <a:t>разі</a:t>
            </a:r>
            <a:r>
              <a:rPr lang="ru-RU" sz="1500" dirty="0"/>
              <a:t>, </a:t>
            </a:r>
            <a:r>
              <a:rPr lang="ru-RU" sz="1500" dirty="0" err="1"/>
              <a:t>якщо</a:t>
            </a:r>
            <a:r>
              <a:rPr lang="ru-RU" sz="1500" dirty="0"/>
              <a:t> </a:t>
            </a:r>
            <a:r>
              <a:rPr lang="ru-RU" sz="1500" dirty="0" err="1"/>
              <a:t>спір</a:t>
            </a:r>
            <a:r>
              <a:rPr lang="ru-RU" sz="1500" dirty="0"/>
              <a:t> </a:t>
            </a:r>
            <a:r>
              <a:rPr lang="ru-RU" sz="1500" dirty="0" err="1"/>
              <a:t>вирішено</a:t>
            </a:r>
            <a:r>
              <a:rPr lang="ru-RU" sz="1500" dirty="0"/>
              <a:t> на </a:t>
            </a:r>
            <a:r>
              <a:rPr lang="ru-RU" sz="1500" dirty="0" err="1"/>
              <a:t>користь</a:t>
            </a:r>
            <a:r>
              <a:rPr lang="ru-RU" sz="1500" dirty="0"/>
              <a:t> </a:t>
            </a:r>
            <a:r>
              <a:rPr lang="ru-RU" sz="1500" dirty="0" err="1"/>
              <a:t>працівника</a:t>
            </a:r>
            <a:r>
              <a:rPr lang="ru-RU" sz="1500" dirty="0"/>
              <a:t>. </a:t>
            </a:r>
            <a:r>
              <a:rPr lang="ru-RU" sz="1500" dirty="0" err="1"/>
              <a:t>Якщо</a:t>
            </a:r>
            <a:r>
              <a:rPr lang="ru-RU" sz="1500" dirty="0"/>
              <a:t> </a:t>
            </a:r>
            <a:r>
              <a:rPr lang="ru-RU" sz="1500" dirty="0" err="1"/>
              <a:t>спір</a:t>
            </a:r>
            <a:r>
              <a:rPr lang="ru-RU" sz="1500" dirty="0"/>
              <a:t> </a:t>
            </a:r>
            <a:r>
              <a:rPr lang="ru-RU" sz="1500" dirty="0" err="1"/>
              <a:t>вирішено</a:t>
            </a:r>
            <a:r>
              <a:rPr lang="ru-RU" sz="1500" dirty="0"/>
              <a:t> на </a:t>
            </a:r>
            <a:r>
              <a:rPr lang="ru-RU" sz="1500" dirty="0" err="1"/>
              <a:t>користь</a:t>
            </a:r>
            <a:r>
              <a:rPr lang="ru-RU" sz="1500" dirty="0"/>
              <a:t> </a:t>
            </a:r>
            <a:r>
              <a:rPr lang="ru-RU" sz="1500" dirty="0" err="1"/>
              <a:t>працівника</a:t>
            </a:r>
            <a:r>
              <a:rPr lang="ru-RU" sz="1500" dirty="0"/>
              <a:t> </a:t>
            </a:r>
            <a:r>
              <a:rPr lang="ru-RU" sz="1500" dirty="0" err="1"/>
              <a:t>частково</a:t>
            </a:r>
            <a:r>
              <a:rPr lang="ru-RU" sz="1500" dirty="0"/>
              <a:t>, </a:t>
            </a:r>
            <a:r>
              <a:rPr lang="ru-RU" sz="1500" dirty="0" err="1"/>
              <a:t>розмір</a:t>
            </a:r>
            <a:r>
              <a:rPr lang="ru-RU" sz="1500" dirty="0"/>
              <a:t> </a:t>
            </a:r>
            <a:r>
              <a:rPr lang="ru-RU" sz="1500" dirty="0" err="1"/>
              <a:t>відшкодування</a:t>
            </a:r>
            <a:r>
              <a:rPr lang="ru-RU" sz="1500" dirty="0"/>
              <a:t> за час </a:t>
            </a:r>
            <a:r>
              <a:rPr lang="ru-RU" sz="1500" dirty="0" err="1"/>
              <a:t>затримки</a:t>
            </a:r>
            <a:r>
              <a:rPr lang="ru-RU" sz="1500" dirty="0"/>
              <a:t> </a:t>
            </a:r>
            <a:r>
              <a:rPr lang="ru-RU" sz="1500" dirty="0" err="1"/>
              <a:t>визначає</a:t>
            </a:r>
            <a:r>
              <a:rPr lang="ru-RU" sz="1500" dirty="0"/>
              <a:t> орган, </a:t>
            </a:r>
            <a:r>
              <a:rPr lang="ru-RU" sz="1500" dirty="0" err="1"/>
              <a:t>який</a:t>
            </a:r>
            <a:r>
              <a:rPr lang="ru-RU" sz="1500" dirty="0"/>
              <a:t> </a:t>
            </a:r>
            <a:r>
              <a:rPr lang="ru-RU" sz="1500" dirty="0" err="1"/>
              <a:t>виносить</a:t>
            </a:r>
            <a:r>
              <a:rPr lang="ru-RU" sz="1500" dirty="0"/>
              <a:t> </a:t>
            </a:r>
            <a:r>
              <a:rPr lang="ru-RU" sz="1500" dirty="0" err="1"/>
              <a:t>рішення</a:t>
            </a:r>
            <a:r>
              <a:rPr lang="ru-RU" sz="1500" dirty="0"/>
              <a:t> по </a:t>
            </a:r>
            <a:r>
              <a:rPr lang="ru-RU" sz="1500" dirty="0" err="1"/>
              <a:t>суті</a:t>
            </a:r>
            <a:r>
              <a:rPr lang="ru-RU" sz="1500" dirty="0"/>
              <a:t> спору, але не </a:t>
            </a:r>
            <a:r>
              <a:rPr lang="ru-RU" sz="1500" dirty="0" err="1"/>
              <a:t>більш</a:t>
            </a:r>
            <a:r>
              <a:rPr lang="ru-RU" sz="1500" dirty="0"/>
              <a:t> як за </a:t>
            </a:r>
            <a:r>
              <a:rPr lang="ru-RU" sz="1500" dirty="0" err="1"/>
              <a:t>період</a:t>
            </a:r>
            <a:r>
              <a:rPr lang="ru-RU" sz="1500" dirty="0"/>
              <a:t>, </a:t>
            </a:r>
            <a:r>
              <a:rPr lang="ru-RU" sz="1500" dirty="0" err="1"/>
              <a:t>встановлений</a:t>
            </a:r>
            <a:r>
              <a:rPr lang="ru-RU" sz="1500" dirty="0"/>
              <a:t> </a:t>
            </a:r>
            <a:r>
              <a:rPr lang="ru-RU" sz="1500" dirty="0" err="1"/>
              <a:t>частиною</a:t>
            </a:r>
            <a:r>
              <a:rPr lang="ru-RU" sz="1500" dirty="0"/>
              <a:t> </a:t>
            </a:r>
            <a:r>
              <a:rPr lang="ru-RU" sz="1500" dirty="0" err="1"/>
              <a:t>першою</a:t>
            </a:r>
            <a:r>
              <a:rPr lang="ru-RU" sz="1500" dirty="0"/>
              <a:t> </a:t>
            </a:r>
            <a:r>
              <a:rPr lang="ru-RU" sz="1500" dirty="0" err="1"/>
              <a:t>цієї</a:t>
            </a:r>
            <a:r>
              <a:rPr lang="ru-RU" sz="1500" dirty="0"/>
              <a:t> </a:t>
            </a:r>
            <a:r>
              <a:rPr lang="ru-RU" sz="1500" dirty="0" err="1"/>
              <a:t>статті</a:t>
            </a:r>
            <a:r>
              <a:rPr lang="ru-RU" sz="1500" dirty="0"/>
              <a:t>";</a:t>
            </a:r>
          </a:p>
          <a:p>
            <a:pPr marL="45720" indent="0" algn="just">
              <a:buNone/>
            </a:pPr>
            <a:endParaRPr lang="ru-RU" sz="1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4004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4968" y="362551"/>
            <a:ext cx="7671911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Класифікація</a:t>
            </a:r>
            <a:r>
              <a:rPr lang="ru-RU" sz="3200" dirty="0"/>
              <a:t> </a:t>
            </a:r>
            <a:r>
              <a:rPr lang="ru-RU" sz="3200" dirty="0" err="1"/>
              <a:t>джерел</a:t>
            </a:r>
            <a:r>
              <a:rPr lang="ru-RU" sz="3200" dirty="0"/>
              <a:t> трудового права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20471" y="800708"/>
            <a:ext cx="0" cy="62286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756879" y="826279"/>
            <a:ext cx="10635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9592" y="1531640"/>
            <a:ext cx="7128792" cy="7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 видами </a:t>
            </a:r>
            <a:r>
              <a:rPr lang="ru-RU" sz="2800" dirty="0" err="1"/>
              <a:t>відносин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вони </a:t>
            </a:r>
            <a:r>
              <a:rPr lang="ru-RU" sz="2800" dirty="0" err="1"/>
              <a:t>регулюють</a:t>
            </a:r>
            <a:r>
              <a:rPr lang="ru-RU" sz="2800" dirty="0"/>
              <a:t>: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336443" y="2276872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13768" y="2734072"/>
            <a:ext cx="5100440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такі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регулюють</a:t>
            </a:r>
            <a:r>
              <a:rPr lang="ru-RU" sz="2000" dirty="0"/>
              <a:t> </a:t>
            </a:r>
            <a:r>
              <a:rPr lang="ru-RU" sz="2000" dirty="0" err="1"/>
              <a:t>трудові</a:t>
            </a:r>
            <a:r>
              <a:rPr lang="ru-RU" sz="2000" dirty="0"/>
              <a:t> </a:t>
            </a:r>
            <a:r>
              <a:rPr lang="ru-RU" sz="2000" dirty="0" err="1"/>
              <a:t>відносини</a:t>
            </a:r>
            <a:endParaRPr lang="ru-RU" sz="2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394580" y="3134182"/>
            <a:ext cx="11281" cy="5108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25049" y="3645024"/>
            <a:ext cx="5100440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, </a:t>
            </a:r>
            <a:r>
              <a:rPr lang="ru-RU" sz="2000" dirty="0" err="1"/>
              <a:t>тісно</a:t>
            </a:r>
            <a:r>
              <a:rPr lang="ru-RU" sz="2000" dirty="0"/>
              <a:t> </a:t>
            </a:r>
            <a:r>
              <a:rPr lang="ru-RU" sz="2000" dirty="0" err="1"/>
              <a:t>пов’язаних</a:t>
            </a:r>
            <a:r>
              <a:rPr lang="ru-RU" sz="2000" dirty="0"/>
              <a:t> з </a:t>
            </a:r>
            <a:r>
              <a:rPr lang="ru-RU" sz="2000" dirty="0" err="1"/>
              <a:t>трудовими</a:t>
            </a:r>
            <a:endParaRPr lang="ru-RU" sz="20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8028384" y="1846977"/>
            <a:ext cx="79208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927793" y="4581128"/>
            <a:ext cx="71287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ступеня</a:t>
            </a:r>
            <a:r>
              <a:rPr lang="ru-RU" sz="2800" dirty="0"/>
              <a:t> </a:t>
            </a:r>
            <a:r>
              <a:rPr lang="ru-RU" sz="2800" dirty="0" err="1"/>
              <a:t>узагальненості</a:t>
            </a:r>
            <a:r>
              <a:rPr lang="ru-RU" sz="2800" dirty="0"/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74496" y="5563231"/>
            <a:ext cx="5089159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кодифіковані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949772" y="6420541"/>
            <a:ext cx="5138606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поточні</a:t>
            </a:r>
            <a:r>
              <a:rPr lang="ru-RU" sz="2000" dirty="0"/>
              <a:t> (не </a:t>
            </a:r>
            <a:r>
              <a:rPr lang="ru-RU" sz="2000" dirty="0" err="1"/>
              <a:t>кодифіковані</a:t>
            </a:r>
            <a:r>
              <a:rPr lang="ru-RU" sz="2000" dirty="0"/>
              <a:t>)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4336443" y="5157192"/>
            <a:ext cx="0" cy="4060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336443" y="5963341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9514"/>
            <a:ext cx="11890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Прямая со стрелкой 46"/>
          <p:cNvCxnSpPr>
            <a:endCxn id="32" idx="3"/>
          </p:cNvCxnSpPr>
          <p:nvPr/>
        </p:nvCxnSpPr>
        <p:spPr>
          <a:xfrm flipH="1">
            <a:off x="8056585" y="4869160"/>
            <a:ext cx="76388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0"/>
            <a:ext cx="8208912" cy="9807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 характером </a:t>
            </a:r>
            <a:r>
              <a:rPr lang="ru-RU" sz="2800" dirty="0" err="1"/>
              <a:t>прийняття</a:t>
            </a:r>
            <a:r>
              <a:rPr lang="ru-RU" sz="2800" dirty="0"/>
              <a:t> (</a:t>
            </a: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того, </a:t>
            </a:r>
            <a:r>
              <a:rPr lang="ru-RU" sz="2800" dirty="0" err="1"/>
              <a:t>якими</a:t>
            </a:r>
            <a:r>
              <a:rPr lang="ru-RU" sz="2800" dirty="0"/>
              <a:t> </a:t>
            </a:r>
            <a:r>
              <a:rPr lang="ru-RU" sz="2800" dirty="0" err="1"/>
              <a:t>суб'єктами</a:t>
            </a:r>
            <a:r>
              <a:rPr lang="ru-RU" sz="2800" dirty="0"/>
              <a:t> </a:t>
            </a:r>
            <a:r>
              <a:rPr lang="ru-RU" sz="2800" dirty="0" err="1"/>
              <a:t>приймаються</a:t>
            </a:r>
            <a:r>
              <a:rPr lang="ru-RU" sz="2800" dirty="0"/>
              <a:t>):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20472" y="0"/>
            <a:ext cx="0" cy="67413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211960" y="985800"/>
            <a:ext cx="19" cy="3326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7758" y="1328401"/>
            <a:ext cx="6984777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такі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приймаються</a:t>
            </a:r>
            <a:r>
              <a:rPr lang="ru-RU" sz="2000" dirty="0"/>
              <a:t> </a:t>
            </a:r>
            <a:r>
              <a:rPr lang="ru-RU" sz="2000" dirty="0" err="1"/>
              <a:t>державними</a:t>
            </a:r>
            <a:r>
              <a:rPr lang="ru-RU" sz="2000" dirty="0"/>
              <a:t> органами (</a:t>
            </a:r>
            <a:r>
              <a:rPr lang="ru-RU" sz="2000" dirty="0" err="1"/>
              <a:t>закони</a:t>
            </a:r>
            <a:r>
              <a:rPr lang="ru-RU" sz="2000" dirty="0"/>
              <a:t>, </a:t>
            </a:r>
            <a:r>
              <a:rPr lang="ru-RU" sz="2000" dirty="0" err="1"/>
              <a:t>укази</a:t>
            </a:r>
            <a:r>
              <a:rPr lang="ru-RU" sz="2000" dirty="0"/>
              <a:t>, постанови)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240" y="2408521"/>
            <a:ext cx="7100582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приймаються</a:t>
            </a:r>
            <a:r>
              <a:rPr lang="ru-RU" sz="2000" dirty="0"/>
              <a:t> за </a:t>
            </a:r>
            <a:r>
              <a:rPr lang="ru-RU" sz="2000" dirty="0" err="1"/>
              <a:t>угодою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працівниками</a:t>
            </a:r>
            <a:r>
              <a:rPr lang="ru-RU" sz="2000" dirty="0"/>
              <a:t> і </a:t>
            </a:r>
            <a:r>
              <a:rPr lang="ru-RU" sz="2000" dirty="0" err="1"/>
              <a:t>роботодавцями</a:t>
            </a:r>
            <a:r>
              <a:rPr lang="ru-RU" sz="2000" dirty="0"/>
              <a:t> (</a:t>
            </a:r>
            <a:r>
              <a:rPr lang="ru-RU" sz="2000" dirty="0" err="1"/>
              <a:t>колективні</a:t>
            </a:r>
            <a:r>
              <a:rPr lang="ru-RU" sz="2000" dirty="0"/>
              <a:t> угоди, </a:t>
            </a:r>
            <a:r>
              <a:rPr lang="ru-RU" sz="2000" dirty="0" err="1"/>
              <a:t>колективні</a:t>
            </a:r>
            <a:r>
              <a:rPr lang="ru-RU" sz="2000" dirty="0"/>
              <a:t> договори </a:t>
            </a:r>
            <a:r>
              <a:rPr lang="ru-RU" sz="2000" dirty="0" err="1"/>
              <a:t>тощо</a:t>
            </a:r>
            <a:r>
              <a:rPr lang="ru-RU" sz="2000" dirty="0"/>
              <a:t>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241473" y="2036287"/>
            <a:ext cx="7815" cy="3722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6800" y="3717032"/>
            <a:ext cx="7100583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приймаються</a:t>
            </a:r>
            <a:r>
              <a:rPr lang="ru-RU" sz="2000" dirty="0"/>
              <a:t> органами </a:t>
            </a:r>
            <a:r>
              <a:rPr lang="ru-RU" sz="2000" dirty="0" err="1"/>
              <a:t>міжнародно</a:t>
            </a:r>
            <a:r>
              <a:rPr lang="ru-RU" sz="2000" dirty="0"/>
              <a:t>-правового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(</a:t>
            </a:r>
            <a:r>
              <a:rPr lang="ru-RU" sz="2000" dirty="0" err="1"/>
              <a:t>пакти</a:t>
            </a:r>
            <a:r>
              <a:rPr lang="ru-RU" sz="2000" dirty="0"/>
              <a:t> про права </a:t>
            </a:r>
            <a:r>
              <a:rPr lang="ru-RU" sz="2000" dirty="0" err="1"/>
              <a:t>людини</a:t>
            </a:r>
            <a:r>
              <a:rPr lang="ru-RU" sz="2000" dirty="0"/>
              <a:t>, </a:t>
            </a:r>
            <a:r>
              <a:rPr lang="ru-RU" sz="2000" dirty="0" err="1"/>
              <a:t>Конвенції</a:t>
            </a:r>
            <a:r>
              <a:rPr lang="ru-RU" sz="2000" dirty="0"/>
              <a:t> і </a:t>
            </a:r>
            <a:r>
              <a:rPr lang="ru-RU" sz="2000" dirty="0" err="1"/>
              <a:t>рекомендації</a:t>
            </a:r>
            <a:r>
              <a:rPr lang="ru-RU" sz="2000" dirty="0"/>
              <a:t> МОП)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245381" y="3424184"/>
            <a:ext cx="4765" cy="292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07504" y="4869160"/>
            <a:ext cx="8208912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юридичної</a:t>
            </a:r>
            <a:r>
              <a:rPr lang="ru-RU" sz="2800" dirty="0"/>
              <a:t> </a:t>
            </a:r>
            <a:r>
              <a:rPr lang="ru-RU" sz="2800" dirty="0" err="1"/>
              <a:t>сили</a:t>
            </a:r>
            <a:r>
              <a:rPr lang="ru-RU" sz="2800" dirty="0"/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51639" y="5733256"/>
            <a:ext cx="6120680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закони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189806" y="6454904"/>
            <a:ext cx="6120680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підзаконні</a:t>
            </a:r>
            <a:r>
              <a:rPr lang="ru-RU" sz="2000" dirty="0" smtClean="0"/>
              <a:t> </a:t>
            </a:r>
            <a:r>
              <a:rPr lang="ru-RU" sz="2000" dirty="0"/>
              <a:t>нормативно-</a:t>
            </a:r>
            <a:r>
              <a:rPr lang="ru-RU" sz="2000" dirty="0" err="1"/>
              <a:t>правові</a:t>
            </a:r>
            <a:r>
              <a:rPr lang="ru-RU" sz="2000" dirty="0"/>
              <a:t> </a:t>
            </a:r>
            <a:r>
              <a:rPr lang="ru-RU" sz="2000" dirty="0" err="1"/>
              <a:t>акти</a:t>
            </a:r>
            <a:endParaRPr lang="ru-RU" sz="20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211960" y="5410067"/>
            <a:ext cx="0" cy="3231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211979" y="6133366"/>
            <a:ext cx="0" cy="3539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8316416" y="536363"/>
            <a:ext cx="50405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8316416" y="5085204"/>
            <a:ext cx="504056" cy="994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" y="5548745"/>
            <a:ext cx="960319" cy="130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2.Нормативні </a:t>
            </a:r>
            <a:r>
              <a:rPr lang="ru-RU" sz="3200" dirty="0" err="1"/>
              <a:t>акти</a:t>
            </a:r>
            <a:r>
              <a:rPr lang="ru-RU" sz="3200" dirty="0"/>
              <a:t> як </a:t>
            </a:r>
            <a:r>
              <a:rPr lang="ru-RU" sz="3200" dirty="0" err="1"/>
              <a:t>джерела</a:t>
            </a:r>
            <a:r>
              <a:rPr lang="ru-RU" sz="3200" dirty="0"/>
              <a:t> трудового права.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856984" cy="3384376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/>
              <a:t>Як </a:t>
            </a:r>
            <a:r>
              <a:rPr lang="ru-RU" sz="2400" dirty="0"/>
              <a:t>і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 </a:t>
            </a:r>
            <a:r>
              <a:rPr lang="ru-RU" sz="2400" dirty="0" err="1"/>
              <a:t>континентальної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права, </a:t>
            </a:r>
            <a:r>
              <a:rPr lang="ru-RU" sz="2400" dirty="0" err="1"/>
              <a:t>Україна</a:t>
            </a:r>
            <a:r>
              <a:rPr lang="ru-RU" sz="2400" dirty="0"/>
              <a:t> </a:t>
            </a:r>
            <a:r>
              <a:rPr lang="ru-RU" sz="2400" dirty="0" err="1"/>
              <a:t>дотримується</a:t>
            </a:r>
            <a:r>
              <a:rPr lang="ru-RU" sz="2400" dirty="0"/>
              <a:t> </a:t>
            </a:r>
            <a:r>
              <a:rPr lang="ru-RU" sz="2400" dirty="0" err="1"/>
              <a:t>централізованого</a:t>
            </a:r>
            <a:r>
              <a:rPr lang="ru-RU" sz="2400" dirty="0"/>
              <a:t> </a:t>
            </a:r>
            <a:r>
              <a:rPr lang="ru-RU" sz="2400" dirty="0" err="1"/>
              <a:t>встановлення</a:t>
            </a:r>
            <a:r>
              <a:rPr lang="ru-RU" sz="2400" dirty="0"/>
              <a:t> норм,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регулюють</a:t>
            </a:r>
            <a:r>
              <a:rPr lang="ru-RU" sz="2400" dirty="0"/>
              <a:t> </a:t>
            </a:r>
            <a:r>
              <a:rPr lang="ru-RU" sz="2400" dirty="0" err="1"/>
              <a:t>трудові</a:t>
            </a:r>
            <a:r>
              <a:rPr lang="ru-RU" sz="2400" dirty="0"/>
              <a:t> та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пов’язані</a:t>
            </a:r>
            <a:r>
              <a:rPr lang="ru-RU" sz="2400" dirty="0"/>
              <a:t> з ними </a:t>
            </a:r>
            <a:r>
              <a:rPr lang="ru-RU" sz="2400" dirty="0" err="1"/>
              <a:t>відносини</a:t>
            </a:r>
            <a:r>
              <a:rPr lang="ru-RU" sz="2400" dirty="0"/>
              <a:t>. 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/>
              <a:t>хоча</a:t>
            </a:r>
            <a:r>
              <a:rPr lang="ru-RU" sz="2400" dirty="0"/>
              <a:t> на </a:t>
            </a:r>
            <a:r>
              <a:rPr lang="ru-RU" sz="2400" dirty="0" err="1"/>
              <a:t>даний</a:t>
            </a:r>
            <a:r>
              <a:rPr lang="ru-RU" sz="2400" dirty="0"/>
              <a:t> час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тенденція</a:t>
            </a:r>
            <a:r>
              <a:rPr lang="ru-RU" sz="2400" dirty="0"/>
              <a:t> до </a:t>
            </a:r>
            <a:r>
              <a:rPr lang="ru-RU" sz="2400" dirty="0" err="1"/>
              <a:t>розширення</a:t>
            </a:r>
            <a:r>
              <a:rPr lang="ru-RU" sz="2400" dirty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 </a:t>
            </a:r>
            <a:r>
              <a:rPr lang="ru-RU" sz="2400" dirty="0" err="1"/>
              <a:t>децентралізованого</a:t>
            </a:r>
            <a:r>
              <a:rPr lang="ru-RU" sz="2400" dirty="0"/>
              <a:t> правового </a:t>
            </a:r>
            <a:r>
              <a:rPr lang="ru-RU" sz="2400" dirty="0" err="1"/>
              <a:t>регулювання</a:t>
            </a:r>
            <a:r>
              <a:rPr lang="ru-RU" sz="2400" dirty="0"/>
              <a:t> у трудовому </a:t>
            </a:r>
            <a:r>
              <a:rPr lang="ru-RU" sz="2400" dirty="0" err="1"/>
              <a:t>праві</a:t>
            </a:r>
            <a:r>
              <a:rPr lang="ru-RU" sz="2400" dirty="0"/>
              <a:t>, </a:t>
            </a:r>
            <a:r>
              <a:rPr lang="ru-RU" sz="2400" dirty="0" err="1"/>
              <a:t>акти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</a:t>
            </a:r>
            <a:r>
              <a:rPr lang="ru-RU" sz="2400" dirty="0" err="1"/>
              <a:t>визначатимуть</a:t>
            </a:r>
            <a:r>
              <a:rPr lang="ru-RU" sz="2400" dirty="0"/>
              <a:t> і </a:t>
            </a:r>
            <a:r>
              <a:rPr lang="ru-RU" sz="2400" dirty="0" err="1"/>
              <a:t>надалі</a:t>
            </a:r>
            <a:r>
              <a:rPr lang="ru-RU" sz="2400" dirty="0"/>
              <a:t> </a:t>
            </a:r>
            <a:r>
              <a:rPr lang="ru-RU" sz="2400" dirty="0" err="1"/>
              <a:t>пріоритети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суспільної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6863"/>
            <a:ext cx="1619672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6" y="5122339"/>
            <a:ext cx="403244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218" y="260648"/>
            <a:ext cx="8064896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Нормативні</a:t>
            </a:r>
            <a:r>
              <a:rPr lang="ru-RU" sz="2800" dirty="0" smtClean="0"/>
              <a:t> </a:t>
            </a:r>
            <a:r>
              <a:rPr lang="ru-RU" sz="2800" dirty="0" err="1"/>
              <a:t>акти</a:t>
            </a:r>
            <a:r>
              <a:rPr lang="ru-RU" sz="2800" dirty="0"/>
              <a:t> як </a:t>
            </a:r>
            <a:r>
              <a:rPr lang="ru-RU" sz="2800" dirty="0" err="1"/>
              <a:t>джерела</a:t>
            </a:r>
            <a:r>
              <a:rPr lang="ru-RU" sz="2800" dirty="0"/>
              <a:t> трудового </a:t>
            </a:r>
            <a:r>
              <a:rPr lang="ru-RU" sz="2800" dirty="0" smtClean="0"/>
              <a:t>права: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424428" y="591161"/>
            <a:ext cx="0" cy="56258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186114" y="591161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1097356"/>
            <a:ext cx="7817503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Конституція України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1" y="1772815"/>
            <a:ext cx="7817503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Міжнародні</a:t>
            </a:r>
            <a:r>
              <a:rPr lang="ru-RU" sz="2400" dirty="0" smtClean="0"/>
              <a:t> </a:t>
            </a:r>
            <a:r>
              <a:rPr lang="ru-RU" sz="2400" dirty="0"/>
              <a:t>договори, </a:t>
            </a:r>
            <a:r>
              <a:rPr lang="ru-RU" sz="2400" dirty="0" err="1"/>
              <a:t>згода</a:t>
            </a:r>
            <a:r>
              <a:rPr lang="ru-RU" sz="2400" dirty="0"/>
              <a:t> на </a:t>
            </a:r>
            <a:r>
              <a:rPr lang="ru-RU" sz="2400" dirty="0" err="1"/>
              <a:t>обов’язковість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надана</a:t>
            </a:r>
            <a:r>
              <a:rPr lang="ru-RU" sz="2400" dirty="0"/>
              <a:t> ВРУ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157" y="2732715"/>
            <a:ext cx="7817503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Кодекс </a:t>
            </a:r>
            <a:r>
              <a:rPr lang="ru-RU" sz="2400" dirty="0" err="1"/>
              <a:t>законів</a:t>
            </a:r>
            <a:r>
              <a:rPr lang="ru-RU" sz="2400" dirty="0"/>
              <a:t> про </a:t>
            </a:r>
            <a:r>
              <a:rPr lang="ru-RU" sz="2400" dirty="0" err="1"/>
              <a:t>працю</a:t>
            </a:r>
            <a:r>
              <a:rPr lang="ru-RU" sz="2400" dirty="0"/>
              <a:t> України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1" y="3375217"/>
            <a:ext cx="7788883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Закони України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3820" y="3929169"/>
            <a:ext cx="7788883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Укази</a:t>
            </a:r>
            <a:r>
              <a:rPr lang="ru-RU" sz="2400" dirty="0"/>
              <a:t>  і </a:t>
            </a:r>
            <a:r>
              <a:rPr lang="ru-RU" sz="2400" dirty="0" err="1"/>
              <a:t>розпорядження</a:t>
            </a:r>
            <a:r>
              <a:rPr lang="ru-RU" sz="2400" dirty="0"/>
              <a:t> Президента України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132" y="4565224"/>
            <a:ext cx="7788883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Постанови і </a:t>
            </a:r>
            <a:r>
              <a:rPr lang="ru-RU" sz="2400" dirty="0" err="1"/>
              <a:t>розпорядження</a:t>
            </a:r>
            <a:r>
              <a:rPr lang="ru-RU" sz="2400" dirty="0"/>
              <a:t> КМУ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132" y="5136902"/>
            <a:ext cx="7772421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Відомчі</a:t>
            </a:r>
            <a:r>
              <a:rPr lang="ru-RU" sz="2400" dirty="0"/>
              <a:t> </a:t>
            </a:r>
            <a:r>
              <a:rPr lang="ru-RU" sz="2400" dirty="0" err="1"/>
              <a:t>акти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08132" y="5801532"/>
            <a:ext cx="7772421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Акти</a:t>
            </a:r>
            <a:r>
              <a:rPr lang="ru-RU" sz="2400" dirty="0" smtClean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виконавчої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й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28" y="0"/>
            <a:ext cx="741862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7997015" y="132818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977982" y="2188313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Прямая со стрелкой 14335"/>
          <p:cNvCxnSpPr/>
          <p:nvPr/>
        </p:nvCxnSpPr>
        <p:spPr>
          <a:xfrm flipH="1">
            <a:off x="8005824" y="2963547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0" name="Прямая со стрелкой 14339"/>
          <p:cNvCxnSpPr/>
          <p:nvPr/>
        </p:nvCxnSpPr>
        <p:spPr>
          <a:xfrm flipH="1">
            <a:off x="7968395" y="3606049"/>
            <a:ext cx="4337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4" name="Прямая со стрелкой 14343"/>
          <p:cNvCxnSpPr/>
          <p:nvPr/>
        </p:nvCxnSpPr>
        <p:spPr>
          <a:xfrm flipH="1">
            <a:off x="8005824" y="4160001"/>
            <a:ext cx="4186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8" name="Прямая со стрелкой 14347"/>
          <p:cNvCxnSpPr/>
          <p:nvPr/>
        </p:nvCxnSpPr>
        <p:spPr>
          <a:xfrm flipH="1">
            <a:off x="7993123" y="4799065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1" name="Прямая со стрелкой 14350"/>
          <p:cNvCxnSpPr/>
          <p:nvPr/>
        </p:nvCxnSpPr>
        <p:spPr>
          <a:xfrm flipH="1">
            <a:off x="8005824" y="536773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4" name="Прямая со стрелкой 14353"/>
          <p:cNvCxnSpPr/>
          <p:nvPr/>
        </p:nvCxnSpPr>
        <p:spPr>
          <a:xfrm flipH="1">
            <a:off x="7968394" y="602128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4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761</TotalTime>
  <Words>4164</Words>
  <Application>Microsoft Office PowerPoint</Application>
  <PresentationFormat>Экран (4:3)</PresentationFormat>
  <Paragraphs>347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Batang</vt:lpstr>
      <vt:lpstr>Calibri</vt:lpstr>
      <vt:lpstr>Georgia</vt:lpstr>
      <vt:lpstr>Proba Pro</vt:lpstr>
      <vt:lpstr>Times New Roman</vt:lpstr>
      <vt:lpstr>Trebuchet MS</vt:lpstr>
      <vt:lpstr>Wingdings</vt:lpstr>
      <vt:lpstr>Воздушный поток</vt:lpstr>
      <vt:lpstr> Тема:  Джерела та принципи трудового права</vt:lpstr>
      <vt:lpstr>План:</vt:lpstr>
      <vt:lpstr>1.Поняття джерел трудового права та їх класифікація.</vt:lpstr>
      <vt:lpstr>Презентация PowerPoint</vt:lpstr>
      <vt:lpstr>Презентация PowerPoint</vt:lpstr>
      <vt:lpstr>Презентация PowerPoint</vt:lpstr>
      <vt:lpstr>Презентация PowerPoint</vt:lpstr>
      <vt:lpstr>2.Нормативні акти як джерела трудового права.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3.Акти договірного та локального характеру у сфері трудового права. </vt:lpstr>
      <vt:lpstr>Презентация PowerPoint</vt:lpstr>
      <vt:lpstr>Презентация PowerPoint</vt:lpstr>
      <vt:lpstr>Презентация PowerPoint</vt:lpstr>
      <vt:lpstr>4.Поняття та система принципів трудового права.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Регулювання трудових відносин в умовах воєнного стану. </vt:lpstr>
      <vt:lpstr>Презентация PowerPoint</vt:lpstr>
      <vt:lpstr>Презентация PowerPoint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Принципи та джерела трудового права</dc:title>
  <dc:creator>Ирина</dc:creator>
  <cp:lastModifiedBy>sergey</cp:lastModifiedBy>
  <cp:revision>60</cp:revision>
  <dcterms:created xsi:type="dcterms:W3CDTF">2021-09-23T15:38:21Z</dcterms:created>
  <dcterms:modified xsi:type="dcterms:W3CDTF">2025-09-01T16:19:25Z</dcterms:modified>
</cp:coreProperties>
</file>