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321" r:id="rId5"/>
    <p:sldId id="330" r:id="rId6"/>
    <p:sldId id="361" r:id="rId7"/>
    <p:sldId id="335" r:id="rId8"/>
    <p:sldId id="258" r:id="rId9"/>
    <p:sldId id="350" r:id="rId10"/>
    <p:sldId id="364" r:id="rId11"/>
    <p:sldId id="360" r:id="rId12"/>
    <p:sldId id="365" r:id="rId13"/>
    <p:sldId id="366" r:id="rId14"/>
    <p:sldId id="363" r:id="rId15"/>
    <p:sldId id="362" r:id="rId16"/>
    <p:sldId id="367" r:id="rId17"/>
    <p:sldId id="368" r:id="rId18"/>
    <p:sldId id="376" r:id="rId19"/>
    <p:sldId id="374" r:id="rId20"/>
    <p:sldId id="375" r:id="rId21"/>
    <p:sldId id="354" r:id="rId22"/>
    <p:sldId id="373" r:id="rId23"/>
    <p:sldId id="372" r:id="rId24"/>
    <p:sldId id="377" r:id="rId25"/>
    <p:sldId id="378" r:id="rId26"/>
    <p:sldId id="379" r:id="rId27"/>
    <p:sldId id="380" r:id="rId28"/>
    <p:sldId id="381" r:id="rId29"/>
    <p:sldId id="369" r:id="rId30"/>
    <p:sldId id="371" r:id="rId31"/>
    <p:sldId id="385" r:id="rId32"/>
    <p:sldId id="386" r:id="rId33"/>
    <p:sldId id="383" r:id="rId34"/>
    <p:sldId id="382" r:id="rId35"/>
    <p:sldId id="384" r:id="rId36"/>
  </p:sldIdLst>
  <p:sldSz cx="12188825" cy="6858000"/>
  <p:notesSz cx="6669088" cy="9926638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B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23" autoAdjust="0"/>
    <p:restoredTop sz="94280" autoAdjust="0"/>
  </p:normalViewPr>
  <p:slideViewPr>
    <p:cSldViewPr showGuides="1">
      <p:cViewPr varScale="1">
        <p:scale>
          <a:sx n="98" d="100"/>
          <a:sy n="98" d="100"/>
        </p:scale>
        <p:origin x="1014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E68CF-BB83-4951-A986-75ED9DB03747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6515B49-3822-43DB-80BF-049FE66DCEC3}">
      <dgm:prSet/>
      <dgm:spPr/>
      <dgm:t>
        <a:bodyPr/>
        <a:lstStyle/>
        <a:p>
          <a:r>
            <a:rPr lang="ru-RU" dirty="0" smtClean="0"/>
            <a:t>Головні </a:t>
          </a:r>
          <a:r>
            <a:rPr lang="ru-RU" dirty="0"/>
            <a:t>– відіграють у трудових правовідносинах провідну роль і забезпечують існування самих трудових правовідносин</a:t>
          </a:r>
          <a:endParaRPr lang="uk-UA" dirty="0"/>
        </a:p>
      </dgm:t>
    </dgm:pt>
    <dgm:pt modelId="{8023812F-302D-48F5-8064-99F84F09EC13}" type="parTrans" cxnId="{4CE46359-14E9-4329-A865-A7CC780B6F6F}">
      <dgm:prSet/>
      <dgm:spPr/>
      <dgm:t>
        <a:bodyPr/>
        <a:lstStyle/>
        <a:p>
          <a:endParaRPr lang="uk-UA"/>
        </a:p>
      </dgm:t>
    </dgm:pt>
    <dgm:pt modelId="{13A23DE7-6851-4EDE-8C4E-61AE65929BCA}" type="sibTrans" cxnId="{4CE46359-14E9-4329-A865-A7CC780B6F6F}">
      <dgm:prSet/>
      <dgm:spPr/>
      <dgm:t>
        <a:bodyPr/>
        <a:lstStyle/>
        <a:p>
          <a:endParaRPr lang="uk-UA"/>
        </a:p>
      </dgm:t>
    </dgm:pt>
    <dgm:pt modelId="{0217A2AD-AA50-4B64-894A-3F60D5048855}">
      <dgm:prSet/>
      <dgm:spPr/>
      <dgm:t>
        <a:bodyPr/>
        <a:lstStyle/>
        <a:p>
          <a:r>
            <a:rPr lang="uk-UA" b="1" i="1" smtClean="0"/>
            <a:t>Другорядні</a:t>
          </a:r>
          <a:r>
            <a:rPr lang="uk-UA" i="1" smtClean="0"/>
            <a:t> – учасники, які беруть участь у трудових правовідносинах тільки якщо виникає потреба або ж якщо їхня участь є тимчасовою, після чого вони припиняють своє існування</a:t>
          </a:r>
          <a:endParaRPr lang="uk-UA"/>
        </a:p>
      </dgm:t>
    </dgm:pt>
    <dgm:pt modelId="{80418B1B-4471-4495-8B82-BAA8286019B7}" type="parTrans" cxnId="{AB2E54BE-E084-4D15-B650-EBC795BA109D}">
      <dgm:prSet/>
      <dgm:spPr/>
      <dgm:t>
        <a:bodyPr/>
        <a:lstStyle/>
        <a:p>
          <a:endParaRPr lang="uk-UA"/>
        </a:p>
      </dgm:t>
    </dgm:pt>
    <dgm:pt modelId="{8E19F7CB-EF39-45D1-8F6F-66DE8E8661C3}" type="sibTrans" cxnId="{AB2E54BE-E084-4D15-B650-EBC795BA109D}">
      <dgm:prSet/>
      <dgm:spPr/>
      <dgm:t>
        <a:bodyPr/>
        <a:lstStyle/>
        <a:p>
          <a:endParaRPr lang="uk-UA"/>
        </a:p>
      </dgm:t>
    </dgm:pt>
    <dgm:pt modelId="{A97B6325-0C1F-469E-904C-DC710F74F714}" type="pres">
      <dgm:prSet presAssocID="{CA1E68CF-BB83-4951-A986-75ED9DB0374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FA4C0AE-46E4-420D-A723-EF75FB6B08C5}" type="pres">
      <dgm:prSet presAssocID="{16515B49-3822-43DB-80BF-049FE66DCEC3}" presName="composite" presStyleCnt="0"/>
      <dgm:spPr/>
    </dgm:pt>
    <dgm:pt modelId="{4B85BAE8-ADA4-4457-8F8F-E734F46E0C04}" type="pres">
      <dgm:prSet presAssocID="{16515B49-3822-43DB-80BF-049FE66DCEC3}" presName="imgShp" presStyleLbl="fgImgPlace1" presStyleIdx="0" presStyleCnt="2"/>
      <dgm:spPr/>
    </dgm:pt>
    <dgm:pt modelId="{35CFFDA5-6F8A-4A32-A67A-767718213D5E}" type="pres">
      <dgm:prSet presAssocID="{16515B49-3822-43DB-80BF-049FE66DCEC3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192257-6F6F-4519-93E4-BF2ED3661CFD}" type="pres">
      <dgm:prSet presAssocID="{13A23DE7-6851-4EDE-8C4E-61AE65929BCA}" presName="spacing" presStyleCnt="0"/>
      <dgm:spPr/>
    </dgm:pt>
    <dgm:pt modelId="{F77FA0DB-D056-4119-8F6B-E1136EF50413}" type="pres">
      <dgm:prSet presAssocID="{0217A2AD-AA50-4B64-894A-3F60D5048855}" presName="composite" presStyleCnt="0"/>
      <dgm:spPr/>
    </dgm:pt>
    <dgm:pt modelId="{22046408-58B4-4067-BBFD-346C896695D9}" type="pres">
      <dgm:prSet presAssocID="{0217A2AD-AA50-4B64-894A-3F60D5048855}" presName="imgShp" presStyleLbl="fgImgPlace1" presStyleIdx="1" presStyleCnt="2"/>
      <dgm:spPr/>
    </dgm:pt>
    <dgm:pt modelId="{2F3BA890-2155-48C6-B6A5-0E75F10F6197}" type="pres">
      <dgm:prSet presAssocID="{0217A2AD-AA50-4B64-894A-3F60D5048855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AF15340-723C-4FB4-A68F-118716B3ED4E}" type="presOf" srcId="{CA1E68CF-BB83-4951-A986-75ED9DB03747}" destId="{A97B6325-0C1F-469E-904C-DC710F74F714}" srcOrd="0" destOrd="0" presId="urn:microsoft.com/office/officeart/2005/8/layout/vList3"/>
    <dgm:cxn modelId="{AB2E54BE-E084-4D15-B650-EBC795BA109D}" srcId="{CA1E68CF-BB83-4951-A986-75ED9DB03747}" destId="{0217A2AD-AA50-4B64-894A-3F60D5048855}" srcOrd="1" destOrd="0" parTransId="{80418B1B-4471-4495-8B82-BAA8286019B7}" sibTransId="{8E19F7CB-EF39-45D1-8F6F-66DE8E8661C3}"/>
    <dgm:cxn modelId="{112FBF83-C7C8-4E38-801C-949EDDAC3B28}" type="presOf" srcId="{16515B49-3822-43DB-80BF-049FE66DCEC3}" destId="{35CFFDA5-6F8A-4A32-A67A-767718213D5E}" srcOrd="0" destOrd="0" presId="urn:microsoft.com/office/officeart/2005/8/layout/vList3"/>
    <dgm:cxn modelId="{06B3AFDE-58CE-4C7F-93B0-A0A1F65A04CB}" type="presOf" srcId="{0217A2AD-AA50-4B64-894A-3F60D5048855}" destId="{2F3BA890-2155-48C6-B6A5-0E75F10F6197}" srcOrd="0" destOrd="0" presId="urn:microsoft.com/office/officeart/2005/8/layout/vList3"/>
    <dgm:cxn modelId="{4CE46359-14E9-4329-A865-A7CC780B6F6F}" srcId="{CA1E68CF-BB83-4951-A986-75ED9DB03747}" destId="{16515B49-3822-43DB-80BF-049FE66DCEC3}" srcOrd="0" destOrd="0" parTransId="{8023812F-302D-48F5-8064-99F84F09EC13}" sibTransId="{13A23DE7-6851-4EDE-8C4E-61AE65929BCA}"/>
    <dgm:cxn modelId="{B2DCB4E8-B877-46B2-80F1-FF92A1F7CE1B}" type="presParOf" srcId="{A97B6325-0C1F-469E-904C-DC710F74F714}" destId="{8FA4C0AE-46E4-420D-A723-EF75FB6B08C5}" srcOrd="0" destOrd="0" presId="urn:microsoft.com/office/officeart/2005/8/layout/vList3"/>
    <dgm:cxn modelId="{C08BFEF8-BEE1-424B-8EF9-F51EE759D24E}" type="presParOf" srcId="{8FA4C0AE-46E4-420D-A723-EF75FB6B08C5}" destId="{4B85BAE8-ADA4-4457-8F8F-E734F46E0C04}" srcOrd="0" destOrd="0" presId="urn:microsoft.com/office/officeart/2005/8/layout/vList3"/>
    <dgm:cxn modelId="{75B48561-3D89-4CE3-8CD1-A50C42ECD41F}" type="presParOf" srcId="{8FA4C0AE-46E4-420D-A723-EF75FB6B08C5}" destId="{35CFFDA5-6F8A-4A32-A67A-767718213D5E}" srcOrd="1" destOrd="0" presId="urn:microsoft.com/office/officeart/2005/8/layout/vList3"/>
    <dgm:cxn modelId="{36ACBF95-8AF6-48B6-9C88-7A837807662D}" type="presParOf" srcId="{A97B6325-0C1F-469E-904C-DC710F74F714}" destId="{25192257-6F6F-4519-93E4-BF2ED3661CFD}" srcOrd="1" destOrd="0" presId="urn:microsoft.com/office/officeart/2005/8/layout/vList3"/>
    <dgm:cxn modelId="{C2C3BA88-6FB2-4AEC-86B5-2F697A317E1E}" type="presParOf" srcId="{A97B6325-0C1F-469E-904C-DC710F74F714}" destId="{F77FA0DB-D056-4119-8F6B-E1136EF50413}" srcOrd="2" destOrd="0" presId="urn:microsoft.com/office/officeart/2005/8/layout/vList3"/>
    <dgm:cxn modelId="{C40C671E-6E7C-49D8-94B3-1CD4EB8AE806}" type="presParOf" srcId="{F77FA0DB-D056-4119-8F6B-E1136EF50413}" destId="{22046408-58B4-4067-BBFD-346C896695D9}" srcOrd="0" destOrd="0" presId="urn:microsoft.com/office/officeart/2005/8/layout/vList3"/>
    <dgm:cxn modelId="{D381A226-C48D-400C-AE08-C1218DDB2007}" type="presParOf" srcId="{F77FA0DB-D056-4119-8F6B-E1136EF50413}" destId="{2F3BA890-2155-48C6-B6A5-0E75F10F619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5E2601-760B-42A0-A32A-18C513D6503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523357-EED6-4818-89E1-1B1C6B830DF6}">
      <dgm:prSet phldrT="[Текст]"/>
      <dgm:spPr>
        <a:solidFill>
          <a:srgbClr val="92D050">
            <a:alpha val="60000"/>
          </a:srgbClr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610F3E56-E398-4746-B471-AEBEAC075C3E}" type="parTrans" cxnId="{9909167E-698C-4BDA-A80A-793C8AE6F6D4}">
      <dgm:prSet/>
      <dgm:spPr/>
      <dgm:t>
        <a:bodyPr/>
        <a:lstStyle/>
        <a:p>
          <a:endParaRPr lang="ru-RU"/>
        </a:p>
      </dgm:t>
    </dgm:pt>
    <dgm:pt modelId="{4B10CD87-9984-44CC-8363-C72D98365347}" type="sibTrans" cxnId="{9909167E-698C-4BDA-A80A-793C8AE6F6D4}">
      <dgm:prSet/>
      <dgm:spPr/>
      <dgm:t>
        <a:bodyPr/>
        <a:lstStyle/>
        <a:p>
          <a:endParaRPr lang="ru-RU"/>
        </a:p>
      </dgm:t>
    </dgm:pt>
    <dgm:pt modelId="{4D860E58-301B-46B0-9ECE-ED3FC38C4123}">
      <dgm:prSet phldrT="[Текст]"/>
      <dgm:spPr/>
      <dgm:t>
        <a:bodyPr/>
        <a:lstStyle/>
        <a:p>
          <a:r>
            <a:rPr lang="ru-RU" b="1" dirty="0" err="1" smtClean="0"/>
            <a:t>обов’язкові</a:t>
          </a:r>
          <a:r>
            <a:rPr lang="ru-RU" b="1" dirty="0" smtClean="0"/>
            <a:t> </a:t>
          </a:r>
          <a:r>
            <a:rPr lang="ru-RU" b="1" dirty="0" err="1" smtClean="0"/>
            <a:t>суб’єкти</a:t>
          </a:r>
          <a:r>
            <a:rPr lang="ru-RU" b="1" dirty="0" smtClean="0"/>
            <a:t>: </a:t>
          </a:r>
          <a:r>
            <a:rPr lang="ru-RU" b="1" dirty="0" err="1" smtClean="0"/>
            <a:t>роботодавці</a:t>
          </a:r>
          <a:r>
            <a:rPr lang="ru-RU" b="1" dirty="0" smtClean="0"/>
            <a:t> і </a:t>
          </a:r>
          <a:r>
            <a:rPr lang="ru-RU" b="1" dirty="0" err="1" smtClean="0"/>
            <a:t>працівники</a:t>
          </a:r>
          <a:r>
            <a:rPr lang="ru-RU" b="1" dirty="0" smtClean="0"/>
            <a:t> (без них </a:t>
          </a:r>
          <a:r>
            <a:rPr lang="ru-RU" b="1" dirty="0" err="1" smtClean="0"/>
            <a:t>трудові</a:t>
          </a:r>
          <a:r>
            <a:rPr lang="ru-RU" b="1" dirty="0" smtClean="0"/>
            <a:t> </a:t>
          </a:r>
          <a:r>
            <a:rPr lang="ru-RU" b="1" dirty="0" err="1" smtClean="0"/>
            <a:t>правовідносини</a:t>
          </a:r>
          <a:r>
            <a:rPr lang="ru-RU" b="1" dirty="0" smtClean="0"/>
            <a:t> </a:t>
          </a:r>
          <a:r>
            <a:rPr lang="ru-RU" b="1" dirty="0" err="1" smtClean="0"/>
            <a:t>взагалі</a:t>
          </a:r>
          <a:r>
            <a:rPr lang="ru-RU" b="1" dirty="0" smtClean="0"/>
            <a:t> не </a:t>
          </a:r>
          <a:r>
            <a:rPr lang="ru-RU" b="1" dirty="0" err="1" smtClean="0"/>
            <a:t>виникають</a:t>
          </a:r>
          <a:r>
            <a:rPr lang="ru-RU" b="1" dirty="0" smtClean="0"/>
            <a:t>);</a:t>
          </a:r>
          <a:endParaRPr lang="ru-RU" b="1" dirty="0"/>
        </a:p>
      </dgm:t>
    </dgm:pt>
    <dgm:pt modelId="{CBAC3F3B-BBDC-4A5F-9B63-1CA87D14C46C}" type="parTrans" cxnId="{52F66E68-C286-4C0C-8777-B54ABAC8C10E}">
      <dgm:prSet/>
      <dgm:spPr/>
      <dgm:t>
        <a:bodyPr/>
        <a:lstStyle/>
        <a:p>
          <a:endParaRPr lang="ru-RU"/>
        </a:p>
      </dgm:t>
    </dgm:pt>
    <dgm:pt modelId="{36D33B68-B0D5-4DBA-8316-597EFD8AF0CC}" type="sibTrans" cxnId="{52F66E68-C286-4C0C-8777-B54ABAC8C10E}">
      <dgm:prSet/>
      <dgm:spPr/>
      <dgm:t>
        <a:bodyPr/>
        <a:lstStyle/>
        <a:p>
          <a:endParaRPr lang="ru-RU"/>
        </a:p>
      </dgm:t>
    </dgm:pt>
    <dgm:pt modelId="{4F3C1340-4361-4672-BBAD-8FC310B1B408}">
      <dgm:prSet phldrT="[Текст]"/>
      <dgm:spPr/>
      <dgm:t>
        <a:bodyPr/>
        <a:lstStyle/>
        <a:p>
          <a:r>
            <a:rPr lang="ru-RU" b="1" dirty="0" err="1" smtClean="0"/>
            <a:t>допоміжні</a:t>
          </a:r>
          <a:r>
            <a:rPr lang="ru-RU" b="1" dirty="0" smtClean="0"/>
            <a:t>: </a:t>
          </a:r>
          <a:r>
            <a:rPr lang="ru-RU" b="1" dirty="0" err="1" smtClean="0"/>
            <a:t>органи</a:t>
          </a:r>
          <a:r>
            <a:rPr lang="ru-RU" b="1" dirty="0" smtClean="0"/>
            <a:t> </a:t>
          </a:r>
          <a:r>
            <a:rPr lang="ru-RU" b="1" dirty="0" err="1" smtClean="0"/>
            <a:t>нагляду</a:t>
          </a:r>
          <a:r>
            <a:rPr lang="ru-RU" b="1" dirty="0" smtClean="0"/>
            <a:t> і контролю за </a:t>
          </a:r>
          <a:r>
            <a:rPr lang="ru-RU" b="1" dirty="0" err="1" smtClean="0"/>
            <a:t>дотриманням</a:t>
          </a:r>
          <a:r>
            <a:rPr lang="ru-RU" b="1" dirty="0" smtClean="0"/>
            <a:t> трудового </a:t>
          </a:r>
          <a:r>
            <a:rPr lang="ru-RU" b="1" dirty="0" err="1" smtClean="0"/>
            <a:t>законодавства</a:t>
          </a:r>
          <a:r>
            <a:rPr lang="ru-RU" b="1" dirty="0" smtClean="0"/>
            <a:t> та </a:t>
          </a:r>
          <a:r>
            <a:rPr lang="ru-RU" b="1" dirty="0" err="1" smtClean="0"/>
            <a:t>органи</a:t>
          </a:r>
          <a:r>
            <a:rPr lang="ru-RU" b="1" dirty="0" smtClean="0"/>
            <a:t> </a:t>
          </a:r>
          <a:r>
            <a:rPr lang="ru-RU" b="1" dirty="0" err="1" smtClean="0"/>
            <a:t>зайнятості</a:t>
          </a:r>
          <a:r>
            <a:rPr lang="ru-RU" b="1" dirty="0" smtClean="0"/>
            <a:t> (</a:t>
          </a:r>
          <a:r>
            <a:rPr lang="ru-RU" b="1" dirty="0" err="1" smtClean="0"/>
            <a:t>покликані</a:t>
          </a:r>
          <a:r>
            <a:rPr lang="ru-RU" b="1" dirty="0" smtClean="0"/>
            <a:t> </a:t>
          </a:r>
          <a:r>
            <a:rPr lang="ru-RU" b="1" dirty="0" err="1" smtClean="0"/>
            <a:t>сприяти</a:t>
          </a:r>
          <a:r>
            <a:rPr lang="ru-RU" b="1" dirty="0" smtClean="0"/>
            <a:t> </a:t>
          </a:r>
          <a:r>
            <a:rPr lang="ru-RU" b="1" dirty="0" err="1" smtClean="0"/>
            <a:t>функціонуванню</a:t>
          </a:r>
          <a:r>
            <a:rPr lang="ru-RU" b="1" dirty="0" smtClean="0"/>
            <a:t> </a:t>
          </a:r>
          <a:r>
            <a:rPr lang="ru-RU" b="1" dirty="0" err="1" smtClean="0"/>
            <a:t>трудових</a:t>
          </a:r>
          <a:r>
            <a:rPr lang="ru-RU" b="1" dirty="0" smtClean="0"/>
            <a:t> </a:t>
          </a:r>
          <a:r>
            <a:rPr lang="ru-RU" b="1" dirty="0" err="1" smtClean="0"/>
            <a:t>правовідносин</a:t>
          </a:r>
          <a:r>
            <a:rPr lang="ru-RU" b="1" dirty="0" smtClean="0"/>
            <a:t>);</a:t>
          </a:r>
          <a:endParaRPr lang="ru-RU" b="1" dirty="0"/>
        </a:p>
      </dgm:t>
    </dgm:pt>
    <dgm:pt modelId="{0A51E4BC-7DC3-4DAD-A2BC-186F447F98DB}" type="parTrans" cxnId="{CFA8C1A4-7AD9-46DC-8638-6ACCE2DFBA29}">
      <dgm:prSet/>
      <dgm:spPr/>
      <dgm:t>
        <a:bodyPr/>
        <a:lstStyle/>
        <a:p>
          <a:endParaRPr lang="ru-RU"/>
        </a:p>
      </dgm:t>
    </dgm:pt>
    <dgm:pt modelId="{F6389910-8619-4AEA-9806-380305C99F75}" type="sibTrans" cxnId="{CFA8C1A4-7AD9-46DC-8638-6ACCE2DFBA29}">
      <dgm:prSet/>
      <dgm:spPr/>
      <dgm:t>
        <a:bodyPr/>
        <a:lstStyle/>
        <a:p>
          <a:endParaRPr lang="ru-RU"/>
        </a:p>
      </dgm:t>
    </dgm:pt>
    <dgm:pt modelId="{3797B866-9B24-4AB9-9C96-7AD91A87CEAF}">
      <dgm:prSet phldrT="[Текст]"/>
      <dgm:spPr>
        <a:solidFill>
          <a:srgbClr val="00B0F0">
            <a:alpha val="60000"/>
          </a:srgbClr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6E85A296-F542-48EE-A4DA-7FE04C92CBD8}" type="parTrans" cxnId="{C7DF1A1F-EBAE-47E7-A730-978CCBB17EC4}">
      <dgm:prSet/>
      <dgm:spPr/>
      <dgm:t>
        <a:bodyPr/>
        <a:lstStyle/>
        <a:p>
          <a:endParaRPr lang="ru-RU"/>
        </a:p>
      </dgm:t>
    </dgm:pt>
    <dgm:pt modelId="{E1C9B147-1054-4D34-87D5-9D29DE7294EE}" type="sibTrans" cxnId="{C7DF1A1F-EBAE-47E7-A730-978CCBB17EC4}">
      <dgm:prSet/>
      <dgm:spPr/>
      <dgm:t>
        <a:bodyPr/>
        <a:lstStyle/>
        <a:p>
          <a:endParaRPr lang="ru-RU"/>
        </a:p>
      </dgm:t>
    </dgm:pt>
    <dgm:pt modelId="{1B48D378-944A-4302-B3F2-3F87C9115B60}">
      <dgm:prSet phldrT="[Текст]"/>
      <dgm:spPr/>
      <dgm:t>
        <a:bodyPr/>
        <a:lstStyle/>
        <a:p>
          <a:r>
            <a:rPr lang="ru-RU" b="1" dirty="0" err="1" smtClean="0"/>
            <a:t>факультативні</a:t>
          </a:r>
          <a:r>
            <a:rPr lang="ru-RU" b="1" dirty="0" smtClean="0"/>
            <a:t>: </a:t>
          </a:r>
          <a:r>
            <a:rPr lang="ru-RU" b="1" dirty="0" err="1" smtClean="0"/>
            <a:t>профспілкові</a:t>
          </a:r>
          <a:r>
            <a:rPr lang="ru-RU" b="1" dirty="0" smtClean="0"/>
            <a:t> </a:t>
          </a:r>
          <a:r>
            <a:rPr lang="ru-RU" b="1" dirty="0" err="1" smtClean="0"/>
            <a:t>або</a:t>
          </a:r>
          <a:r>
            <a:rPr lang="ru-RU" b="1" dirty="0" smtClean="0"/>
            <a:t> </a:t>
          </a:r>
          <a:r>
            <a:rPr lang="ru-RU" b="1" dirty="0" err="1" smtClean="0"/>
            <a:t>інші</a:t>
          </a:r>
          <a:r>
            <a:rPr lang="ru-RU" b="1" dirty="0" smtClean="0"/>
            <a:t> </a:t>
          </a:r>
          <a:r>
            <a:rPr lang="ru-RU" b="1" dirty="0" err="1" smtClean="0"/>
            <a:t>органи</a:t>
          </a:r>
          <a:r>
            <a:rPr lang="ru-RU" b="1" dirty="0" smtClean="0"/>
            <a:t>, </a:t>
          </a:r>
          <a:r>
            <a:rPr lang="ru-RU" b="1" dirty="0" err="1" smtClean="0"/>
            <a:t>уповноважені</a:t>
          </a:r>
          <a:r>
            <a:rPr lang="ru-RU" b="1" dirty="0" smtClean="0"/>
            <a:t> </a:t>
          </a:r>
          <a:r>
            <a:rPr lang="ru-RU" b="1" dirty="0" err="1" smtClean="0"/>
            <a:t>представляти</a:t>
          </a:r>
          <a:r>
            <a:rPr lang="ru-RU" b="1" dirty="0" smtClean="0"/>
            <a:t> </a:t>
          </a:r>
          <a:r>
            <a:rPr lang="ru-RU" b="1" dirty="0" err="1" smtClean="0"/>
            <a:t>найманих</a:t>
          </a:r>
          <a:r>
            <a:rPr lang="ru-RU" b="1" dirty="0" smtClean="0"/>
            <a:t> </a:t>
          </a:r>
          <a:r>
            <a:rPr lang="ru-RU" b="1" dirty="0" err="1" smtClean="0"/>
            <a:t>працівників</a:t>
          </a:r>
          <a:r>
            <a:rPr lang="ru-RU" b="1" dirty="0" smtClean="0"/>
            <a:t> у </a:t>
          </a:r>
          <a:r>
            <a:rPr lang="ru-RU" b="1" dirty="0" err="1" smtClean="0"/>
            <a:t>трудових</a:t>
          </a:r>
          <a:r>
            <a:rPr lang="ru-RU" b="1" dirty="0" smtClean="0"/>
            <a:t> </a:t>
          </a:r>
          <a:r>
            <a:rPr lang="ru-RU" b="1" dirty="0" err="1" smtClean="0"/>
            <a:t>правовідносинах</a:t>
          </a:r>
          <a:r>
            <a:rPr lang="ru-RU" b="1" dirty="0" smtClean="0"/>
            <a:t> (</a:t>
          </a:r>
          <a:r>
            <a:rPr lang="ru-RU" b="1" dirty="0" err="1" smtClean="0"/>
            <a:t>їх</a:t>
          </a:r>
          <a:r>
            <a:rPr lang="ru-RU" b="1" dirty="0" smtClean="0"/>
            <a:t> участь не </a:t>
          </a:r>
          <a:r>
            <a:rPr lang="ru-RU" b="1" dirty="0" err="1" smtClean="0"/>
            <a:t>завжди</a:t>
          </a:r>
          <a:r>
            <a:rPr lang="ru-RU" b="1" dirty="0" smtClean="0"/>
            <a:t> </a:t>
          </a:r>
          <a:r>
            <a:rPr lang="ru-RU" b="1" dirty="0" err="1" smtClean="0"/>
            <a:t>обов’язкова</a:t>
          </a:r>
          <a:r>
            <a:rPr lang="ru-RU" b="1" dirty="0" smtClean="0"/>
            <a:t> і не є </a:t>
          </a:r>
          <a:r>
            <a:rPr lang="ru-RU" b="1" dirty="0" err="1" smtClean="0"/>
            <a:t>постійною</a:t>
          </a:r>
          <a:r>
            <a:rPr lang="ru-RU" b="1" dirty="0" smtClean="0"/>
            <a:t>).</a:t>
          </a:r>
          <a:endParaRPr lang="ru-RU" b="1" dirty="0"/>
        </a:p>
      </dgm:t>
    </dgm:pt>
    <dgm:pt modelId="{72D27AFC-659D-4C88-BE2A-51358E15711C}" type="parTrans" cxnId="{EADF396E-3B75-42A3-86C4-2FAAF61B2E9A}">
      <dgm:prSet/>
      <dgm:spPr/>
      <dgm:t>
        <a:bodyPr/>
        <a:lstStyle/>
        <a:p>
          <a:endParaRPr lang="ru-RU"/>
        </a:p>
      </dgm:t>
    </dgm:pt>
    <dgm:pt modelId="{C1802927-4934-45DE-AB68-886F03EC9294}" type="sibTrans" cxnId="{EADF396E-3B75-42A3-86C4-2FAAF61B2E9A}">
      <dgm:prSet/>
      <dgm:spPr/>
      <dgm:t>
        <a:bodyPr/>
        <a:lstStyle/>
        <a:p>
          <a:endParaRPr lang="ru-RU"/>
        </a:p>
      </dgm:t>
    </dgm:pt>
    <dgm:pt modelId="{4B165559-BA4F-4B71-A3E2-A426D2C4DF64}">
      <dgm:prSet phldrT="[Текст]"/>
      <dgm:spPr>
        <a:solidFill>
          <a:srgbClr val="7030A0">
            <a:alpha val="60000"/>
          </a:srgbClr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352F7A5A-7D89-4F56-B58F-A850FF1BD419}" type="sibTrans" cxnId="{7A63FAB6-4005-4B89-9ABB-8726A6279A03}">
      <dgm:prSet/>
      <dgm:spPr/>
      <dgm:t>
        <a:bodyPr/>
        <a:lstStyle/>
        <a:p>
          <a:endParaRPr lang="ru-RU"/>
        </a:p>
      </dgm:t>
    </dgm:pt>
    <dgm:pt modelId="{3A09864E-F2A9-4CDF-85F9-DE5826262CB5}" type="parTrans" cxnId="{7A63FAB6-4005-4B89-9ABB-8726A6279A03}">
      <dgm:prSet/>
      <dgm:spPr/>
      <dgm:t>
        <a:bodyPr/>
        <a:lstStyle/>
        <a:p>
          <a:endParaRPr lang="ru-RU"/>
        </a:p>
      </dgm:t>
    </dgm:pt>
    <dgm:pt modelId="{97DC7012-24D3-4184-BF1A-A7FCD1FB9B7D}" type="pres">
      <dgm:prSet presAssocID="{9B5E2601-760B-42A0-A32A-18C513D6503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B75A1E5-5DD4-4B7E-AD4E-BD4973B2C057}" type="pres">
      <dgm:prSet presAssocID="{03523357-EED6-4818-89E1-1B1C6B830DF6}" presName="composite" presStyleCnt="0"/>
      <dgm:spPr/>
    </dgm:pt>
    <dgm:pt modelId="{ACAD0818-750D-4FF3-929E-39077E4CD1E1}" type="pres">
      <dgm:prSet presAssocID="{03523357-EED6-4818-89E1-1B1C6B830DF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6FCE47B-9B9B-4A0D-9737-7E170D20E896}" type="pres">
      <dgm:prSet presAssocID="{03523357-EED6-4818-89E1-1B1C6B830DF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A8C3AB-9A17-4D8B-9842-3B7FBEE308C0}" type="pres">
      <dgm:prSet presAssocID="{4B10CD87-9984-44CC-8363-C72D98365347}" presName="sp" presStyleCnt="0"/>
      <dgm:spPr/>
    </dgm:pt>
    <dgm:pt modelId="{A203AE76-E3AD-423E-80A7-DEBE1F005A3A}" type="pres">
      <dgm:prSet presAssocID="{4B165559-BA4F-4B71-A3E2-A426D2C4DF64}" presName="composite" presStyleCnt="0"/>
      <dgm:spPr/>
    </dgm:pt>
    <dgm:pt modelId="{8866646B-8BE2-44AB-B8E4-E7F3E67ADE82}" type="pres">
      <dgm:prSet presAssocID="{4B165559-BA4F-4B71-A3E2-A426D2C4DF6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8FDF56-968F-4677-909E-6C53D584F1EE}" type="pres">
      <dgm:prSet presAssocID="{4B165559-BA4F-4B71-A3E2-A426D2C4DF6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F4E6FD-5FFC-49C8-B2E0-E065796BA808}" type="pres">
      <dgm:prSet presAssocID="{352F7A5A-7D89-4F56-B58F-A850FF1BD419}" presName="sp" presStyleCnt="0"/>
      <dgm:spPr/>
    </dgm:pt>
    <dgm:pt modelId="{4997ABA4-DC6A-4703-A116-26794BE97B18}" type="pres">
      <dgm:prSet presAssocID="{3797B866-9B24-4AB9-9C96-7AD91A87CEAF}" presName="composite" presStyleCnt="0"/>
      <dgm:spPr/>
    </dgm:pt>
    <dgm:pt modelId="{4101DDAD-F2DD-4470-8E64-00304D371F44}" type="pres">
      <dgm:prSet presAssocID="{3797B866-9B24-4AB9-9C96-7AD91A87CEA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7712EE7-F9AE-4C32-8714-CCE3F26B3B49}" type="pres">
      <dgm:prSet presAssocID="{3797B866-9B24-4AB9-9C96-7AD91A87CEAF}" presName="descendantText" presStyleLbl="alignAcc1" presStyleIdx="2" presStyleCnt="3" custLinFactNeighborX="-367" custLinFactNeighborY="-6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F135EB5-AB53-4700-AFEF-DA03C3D7E614}" type="presOf" srcId="{4B165559-BA4F-4B71-A3E2-A426D2C4DF64}" destId="{8866646B-8BE2-44AB-B8E4-E7F3E67ADE82}" srcOrd="0" destOrd="0" presId="urn:microsoft.com/office/officeart/2005/8/layout/chevron2"/>
    <dgm:cxn modelId="{ABB1D9C2-E666-45BB-80FA-B888C058CBE4}" type="presOf" srcId="{4D860E58-301B-46B0-9ECE-ED3FC38C4123}" destId="{66FCE47B-9B9B-4A0D-9737-7E170D20E896}" srcOrd="0" destOrd="0" presId="urn:microsoft.com/office/officeart/2005/8/layout/chevron2"/>
    <dgm:cxn modelId="{EADF396E-3B75-42A3-86C4-2FAAF61B2E9A}" srcId="{3797B866-9B24-4AB9-9C96-7AD91A87CEAF}" destId="{1B48D378-944A-4302-B3F2-3F87C9115B60}" srcOrd="0" destOrd="0" parTransId="{72D27AFC-659D-4C88-BE2A-51358E15711C}" sibTransId="{C1802927-4934-45DE-AB68-886F03EC9294}"/>
    <dgm:cxn modelId="{7A63FAB6-4005-4B89-9ABB-8726A6279A03}" srcId="{9B5E2601-760B-42A0-A32A-18C513D6503E}" destId="{4B165559-BA4F-4B71-A3E2-A426D2C4DF64}" srcOrd="1" destOrd="0" parTransId="{3A09864E-F2A9-4CDF-85F9-DE5826262CB5}" sibTransId="{352F7A5A-7D89-4F56-B58F-A850FF1BD419}"/>
    <dgm:cxn modelId="{715891CC-AEE9-4D96-A1ED-BA6724E8CB48}" type="presOf" srcId="{03523357-EED6-4818-89E1-1B1C6B830DF6}" destId="{ACAD0818-750D-4FF3-929E-39077E4CD1E1}" srcOrd="0" destOrd="0" presId="urn:microsoft.com/office/officeart/2005/8/layout/chevron2"/>
    <dgm:cxn modelId="{C7DF1A1F-EBAE-47E7-A730-978CCBB17EC4}" srcId="{9B5E2601-760B-42A0-A32A-18C513D6503E}" destId="{3797B866-9B24-4AB9-9C96-7AD91A87CEAF}" srcOrd="2" destOrd="0" parTransId="{6E85A296-F542-48EE-A4DA-7FE04C92CBD8}" sibTransId="{E1C9B147-1054-4D34-87D5-9D29DE7294EE}"/>
    <dgm:cxn modelId="{4ECB91F2-4649-4CDF-A5C4-7270378E0D99}" type="presOf" srcId="{4F3C1340-4361-4672-BBAD-8FC310B1B408}" destId="{BE8FDF56-968F-4677-909E-6C53D584F1EE}" srcOrd="0" destOrd="0" presId="urn:microsoft.com/office/officeart/2005/8/layout/chevron2"/>
    <dgm:cxn modelId="{9909167E-698C-4BDA-A80A-793C8AE6F6D4}" srcId="{9B5E2601-760B-42A0-A32A-18C513D6503E}" destId="{03523357-EED6-4818-89E1-1B1C6B830DF6}" srcOrd="0" destOrd="0" parTransId="{610F3E56-E398-4746-B471-AEBEAC075C3E}" sibTransId="{4B10CD87-9984-44CC-8363-C72D98365347}"/>
    <dgm:cxn modelId="{397BA35D-1FDE-4798-BBDB-FC4D95A01210}" type="presOf" srcId="{1B48D378-944A-4302-B3F2-3F87C9115B60}" destId="{C7712EE7-F9AE-4C32-8714-CCE3F26B3B49}" srcOrd="0" destOrd="0" presId="urn:microsoft.com/office/officeart/2005/8/layout/chevron2"/>
    <dgm:cxn modelId="{52FC222F-5D79-425C-84F0-B15AE004DF3A}" type="presOf" srcId="{3797B866-9B24-4AB9-9C96-7AD91A87CEAF}" destId="{4101DDAD-F2DD-4470-8E64-00304D371F44}" srcOrd="0" destOrd="0" presId="urn:microsoft.com/office/officeart/2005/8/layout/chevron2"/>
    <dgm:cxn modelId="{CA3D40F5-276C-4826-A35D-AFE414512DF4}" type="presOf" srcId="{9B5E2601-760B-42A0-A32A-18C513D6503E}" destId="{97DC7012-24D3-4184-BF1A-A7FCD1FB9B7D}" srcOrd="0" destOrd="0" presId="urn:microsoft.com/office/officeart/2005/8/layout/chevron2"/>
    <dgm:cxn modelId="{52F66E68-C286-4C0C-8777-B54ABAC8C10E}" srcId="{03523357-EED6-4818-89E1-1B1C6B830DF6}" destId="{4D860E58-301B-46B0-9ECE-ED3FC38C4123}" srcOrd="0" destOrd="0" parTransId="{CBAC3F3B-BBDC-4A5F-9B63-1CA87D14C46C}" sibTransId="{36D33B68-B0D5-4DBA-8316-597EFD8AF0CC}"/>
    <dgm:cxn modelId="{CFA8C1A4-7AD9-46DC-8638-6ACCE2DFBA29}" srcId="{4B165559-BA4F-4B71-A3E2-A426D2C4DF64}" destId="{4F3C1340-4361-4672-BBAD-8FC310B1B408}" srcOrd="0" destOrd="0" parTransId="{0A51E4BC-7DC3-4DAD-A2BC-186F447F98DB}" sibTransId="{F6389910-8619-4AEA-9806-380305C99F75}"/>
    <dgm:cxn modelId="{C083D98F-3CF6-4D63-BB9C-DBF886F7EF79}" type="presParOf" srcId="{97DC7012-24D3-4184-BF1A-A7FCD1FB9B7D}" destId="{DB75A1E5-5DD4-4B7E-AD4E-BD4973B2C057}" srcOrd="0" destOrd="0" presId="urn:microsoft.com/office/officeart/2005/8/layout/chevron2"/>
    <dgm:cxn modelId="{8A5D1F26-39C5-45BD-9A68-D84B9ED400EA}" type="presParOf" srcId="{DB75A1E5-5DD4-4B7E-AD4E-BD4973B2C057}" destId="{ACAD0818-750D-4FF3-929E-39077E4CD1E1}" srcOrd="0" destOrd="0" presId="urn:microsoft.com/office/officeart/2005/8/layout/chevron2"/>
    <dgm:cxn modelId="{B97593FD-D5BE-451E-BED3-BA6A7838F7C8}" type="presParOf" srcId="{DB75A1E5-5DD4-4B7E-AD4E-BD4973B2C057}" destId="{66FCE47B-9B9B-4A0D-9737-7E170D20E896}" srcOrd="1" destOrd="0" presId="urn:microsoft.com/office/officeart/2005/8/layout/chevron2"/>
    <dgm:cxn modelId="{5141A8B0-1DBE-4732-B831-ABA249279FCB}" type="presParOf" srcId="{97DC7012-24D3-4184-BF1A-A7FCD1FB9B7D}" destId="{03A8C3AB-9A17-4D8B-9842-3B7FBEE308C0}" srcOrd="1" destOrd="0" presId="urn:microsoft.com/office/officeart/2005/8/layout/chevron2"/>
    <dgm:cxn modelId="{C206EF5D-C2B9-43B5-BC9F-A766DF7B210D}" type="presParOf" srcId="{97DC7012-24D3-4184-BF1A-A7FCD1FB9B7D}" destId="{A203AE76-E3AD-423E-80A7-DEBE1F005A3A}" srcOrd="2" destOrd="0" presId="urn:microsoft.com/office/officeart/2005/8/layout/chevron2"/>
    <dgm:cxn modelId="{B1376A4E-C04F-47E8-8B97-5375DA75AAD9}" type="presParOf" srcId="{A203AE76-E3AD-423E-80A7-DEBE1F005A3A}" destId="{8866646B-8BE2-44AB-B8E4-E7F3E67ADE82}" srcOrd="0" destOrd="0" presId="urn:microsoft.com/office/officeart/2005/8/layout/chevron2"/>
    <dgm:cxn modelId="{29CFC388-C883-43F1-A738-A2F704D176E9}" type="presParOf" srcId="{A203AE76-E3AD-423E-80A7-DEBE1F005A3A}" destId="{BE8FDF56-968F-4677-909E-6C53D584F1EE}" srcOrd="1" destOrd="0" presId="urn:microsoft.com/office/officeart/2005/8/layout/chevron2"/>
    <dgm:cxn modelId="{770ABC5E-1898-4F91-A264-A82EAC21B854}" type="presParOf" srcId="{97DC7012-24D3-4184-BF1A-A7FCD1FB9B7D}" destId="{49F4E6FD-5FFC-49C8-B2E0-E065796BA808}" srcOrd="3" destOrd="0" presId="urn:microsoft.com/office/officeart/2005/8/layout/chevron2"/>
    <dgm:cxn modelId="{2823A875-ED2E-4FB2-9ACF-0643C46D473D}" type="presParOf" srcId="{97DC7012-24D3-4184-BF1A-A7FCD1FB9B7D}" destId="{4997ABA4-DC6A-4703-A116-26794BE97B18}" srcOrd="4" destOrd="0" presId="urn:microsoft.com/office/officeart/2005/8/layout/chevron2"/>
    <dgm:cxn modelId="{017C6EEC-3213-45A7-A1C9-C7942309BB7E}" type="presParOf" srcId="{4997ABA4-DC6A-4703-A116-26794BE97B18}" destId="{4101DDAD-F2DD-4470-8E64-00304D371F44}" srcOrd="0" destOrd="0" presId="urn:microsoft.com/office/officeart/2005/8/layout/chevron2"/>
    <dgm:cxn modelId="{A1820583-B72B-409C-A256-44C804C73B69}" type="presParOf" srcId="{4997ABA4-DC6A-4703-A116-26794BE97B18}" destId="{C7712EE7-F9AE-4C32-8714-CCE3F26B3B4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5E2601-760B-42A0-A32A-18C513D6503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523357-EED6-4818-89E1-1B1C6B830DF6}">
      <dgm:prSet phldrT="[Текст]"/>
      <dgm:spPr>
        <a:solidFill>
          <a:srgbClr val="92D050">
            <a:alpha val="60000"/>
          </a:srgbClr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610F3E56-E398-4746-B471-AEBEAC075C3E}" type="parTrans" cxnId="{9909167E-698C-4BDA-A80A-793C8AE6F6D4}">
      <dgm:prSet/>
      <dgm:spPr/>
      <dgm:t>
        <a:bodyPr/>
        <a:lstStyle/>
        <a:p>
          <a:endParaRPr lang="ru-RU"/>
        </a:p>
      </dgm:t>
    </dgm:pt>
    <dgm:pt modelId="{4B10CD87-9984-44CC-8363-C72D98365347}" type="sibTrans" cxnId="{9909167E-698C-4BDA-A80A-793C8AE6F6D4}">
      <dgm:prSet/>
      <dgm:spPr/>
      <dgm:t>
        <a:bodyPr/>
        <a:lstStyle/>
        <a:p>
          <a:endParaRPr lang="ru-RU"/>
        </a:p>
      </dgm:t>
    </dgm:pt>
    <dgm:pt modelId="{4D860E58-301B-46B0-9ECE-ED3FC38C4123}">
      <dgm:prSet phldrT="[Текст]"/>
      <dgm:spPr/>
      <dgm:t>
        <a:bodyPr/>
        <a:lstStyle/>
        <a:p>
          <a:r>
            <a:rPr lang="ru-RU" b="1" dirty="0" err="1" smtClean="0"/>
            <a:t>постійно</a:t>
          </a:r>
          <a:r>
            <a:rPr lang="ru-RU" b="1" dirty="0" smtClean="0"/>
            <a:t> </a:t>
          </a:r>
          <a:r>
            <a:rPr lang="ru-RU" b="1" dirty="0" err="1" smtClean="0"/>
            <a:t>існуючі</a:t>
          </a:r>
          <a:r>
            <a:rPr lang="ru-RU" b="1" dirty="0" smtClean="0"/>
            <a:t> </a:t>
          </a:r>
          <a:r>
            <a:rPr lang="ru-RU" b="1" dirty="0" err="1" smtClean="0"/>
            <a:t>суб’єкти</a:t>
          </a:r>
          <a:r>
            <a:rPr lang="ru-RU" b="1" dirty="0" smtClean="0"/>
            <a:t>: КТС, </a:t>
          </a:r>
          <a:r>
            <a:rPr lang="ru-RU" b="1" dirty="0" err="1" smtClean="0"/>
            <a:t>Національна</a:t>
          </a:r>
          <a:r>
            <a:rPr lang="ru-RU" b="1" dirty="0" smtClean="0"/>
            <a:t> рада </a:t>
          </a:r>
          <a:r>
            <a:rPr lang="ru-RU" b="1" dirty="0" err="1" smtClean="0"/>
            <a:t>соціального</a:t>
          </a:r>
          <a:r>
            <a:rPr lang="ru-RU" b="1" dirty="0" smtClean="0"/>
            <a:t> партнерства, </a:t>
          </a:r>
          <a:r>
            <a:rPr lang="ru-RU" b="1" dirty="0" err="1" smtClean="0"/>
            <a:t>профспілкові</a:t>
          </a:r>
          <a:r>
            <a:rPr lang="ru-RU" b="1" dirty="0" smtClean="0"/>
            <a:t> </a:t>
          </a:r>
          <a:r>
            <a:rPr lang="ru-RU" b="1" dirty="0" err="1" smtClean="0"/>
            <a:t>об'єднання</a:t>
          </a:r>
          <a:r>
            <a:rPr lang="ru-RU" b="1" dirty="0" smtClean="0"/>
            <a:t>;</a:t>
          </a:r>
          <a:endParaRPr lang="ru-RU" b="1" dirty="0"/>
        </a:p>
      </dgm:t>
    </dgm:pt>
    <dgm:pt modelId="{CBAC3F3B-BBDC-4A5F-9B63-1CA87D14C46C}" type="parTrans" cxnId="{52F66E68-C286-4C0C-8777-B54ABAC8C10E}">
      <dgm:prSet/>
      <dgm:spPr/>
      <dgm:t>
        <a:bodyPr/>
        <a:lstStyle/>
        <a:p>
          <a:endParaRPr lang="ru-RU"/>
        </a:p>
      </dgm:t>
    </dgm:pt>
    <dgm:pt modelId="{36D33B68-B0D5-4DBA-8316-597EFD8AF0CC}" type="sibTrans" cxnId="{52F66E68-C286-4C0C-8777-B54ABAC8C10E}">
      <dgm:prSet/>
      <dgm:spPr/>
      <dgm:t>
        <a:bodyPr/>
        <a:lstStyle/>
        <a:p>
          <a:endParaRPr lang="ru-RU"/>
        </a:p>
      </dgm:t>
    </dgm:pt>
    <dgm:pt modelId="{4B165559-BA4F-4B71-A3E2-A426D2C4DF64}">
      <dgm:prSet phldrT="[Текст]"/>
      <dgm:spPr>
        <a:solidFill>
          <a:srgbClr val="7030A0">
            <a:alpha val="60000"/>
          </a:srgbClr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3A09864E-F2A9-4CDF-85F9-DE5826262CB5}" type="parTrans" cxnId="{7A63FAB6-4005-4B89-9ABB-8726A6279A03}">
      <dgm:prSet/>
      <dgm:spPr/>
      <dgm:t>
        <a:bodyPr/>
        <a:lstStyle/>
        <a:p>
          <a:endParaRPr lang="ru-RU"/>
        </a:p>
      </dgm:t>
    </dgm:pt>
    <dgm:pt modelId="{352F7A5A-7D89-4F56-B58F-A850FF1BD419}" type="sibTrans" cxnId="{7A63FAB6-4005-4B89-9ABB-8726A6279A03}">
      <dgm:prSet/>
      <dgm:spPr/>
      <dgm:t>
        <a:bodyPr/>
        <a:lstStyle/>
        <a:p>
          <a:endParaRPr lang="ru-RU"/>
        </a:p>
      </dgm:t>
    </dgm:pt>
    <dgm:pt modelId="{4F3C1340-4361-4672-BBAD-8FC310B1B408}">
      <dgm:prSet phldrT="[Текст]"/>
      <dgm:spPr/>
      <dgm:t>
        <a:bodyPr/>
        <a:lstStyle/>
        <a:p>
          <a:r>
            <a:rPr lang="uk-UA" b="1" dirty="0" smtClean="0"/>
            <a:t>суб’єкти, що можуть з’являтися епізодично: робочі комісії для ведення колективних переговорів, органи, які розглядають колективні трудові спори (конфлікти), страйкові комітети, кваліфікаційні й атестаційні комісії та інші.</a:t>
          </a:r>
          <a:endParaRPr lang="ru-RU" b="1" dirty="0"/>
        </a:p>
      </dgm:t>
    </dgm:pt>
    <dgm:pt modelId="{0A51E4BC-7DC3-4DAD-A2BC-186F447F98DB}" type="parTrans" cxnId="{CFA8C1A4-7AD9-46DC-8638-6ACCE2DFBA29}">
      <dgm:prSet/>
      <dgm:spPr/>
      <dgm:t>
        <a:bodyPr/>
        <a:lstStyle/>
        <a:p>
          <a:endParaRPr lang="ru-RU"/>
        </a:p>
      </dgm:t>
    </dgm:pt>
    <dgm:pt modelId="{F6389910-8619-4AEA-9806-380305C99F75}" type="sibTrans" cxnId="{CFA8C1A4-7AD9-46DC-8638-6ACCE2DFBA29}">
      <dgm:prSet/>
      <dgm:spPr/>
      <dgm:t>
        <a:bodyPr/>
        <a:lstStyle/>
        <a:p>
          <a:endParaRPr lang="ru-RU"/>
        </a:p>
      </dgm:t>
    </dgm:pt>
    <dgm:pt modelId="{97DC7012-24D3-4184-BF1A-A7FCD1FB9B7D}" type="pres">
      <dgm:prSet presAssocID="{9B5E2601-760B-42A0-A32A-18C513D6503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B75A1E5-5DD4-4B7E-AD4E-BD4973B2C057}" type="pres">
      <dgm:prSet presAssocID="{03523357-EED6-4818-89E1-1B1C6B830DF6}" presName="composite" presStyleCnt="0"/>
      <dgm:spPr/>
    </dgm:pt>
    <dgm:pt modelId="{ACAD0818-750D-4FF3-929E-39077E4CD1E1}" type="pres">
      <dgm:prSet presAssocID="{03523357-EED6-4818-89E1-1B1C6B830DF6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6FCE47B-9B9B-4A0D-9737-7E170D20E896}" type="pres">
      <dgm:prSet presAssocID="{03523357-EED6-4818-89E1-1B1C6B830DF6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A8C3AB-9A17-4D8B-9842-3B7FBEE308C0}" type="pres">
      <dgm:prSet presAssocID="{4B10CD87-9984-44CC-8363-C72D98365347}" presName="sp" presStyleCnt="0"/>
      <dgm:spPr/>
    </dgm:pt>
    <dgm:pt modelId="{A203AE76-E3AD-423E-80A7-DEBE1F005A3A}" type="pres">
      <dgm:prSet presAssocID="{4B165559-BA4F-4B71-A3E2-A426D2C4DF64}" presName="composite" presStyleCnt="0"/>
      <dgm:spPr/>
    </dgm:pt>
    <dgm:pt modelId="{8866646B-8BE2-44AB-B8E4-E7F3E67ADE82}" type="pres">
      <dgm:prSet presAssocID="{4B165559-BA4F-4B71-A3E2-A426D2C4DF6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8FDF56-968F-4677-909E-6C53D584F1EE}" type="pres">
      <dgm:prSet presAssocID="{4B165559-BA4F-4B71-A3E2-A426D2C4DF64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6D9B457-EFD5-4DDB-AA4E-CE18A33FBA1E}" type="presOf" srcId="{03523357-EED6-4818-89E1-1B1C6B830DF6}" destId="{ACAD0818-750D-4FF3-929E-39077E4CD1E1}" srcOrd="0" destOrd="0" presId="urn:microsoft.com/office/officeart/2005/8/layout/chevron2"/>
    <dgm:cxn modelId="{121200A2-B519-4759-B5DC-86D815B2E271}" type="presOf" srcId="{4F3C1340-4361-4672-BBAD-8FC310B1B408}" destId="{BE8FDF56-968F-4677-909E-6C53D584F1EE}" srcOrd="0" destOrd="0" presId="urn:microsoft.com/office/officeart/2005/8/layout/chevron2"/>
    <dgm:cxn modelId="{7A63FAB6-4005-4B89-9ABB-8726A6279A03}" srcId="{9B5E2601-760B-42A0-A32A-18C513D6503E}" destId="{4B165559-BA4F-4B71-A3E2-A426D2C4DF64}" srcOrd="1" destOrd="0" parTransId="{3A09864E-F2A9-4CDF-85F9-DE5826262CB5}" sibTransId="{352F7A5A-7D89-4F56-B58F-A850FF1BD419}"/>
    <dgm:cxn modelId="{9909167E-698C-4BDA-A80A-793C8AE6F6D4}" srcId="{9B5E2601-760B-42A0-A32A-18C513D6503E}" destId="{03523357-EED6-4818-89E1-1B1C6B830DF6}" srcOrd="0" destOrd="0" parTransId="{610F3E56-E398-4746-B471-AEBEAC075C3E}" sibTransId="{4B10CD87-9984-44CC-8363-C72D98365347}"/>
    <dgm:cxn modelId="{04E276F2-D429-42AA-9B41-DA83C4DA0708}" type="presOf" srcId="{9B5E2601-760B-42A0-A32A-18C513D6503E}" destId="{97DC7012-24D3-4184-BF1A-A7FCD1FB9B7D}" srcOrd="0" destOrd="0" presId="urn:microsoft.com/office/officeart/2005/8/layout/chevron2"/>
    <dgm:cxn modelId="{86B36CFF-6E72-40A2-9ADA-3237F5EEFBD0}" type="presOf" srcId="{4B165559-BA4F-4B71-A3E2-A426D2C4DF64}" destId="{8866646B-8BE2-44AB-B8E4-E7F3E67ADE82}" srcOrd="0" destOrd="0" presId="urn:microsoft.com/office/officeart/2005/8/layout/chevron2"/>
    <dgm:cxn modelId="{8E7A9956-446F-43D6-A105-8841E7059C08}" type="presOf" srcId="{4D860E58-301B-46B0-9ECE-ED3FC38C4123}" destId="{66FCE47B-9B9B-4A0D-9737-7E170D20E896}" srcOrd="0" destOrd="0" presId="urn:microsoft.com/office/officeart/2005/8/layout/chevron2"/>
    <dgm:cxn modelId="{52F66E68-C286-4C0C-8777-B54ABAC8C10E}" srcId="{03523357-EED6-4818-89E1-1B1C6B830DF6}" destId="{4D860E58-301B-46B0-9ECE-ED3FC38C4123}" srcOrd="0" destOrd="0" parTransId="{CBAC3F3B-BBDC-4A5F-9B63-1CA87D14C46C}" sibTransId="{36D33B68-B0D5-4DBA-8316-597EFD8AF0CC}"/>
    <dgm:cxn modelId="{CFA8C1A4-7AD9-46DC-8638-6ACCE2DFBA29}" srcId="{4B165559-BA4F-4B71-A3E2-A426D2C4DF64}" destId="{4F3C1340-4361-4672-BBAD-8FC310B1B408}" srcOrd="0" destOrd="0" parTransId="{0A51E4BC-7DC3-4DAD-A2BC-186F447F98DB}" sibTransId="{F6389910-8619-4AEA-9806-380305C99F75}"/>
    <dgm:cxn modelId="{BCEEA37E-A02B-4301-9BA3-80DA5E155D35}" type="presParOf" srcId="{97DC7012-24D3-4184-BF1A-A7FCD1FB9B7D}" destId="{DB75A1E5-5DD4-4B7E-AD4E-BD4973B2C057}" srcOrd="0" destOrd="0" presId="urn:microsoft.com/office/officeart/2005/8/layout/chevron2"/>
    <dgm:cxn modelId="{88A8836E-FF72-4B51-9CDF-3869C30D3B0C}" type="presParOf" srcId="{DB75A1E5-5DD4-4B7E-AD4E-BD4973B2C057}" destId="{ACAD0818-750D-4FF3-929E-39077E4CD1E1}" srcOrd="0" destOrd="0" presId="urn:microsoft.com/office/officeart/2005/8/layout/chevron2"/>
    <dgm:cxn modelId="{BB0A1B6A-2A60-40F7-93E3-BEBDA4C36A4B}" type="presParOf" srcId="{DB75A1E5-5DD4-4B7E-AD4E-BD4973B2C057}" destId="{66FCE47B-9B9B-4A0D-9737-7E170D20E896}" srcOrd="1" destOrd="0" presId="urn:microsoft.com/office/officeart/2005/8/layout/chevron2"/>
    <dgm:cxn modelId="{12E25A59-A360-45B6-8FCA-67F1C764344B}" type="presParOf" srcId="{97DC7012-24D3-4184-BF1A-A7FCD1FB9B7D}" destId="{03A8C3AB-9A17-4D8B-9842-3B7FBEE308C0}" srcOrd="1" destOrd="0" presId="urn:microsoft.com/office/officeart/2005/8/layout/chevron2"/>
    <dgm:cxn modelId="{C53F58C5-BFCC-4560-B48A-BA5E55331059}" type="presParOf" srcId="{97DC7012-24D3-4184-BF1A-A7FCD1FB9B7D}" destId="{A203AE76-E3AD-423E-80A7-DEBE1F005A3A}" srcOrd="2" destOrd="0" presId="urn:microsoft.com/office/officeart/2005/8/layout/chevron2"/>
    <dgm:cxn modelId="{358FA89D-50B5-44CB-87FA-32BD9A9CF4AC}" type="presParOf" srcId="{A203AE76-E3AD-423E-80A7-DEBE1F005A3A}" destId="{8866646B-8BE2-44AB-B8E4-E7F3E67ADE82}" srcOrd="0" destOrd="0" presId="urn:microsoft.com/office/officeart/2005/8/layout/chevron2"/>
    <dgm:cxn modelId="{A6AA6C23-B65D-41ED-806E-758AF630CAC8}" type="presParOf" srcId="{A203AE76-E3AD-423E-80A7-DEBE1F005A3A}" destId="{BE8FDF56-968F-4677-909E-6C53D584F1E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FFDA5-6F8A-4A32-A67A-767718213D5E}">
      <dsp:nvSpPr>
        <dsp:cNvPr id="0" name=""/>
        <dsp:cNvSpPr/>
      </dsp:nvSpPr>
      <dsp:spPr>
        <a:xfrm rot="10800000">
          <a:off x="2514088" y="1700"/>
          <a:ext cx="7772515" cy="22253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1339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Головні </a:t>
          </a:r>
          <a:r>
            <a:rPr lang="ru-RU" sz="2500" kern="1200" dirty="0"/>
            <a:t>– відіграють у трудових правовідносинах провідну роль і забезпечують існування самих трудових правовідносин</a:t>
          </a:r>
          <a:endParaRPr lang="uk-UA" sz="2500" kern="1200" dirty="0"/>
        </a:p>
      </dsp:txBody>
      <dsp:txXfrm rot="10800000">
        <a:off x="3070437" y="1700"/>
        <a:ext cx="7216166" cy="2225398"/>
      </dsp:txXfrm>
    </dsp:sp>
    <dsp:sp modelId="{4B85BAE8-ADA4-4457-8F8F-E734F46E0C04}">
      <dsp:nvSpPr>
        <dsp:cNvPr id="0" name=""/>
        <dsp:cNvSpPr/>
      </dsp:nvSpPr>
      <dsp:spPr>
        <a:xfrm>
          <a:off x="1401389" y="1700"/>
          <a:ext cx="2225398" cy="222539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BA890-2155-48C6-B6A5-0E75F10F6197}">
      <dsp:nvSpPr>
        <dsp:cNvPr id="0" name=""/>
        <dsp:cNvSpPr/>
      </dsp:nvSpPr>
      <dsp:spPr>
        <a:xfrm rot="10800000">
          <a:off x="2514088" y="2891396"/>
          <a:ext cx="7772515" cy="222539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1339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i="1" kern="1200" smtClean="0"/>
            <a:t>Другорядні</a:t>
          </a:r>
          <a:r>
            <a:rPr lang="uk-UA" sz="2500" i="1" kern="1200" smtClean="0"/>
            <a:t> – учасники, які беруть участь у трудових правовідносинах тільки якщо виникає потреба або ж якщо їхня участь є тимчасовою, після чого вони припиняють своє існування</a:t>
          </a:r>
          <a:endParaRPr lang="uk-UA" sz="2500" kern="1200"/>
        </a:p>
      </dsp:txBody>
      <dsp:txXfrm rot="10800000">
        <a:off x="3070437" y="2891396"/>
        <a:ext cx="7216166" cy="2225398"/>
      </dsp:txXfrm>
    </dsp:sp>
    <dsp:sp modelId="{22046408-58B4-4067-BBFD-346C896695D9}">
      <dsp:nvSpPr>
        <dsp:cNvPr id="0" name=""/>
        <dsp:cNvSpPr/>
      </dsp:nvSpPr>
      <dsp:spPr>
        <a:xfrm>
          <a:off x="1401389" y="2891396"/>
          <a:ext cx="2225398" cy="222539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D0818-750D-4FF3-929E-39077E4CD1E1}">
      <dsp:nvSpPr>
        <dsp:cNvPr id="0" name=""/>
        <dsp:cNvSpPr/>
      </dsp:nvSpPr>
      <dsp:spPr>
        <a:xfrm rot="5400000">
          <a:off x="-269369" y="269821"/>
          <a:ext cx="1795797" cy="1257058"/>
        </a:xfrm>
        <a:prstGeom prst="chevron">
          <a:avLst/>
        </a:prstGeom>
        <a:solidFill>
          <a:srgbClr val="92D050">
            <a:alpha val="6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1</a:t>
          </a:r>
          <a:endParaRPr lang="ru-RU" sz="3500" kern="1200" dirty="0"/>
        </a:p>
      </dsp:txBody>
      <dsp:txXfrm rot="-5400000">
        <a:off x="1" y="628980"/>
        <a:ext cx="1257058" cy="538739"/>
      </dsp:txXfrm>
    </dsp:sp>
    <dsp:sp modelId="{66FCE47B-9B9B-4A0D-9737-7E170D20E896}">
      <dsp:nvSpPr>
        <dsp:cNvPr id="0" name=""/>
        <dsp:cNvSpPr/>
      </dsp:nvSpPr>
      <dsp:spPr>
        <a:xfrm rot="5400000">
          <a:off x="5836094" y="-4578583"/>
          <a:ext cx="1167268" cy="10325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err="1" smtClean="0"/>
            <a:t>обов’язкові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суб’єкти</a:t>
          </a:r>
          <a:r>
            <a:rPr lang="ru-RU" sz="2300" b="1" kern="1200" dirty="0" smtClean="0"/>
            <a:t>: </a:t>
          </a:r>
          <a:r>
            <a:rPr lang="ru-RU" sz="2300" b="1" kern="1200" dirty="0" err="1" smtClean="0"/>
            <a:t>роботодавці</a:t>
          </a:r>
          <a:r>
            <a:rPr lang="ru-RU" sz="2300" b="1" kern="1200" dirty="0" smtClean="0"/>
            <a:t> і </a:t>
          </a:r>
          <a:r>
            <a:rPr lang="ru-RU" sz="2300" b="1" kern="1200" dirty="0" err="1" smtClean="0"/>
            <a:t>працівники</a:t>
          </a:r>
          <a:r>
            <a:rPr lang="ru-RU" sz="2300" b="1" kern="1200" dirty="0" smtClean="0"/>
            <a:t> (без них </a:t>
          </a:r>
          <a:r>
            <a:rPr lang="ru-RU" sz="2300" b="1" kern="1200" dirty="0" err="1" smtClean="0"/>
            <a:t>трудові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правовідносини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взагалі</a:t>
          </a:r>
          <a:r>
            <a:rPr lang="ru-RU" sz="2300" b="1" kern="1200" dirty="0" smtClean="0"/>
            <a:t> не </a:t>
          </a:r>
          <a:r>
            <a:rPr lang="ru-RU" sz="2300" b="1" kern="1200" dirty="0" err="1" smtClean="0"/>
            <a:t>виникають</a:t>
          </a:r>
          <a:r>
            <a:rPr lang="ru-RU" sz="2300" b="1" kern="1200" dirty="0" smtClean="0"/>
            <a:t>);</a:t>
          </a:r>
          <a:endParaRPr lang="ru-RU" sz="2300" b="1" kern="1200" dirty="0"/>
        </a:p>
      </dsp:txBody>
      <dsp:txXfrm rot="-5400000">
        <a:off x="1257059" y="57433"/>
        <a:ext cx="10268359" cy="1053306"/>
      </dsp:txXfrm>
    </dsp:sp>
    <dsp:sp modelId="{8866646B-8BE2-44AB-B8E4-E7F3E67ADE82}">
      <dsp:nvSpPr>
        <dsp:cNvPr id="0" name=""/>
        <dsp:cNvSpPr/>
      </dsp:nvSpPr>
      <dsp:spPr>
        <a:xfrm rot="5400000">
          <a:off x="-269369" y="1873370"/>
          <a:ext cx="1795797" cy="1257058"/>
        </a:xfrm>
        <a:prstGeom prst="chevron">
          <a:avLst/>
        </a:prstGeom>
        <a:solidFill>
          <a:srgbClr val="7030A0">
            <a:alpha val="6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2</a:t>
          </a:r>
          <a:endParaRPr lang="ru-RU" sz="3500" kern="1200" dirty="0"/>
        </a:p>
      </dsp:txBody>
      <dsp:txXfrm rot="-5400000">
        <a:off x="1" y="2232529"/>
        <a:ext cx="1257058" cy="538739"/>
      </dsp:txXfrm>
    </dsp:sp>
    <dsp:sp modelId="{BE8FDF56-968F-4677-909E-6C53D584F1EE}">
      <dsp:nvSpPr>
        <dsp:cNvPr id="0" name=""/>
        <dsp:cNvSpPr/>
      </dsp:nvSpPr>
      <dsp:spPr>
        <a:xfrm rot="5400000">
          <a:off x="5836094" y="-2975034"/>
          <a:ext cx="1167268" cy="10325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err="1" smtClean="0"/>
            <a:t>допоміжні</a:t>
          </a:r>
          <a:r>
            <a:rPr lang="ru-RU" sz="2300" b="1" kern="1200" dirty="0" smtClean="0"/>
            <a:t>: </a:t>
          </a:r>
          <a:r>
            <a:rPr lang="ru-RU" sz="2300" b="1" kern="1200" dirty="0" err="1" smtClean="0"/>
            <a:t>органи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нагляду</a:t>
          </a:r>
          <a:r>
            <a:rPr lang="ru-RU" sz="2300" b="1" kern="1200" dirty="0" smtClean="0"/>
            <a:t> і контролю за </a:t>
          </a:r>
          <a:r>
            <a:rPr lang="ru-RU" sz="2300" b="1" kern="1200" dirty="0" err="1" smtClean="0"/>
            <a:t>дотриманням</a:t>
          </a:r>
          <a:r>
            <a:rPr lang="ru-RU" sz="2300" b="1" kern="1200" dirty="0" smtClean="0"/>
            <a:t> трудового </a:t>
          </a:r>
          <a:r>
            <a:rPr lang="ru-RU" sz="2300" b="1" kern="1200" dirty="0" err="1" smtClean="0"/>
            <a:t>законодавства</a:t>
          </a:r>
          <a:r>
            <a:rPr lang="ru-RU" sz="2300" b="1" kern="1200" dirty="0" smtClean="0"/>
            <a:t> та </a:t>
          </a:r>
          <a:r>
            <a:rPr lang="ru-RU" sz="2300" b="1" kern="1200" dirty="0" err="1" smtClean="0"/>
            <a:t>органи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зайнятості</a:t>
          </a:r>
          <a:r>
            <a:rPr lang="ru-RU" sz="2300" b="1" kern="1200" dirty="0" smtClean="0"/>
            <a:t> (</a:t>
          </a:r>
          <a:r>
            <a:rPr lang="ru-RU" sz="2300" b="1" kern="1200" dirty="0" err="1" smtClean="0"/>
            <a:t>покликані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сприяти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функціонуванню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трудових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правовідносин</a:t>
          </a:r>
          <a:r>
            <a:rPr lang="ru-RU" sz="2300" b="1" kern="1200" dirty="0" smtClean="0"/>
            <a:t>);</a:t>
          </a:r>
          <a:endParaRPr lang="ru-RU" sz="2300" b="1" kern="1200" dirty="0"/>
        </a:p>
      </dsp:txBody>
      <dsp:txXfrm rot="-5400000">
        <a:off x="1257059" y="1660982"/>
        <a:ext cx="10268359" cy="1053306"/>
      </dsp:txXfrm>
    </dsp:sp>
    <dsp:sp modelId="{4101DDAD-F2DD-4470-8E64-00304D371F44}">
      <dsp:nvSpPr>
        <dsp:cNvPr id="0" name=""/>
        <dsp:cNvSpPr/>
      </dsp:nvSpPr>
      <dsp:spPr>
        <a:xfrm rot="5400000">
          <a:off x="-269369" y="3476919"/>
          <a:ext cx="1795797" cy="1257058"/>
        </a:xfrm>
        <a:prstGeom prst="chevron">
          <a:avLst/>
        </a:prstGeom>
        <a:solidFill>
          <a:srgbClr val="00B0F0">
            <a:alpha val="6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3</a:t>
          </a:r>
          <a:endParaRPr lang="ru-RU" sz="3500" kern="1200" dirty="0"/>
        </a:p>
      </dsp:txBody>
      <dsp:txXfrm rot="-5400000">
        <a:off x="1" y="3836078"/>
        <a:ext cx="1257058" cy="538739"/>
      </dsp:txXfrm>
    </dsp:sp>
    <dsp:sp modelId="{C7712EE7-F9AE-4C32-8714-CCE3F26B3B49}">
      <dsp:nvSpPr>
        <dsp:cNvPr id="0" name=""/>
        <dsp:cNvSpPr/>
      </dsp:nvSpPr>
      <dsp:spPr>
        <a:xfrm rot="5400000">
          <a:off x="5798200" y="-1378641"/>
          <a:ext cx="1167268" cy="10325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err="1" smtClean="0"/>
            <a:t>факультативні</a:t>
          </a:r>
          <a:r>
            <a:rPr lang="ru-RU" sz="2300" b="1" kern="1200" dirty="0" smtClean="0"/>
            <a:t>: </a:t>
          </a:r>
          <a:r>
            <a:rPr lang="ru-RU" sz="2300" b="1" kern="1200" dirty="0" err="1" smtClean="0"/>
            <a:t>профспілкові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або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інші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органи</a:t>
          </a:r>
          <a:r>
            <a:rPr lang="ru-RU" sz="2300" b="1" kern="1200" dirty="0" smtClean="0"/>
            <a:t>, </a:t>
          </a:r>
          <a:r>
            <a:rPr lang="ru-RU" sz="2300" b="1" kern="1200" dirty="0" err="1" smtClean="0"/>
            <a:t>уповноважені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представляти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найманих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працівників</a:t>
          </a:r>
          <a:r>
            <a:rPr lang="ru-RU" sz="2300" b="1" kern="1200" dirty="0" smtClean="0"/>
            <a:t> у </a:t>
          </a:r>
          <a:r>
            <a:rPr lang="ru-RU" sz="2300" b="1" kern="1200" dirty="0" err="1" smtClean="0"/>
            <a:t>трудових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правовідносинах</a:t>
          </a:r>
          <a:r>
            <a:rPr lang="ru-RU" sz="2300" b="1" kern="1200" dirty="0" smtClean="0"/>
            <a:t> (</a:t>
          </a:r>
          <a:r>
            <a:rPr lang="ru-RU" sz="2300" b="1" kern="1200" dirty="0" err="1" smtClean="0"/>
            <a:t>їх</a:t>
          </a:r>
          <a:r>
            <a:rPr lang="ru-RU" sz="2300" b="1" kern="1200" dirty="0" smtClean="0"/>
            <a:t> участь не </a:t>
          </a:r>
          <a:r>
            <a:rPr lang="ru-RU" sz="2300" b="1" kern="1200" dirty="0" err="1" smtClean="0"/>
            <a:t>завжди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обов’язкова</a:t>
          </a:r>
          <a:r>
            <a:rPr lang="ru-RU" sz="2300" b="1" kern="1200" dirty="0" smtClean="0"/>
            <a:t> і не є </a:t>
          </a:r>
          <a:r>
            <a:rPr lang="ru-RU" sz="2300" b="1" kern="1200" dirty="0" err="1" smtClean="0"/>
            <a:t>постійною</a:t>
          </a:r>
          <a:r>
            <a:rPr lang="ru-RU" sz="2300" b="1" kern="1200" dirty="0" smtClean="0"/>
            <a:t>).</a:t>
          </a:r>
          <a:endParaRPr lang="ru-RU" sz="2300" b="1" kern="1200" dirty="0"/>
        </a:p>
      </dsp:txBody>
      <dsp:txXfrm rot="-5400000">
        <a:off x="1219165" y="3257375"/>
        <a:ext cx="10268359" cy="10533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D0818-750D-4FF3-929E-39077E4CD1E1}">
      <dsp:nvSpPr>
        <dsp:cNvPr id="0" name=""/>
        <dsp:cNvSpPr/>
      </dsp:nvSpPr>
      <dsp:spPr>
        <a:xfrm rot="5400000">
          <a:off x="-413124" y="416143"/>
          <a:ext cx="2754163" cy="1927914"/>
        </a:xfrm>
        <a:prstGeom prst="chevron">
          <a:avLst/>
        </a:prstGeom>
        <a:solidFill>
          <a:srgbClr val="92D050">
            <a:alpha val="6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1</a:t>
          </a:r>
          <a:endParaRPr lang="ru-RU" sz="5400" kern="1200" dirty="0"/>
        </a:p>
      </dsp:txBody>
      <dsp:txXfrm rot="-5400000">
        <a:off x="1" y="966975"/>
        <a:ext cx="1927914" cy="826249"/>
      </dsp:txXfrm>
    </dsp:sp>
    <dsp:sp modelId="{66FCE47B-9B9B-4A0D-9737-7E170D20E896}">
      <dsp:nvSpPr>
        <dsp:cNvPr id="0" name=""/>
        <dsp:cNvSpPr/>
      </dsp:nvSpPr>
      <dsp:spPr>
        <a:xfrm rot="5400000">
          <a:off x="5414640" y="-3483707"/>
          <a:ext cx="1790206" cy="876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err="1" smtClean="0"/>
            <a:t>постійно</a:t>
          </a:r>
          <a:r>
            <a:rPr lang="ru-RU" sz="2200" b="1" kern="1200" dirty="0" smtClean="0"/>
            <a:t> </a:t>
          </a:r>
          <a:r>
            <a:rPr lang="ru-RU" sz="2200" b="1" kern="1200" dirty="0" err="1" smtClean="0"/>
            <a:t>існуючі</a:t>
          </a:r>
          <a:r>
            <a:rPr lang="ru-RU" sz="2200" b="1" kern="1200" dirty="0" smtClean="0"/>
            <a:t> </a:t>
          </a:r>
          <a:r>
            <a:rPr lang="ru-RU" sz="2200" b="1" kern="1200" dirty="0" err="1" smtClean="0"/>
            <a:t>суб’єкти</a:t>
          </a:r>
          <a:r>
            <a:rPr lang="ru-RU" sz="2200" b="1" kern="1200" dirty="0" smtClean="0"/>
            <a:t>: КТС, </a:t>
          </a:r>
          <a:r>
            <a:rPr lang="ru-RU" sz="2200" b="1" kern="1200" dirty="0" err="1" smtClean="0"/>
            <a:t>Національна</a:t>
          </a:r>
          <a:r>
            <a:rPr lang="ru-RU" sz="2200" b="1" kern="1200" dirty="0" smtClean="0"/>
            <a:t> рада </a:t>
          </a:r>
          <a:r>
            <a:rPr lang="ru-RU" sz="2200" b="1" kern="1200" dirty="0" err="1" smtClean="0"/>
            <a:t>соціального</a:t>
          </a:r>
          <a:r>
            <a:rPr lang="ru-RU" sz="2200" b="1" kern="1200" dirty="0" smtClean="0"/>
            <a:t> партнерства, </a:t>
          </a:r>
          <a:r>
            <a:rPr lang="ru-RU" sz="2200" b="1" kern="1200" dirty="0" err="1" smtClean="0"/>
            <a:t>профспілкові</a:t>
          </a:r>
          <a:r>
            <a:rPr lang="ru-RU" sz="2200" b="1" kern="1200" dirty="0" smtClean="0"/>
            <a:t> </a:t>
          </a:r>
          <a:r>
            <a:rPr lang="ru-RU" sz="2200" b="1" kern="1200" dirty="0" err="1" smtClean="0"/>
            <a:t>об'єднання</a:t>
          </a:r>
          <a:r>
            <a:rPr lang="ru-RU" sz="2200" b="1" kern="1200" dirty="0" smtClean="0"/>
            <a:t>;</a:t>
          </a:r>
          <a:endParaRPr lang="ru-RU" sz="2200" b="1" kern="1200" dirty="0"/>
        </a:p>
      </dsp:txBody>
      <dsp:txXfrm rot="-5400000">
        <a:off x="1927915" y="90409"/>
        <a:ext cx="8676267" cy="1615424"/>
      </dsp:txXfrm>
    </dsp:sp>
    <dsp:sp modelId="{8866646B-8BE2-44AB-B8E4-E7F3E67ADE82}">
      <dsp:nvSpPr>
        <dsp:cNvPr id="0" name=""/>
        <dsp:cNvSpPr/>
      </dsp:nvSpPr>
      <dsp:spPr>
        <a:xfrm rot="5400000">
          <a:off x="-413124" y="2888342"/>
          <a:ext cx="2754163" cy="1927914"/>
        </a:xfrm>
        <a:prstGeom prst="chevron">
          <a:avLst/>
        </a:prstGeom>
        <a:solidFill>
          <a:srgbClr val="7030A0">
            <a:alpha val="6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2</a:t>
          </a:r>
          <a:endParaRPr lang="ru-RU" sz="5400" kern="1200" dirty="0"/>
        </a:p>
      </dsp:txBody>
      <dsp:txXfrm rot="-5400000">
        <a:off x="1" y="3439174"/>
        <a:ext cx="1927914" cy="826249"/>
      </dsp:txXfrm>
    </dsp:sp>
    <dsp:sp modelId="{BE8FDF56-968F-4677-909E-6C53D584F1EE}">
      <dsp:nvSpPr>
        <dsp:cNvPr id="0" name=""/>
        <dsp:cNvSpPr/>
      </dsp:nvSpPr>
      <dsp:spPr>
        <a:xfrm rot="5400000">
          <a:off x="5414640" y="-1011508"/>
          <a:ext cx="1790206" cy="8763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1" kern="1200" dirty="0" smtClean="0"/>
            <a:t>суб’єкти, що можуть з’являтися епізодично: робочі комісії для ведення колективних переговорів, органи, які розглядають колективні трудові спори (конфлікти), страйкові комітети, кваліфікаційні й атестаційні комісії та інші.</a:t>
          </a:r>
          <a:endParaRPr lang="ru-RU" sz="2200" b="1" kern="1200" dirty="0"/>
        </a:p>
      </dsp:txBody>
      <dsp:txXfrm rot="-5400000">
        <a:off x="1927915" y="2562608"/>
        <a:ext cx="8676267" cy="1615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9/9/2025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9/9/2025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9/9/2025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9/9/2025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9/9/2025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9/9/2025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9/9/2025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9/9/2025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9/9/2025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9/9/2025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9/9/2025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 t="-36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2638E8FA-A3C3-4D73-A176-893504E5AD56}"/>
              </a:ext>
            </a:extLst>
          </p:cNvPr>
          <p:cNvSpPr txBox="1">
            <a:spLocks/>
          </p:cNvSpPr>
          <p:nvPr/>
        </p:nvSpPr>
        <p:spPr>
          <a:xfrm>
            <a:off x="2894012" y="304801"/>
            <a:ext cx="8839202" cy="4483001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uk-UA" sz="3600" b="1" dirty="0"/>
              <a:t>Лекція </a:t>
            </a:r>
            <a:r>
              <a:rPr lang="uk-UA" sz="3600" b="1" dirty="0" smtClean="0"/>
              <a:t>№</a:t>
            </a:r>
            <a:r>
              <a:rPr lang="en-US" sz="3600" b="1" dirty="0" smtClean="0"/>
              <a:t>3</a:t>
            </a:r>
            <a:r>
              <a:rPr lang="uk-UA" sz="3600" b="1" dirty="0" smtClean="0"/>
              <a:t> </a:t>
            </a:r>
            <a:endParaRPr lang="en-US" sz="3600" b="1" dirty="0"/>
          </a:p>
          <a:p>
            <a:pPr marL="0" indent="0" algn="ctr">
              <a:buNone/>
            </a:pPr>
            <a:r>
              <a:rPr lang="uk-UA" sz="3600" b="1" dirty="0" smtClean="0"/>
              <a:t>«</a:t>
            </a:r>
            <a:r>
              <a:rPr lang="uk-UA" sz="3600" b="1" cap="all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суб’єкти Трудових правовідносин</a:t>
            </a:r>
            <a:r>
              <a:rPr lang="uk-UA" sz="3600" b="1" dirty="0" smtClean="0"/>
              <a:t>»</a:t>
            </a:r>
            <a:endParaRPr lang="uk-UA" sz="3600" b="1" dirty="0"/>
          </a:p>
          <a:p>
            <a:pPr marL="0" indent="0" algn="ctr">
              <a:buNone/>
            </a:pPr>
            <a:endParaRPr lang="uk-UA" sz="3200" b="1" dirty="0"/>
          </a:p>
          <a:p>
            <a:pPr marL="0" indent="0" algn="ctr">
              <a:buNone/>
            </a:pPr>
            <a:r>
              <a:rPr lang="uk-UA" sz="3200" b="1" dirty="0"/>
              <a:t>Викладач</a:t>
            </a:r>
            <a:r>
              <a:rPr lang="uk-UA" sz="3200" b="1" dirty="0" smtClean="0"/>
              <a:t>:</a:t>
            </a:r>
            <a:r>
              <a:rPr lang="en-US" sz="3200" b="1" dirty="0" smtClean="0"/>
              <a:t> </a:t>
            </a:r>
            <a:r>
              <a:rPr lang="uk-UA" sz="3200" b="1" dirty="0" smtClean="0"/>
              <a:t>Омельянчик Сергій Володимирович</a:t>
            </a:r>
            <a:endParaRPr lang="uk-UA" sz="3200" b="1" dirty="0"/>
          </a:p>
        </p:txBody>
      </p:sp>
      <p:pic>
        <p:nvPicPr>
          <p:cNvPr id="8" name="Рисунок 7" descr="Картинки по запросу зну">
            <a:extLst>
              <a:ext uri="{FF2B5EF4-FFF2-40B4-BE49-F238E27FC236}">
                <a16:creationId xmlns="" xmlns:a16="http://schemas.microsoft.com/office/drawing/2014/main" id="{D70BCA56-3C31-4330-A28F-9D2038D0F0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0" y="228600"/>
            <a:ext cx="1524000" cy="148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07A4F07-70F0-41DD-A6EA-61B2D46DD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12" y="4761746"/>
            <a:ext cx="2669385" cy="216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609" y="-3"/>
            <a:ext cx="5005197" cy="69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6612" y="152400"/>
            <a:ext cx="10438051" cy="601980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i="1" dirty="0"/>
              <a:t>Як сторона трудових правовідносин працівник володіє </a:t>
            </a:r>
            <a:r>
              <a:rPr lang="uk-UA" b="1" i="1" dirty="0"/>
              <a:t>трудовою правосуб’єктністю</a:t>
            </a:r>
            <a:r>
              <a:rPr lang="uk-UA" i="1" dirty="0"/>
              <a:t>. </a:t>
            </a:r>
            <a:endParaRPr lang="uk-UA" dirty="0"/>
          </a:p>
          <a:p>
            <a:pPr marL="0" indent="0" algn="just">
              <a:buNone/>
            </a:pPr>
            <a:r>
              <a:rPr lang="uk-UA" i="1" dirty="0" err="1"/>
              <a:t>Н.Болотіна</a:t>
            </a:r>
            <a:r>
              <a:rPr lang="uk-UA" i="1" dirty="0"/>
              <a:t> виділяє наступні </a:t>
            </a:r>
            <a:r>
              <a:rPr lang="uk-UA" b="1" i="1" u="sng" dirty="0"/>
              <a:t>особливості трудової правосуб’єктності</a:t>
            </a:r>
            <a:r>
              <a:rPr lang="uk-UA" b="1" i="1" dirty="0"/>
              <a:t>: </a:t>
            </a:r>
            <a:endParaRPr lang="uk-UA" b="1" i="1" dirty="0" smtClean="0"/>
          </a:p>
          <a:p>
            <a:pPr marL="457200" indent="-457200" algn="just">
              <a:buAutoNum type="arabicParenR"/>
            </a:pPr>
            <a:r>
              <a:rPr lang="uk-UA" i="1" dirty="0" smtClean="0"/>
              <a:t>працівник </a:t>
            </a:r>
            <a:r>
              <a:rPr lang="uk-UA" i="1" dirty="0"/>
              <a:t>повинен здійснювати роботу особисто і не має права передоручати її іншим особам (опікунам, представникам тощо); </a:t>
            </a:r>
            <a:endParaRPr lang="uk-UA" i="1" dirty="0" smtClean="0"/>
          </a:p>
          <a:p>
            <a:pPr marL="457200" indent="-457200" algn="just">
              <a:buAutoNum type="arabicParenR"/>
            </a:pPr>
            <a:r>
              <a:rPr lang="uk-UA" i="1" dirty="0" smtClean="0"/>
              <a:t>поняття </a:t>
            </a:r>
            <a:r>
              <a:rPr lang="uk-UA" i="1" dirty="0"/>
              <a:t>трудової правосуб’єктності не тотожне фактичній здатності до праці; фактична здатність до праці виникає раніше трудової правосуб’єктності, а про наявність останньої йдеться лише тоді, коли у громадянина виникає здатність до систематичної, врегульованої нормами права праці (вік, стан здоров'я); </a:t>
            </a:r>
            <a:endParaRPr lang="uk-UA" i="1" dirty="0" smtClean="0"/>
          </a:p>
          <a:p>
            <a:pPr marL="457200" indent="-457200" algn="just">
              <a:buAutoNum type="arabicParenR"/>
            </a:pPr>
            <a:r>
              <a:rPr lang="uk-UA" i="1" dirty="0" smtClean="0"/>
              <a:t>трудову </a:t>
            </a:r>
            <a:r>
              <a:rPr lang="uk-UA" i="1" dirty="0"/>
              <a:t>правосуб’єктність характеризує вольовий критерій, тобто здатність особи усвідомлювати свої дії та керувати ними, не може бути суб’єктом трудових правовідносин особа, визнана недієздатною.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045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6612" y="152400"/>
            <a:ext cx="10438051" cy="6019800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Трудова правосуб’єктність визначається настанням </a:t>
            </a:r>
            <a:r>
              <a:rPr lang="uk-UA" b="1" dirty="0"/>
              <a:t>трудової дієздатності</a:t>
            </a:r>
            <a:r>
              <a:rPr lang="uk-UA" dirty="0"/>
              <a:t> при досягненні певного, визначеного законом </a:t>
            </a:r>
            <a:r>
              <a:rPr lang="uk-UA" dirty="0" smtClean="0"/>
              <a:t>віку. </a:t>
            </a:r>
          </a:p>
          <a:p>
            <a:pPr marL="0" indent="0" algn="just">
              <a:buNone/>
            </a:pPr>
            <a:r>
              <a:rPr lang="uk-UA" dirty="0" smtClean="0"/>
              <a:t>Чинне </a:t>
            </a:r>
            <a:r>
              <a:rPr lang="uk-UA" dirty="0"/>
              <a:t>законодавство не відзначається належною чіткістю. За ст. 188 КЗпП України заборонено приймати на роботу осіб молодше </a:t>
            </a:r>
            <a:r>
              <a:rPr lang="uk-UA" b="1" dirty="0"/>
              <a:t>16 років</a:t>
            </a:r>
            <a:r>
              <a:rPr lang="uk-UA" dirty="0"/>
              <a:t>. Водночас ч.2 цією статті передбачає, що за згодою одного з батьків можуть, як виняток, прийматися на роботу особи, які досягли </a:t>
            </a:r>
            <a:r>
              <a:rPr lang="uk-UA" b="1" dirty="0"/>
              <a:t>15 років</a:t>
            </a:r>
            <a:r>
              <a:rPr lang="uk-UA" dirty="0"/>
              <a:t>. В цій же статті зазначено, що “для підготовки молоді до продуктивної праці” допускається прийняття на роботу учнів у вільний від навчання час по досягненні ними </a:t>
            </a:r>
            <a:r>
              <a:rPr lang="uk-UA" b="1" dirty="0"/>
              <a:t>14-річного віку</a:t>
            </a:r>
            <a:r>
              <a:rPr lang="uk-UA" dirty="0"/>
              <a:t> за згодою одного з батьків.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325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6612" y="152400"/>
            <a:ext cx="10438051" cy="6019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 err="1"/>
              <a:t>Правовий</a:t>
            </a:r>
            <a:r>
              <a:rPr lang="ru-RU" sz="1800" b="1" dirty="0"/>
              <a:t> статус </a:t>
            </a:r>
            <a:r>
              <a:rPr lang="ru-RU" sz="1800" b="1" dirty="0" err="1"/>
              <a:t>неповнолітніх</a:t>
            </a:r>
            <a:r>
              <a:rPr lang="ru-RU" sz="1800" b="1" dirty="0"/>
              <a:t> у </a:t>
            </a:r>
            <a:r>
              <a:rPr lang="ru-RU" sz="1800" b="1" dirty="0" err="1"/>
              <a:t>цілому</a:t>
            </a:r>
            <a:r>
              <a:rPr lang="ru-RU" sz="1800" b="1" dirty="0"/>
              <a:t> </a:t>
            </a:r>
            <a:r>
              <a:rPr lang="ru-RU" sz="1800" b="1" dirty="0" err="1"/>
              <a:t>прирівнюється</a:t>
            </a:r>
            <a:r>
              <a:rPr lang="ru-RU" sz="1800" b="1" dirty="0"/>
              <a:t> до правового статусу </a:t>
            </a:r>
            <a:r>
              <a:rPr lang="ru-RU" sz="1800" b="1" dirty="0" err="1"/>
              <a:t>повнолітніх</a:t>
            </a:r>
            <a:r>
              <a:rPr lang="ru-RU" sz="1800" b="1" dirty="0"/>
              <a:t>, </a:t>
            </a:r>
            <a:r>
              <a:rPr lang="ru-RU" sz="1800" b="1" dirty="0" err="1"/>
              <a:t>крім</a:t>
            </a:r>
            <a:r>
              <a:rPr lang="ru-RU" sz="1800" b="1" dirty="0"/>
              <a:t> того, </a:t>
            </a:r>
            <a:r>
              <a:rPr lang="ru-RU" sz="1800" b="1" dirty="0" err="1"/>
              <a:t>законодавством</a:t>
            </a:r>
            <a:r>
              <a:rPr lang="ru-RU" sz="1800" b="1" dirty="0"/>
              <a:t> </a:t>
            </a:r>
            <a:r>
              <a:rPr lang="ru-RU" sz="1800" b="1" dirty="0" err="1"/>
              <a:t>передбачено</a:t>
            </a:r>
            <a:r>
              <a:rPr lang="ru-RU" sz="1800" b="1" dirty="0"/>
              <a:t> для них низку </a:t>
            </a:r>
            <a:r>
              <a:rPr lang="ru-RU" sz="1800" b="1" dirty="0" err="1"/>
              <a:t>гарантій</a:t>
            </a:r>
            <a:r>
              <a:rPr lang="ru-RU" sz="1800" b="1" dirty="0"/>
              <a:t>: право на </a:t>
            </a:r>
            <a:r>
              <a:rPr lang="ru-RU" sz="1800" b="1" dirty="0" err="1"/>
              <a:t>скорочений</a:t>
            </a:r>
            <a:r>
              <a:rPr lang="ru-RU" sz="1800" b="1" dirty="0"/>
              <a:t> </a:t>
            </a:r>
            <a:r>
              <a:rPr lang="ru-RU" sz="1800" b="1" dirty="0" err="1"/>
              <a:t>робочий</a:t>
            </a:r>
            <a:r>
              <a:rPr lang="ru-RU" sz="1800" b="1" dirty="0"/>
              <a:t> час, на </a:t>
            </a:r>
            <a:r>
              <a:rPr lang="ru-RU" sz="1800" b="1" dirty="0" err="1"/>
              <a:t>більш</a:t>
            </a:r>
            <a:r>
              <a:rPr lang="ru-RU" sz="1800" b="1" dirty="0"/>
              <a:t> </a:t>
            </a:r>
            <a:r>
              <a:rPr lang="ru-RU" sz="1800" b="1" dirty="0" err="1"/>
              <a:t>тривалу</a:t>
            </a:r>
            <a:r>
              <a:rPr lang="ru-RU" sz="1800" b="1" dirty="0"/>
              <a:t> </a:t>
            </a:r>
            <a:r>
              <a:rPr lang="ru-RU" sz="1800" b="1" dirty="0" err="1"/>
              <a:t>відпустку</a:t>
            </a:r>
            <a:r>
              <a:rPr lang="ru-RU" sz="1800" b="1" dirty="0"/>
              <a:t> (31 </a:t>
            </a:r>
            <a:r>
              <a:rPr lang="ru-RU" sz="1800" b="1" dirty="0" err="1"/>
              <a:t>календарний</a:t>
            </a:r>
            <a:r>
              <a:rPr lang="ru-RU" sz="1800" b="1" dirty="0"/>
              <a:t> день) у </a:t>
            </a:r>
            <a:r>
              <a:rPr lang="ru-RU" sz="1800" b="1" dirty="0" err="1"/>
              <a:t>зручний</a:t>
            </a:r>
            <a:r>
              <a:rPr lang="ru-RU" sz="1800" b="1" dirty="0"/>
              <a:t> для них час, </a:t>
            </a:r>
            <a:r>
              <a:rPr lang="ru-RU" sz="1800" b="1" dirty="0" err="1"/>
              <a:t>їм</a:t>
            </a:r>
            <a:r>
              <a:rPr lang="ru-RU" sz="1800" b="1" dirty="0"/>
              <a:t> </a:t>
            </a:r>
            <a:r>
              <a:rPr lang="ru-RU" sz="1800" b="1" dirty="0" err="1"/>
              <a:t>можуть</a:t>
            </a:r>
            <a:r>
              <a:rPr lang="ru-RU" sz="1800" b="1" dirty="0"/>
              <a:t> бути </a:t>
            </a:r>
            <a:r>
              <a:rPr lang="ru-RU" sz="1800" b="1" dirty="0" err="1"/>
              <a:t>знижені</a:t>
            </a:r>
            <a:r>
              <a:rPr lang="ru-RU" sz="1800" b="1" dirty="0"/>
              <a:t> </a:t>
            </a:r>
            <a:r>
              <a:rPr lang="ru-RU" sz="1800" b="1" dirty="0" err="1"/>
              <a:t>норми</a:t>
            </a:r>
            <a:r>
              <a:rPr lang="ru-RU" sz="1800" b="1" dirty="0"/>
              <a:t> </a:t>
            </a:r>
            <a:r>
              <a:rPr lang="ru-RU" sz="1800" b="1" dirty="0" err="1"/>
              <a:t>виробітку</a:t>
            </a:r>
            <a:r>
              <a:rPr lang="ru-RU" sz="1800" b="1" dirty="0"/>
              <a:t> </a:t>
            </a:r>
            <a:r>
              <a:rPr lang="ru-RU" sz="1800" b="1" dirty="0" err="1"/>
              <a:t>тощо</a:t>
            </a:r>
            <a:r>
              <a:rPr lang="ru-RU" sz="1800" b="1" dirty="0" smtClean="0"/>
              <a:t>.</a:t>
            </a:r>
            <a:endParaRPr lang="en-US" sz="1800" b="1" dirty="0" smtClean="0"/>
          </a:p>
          <a:p>
            <a:pPr marL="0" indent="0" algn="just">
              <a:buNone/>
            </a:pPr>
            <a:r>
              <a:rPr lang="ru-RU" sz="1800" b="1" dirty="0" err="1" smtClean="0"/>
              <a:t>Проте</a:t>
            </a:r>
            <a:r>
              <a:rPr lang="ru-RU" sz="1800" b="1" dirty="0" smtClean="0"/>
              <a:t> </a:t>
            </a:r>
            <a:r>
              <a:rPr lang="ru-RU" sz="1800" b="1" dirty="0"/>
              <a:t>для </a:t>
            </a:r>
            <a:r>
              <a:rPr lang="ru-RU" sz="1800" b="1" dirty="0" err="1"/>
              <a:t>неповнолітніх</a:t>
            </a:r>
            <a:r>
              <a:rPr lang="ru-RU" sz="1800" b="1" dirty="0"/>
              <a:t> є </a:t>
            </a:r>
            <a:r>
              <a:rPr lang="ru-RU" sz="1800" b="1" dirty="0" err="1"/>
              <a:t>певні</a:t>
            </a:r>
            <a:r>
              <a:rPr lang="ru-RU" sz="1800" b="1" dirty="0"/>
              <a:t> </a:t>
            </a:r>
            <a:r>
              <a:rPr lang="ru-RU" sz="1800" b="1" dirty="0" err="1"/>
              <a:t>обмеження</a:t>
            </a:r>
            <a:r>
              <a:rPr lang="ru-RU" sz="1800" b="1" dirty="0"/>
              <a:t>: 1) </a:t>
            </a:r>
            <a:r>
              <a:rPr lang="ru-RU" sz="1800" b="1" dirty="0" err="1"/>
              <a:t>обов’язковий</a:t>
            </a:r>
            <a:r>
              <a:rPr lang="ru-RU" sz="1800" b="1" dirty="0"/>
              <a:t> </a:t>
            </a:r>
            <a:r>
              <a:rPr lang="ru-RU" sz="1800" b="1" dirty="0" err="1"/>
              <a:t>попередній</a:t>
            </a:r>
            <a:r>
              <a:rPr lang="ru-RU" sz="1800" b="1" dirty="0"/>
              <a:t> (до </a:t>
            </a:r>
            <a:r>
              <a:rPr lang="ru-RU" sz="1800" b="1" dirty="0" err="1"/>
              <a:t>укладення</a:t>
            </a:r>
            <a:r>
              <a:rPr lang="ru-RU" sz="1800" b="1" dirty="0"/>
              <a:t> трудового договору) </a:t>
            </a:r>
            <a:r>
              <a:rPr lang="ru-RU" sz="1800" b="1" dirty="0" err="1"/>
              <a:t>медичний</a:t>
            </a:r>
            <a:r>
              <a:rPr lang="ru-RU" sz="1800" b="1" dirty="0"/>
              <a:t> </a:t>
            </a:r>
            <a:r>
              <a:rPr lang="ru-RU" sz="1800" b="1" dirty="0" err="1"/>
              <a:t>огляд</a:t>
            </a:r>
            <a:r>
              <a:rPr lang="ru-RU" sz="1800" b="1" dirty="0"/>
              <a:t> </a:t>
            </a:r>
            <a:r>
              <a:rPr lang="ru-RU" sz="1800" b="1" dirty="0" err="1"/>
              <a:t>неповнолітнього</a:t>
            </a:r>
            <a:r>
              <a:rPr lang="ru-RU" sz="1800" b="1" dirty="0"/>
              <a:t>; 2) </a:t>
            </a:r>
            <a:r>
              <a:rPr lang="ru-RU" sz="1800" b="1" dirty="0" err="1"/>
              <a:t>відповідно</a:t>
            </a:r>
            <a:r>
              <a:rPr lang="ru-RU" sz="1800" b="1" dirty="0"/>
              <a:t> до ст. 199 </a:t>
            </a:r>
            <a:r>
              <a:rPr lang="ru-RU" sz="1800" b="1" dirty="0" err="1"/>
              <a:t>КЗпП</a:t>
            </a:r>
            <a:r>
              <a:rPr lang="ru-RU" sz="1800" b="1" dirty="0"/>
              <a:t> батьки, </a:t>
            </a:r>
            <a:r>
              <a:rPr lang="ru-RU" sz="1800" b="1" dirty="0" err="1"/>
              <a:t>державні</a:t>
            </a:r>
            <a:r>
              <a:rPr lang="ru-RU" sz="1800" b="1" dirty="0"/>
              <a:t> </a:t>
            </a:r>
            <a:r>
              <a:rPr lang="ru-RU" sz="1800" b="1" dirty="0" err="1"/>
              <a:t>органи</a:t>
            </a:r>
            <a:r>
              <a:rPr lang="ru-RU" sz="1800" b="1" dirty="0"/>
              <a:t> та </a:t>
            </a:r>
            <a:r>
              <a:rPr lang="ru-RU" sz="1800" b="1" dirty="0" err="1"/>
              <a:t>службові</a:t>
            </a:r>
            <a:r>
              <a:rPr lang="ru-RU" sz="1800" b="1" dirty="0"/>
              <a:t> особи, на </a:t>
            </a:r>
            <a:r>
              <a:rPr lang="ru-RU" sz="1800" b="1" dirty="0" err="1"/>
              <a:t>яких</a:t>
            </a:r>
            <a:r>
              <a:rPr lang="ru-RU" sz="1800" b="1" dirty="0"/>
              <a:t> </a:t>
            </a:r>
            <a:r>
              <a:rPr lang="ru-RU" sz="1800" b="1" dirty="0" err="1"/>
              <a:t>покладено</a:t>
            </a:r>
            <a:r>
              <a:rPr lang="ru-RU" sz="1800" b="1" dirty="0"/>
              <a:t> </a:t>
            </a:r>
            <a:r>
              <a:rPr lang="ru-RU" sz="1800" b="1" dirty="0" err="1"/>
              <a:t>нагляд</a:t>
            </a:r>
            <a:r>
              <a:rPr lang="ru-RU" sz="1800" b="1" dirty="0"/>
              <a:t> і контроль за </a:t>
            </a:r>
            <a:r>
              <a:rPr lang="ru-RU" sz="1800" b="1" dirty="0" err="1"/>
              <a:t>додержанням</a:t>
            </a:r>
            <a:r>
              <a:rPr lang="ru-RU" sz="1800" b="1" dirty="0"/>
              <a:t> </a:t>
            </a:r>
            <a:r>
              <a:rPr lang="ru-RU" sz="1800" b="1" dirty="0" err="1"/>
              <a:t>законодавства</a:t>
            </a:r>
            <a:r>
              <a:rPr lang="ru-RU" sz="1800" b="1" dirty="0"/>
              <a:t> про </a:t>
            </a:r>
            <a:r>
              <a:rPr lang="ru-RU" sz="1800" b="1" dirty="0" err="1"/>
              <a:t>працю</a:t>
            </a:r>
            <a:r>
              <a:rPr lang="ru-RU" sz="1800" b="1" dirty="0"/>
              <a:t>, </a:t>
            </a:r>
            <a:r>
              <a:rPr lang="ru-RU" sz="1800" b="1" dirty="0" err="1"/>
              <a:t>мають</a:t>
            </a:r>
            <a:r>
              <a:rPr lang="ru-RU" sz="1800" b="1" dirty="0"/>
              <a:t> право </a:t>
            </a:r>
            <a:r>
              <a:rPr lang="ru-RU" sz="1800" b="1" dirty="0" err="1"/>
              <a:t>вимагати</a:t>
            </a:r>
            <a:r>
              <a:rPr lang="ru-RU" sz="1800" b="1" dirty="0"/>
              <a:t> </a:t>
            </a:r>
            <a:r>
              <a:rPr lang="ru-RU" sz="1800" b="1" dirty="0" err="1"/>
              <a:t>розірвання</a:t>
            </a:r>
            <a:r>
              <a:rPr lang="ru-RU" sz="1800" b="1" dirty="0"/>
              <a:t> з </a:t>
            </a:r>
            <a:r>
              <a:rPr lang="ru-RU" sz="1800" b="1" dirty="0" err="1"/>
              <a:t>неповнолітнім</a:t>
            </a:r>
            <a:r>
              <a:rPr lang="ru-RU" sz="1800" b="1" dirty="0"/>
              <a:t> </a:t>
            </a:r>
            <a:r>
              <a:rPr lang="ru-RU" sz="1800" b="1" dirty="0" err="1"/>
              <a:t>працівником</a:t>
            </a:r>
            <a:r>
              <a:rPr lang="ru-RU" sz="1800" b="1" dirty="0"/>
              <a:t> трудового договору у тих </a:t>
            </a:r>
            <a:r>
              <a:rPr lang="ru-RU" sz="1800" b="1" dirty="0" err="1"/>
              <a:t>випадках</a:t>
            </a:r>
            <a:r>
              <a:rPr lang="ru-RU" sz="1800" b="1" dirty="0"/>
              <a:t>, коли </a:t>
            </a:r>
            <a:r>
              <a:rPr lang="ru-RU" sz="1800" b="1" dirty="0" err="1"/>
              <a:t>продовження</a:t>
            </a:r>
            <a:r>
              <a:rPr lang="ru-RU" sz="1800" b="1" dirty="0"/>
              <a:t> </a:t>
            </a:r>
            <a:r>
              <a:rPr lang="ru-RU" sz="1800" b="1" dirty="0" err="1"/>
              <a:t>його</a:t>
            </a:r>
            <a:r>
              <a:rPr lang="ru-RU" sz="1800" b="1" dirty="0"/>
              <a:t> </a:t>
            </a:r>
            <a:r>
              <a:rPr lang="ru-RU" sz="1800" b="1" dirty="0" err="1"/>
              <a:t>чинності</a:t>
            </a:r>
            <a:r>
              <a:rPr lang="ru-RU" sz="1800" b="1" dirty="0"/>
              <a:t> </a:t>
            </a:r>
            <a:r>
              <a:rPr lang="ru-RU" sz="1800" b="1" dirty="0" err="1"/>
              <a:t>загрожує</a:t>
            </a:r>
            <a:r>
              <a:rPr lang="ru-RU" sz="1800" b="1" dirty="0"/>
              <a:t> </a:t>
            </a:r>
            <a:r>
              <a:rPr lang="ru-RU" sz="1800" b="1" dirty="0" err="1"/>
              <a:t>здоров'ю</a:t>
            </a:r>
            <a:r>
              <a:rPr lang="ru-RU" sz="1800" b="1" dirty="0"/>
              <a:t> </a:t>
            </a:r>
            <a:r>
              <a:rPr lang="ru-RU" sz="1800" b="1" dirty="0" err="1"/>
              <a:t>неповнолітнього</a:t>
            </a:r>
            <a:r>
              <a:rPr lang="ru-RU" sz="1800" b="1" dirty="0"/>
              <a:t> </a:t>
            </a:r>
            <a:r>
              <a:rPr lang="ru-RU" sz="1800" b="1" dirty="0" err="1"/>
              <a:t>або</a:t>
            </a:r>
            <a:r>
              <a:rPr lang="ru-RU" sz="1800" b="1" dirty="0"/>
              <a:t> </a:t>
            </a:r>
            <a:r>
              <a:rPr lang="ru-RU" sz="1800" b="1" dirty="0" err="1"/>
              <a:t>порушує</a:t>
            </a:r>
            <a:r>
              <a:rPr lang="ru-RU" sz="1800" b="1" dirty="0"/>
              <a:t> </a:t>
            </a:r>
            <a:r>
              <a:rPr lang="ru-RU" sz="1800" b="1" dirty="0" err="1"/>
              <a:t>його</a:t>
            </a:r>
            <a:r>
              <a:rPr lang="ru-RU" sz="1800" b="1" dirty="0"/>
              <a:t> </a:t>
            </a:r>
            <a:r>
              <a:rPr lang="ru-RU" sz="1800" b="1" dirty="0" err="1"/>
              <a:t>законні</a:t>
            </a:r>
            <a:r>
              <a:rPr lang="ru-RU" sz="1800" b="1" dirty="0"/>
              <a:t> </a:t>
            </a:r>
            <a:r>
              <a:rPr lang="ru-RU" sz="1800" b="1" dirty="0" err="1"/>
              <a:t>інтереси</a:t>
            </a:r>
            <a:r>
              <a:rPr lang="ru-RU" sz="1800" b="1" dirty="0"/>
              <a:t>; 3) </a:t>
            </a:r>
            <a:r>
              <a:rPr lang="ru-RU" sz="1800" b="1" dirty="0" err="1"/>
              <a:t>законодавством</a:t>
            </a:r>
            <a:r>
              <a:rPr lang="ru-RU" sz="1800" b="1" dirty="0"/>
              <a:t> </a:t>
            </a:r>
            <a:r>
              <a:rPr lang="ru-RU" sz="1800" b="1" dirty="0" err="1"/>
              <a:t>забороняється</a:t>
            </a:r>
            <a:r>
              <a:rPr lang="ru-RU" sz="1800" b="1" dirty="0"/>
              <a:t> </a:t>
            </a:r>
            <a:r>
              <a:rPr lang="ru-RU" sz="1800" b="1" dirty="0" err="1"/>
              <a:t>залучати</a:t>
            </a:r>
            <a:r>
              <a:rPr lang="ru-RU" sz="1800" b="1" dirty="0"/>
              <a:t> </a:t>
            </a:r>
            <a:r>
              <a:rPr lang="ru-RU" sz="1800" b="1" dirty="0" err="1"/>
              <a:t>неповнолітніх</a:t>
            </a:r>
            <a:r>
              <a:rPr lang="ru-RU" sz="1800" b="1" dirty="0"/>
              <a:t> до </a:t>
            </a:r>
            <a:r>
              <a:rPr lang="ru-RU" sz="1800" b="1" dirty="0" err="1"/>
              <a:t>робіт</a:t>
            </a:r>
            <a:r>
              <a:rPr lang="ru-RU" sz="1800" b="1" dirty="0"/>
              <a:t> </a:t>
            </a:r>
            <a:r>
              <a:rPr lang="ru-RU" sz="1800" b="1" dirty="0" err="1"/>
              <a:t>із</a:t>
            </a:r>
            <a:r>
              <a:rPr lang="ru-RU" sz="1800" b="1" dirty="0"/>
              <a:t> </a:t>
            </a:r>
            <a:r>
              <a:rPr lang="ru-RU" sz="1800" b="1" dirty="0" err="1"/>
              <a:t>шкідливими</a:t>
            </a:r>
            <a:r>
              <a:rPr lang="ru-RU" sz="1800" b="1" dirty="0"/>
              <a:t>, </a:t>
            </a:r>
            <a:r>
              <a:rPr lang="ru-RU" sz="1800" b="1" dirty="0" err="1"/>
              <a:t>небезпечними</a:t>
            </a:r>
            <a:r>
              <a:rPr lang="ru-RU" sz="1800" b="1" dirty="0"/>
              <a:t> та </a:t>
            </a:r>
            <a:r>
              <a:rPr lang="ru-RU" sz="1800" b="1" dirty="0" err="1"/>
              <a:t>важкими</a:t>
            </a:r>
            <a:r>
              <a:rPr lang="ru-RU" sz="1800" b="1" dirty="0"/>
              <a:t> </a:t>
            </a:r>
            <a:r>
              <a:rPr lang="ru-RU" sz="1800" b="1" dirty="0" err="1"/>
              <a:t>умовами</a:t>
            </a:r>
            <a:r>
              <a:rPr lang="ru-RU" sz="1800" b="1" dirty="0"/>
              <a:t> </a:t>
            </a:r>
            <a:r>
              <a:rPr lang="ru-RU" sz="1800" b="1" dirty="0" err="1"/>
              <a:t>праці</a:t>
            </a:r>
            <a:r>
              <a:rPr lang="ru-RU" sz="1800" b="1" dirty="0"/>
              <a:t>, до </a:t>
            </a:r>
            <a:r>
              <a:rPr lang="ru-RU" sz="1800" b="1" dirty="0" err="1"/>
              <a:t>підземних</a:t>
            </a:r>
            <a:r>
              <a:rPr lang="ru-RU" sz="1800" b="1" dirty="0"/>
              <a:t> </a:t>
            </a:r>
            <a:r>
              <a:rPr lang="ru-RU" sz="1800" b="1" dirty="0" err="1"/>
              <a:t>робіт</a:t>
            </a:r>
            <a:r>
              <a:rPr lang="ru-RU" sz="1800" b="1" dirty="0"/>
              <a:t>, до </a:t>
            </a:r>
            <a:r>
              <a:rPr lang="ru-RU" sz="1800" b="1" dirty="0" err="1"/>
              <a:t>роботи</a:t>
            </a:r>
            <a:r>
              <a:rPr lang="ru-RU" sz="1800" b="1" dirty="0"/>
              <a:t> у </a:t>
            </a:r>
            <a:r>
              <a:rPr lang="ru-RU" sz="1800" b="1" dirty="0" err="1"/>
              <a:t>нічний</a:t>
            </a:r>
            <a:r>
              <a:rPr lang="ru-RU" sz="1800" b="1" dirty="0"/>
              <a:t> час, </a:t>
            </a:r>
            <a:r>
              <a:rPr lang="ru-RU" sz="1800" b="1" dirty="0" err="1"/>
              <a:t>надурочних</a:t>
            </a:r>
            <a:r>
              <a:rPr lang="ru-RU" sz="1800" b="1" dirty="0"/>
              <a:t> </a:t>
            </a:r>
            <a:r>
              <a:rPr lang="ru-RU" sz="1800" b="1" dirty="0" err="1"/>
              <a:t>робіт</a:t>
            </a:r>
            <a:r>
              <a:rPr lang="ru-RU" sz="1800" b="1" dirty="0"/>
              <a:t>, у </a:t>
            </a:r>
            <a:r>
              <a:rPr lang="ru-RU" sz="1800" b="1" dirty="0" err="1"/>
              <a:t>вихідні</a:t>
            </a:r>
            <a:r>
              <a:rPr lang="ru-RU" sz="1800" b="1" dirty="0"/>
              <a:t> </a:t>
            </a:r>
            <a:r>
              <a:rPr lang="ru-RU" sz="1800" b="1" dirty="0" err="1"/>
              <a:t>дні</a:t>
            </a:r>
            <a:r>
              <a:rPr lang="ru-RU" sz="1800" b="1" dirty="0"/>
              <a:t> (ст. 190, 192 </a:t>
            </a:r>
            <a:r>
              <a:rPr lang="ru-RU" sz="1800" b="1" dirty="0" err="1"/>
              <a:t>КЗпП</a:t>
            </a:r>
            <a:r>
              <a:rPr lang="ru-RU" sz="1800" b="1" dirty="0"/>
              <a:t>), </a:t>
            </a:r>
            <a:r>
              <a:rPr lang="ru-RU" sz="1800" b="1" dirty="0" err="1"/>
              <a:t>укладати</a:t>
            </a:r>
            <a:r>
              <a:rPr lang="ru-RU" sz="1800" b="1" dirty="0"/>
              <a:t> з ним </a:t>
            </a:r>
            <a:r>
              <a:rPr lang="ru-RU" sz="1800" b="1" dirty="0" err="1"/>
              <a:t>договорі</a:t>
            </a:r>
            <a:r>
              <a:rPr lang="ru-RU" sz="1800" b="1" dirty="0"/>
              <a:t> про </a:t>
            </a:r>
            <a:r>
              <a:rPr lang="ru-RU" sz="1800" b="1" dirty="0" err="1"/>
              <a:t>повну</a:t>
            </a:r>
            <a:r>
              <a:rPr lang="ru-RU" sz="1800" b="1" dirty="0"/>
              <a:t> </a:t>
            </a:r>
            <a:r>
              <a:rPr lang="ru-RU" sz="1800" b="1" dirty="0" err="1"/>
              <a:t>матеріальну</a:t>
            </a:r>
            <a:r>
              <a:rPr lang="ru-RU" sz="1800" b="1" dirty="0"/>
              <a:t> </a:t>
            </a:r>
            <a:r>
              <a:rPr lang="ru-RU" sz="1800" b="1" dirty="0" err="1"/>
              <a:t>відповідальність</a:t>
            </a:r>
            <a:r>
              <a:rPr lang="ru-RU" sz="1800" b="1" dirty="0"/>
              <a:t> (ст. 135-1  </a:t>
            </a:r>
            <a:r>
              <a:rPr lang="ru-RU" sz="1800" b="1" dirty="0" err="1"/>
              <a:t>КЗпП</a:t>
            </a:r>
            <a:r>
              <a:rPr lang="ru-RU" sz="1800" b="1" dirty="0"/>
              <a:t> ). </a:t>
            </a:r>
            <a:r>
              <a:rPr lang="ru-RU" sz="1800" b="1" dirty="0" err="1"/>
              <a:t>Крім</a:t>
            </a:r>
            <a:r>
              <a:rPr lang="ru-RU" sz="1800" b="1" dirty="0"/>
              <a:t> того, </a:t>
            </a:r>
            <a:r>
              <a:rPr lang="ru-RU" sz="1800" b="1" dirty="0" err="1"/>
              <a:t>законодавець</a:t>
            </a:r>
            <a:r>
              <a:rPr lang="ru-RU" sz="1800" b="1" dirty="0"/>
              <a:t>, </a:t>
            </a:r>
            <a:r>
              <a:rPr lang="ru-RU" sz="1800" b="1" dirty="0" err="1"/>
              <a:t>встановлюючи</a:t>
            </a:r>
            <a:r>
              <a:rPr lang="ru-RU" sz="1800" b="1" dirty="0"/>
              <a:t> </a:t>
            </a:r>
            <a:r>
              <a:rPr lang="ru-RU" sz="1800" b="1" dirty="0" err="1"/>
              <a:t>додаткові</a:t>
            </a:r>
            <a:r>
              <a:rPr lang="ru-RU" sz="1800" b="1" dirty="0"/>
              <a:t> </a:t>
            </a:r>
            <a:r>
              <a:rPr lang="ru-RU" sz="1800" b="1" dirty="0" err="1"/>
              <a:t>гарантії</a:t>
            </a:r>
            <a:r>
              <a:rPr lang="ru-RU" sz="1800" b="1" dirty="0"/>
              <a:t>, </a:t>
            </a:r>
            <a:r>
              <a:rPr lang="ru-RU" sz="1800" b="1" dirty="0" err="1"/>
              <a:t>передбачає</a:t>
            </a:r>
            <a:r>
              <a:rPr lang="ru-RU" sz="1800" b="1" dirty="0"/>
              <a:t> і </a:t>
            </a:r>
            <a:r>
              <a:rPr lang="ru-RU" sz="1800" b="1" dirty="0" err="1"/>
              <a:t>деякі</a:t>
            </a:r>
            <a:r>
              <a:rPr lang="ru-RU" sz="1800" b="1" dirty="0"/>
              <a:t> </a:t>
            </a:r>
            <a:r>
              <a:rPr lang="ru-RU" sz="1800" b="1" dirty="0" err="1"/>
              <a:t>обмеження</a:t>
            </a:r>
            <a:r>
              <a:rPr lang="ru-RU" sz="1800" b="1" dirty="0"/>
              <a:t> </a:t>
            </a:r>
            <a:r>
              <a:rPr lang="ru-RU" sz="1800" b="1" dirty="0" err="1"/>
              <a:t>їх</a:t>
            </a:r>
            <a:r>
              <a:rPr lang="ru-RU" sz="1800" b="1" dirty="0"/>
              <a:t> </a:t>
            </a:r>
            <a:r>
              <a:rPr lang="ru-RU" sz="1800" b="1" dirty="0" err="1"/>
              <a:t>трудових</a:t>
            </a:r>
            <a:r>
              <a:rPr lang="ru-RU" sz="1800" b="1" dirty="0"/>
              <a:t> прав: заборона </a:t>
            </a:r>
            <a:r>
              <a:rPr lang="ru-RU" sz="1800" b="1" dirty="0" err="1"/>
              <a:t>працювати</a:t>
            </a:r>
            <a:r>
              <a:rPr lang="ru-RU" sz="1800" b="1" dirty="0"/>
              <a:t> у </a:t>
            </a:r>
            <a:r>
              <a:rPr lang="ru-RU" sz="1800" b="1" dirty="0" err="1"/>
              <a:t>нічний</a:t>
            </a:r>
            <a:r>
              <a:rPr lang="ru-RU" sz="1800" b="1" dirty="0"/>
              <a:t> час, у </a:t>
            </a:r>
            <a:r>
              <a:rPr lang="ru-RU" sz="1800" b="1" dirty="0" err="1"/>
              <a:t>вихідні</a:t>
            </a:r>
            <a:r>
              <a:rPr lang="ru-RU" sz="1800" b="1" dirty="0"/>
              <a:t> </a:t>
            </a:r>
            <a:r>
              <a:rPr lang="ru-RU" sz="1800" b="1" dirty="0" err="1"/>
              <a:t>дні</a:t>
            </a:r>
            <a:r>
              <a:rPr lang="ru-RU" sz="1800" b="1" dirty="0"/>
              <a:t>, не </a:t>
            </a:r>
            <a:r>
              <a:rPr lang="ru-RU" sz="1800" b="1" dirty="0" err="1"/>
              <a:t>можна</a:t>
            </a:r>
            <a:r>
              <a:rPr lang="ru-RU" sz="1800" b="1" dirty="0"/>
              <a:t> </a:t>
            </a:r>
            <a:r>
              <a:rPr lang="ru-RU" sz="1800" b="1" dirty="0" err="1"/>
              <a:t>залучати</a:t>
            </a:r>
            <a:r>
              <a:rPr lang="ru-RU" sz="1800" b="1" dirty="0"/>
              <a:t> до </a:t>
            </a:r>
            <a:r>
              <a:rPr lang="ru-RU" sz="1800" b="1" dirty="0" err="1"/>
              <a:t>надурочних</a:t>
            </a:r>
            <a:r>
              <a:rPr lang="ru-RU" sz="1800" b="1" dirty="0"/>
              <a:t> </a:t>
            </a:r>
            <a:r>
              <a:rPr lang="ru-RU" sz="1800" b="1" dirty="0" err="1"/>
              <a:t>робіт</a:t>
            </a:r>
            <a:r>
              <a:rPr lang="ru-RU" sz="1800" b="1" dirty="0"/>
              <a:t>, не дозволено </a:t>
            </a:r>
            <a:r>
              <a:rPr lang="ru-RU" sz="1800" b="1" dirty="0" err="1"/>
              <a:t>працювати</a:t>
            </a:r>
            <a:r>
              <a:rPr lang="ru-RU" sz="1800" b="1" dirty="0"/>
              <a:t> за </a:t>
            </a:r>
            <a:r>
              <a:rPr lang="ru-RU" sz="1800" b="1" dirty="0" err="1"/>
              <a:t>сумісництвом</a:t>
            </a:r>
            <a:r>
              <a:rPr lang="ru-RU" sz="1800" b="1" dirty="0"/>
              <a:t>, а </a:t>
            </a:r>
            <a:r>
              <a:rPr lang="ru-RU" sz="1800" b="1" dirty="0" err="1"/>
              <a:t>також</a:t>
            </a:r>
            <a:r>
              <a:rPr lang="ru-RU" sz="1800" b="1" dirty="0"/>
              <a:t> на роботах </a:t>
            </a:r>
            <a:r>
              <a:rPr lang="ru-RU" sz="1800" b="1" dirty="0" err="1"/>
              <a:t>із</a:t>
            </a:r>
            <a:r>
              <a:rPr lang="ru-RU" sz="1800" b="1" dirty="0"/>
              <a:t> </a:t>
            </a:r>
            <a:r>
              <a:rPr lang="ru-RU" sz="1800" b="1" dirty="0" err="1"/>
              <a:t>шкідливими</a:t>
            </a:r>
            <a:r>
              <a:rPr lang="ru-RU" sz="1800" b="1" dirty="0"/>
              <a:t> та </a:t>
            </a:r>
            <a:r>
              <a:rPr lang="ru-RU" sz="1800" b="1" dirty="0" err="1"/>
              <a:t>небезпечними</a:t>
            </a:r>
            <a:r>
              <a:rPr lang="ru-RU" sz="1800" b="1" dirty="0"/>
              <a:t> </a:t>
            </a:r>
            <a:r>
              <a:rPr lang="ru-RU" sz="1800" b="1" dirty="0" err="1"/>
              <a:t>умовами</a:t>
            </a:r>
            <a:r>
              <a:rPr lang="ru-RU" sz="1800" b="1" dirty="0"/>
              <a:t> </a:t>
            </a:r>
            <a:r>
              <a:rPr lang="ru-RU" sz="1800" b="1" dirty="0" err="1"/>
              <a:t>праці</a:t>
            </a:r>
            <a:r>
              <a:rPr lang="ru-RU" sz="1800" b="1" dirty="0"/>
              <a:t>. Але </a:t>
            </a:r>
            <a:r>
              <a:rPr lang="ru-RU" sz="1800" b="1" dirty="0" err="1"/>
              <a:t>трудова</a:t>
            </a:r>
            <a:r>
              <a:rPr lang="ru-RU" sz="1800" b="1" dirty="0"/>
              <a:t> </a:t>
            </a:r>
            <a:r>
              <a:rPr lang="ru-RU" sz="1800" b="1" dirty="0" err="1"/>
              <a:t>дієздатність</a:t>
            </a:r>
            <a:r>
              <a:rPr lang="ru-RU" sz="1800" b="1" dirty="0"/>
              <a:t> </a:t>
            </a:r>
            <a:r>
              <a:rPr lang="ru-RU" sz="1800" b="1" dirty="0" err="1"/>
              <a:t>неповнолітнього</a:t>
            </a:r>
            <a:r>
              <a:rPr lang="ru-RU" sz="1800" b="1" dirty="0"/>
              <a:t> не є </a:t>
            </a:r>
            <a:r>
              <a:rPr lang="ru-RU" sz="1800" b="1" dirty="0" err="1"/>
              <a:t>повною</a:t>
            </a:r>
            <a:r>
              <a:rPr lang="ru-RU" sz="1800" b="1" dirty="0"/>
              <a:t>, </a:t>
            </a:r>
            <a:r>
              <a:rPr lang="ru-RU" sz="1800" b="1" dirty="0" err="1"/>
              <a:t>оскільки</a:t>
            </a:r>
            <a:r>
              <a:rPr lang="ru-RU" sz="1800" b="1" dirty="0"/>
              <a:t> </a:t>
            </a:r>
            <a:r>
              <a:rPr lang="ru-RU" sz="1800" b="1" dirty="0" err="1"/>
              <a:t>залежить</a:t>
            </a:r>
            <a:r>
              <a:rPr lang="ru-RU" sz="1800" b="1" dirty="0"/>
              <a:t> </a:t>
            </a:r>
            <a:r>
              <a:rPr lang="ru-RU" sz="1800" b="1" dirty="0" err="1"/>
              <a:t>від</a:t>
            </a:r>
            <a:r>
              <a:rPr lang="ru-RU" sz="1800" b="1" dirty="0"/>
              <a:t> </a:t>
            </a:r>
            <a:r>
              <a:rPr lang="ru-RU" sz="1800" b="1" dirty="0" err="1"/>
              <a:t>волевиявлення</a:t>
            </a:r>
            <a:r>
              <a:rPr lang="ru-RU" sz="1800" b="1" dirty="0"/>
              <a:t> і </a:t>
            </a:r>
            <a:r>
              <a:rPr lang="ru-RU" sz="1800" b="1" dirty="0" err="1"/>
              <a:t>дій</a:t>
            </a:r>
            <a:r>
              <a:rPr lang="ru-RU" sz="1800" b="1" dirty="0"/>
              <a:t> </a:t>
            </a:r>
            <a:r>
              <a:rPr lang="ru-RU" sz="1800" b="1" dirty="0" err="1"/>
              <a:t>інших</a:t>
            </a:r>
            <a:r>
              <a:rPr lang="ru-RU" sz="1800" b="1" dirty="0"/>
              <a:t> </a:t>
            </a:r>
            <a:r>
              <a:rPr lang="ru-RU" sz="1800" b="1" dirty="0" err="1"/>
              <a:t>осіб</a:t>
            </a:r>
            <a:r>
              <a:rPr lang="ru-RU" sz="1800" b="1" dirty="0"/>
              <a:t>. </a:t>
            </a:r>
            <a:endParaRPr lang="en-US" sz="1800" b="1" dirty="0" smtClean="0"/>
          </a:p>
          <a:p>
            <a:pPr marL="0" indent="0" algn="just">
              <a:buNone/>
            </a:pPr>
            <a:r>
              <a:rPr lang="ru-RU" sz="1800" b="1" dirty="0" smtClean="0"/>
              <a:t>Таким </a:t>
            </a:r>
            <a:r>
              <a:rPr lang="ru-RU" sz="1800" b="1" dirty="0"/>
              <a:t>чином, </a:t>
            </a:r>
            <a:r>
              <a:rPr lang="ru-RU" sz="1800" b="1" dirty="0" err="1"/>
              <a:t>трудова</a:t>
            </a:r>
            <a:r>
              <a:rPr lang="ru-RU" sz="1800" b="1" dirty="0"/>
              <a:t> </a:t>
            </a:r>
            <a:r>
              <a:rPr lang="ru-RU" sz="1800" b="1" dirty="0" err="1"/>
              <a:t>дієздатність</a:t>
            </a:r>
            <a:r>
              <a:rPr lang="ru-RU" sz="1800" b="1" dirty="0"/>
              <a:t> </a:t>
            </a:r>
            <a:r>
              <a:rPr lang="ru-RU" sz="1800" b="1" dirty="0" err="1"/>
              <a:t>виникає</a:t>
            </a:r>
            <a:r>
              <a:rPr lang="ru-RU" sz="1800" b="1" dirty="0"/>
              <a:t> у </a:t>
            </a:r>
            <a:r>
              <a:rPr lang="ru-RU" sz="1800" b="1" dirty="0" err="1"/>
              <a:t>повному</a:t>
            </a:r>
            <a:r>
              <a:rPr lang="ru-RU" sz="1800" b="1" dirty="0"/>
              <a:t> </a:t>
            </a:r>
            <a:r>
              <a:rPr lang="ru-RU" sz="1800" b="1" dirty="0" err="1"/>
              <a:t>обсязі</a:t>
            </a:r>
            <a:r>
              <a:rPr lang="ru-RU" sz="1800" b="1" dirty="0"/>
              <a:t> з </a:t>
            </a:r>
            <a:r>
              <a:rPr lang="ru-RU" sz="1800" b="1" dirty="0" err="1"/>
              <a:t>настанням</a:t>
            </a:r>
            <a:r>
              <a:rPr lang="ru-RU" sz="1800" b="1" dirty="0"/>
              <a:t> </a:t>
            </a:r>
            <a:r>
              <a:rPr lang="ru-RU" sz="1800" b="1" dirty="0" err="1"/>
              <a:t>повноліття</a:t>
            </a:r>
            <a:r>
              <a:rPr lang="ru-RU" sz="1800" b="1" dirty="0"/>
              <a:t> (з 18 </a:t>
            </a:r>
            <a:r>
              <a:rPr lang="ru-RU" sz="1800" b="1" dirty="0" err="1"/>
              <a:t>років</a:t>
            </a:r>
            <a:r>
              <a:rPr lang="ru-RU" sz="1800" b="1" dirty="0"/>
              <a:t>). </a:t>
            </a:r>
            <a:endParaRPr lang="uk-UA" sz="1800" b="1" dirty="0"/>
          </a:p>
        </p:txBody>
      </p:sp>
    </p:spTree>
    <p:extLst>
      <p:ext uri="{BB962C8B-B14F-4D97-AF65-F5344CB8AC3E}">
        <p14:creationId xmlns:p14="http://schemas.microsoft.com/office/powerpoint/2010/main" val="4617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6612" y="228600"/>
            <a:ext cx="10438051" cy="6019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1800" b="1" dirty="0"/>
              <a:t>За загальним правилом трудова правосуб’єктність не має граничного вікового обмеження. Так, Законом України “Про основні засади соціального захисту ветеранів праці та інших громадян похилого віку в Україні” від 16 грудня 1993 р. забороняється відмова у прийнятті на роботу і звільнення працівника з ініціативи власника з мотивів досягнення пенсійного віку. Разом із тим існують певні винятки: напр., ст. 23 Закону України “Про державну службу”: граничний вік для перебування на державній службі – </a:t>
            </a:r>
            <a:r>
              <a:rPr lang="uk-UA" sz="1800" b="1" dirty="0" smtClean="0"/>
              <a:t>6</a:t>
            </a:r>
            <a:r>
              <a:rPr lang="en-US" sz="1800" b="1" dirty="0" smtClean="0"/>
              <a:t>5</a:t>
            </a:r>
            <a:r>
              <a:rPr lang="uk-UA" sz="1800" b="1" dirty="0" smtClean="0"/>
              <a:t> років.</a:t>
            </a:r>
            <a:endParaRPr lang="uk-UA" sz="1800" b="1" dirty="0"/>
          </a:p>
          <a:p>
            <a:pPr marL="0" indent="0" algn="just">
              <a:buNone/>
            </a:pPr>
            <a:r>
              <a:rPr lang="uk-UA" sz="1800" b="1" dirty="0"/>
              <a:t>Крім вікового критерію, законодавством встановлено також особливості правового статусу працівників залежно </a:t>
            </a:r>
            <a:r>
              <a:rPr lang="uk-UA" sz="1800" b="1" dirty="0" smtClean="0"/>
              <a:t>від</a:t>
            </a:r>
            <a:r>
              <a:rPr lang="uk-UA" sz="1800" b="1" dirty="0"/>
              <a:t>:</a:t>
            </a:r>
            <a:r>
              <a:rPr lang="uk-UA" sz="1800" b="1" dirty="0" smtClean="0"/>
              <a:t> </a:t>
            </a:r>
          </a:p>
          <a:p>
            <a:pPr marL="0" indent="0" algn="just">
              <a:buNone/>
            </a:pPr>
            <a:r>
              <a:rPr lang="uk-UA" sz="1800" b="1" dirty="0" smtClean="0"/>
              <a:t>статі</a:t>
            </a:r>
            <a:r>
              <a:rPr lang="uk-UA" sz="1800" b="1" dirty="0"/>
              <a:t>, </a:t>
            </a:r>
            <a:endParaRPr lang="uk-UA" sz="1800" b="1" dirty="0" smtClean="0"/>
          </a:p>
          <a:p>
            <a:pPr marL="0" indent="0" algn="just">
              <a:buNone/>
            </a:pPr>
            <a:r>
              <a:rPr lang="uk-UA" sz="1800" b="1" dirty="0" smtClean="0"/>
              <a:t>стану </a:t>
            </a:r>
            <a:r>
              <a:rPr lang="uk-UA" sz="1800" b="1" dirty="0"/>
              <a:t>здоров'я, </a:t>
            </a:r>
            <a:endParaRPr lang="uk-UA" sz="1800" b="1" dirty="0" smtClean="0"/>
          </a:p>
          <a:p>
            <a:pPr marL="0" indent="0" algn="just">
              <a:buNone/>
            </a:pPr>
            <a:r>
              <a:rPr lang="uk-UA" sz="1800" b="1" dirty="0" smtClean="0"/>
              <a:t>рівня </a:t>
            </a:r>
            <a:r>
              <a:rPr lang="uk-UA" sz="1800" b="1" dirty="0"/>
              <a:t>освіти, </a:t>
            </a:r>
            <a:endParaRPr lang="uk-UA" sz="1800" b="1" dirty="0" smtClean="0"/>
          </a:p>
          <a:p>
            <a:pPr marL="0" indent="0" algn="just">
              <a:buNone/>
            </a:pPr>
            <a:r>
              <a:rPr lang="uk-UA" sz="1800" b="1" dirty="0" smtClean="0"/>
              <a:t>наявності </a:t>
            </a:r>
            <a:r>
              <a:rPr lang="uk-UA" sz="1800" b="1" dirty="0"/>
              <a:t>громадянства, </a:t>
            </a:r>
            <a:endParaRPr lang="uk-UA" sz="1800" b="1" dirty="0" smtClean="0"/>
          </a:p>
          <a:p>
            <a:pPr marL="0" indent="0" algn="just">
              <a:buNone/>
            </a:pPr>
            <a:r>
              <a:rPr lang="uk-UA" sz="1800" b="1" dirty="0" smtClean="0"/>
              <a:t>родинних </a:t>
            </a:r>
            <a:r>
              <a:rPr lang="uk-UA" sz="1800" b="1" dirty="0" err="1"/>
              <a:t>зв’язків</a:t>
            </a:r>
            <a:r>
              <a:rPr lang="uk-UA" sz="1800" b="1" dirty="0"/>
              <a:t>, </a:t>
            </a:r>
            <a:endParaRPr lang="uk-UA" sz="1800" b="1" dirty="0" smtClean="0"/>
          </a:p>
          <a:p>
            <a:pPr marL="0" indent="0" algn="just">
              <a:buNone/>
            </a:pPr>
            <a:r>
              <a:rPr lang="uk-UA" sz="1800" b="1" dirty="0" smtClean="0"/>
              <a:t>наявності </a:t>
            </a:r>
            <a:r>
              <a:rPr lang="uk-UA" sz="1800" b="1" dirty="0"/>
              <a:t>судимості.</a:t>
            </a:r>
          </a:p>
          <a:p>
            <a:pPr algn="just"/>
            <a:endParaRPr lang="uk-UA" sz="1800" b="1" dirty="0"/>
          </a:p>
        </p:txBody>
      </p:sp>
    </p:spTree>
    <p:extLst>
      <p:ext uri="{BB962C8B-B14F-4D97-AF65-F5344CB8AC3E}">
        <p14:creationId xmlns:p14="http://schemas.microsoft.com/office/powerpoint/2010/main" val="27956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Стать</a:t>
            </a:r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7"/>
            <a:ext cx="10157354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Трудове</a:t>
            </a:r>
            <a:r>
              <a:rPr lang="ru-RU" dirty="0" smtClean="0"/>
              <a:t> </a:t>
            </a:r>
            <a:r>
              <a:rPr lang="ru-RU" dirty="0"/>
              <a:t>право </a:t>
            </a:r>
            <a:r>
              <a:rPr lang="ru-RU" dirty="0" err="1"/>
              <a:t>передбачає</a:t>
            </a:r>
            <a:r>
              <a:rPr lang="ru-RU" dirty="0"/>
              <a:t> систему норм для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</a:t>
            </a:r>
            <a:r>
              <a:rPr lang="ru-RU" dirty="0" err="1" smtClean="0"/>
              <a:t>жінок</a:t>
            </a:r>
            <a:r>
              <a:rPr lang="ru-RU" dirty="0" smtClean="0"/>
              <a:t> </a:t>
            </a:r>
            <a:r>
              <a:rPr lang="ru-RU" dirty="0"/>
              <a:t>(гл. XII </a:t>
            </a:r>
            <a:r>
              <a:rPr lang="ru-RU" dirty="0" err="1"/>
              <a:t>КзпП</a:t>
            </a:r>
            <a:r>
              <a:rPr lang="ru-RU" dirty="0"/>
              <a:t> – </a:t>
            </a:r>
            <a:r>
              <a:rPr lang="ru-RU" dirty="0" err="1"/>
              <a:t>праця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 smtClean="0"/>
              <a:t>):</a:t>
            </a:r>
          </a:p>
          <a:p>
            <a:pPr marL="0" indent="0">
              <a:buNone/>
            </a:pPr>
            <a:r>
              <a:rPr lang="ru-RU" dirty="0"/>
              <a:t>Заборонено </a:t>
            </a:r>
            <a:r>
              <a:rPr lang="ru-RU" dirty="0" err="1"/>
              <a:t>відмовляти</a:t>
            </a:r>
            <a:r>
              <a:rPr lang="ru-RU" dirty="0"/>
              <a:t> </a:t>
            </a:r>
            <a:r>
              <a:rPr lang="ru-RU" dirty="0" err="1"/>
              <a:t>жінкам</a:t>
            </a:r>
            <a:r>
              <a:rPr lang="ru-RU" dirty="0"/>
              <a:t> у </a:t>
            </a:r>
            <a:r>
              <a:rPr lang="ru-RU" dirty="0" err="1"/>
              <a:t>прийнятті</a:t>
            </a:r>
            <a:r>
              <a:rPr lang="ru-RU" dirty="0"/>
              <a:t> на роботу і </a:t>
            </a:r>
            <a:r>
              <a:rPr lang="ru-RU" dirty="0" err="1"/>
              <a:t>знижувати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заробітну</a:t>
            </a:r>
            <a:r>
              <a:rPr lang="ru-RU" dirty="0"/>
              <a:t> плату з причин, </a:t>
            </a:r>
            <a:r>
              <a:rPr lang="ru-RU" dirty="0" err="1"/>
              <a:t>пов’язаних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вагітністю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віком</a:t>
            </a:r>
            <a:r>
              <a:rPr lang="ru-RU" dirty="0"/>
              <a:t> до 3 </a:t>
            </a:r>
            <a:r>
              <a:rPr lang="ru-RU" dirty="0" err="1"/>
              <a:t>років</a:t>
            </a:r>
            <a:r>
              <a:rPr lang="ru-RU" dirty="0"/>
              <a:t>, а одиноким матерям — за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 </a:t>
            </a:r>
            <a:r>
              <a:rPr lang="ru-RU" dirty="0" err="1"/>
              <a:t>віком</a:t>
            </a:r>
            <a:r>
              <a:rPr lang="ru-RU" dirty="0"/>
              <a:t> до 14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 з </a:t>
            </a:r>
            <a:r>
              <a:rPr lang="ru-RU" dirty="0" err="1" smtClean="0"/>
              <a:t>інвалідністю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/>
              <a:t>Заборонено </a:t>
            </a:r>
            <a:r>
              <a:rPr lang="ru-RU" dirty="0" err="1"/>
              <a:t>встановлювати</a:t>
            </a:r>
            <a:r>
              <a:rPr lang="ru-RU" dirty="0"/>
              <a:t> </a:t>
            </a:r>
            <a:r>
              <a:rPr lang="ru-RU" dirty="0" err="1"/>
              <a:t>випробувальний</a:t>
            </a:r>
            <a:r>
              <a:rPr lang="ru-RU" dirty="0"/>
              <a:t> строк при </a:t>
            </a:r>
            <a:r>
              <a:rPr lang="ru-RU" dirty="0" err="1"/>
              <a:t>прийнятті</a:t>
            </a:r>
            <a:r>
              <a:rPr lang="ru-RU" dirty="0"/>
              <a:t> на роботу </a:t>
            </a:r>
            <a:r>
              <a:rPr lang="ru-RU" dirty="0" err="1"/>
              <a:t>вагітних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; одиноких </a:t>
            </a:r>
            <a:r>
              <a:rPr lang="ru-RU" dirty="0" err="1"/>
              <a:t>матерів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 </a:t>
            </a:r>
            <a:r>
              <a:rPr lang="ru-RU" dirty="0" err="1"/>
              <a:t>віком</a:t>
            </a:r>
            <a:r>
              <a:rPr lang="ru-RU" dirty="0"/>
              <a:t> до </a:t>
            </a:r>
            <a:r>
              <a:rPr lang="ru-RU" dirty="0" err="1"/>
              <a:t>чотирнадцяти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 з </a:t>
            </a:r>
            <a:r>
              <a:rPr lang="ru-RU" dirty="0" err="1" smtClean="0"/>
              <a:t>інвалідністю</a:t>
            </a:r>
            <a:r>
              <a:rPr lang="ru-RU" dirty="0" smtClean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8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Стать</a:t>
            </a:r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7"/>
            <a:ext cx="10157354" cy="4470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 smtClean="0"/>
              <a:t>Трудове</a:t>
            </a:r>
            <a:r>
              <a:rPr lang="ru-RU" dirty="0" smtClean="0"/>
              <a:t> </a:t>
            </a:r>
            <a:r>
              <a:rPr lang="ru-RU" dirty="0"/>
              <a:t>право </a:t>
            </a:r>
            <a:r>
              <a:rPr lang="ru-RU" dirty="0" err="1"/>
              <a:t>передбачає</a:t>
            </a:r>
            <a:r>
              <a:rPr lang="ru-RU" dirty="0"/>
              <a:t> систему норм для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(гл. XII </a:t>
            </a:r>
            <a:r>
              <a:rPr lang="ru-RU" dirty="0" err="1"/>
              <a:t>КзпП</a:t>
            </a:r>
            <a:r>
              <a:rPr lang="ru-RU" dirty="0"/>
              <a:t> – </a:t>
            </a:r>
            <a:r>
              <a:rPr lang="ru-RU" dirty="0" err="1"/>
              <a:t>праця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 smtClean="0"/>
              <a:t>):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Заборонено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звільняти вагітних жінок, жінок, які мають дітей віком до 3 років (до 6 років, якщо дитина згідно з медичним висновком потребує домашнього догляду), одиноких матерів за наявності дитини віком до 14 років або дитини з інвалідністю за ініціативою роботодавця (крім випадків повної ліквідації установи (організації), коли допускається звільнення з обов’язковим працевлаштуванням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разі звільнення після закінчення строкового трудового договору вагітних жінок, жінок, які мають дітей віком до 3 років (до 6 років, якщо дитина згідно з медичним висновком потребує домашнього догляду), одиноких матерів за наявності дитини віком до 14 років або дитини з інвалідністю, роботодавець зобов’язаний їх працевлаштувати. На період працевлаштування за жінками зберігається середня заробітна плата, але не більше 3 місяців з дня закінчення строкового трудового договору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2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Стать</a:t>
            </a:r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7"/>
            <a:ext cx="10157354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Трудове</a:t>
            </a:r>
            <a:r>
              <a:rPr lang="ru-RU" dirty="0" smtClean="0"/>
              <a:t> </a:t>
            </a:r>
            <a:r>
              <a:rPr lang="ru-RU" dirty="0"/>
              <a:t>право </a:t>
            </a:r>
            <a:r>
              <a:rPr lang="ru-RU" dirty="0" err="1"/>
              <a:t>передбачає</a:t>
            </a:r>
            <a:r>
              <a:rPr lang="ru-RU" dirty="0"/>
              <a:t> систему норм для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(гл. XII </a:t>
            </a:r>
            <a:r>
              <a:rPr lang="ru-RU" dirty="0" err="1"/>
              <a:t>КзпП</a:t>
            </a:r>
            <a:r>
              <a:rPr lang="ru-RU" dirty="0"/>
              <a:t> – </a:t>
            </a:r>
            <a:r>
              <a:rPr lang="ru-RU" dirty="0" err="1"/>
              <a:t>праця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 smtClean="0"/>
              <a:t>):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Заборонено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залучати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жінок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підіймання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переміщення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речей,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маса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яких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перевищує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встановлені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для них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граничні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норми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допускається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залучати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робіт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нічний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час, до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надурочних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робіт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роботи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вихідні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також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направляти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відрядження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вагітних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жінок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жінок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мають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віком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до 3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років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Залучати до надурочних робіт, а також направляти у відрядження жінок, які мають дітей віком від 3 до 14 років або дитину з інвалідністю, можна тільки за згодою таких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жінок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67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Стан </a:t>
            </a:r>
            <a:r>
              <a:rPr lang="ru-RU" dirty="0" err="1" smtClean="0"/>
              <a:t>здоров‘я</a:t>
            </a:r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7"/>
            <a:ext cx="10157354" cy="447040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Стан </a:t>
            </a:r>
            <a:r>
              <a:rPr lang="ru-RU" dirty="0" err="1"/>
              <a:t>здоров’я</a:t>
            </a:r>
            <a:r>
              <a:rPr lang="ru-RU" dirty="0"/>
              <a:t> </a:t>
            </a:r>
            <a:r>
              <a:rPr lang="ru-RU" dirty="0" err="1"/>
              <a:t>беруть</a:t>
            </a:r>
            <a:r>
              <a:rPr lang="ru-RU" dirty="0"/>
              <a:t> до </a:t>
            </a:r>
            <a:r>
              <a:rPr lang="ru-RU" dirty="0" err="1"/>
              <a:t>уваги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з метою </a:t>
            </a:r>
            <a:r>
              <a:rPr lang="ru-RU" dirty="0" err="1"/>
              <a:t>встановлення</a:t>
            </a:r>
            <a:r>
              <a:rPr lang="ru-RU" dirty="0"/>
              <a:t> </a:t>
            </a:r>
            <a:r>
              <a:rPr lang="ru-RU" dirty="0" err="1"/>
              <a:t>фізичної</a:t>
            </a:r>
            <a:r>
              <a:rPr lang="ru-RU" dirty="0"/>
              <a:t> та </a:t>
            </a:r>
            <a:r>
              <a:rPr lang="ru-RU" dirty="0" err="1"/>
              <a:t>психофізіологічної</a:t>
            </a:r>
            <a:r>
              <a:rPr lang="ru-RU" dirty="0"/>
              <a:t> </a:t>
            </a:r>
            <a:r>
              <a:rPr lang="ru-RU" dirty="0" err="1"/>
              <a:t>придатності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до </a:t>
            </a:r>
            <a:r>
              <a:rPr lang="ru-RU" dirty="0" err="1"/>
              <a:t>роботи</a:t>
            </a:r>
            <a:r>
              <a:rPr lang="ru-RU" dirty="0"/>
              <a:t> за конкретно </a:t>
            </a:r>
            <a:r>
              <a:rPr lang="ru-RU" dirty="0" err="1"/>
              <a:t>визначеною</a:t>
            </a:r>
            <a:r>
              <a:rPr lang="ru-RU" dirty="0"/>
              <a:t> </a:t>
            </a:r>
            <a:r>
              <a:rPr lang="ru-RU" dirty="0" err="1"/>
              <a:t>професією</a:t>
            </a:r>
            <a:r>
              <a:rPr lang="ru-RU" dirty="0"/>
              <a:t>, </a:t>
            </a:r>
            <a:r>
              <a:rPr lang="ru-RU" dirty="0" err="1"/>
              <a:t>спеціальністю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посадою</a:t>
            </a:r>
            <a:r>
              <a:rPr lang="ru-RU" dirty="0"/>
              <a:t> (ч.5 ст. 24 </a:t>
            </a:r>
            <a:r>
              <a:rPr lang="ru-RU" dirty="0" err="1"/>
              <a:t>КЗпП</a:t>
            </a:r>
            <a:r>
              <a:rPr lang="ru-RU" dirty="0"/>
              <a:t> </a:t>
            </a:r>
            <a:r>
              <a:rPr lang="ru-RU" dirty="0" err="1"/>
              <a:t>забороняє</a:t>
            </a:r>
            <a:r>
              <a:rPr lang="ru-RU" dirty="0"/>
              <a:t> </a:t>
            </a:r>
            <a:r>
              <a:rPr lang="ru-RU" dirty="0" err="1"/>
              <a:t>укладати</a:t>
            </a:r>
            <a:r>
              <a:rPr lang="ru-RU" dirty="0"/>
              <a:t> </a:t>
            </a:r>
            <a:r>
              <a:rPr lang="ru-RU" dirty="0" err="1"/>
              <a:t>трудовий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з </a:t>
            </a:r>
            <a:r>
              <a:rPr lang="ru-RU" dirty="0" err="1"/>
              <a:t>громадянином</a:t>
            </a:r>
            <a:r>
              <a:rPr lang="ru-RU" dirty="0"/>
              <a:t>,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запропонована</a:t>
            </a:r>
            <a:r>
              <a:rPr lang="ru-RU" dirty="0"/>
              <a:t> робота </a:t>
            </a:r>
            <a:r>
              <a:rPr lang="ru-RU" dirty="0" err="1"/>
              <a:t>протипоказана</a:t>
            </a:r>
            <a:r>
              <a:rPr lang="ru-RU" dirty="0"/>
              <a:t> за станом </a:t>
            </a:r>
            <a:r>
              <a:rPr lang="ru-RU" dirty="0" err="1"/>
              <a:t>здоров'я</a:t>
            </a:r>
            <a:r>
              <a:rPr lang="ru-RU" dirty="0"/>
              <a:t>), а й </a:t>
            </a:r>
            <a:r>
              <a:rPr lang="ru-RU" dirty="0" err="1"/>
              <a:t>тоді</a:t>
            </a:r>
            <a:r>
              <a:rPr lang="ru-RU" dirty="0"/>
              <a:t>, коли </a:t>
            </a:r>
            <a:r>
              <a:rPr lang="ru-RU" dirty="0" err="1"/>
              <a:t>негативний</a:t>
            </a:r>
            <a:r>
              <a:rPr lang="ru-RU" dirty="0"/>
              <a:t> стан </a:t>
            </a:r>
            <a:r>
              <a:rPr lang="ru-RU" dirty="0" err="1"/>
              <a:t>здоров'я</a:t>
            </a:r>
            <a:r>
              <a:rPr lang="ru-RU" dirty="0"/>
              <a:t> </a:t>
            </a:r>
            <a:r>
              <a:rPr lang="ru-RU" dirty="0" err="1"/>
              <a:t>працівника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небажано</a:t>
            </a:r>
            <a:r>
              <a:rPr lang="ru-RU" dirty="0"/>
              <a:t> </a:t>
            </a:r>
            <a:r>
              <a:rPr lang="ru-RU" dirty="0" err="1"/>
              <a:t>позначитися</a:t>
            </a:r>
            <a:r>
              <a:rPr lang="ru-RU" dirty="0"/>
              <a:t> на </a:t>
            </a:r>
            <a:r>
              <a:rPr lang="ru-RU" dirty="0" err="1"/>
              <a:t>здоров’ї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(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з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3740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Родинні</a:t>
            </a:r>
            <a:r>
              <a:rPr lang="ru-RU" dirty="0" smtClean="0"/>
              <a:t> </a:t>
            </a:r>
            <a:r>
              <a:rPr lang="ru-RU" dirty="0" err="1" smtClean="0"/>
              <a:t>зв‘язки</a:t>
            </a:r>
            <a:r>
              <a:rPr lang="ru-RU" dirty="0" smtClean="0"/>
              <a:t> та </a:t>
            </a:r>
            <a:r>
              <a:rPr lang="ru-RU" dirty="0" err="1" smtClean="0"/>
              <a:t>судимістть</a:t>
            </a:r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066800"/>
            <a:ext cx="10820400" cy="470475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Ст</a:t>
            </a:r>
            <a:r>
              <a:rPr lang="ru-RU" dirty="0"/>
              <a:t>. 25-1 </a:t>
            </a:r>
            <a:r>
              <a:rPr lang="ru-RU" dirty="0" err="1"/>
              <a:t>КзпП</a:t>
            </a:r>
            <a:r>
              <a:rPr lang="ru-RU" dirty="0"/>
              <a:t> </a:t>
            </a:r>
            <a:r>
              <a:rPr lang="ru-RU" dirty="0" err="1"/>
              <a:t>зазначається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власник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запроваджувати</a:t>
            </a:r>
            <a:r>
              <a:rPr lang="ru-RU" dirty="0"/>
              <a:t> </a:t>
            </a:r>
            <a:r>
              <a:rPr lang="ru-RU" dirty="0" err="1"/>
              <a:t>обмеження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спільної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на одному і тому ж </a:t>
            </a:r>
            <a:r>
              <a:rPr lang="ru-RU" dirty="0" err="1"/>
              <a:t>підприємстві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є </a:t>
            </a:r>
            <a:r>
              <a:rPr lang="ru-RU" dirty="0" err="1"/>
              <a:t>близькими</a:t>
            </a:r>
            <a:r>
              <a:rPr lang="ru-RU" dirty="0"/>
              <a:t> родичами </a:t>
            </a:r>
            <a:r>
              <a:rPr lang="ru-RU" dirty="0" err="1"/>
              <a:t>чи</a:t>
            </a:r>
            <a:r>
              <a:rPr lang="ru-RU" dirty="0"/>
              <a:t> свояками (батьки, </a:t>
            </a:r>
            <a:r>
              <a:rPr lang="ru-RU" dirty="0" err="1"/>
              <a:t>подружжя</a:t>
            </a:r>
            <a:r>
              <a:rPr lang="ru-RU" dirty="0"/>
              <a:t>, </a:t>
            </a:r>
            <a:r>
              <a:rPr lang="ru-RU" dirty="0" err="1"/>
              <a:t>брати</a:t>
            </a:r>
            <a:r>
              <a:rPr lang="ru-RU" dirty="0"/>
              <a:t>, </a:t>
            </a:r>
            <a:r>
              <a:rPr lang="ru-RU" dirty="0" err="1"/>
              <a:t>сестри</a:t>
            </a:r>
            <a:r>
              <a:rPr lang="ru-RU" dirty="0"/>
              <a:t>, </a:t>
            </a:r>
            <a:r>
              <a:rPr lang="ru-RU" dirty="0" err="1"/>
              <a:t>діти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батьки, </a:t>
            </a:r>
            <a:r>
              <a:rPr lang="ru-RU" dirty="0" err="1"/>
              <a:t>брати</a:t>
            </a:r>
            <a:r>
              <a:rPr lang="ru-RU" dirty="0"/>
              <a:t>, </a:t>
            </a:r>
            <a:r>
              <a:rPr lang="ru-RU" dirty="0" err="1"/>
              <a:t>сестри</a:t>
            </a:r>
            <a:r>
              <a:rPr lang="ru-RU" dirty="0"/>
              <a:t> і </a:t>
            </a:r>
            <a:r>
              <a:rPr lang="ru-RU" dirty="0" err="1"/>
              <a:t>діти</a:t>
            </a:r>
            <a:r>
              <a:rPr lang="ru-RU" dirty="0"/>
              <a:t> </a:t>
            </a:r>
            <a:r>
              <a:rPr lang="ru-RU" dirty="0" err="1"/>
              <a:t>подружжя</a:t>
            </a:r>
            <a:r>
              <a:rPr lang="ru-RU" dirty="0"/>
              <a:t>), </a:t>
            </a:r>
            <a:r>
              <a:rPr lang="ru-RU" dirty="0" err="1"/>
              <a:t>якщо</a:t>
            </a:r>
            <a:r>
              <a:rPr lang="ru-RU" dirty="0"/>
              <a:t> у </a:t>
            </a:r>
            <a:r>
              <a:rPr lang="ru-RU" dirty="0" err="1"/>
              <a:t>зв'язку</a:t>
            </a:r>
            <a:r>
              <a:rPr lang="ru-RU" dirty="0"/>
              <a:t> з </a:t>
            </a:r>
            <a:r>
              <a:rPr lang="ru-RU" dirty="0" err="1"/>
              <a:t>виконанням</a:t>
            </a:r>
            <a:r>
              <a:rPr lang="ru-RU" dirty="0"/>
              <a:t> </a:t>
            </a:r>
            <a:r>
              <a:rPr lang="ru-RU" dirty="0" err="1"/>
              <a:t>трудових</a:t>
            </a:r>
            <a:r>
              <a:rPr lang="ru-RU" dirty="0"/>
              <a:t> </a:t>
            </a:r>
            <a:r>
              <a:rPr lang="ru-RU" dirty="0" err="1"/>
              <a:t>обов’язків</a:t>
            </a:r>
            <a:r>
              <a:rPr lang="ru-RU" dirty="0"/>
              <a:t> вони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підпорядковані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підконтрольні</a:t>
            </a:r>
            <a:r>
              <a:rPr lang="ru-RU" dirty="0"/>
              <a:t> один одному. </a:t>
            </a:r>
            <a:r>
              <a:rPr lang="ru-RU" dirty="0" smtClean="0"/>
              <a:t>На </a:t>
            </a:r>
            <a:r>
              <a:rPr lang="ru-RU" dirty="0" err="1"/>
              <a:t>недержавних</a:t>
            </a:r>
            <a:r>
              <a:rPr lang="ru-RU" dirty="0"/>
              <a:t> </a:t>
            </a:r>
            <a:r>
              <a:rPr lang="ru-RU" dirty="0" err="1"/>
              <a:t>підприємствах</a:t>
            </a:r>
            <a:r>
              <a:rPr lang="ru-RU" dirty="0"/>
              <a:t> </a:t>
            </a:r>
            <a:r>
              <a:rPr lang="ru-RU" dirty="0" err="1"/>
              <a:t>запровадження</a:t>
            </a:r>
            <a:r>
              <a:rPr lang="ru-RU" dirty="0"/>
              <a:t> таких </a:t>
            </a:r>
            <a:r>
              <a:rPr lang="ru-RU" dirty="0" err="1"/>
              <a:t>обмежень</a:t>
            </a:r>
            <a:r>
              <a:rPr lang="ru-RU" dirty="0"/>
              <a:t> – </a:t>
            </a:r>
            <a:r>
              <a:rPr lang="ru-RU" dirty="0" err="1"/>
              <a:t>виняткове</a:t>
            </a:r>
            <a:r>
              <a:rPr lang="ru-RU" dirty="0"/>
              <a:t> право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власників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 err="1"/>
              <a:t>Трудова</a:t>
            </a:r>
            <a:r>
              <a:rPr lang="ru-RU" dirty="0"/>
              <a:t> </a:t>
            </a:r>
            <a:r>
              <a:rPr lang="ru-RU" dirty="0" err="1"/>
              <a:t>правосуб’єктність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обмежуватися</a:t>
            </a:r>
            <a:r>
              <a:rPr lang="ru-RU" dirty="0"/>
              <a:t> (</a:t>
            </a:r>
            <a:r>
              <a:rPr lang="ru-RU" dirty="0" err="1"/>
              <a:t>частково</a:t>
            </a:r>
            <a:r>
              <a:rPr lang="ru-RU" dirty="0"/>
              <a:t> і </a:t>
            </a:r>
            <a:r>
              <a:rPr lang="ru-RU" dirty="0" err="1"/>
              <a:t>тимчасово</a:t>
            </a:r>
            <a:r>
              <a:rPr lang="ru-RU" dirty="0"/>
              <a:t>) судом. Ст. 55 КК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покарання</a:t>
            </a:r>
            <a:r>
              <a:rPr lang="ru-RU" dirty="0"/>
              <a:t>, як </a:t>
            </a:r>
            <a:r>
              <a:rPr lang="ru-RU" dirty="0" err="1"/>
              <a:t>позбавлення</a:t>
            </a:r>
            <a:r>
              <a:rPr lang="ru-RU" dirty="0"/>
              <a:t> права </a:t>
            </a:r>
            <a:r>
              <a:rPr lang="ru-RU" dirty="0" err="1"/>
              <a:t>обіймати</a:t>
            </a:r>
            <a:r>
              <a:rPr lang="ru-RU" dirty="0"/>
              <a:t> </a:t>
            </a:r>
            <a:r>
              <a:rPr lang="ru-RU" dirty="0" err="1"/>
              <a:t>певні</a:t>
            </a:r>
            <a:r>
              <a:rPr lang="ru-RU" dirty="0"/>
              <a:t> посади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займатися</a:t>
            </a:r>
            <a:r>
              <a:rPr lang="ru-RU" dirty="0"/>
              <a:t> </a:t>
            </a:r>
            <a:r>
              <a:rPr lang="ru-RU" dirty="0" err="1"/>
              <a:t>певною</a:t>
            </a:r>
            <a:r>
              <a:rPr lang="ru-RU" dirty="0"/>
              <a:t> </a:t>
            </a:r>
            <a:r>
              <a:rPr lang="ru-RU" dirty="0" err="1"/>
              <a:t>діяльністю</a:t>
            </a:r>
            <a:r>
              <a:rPr lang="ru-RU" dirty="0"/>
              <a:t> (як </a:t>
            </a:r>
            <a:r>
              <a:rPr lang="ru-RU" dirty="0" err="1"/>
              <a:t>основне</a:t>
            </a:r>
            <a:r>
              <a:rPr lang="ru-RU" dirty="0"/>
              <a:t> – на строк </a:t>
            </a:r>
            <a:r>
              <a:rPr lang="ru-RU" dirty="0" err="1"/>
              <a:t>від</a:t>
            </a:r>
            <a:r>
              <a:rPr lang="ru-RU" dirty="0"/>
              <a:t> 2 до 5 </a:t>
            </a:r>
            <a:r>
              <a:rPr lang="ru-RU" dirty="0" err="1"/>
              <a:t>років</a:t>
            </a:r>
            <a:r>
              <a:rPr lang="ru-RU" dirty="0"/>
              <a:t>, як </a:t>
            </a:r>
            <a:r>
              <a:rPr lang="ru-RU" dirty="0" err="1"/>
              <a:t>додаткове</a:t>
            </a:r>
            <a:r>
              <a:rPr lang="ru-RU" dirty="0"/>
              <a:t> – от 1до 3 </a:t>
            </a:r>
            <a:r>
              <a:rPr lang="ru-RU" dirty="0" err="1"/>
              <a:t>років</a:t>
            </a:r>
            <a:r>
              <a:rPr lang="ru-RU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49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4B4FF6-CFDA-4EC5-9A91-DA18E6B52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212" y="228600"/>
            <a:ext cx="6686598" cy="1066800"/>
          </a:xfrm>
        </p:spPr>
        <p:txBody>
          <a:bodyPr/>
          <a:lstStyle/>
          <a:p>
            <a:r>
              <a:rPr lang="uk-UA" b="1" dirty="0"/>
              <a:t>План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BFC0762-4B67-4A54-A10A-B7397E83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2" y="1485900"/>
            <a:ext cx="10820400" cy="4152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/>
              <a:t>1. </a:t>
            </a:r>
            <a:r>
              <a:rPr lang="ru-RU" sz="3200" b="1" dirty="0" err="1"/>
              <a:t>Поняття</a:t>
            </a:r>
            <a:r>
              <a:rPr lang="ru-RU" sz="3200" b="1" dirty="0"/>
              <a:t> та </a:t>
            </a:r>
            <a:r>
              <a:rPr lang="ru-RU" sz="3200" b="1" dirty="0" err="1"/>
              <a:t>види</a:t>
            </a:r>
            <a:r>
              <a:rPr lang="ru-RU" sz="3200" b="1" dirty="0"/>
              <a:t> </a:t>
            </a:r>
            <a:r>
              <a:rPr lang="ru-RU" sz="3200" b="1" dirty="0" err="1"/>
              <a:t>суб'єктів</a:t>
            </a:r>
            <a:r>
              <a:rPr lang="ru-RU" sz="3200" b="1" dirty="0"/>
              <a:t> трудового права</a:t>
            </a:r>
          </a:p>
          <a:p>
            <a:pPr marL="0" indent="0">
              <a:buNone/>
            </a:pPr>
            <a:r>
              <a:rPr lang="ru-RU" sz="3200" b="1" dirty="0"/>
              <a:t>2. </a:t>
            </a:r>
            <a:r>
              <a:rPr lang="ru-RU" sz="3200" b="1" dirty="0" err="1"/>
              <a:t>Працівник</a:t>
            </a:r>
            <a:r>
              <a:rPr lang="ru-RU" sz="3200" b="1" dirty="0"/>
              <a:t> як </a:t>
            </a:r>
            <a:r>
              <a:rPr lang="ru-RU" sz="3200" b="1" dirty="0" err="1"/>
              <a:t>суб'єкт</a:t>
            </a:r>
            <a:r>
              <a:rPr lang="ru-RU" sz="3200" b="1" dirty="0"/>
              <a:t> трудового права</a:t>
            </a:r>
          </a:p>
          <a:p>
            <a:pPr marL="0" indent="0">
              <a:buNone/>
            </a:pPr>
            <a:r>
              <a:rPr lang="ru-RU" sz="3200" b="1" dirty="0"/>
              <a:t>3. </a:t>
            </a:r>
            <a:r>
              <a:rPr lang="ru-RU" sz="3200" b="1" dirty="0" err="1"/>
              <a:t>Правовий</a:t>
            </a:r>
            <a:r>
              <a:rPr lang="ru-RU" sz="3200" b="1" dirty="0"/>
              <a:t> статус </a:t>
            </a:r>
            <a:r>
              <a:rPr lang="ru-RU" sz="3200" b="1" dirty="0" err="1" smtClean="0"/>
              <a:t>роботодавця</a:t>
            </a:r>
            <a:r>
              <a:rPr lang="ru-RU" sz="3200" b="1" dirty="0" smtClean="0"/>
              <a:t> як </a:t>
            </a:r>
            <a:r>
              <a:rPr lang="ru-RU" sz="3200" b="1" dirty="0" err="1"/>
              <a:t>суб'єкта</a:t>
            </a:r>
            <a:r>
              <a:rPr lang="ru-RU" sz="3200" b="1" dirty="0"/>
              <a:t> трудового права</a:t>
            </a:r>
          </a:p>
          <a:p>
            <a:pPr marL="0" indent="0">
              <a:buNone/>
            </a:pPr>
            <a:r>
              <a:rPr lang="ru-RU" sz="3200" b="1" dirty="0"/>
              <a:t>4. </a:t>
            </a:r>
            <a:r>
              <a:rPr lang="ru-RU" sz="3200" b="1" dirty="0" err="1"/>
              <a:t>Професійні</a:t>
            </a:r>
            <a:r>
              <a:rPr lang="ru-RU" sz="3200" b="1" dirty="0"/>
              <a:t> </a:t>
            </a:r>
            <a:r>
              <a:rPr lang="ru-RU" sz="3200" b="1" dirty="0" err="1"/>
              <a:t>спілки</a:t>
            </a:r>
            <a:r>
              <a:rPr lang="ru-RU" sz="3200" b="1" dirty="0"/>
              <a:t> як </a:t>
            </a:r>
            <a:r>
              <a:rPr lang="ru-RU" sz="3200" b="1" dirty="0" err="1" smtClean="0"/>
              <a:t>суб'єкти</a:t>
            </a:r>
            <a:r>
              <a:rPr lang="ru-RU" sz="3200" b="1" dirty="0" smtClean="0"/>
              <a:t> </a:t>
            </a:r>
            <a:r>
              <a:rPr lang="ru-RU" sz="3200" b="1" dirty="0"/>
              <a:t>трудового права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8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Громадянство</a:t>
            </a:r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6"/>
            <a:ext cx="11201400" cy="502344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err="1"/>
              <a:t>Іноземці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з </a:t>
            </a:r>
            <a:r>
              <a:rPr lang="ru-RU" dirty="0" err="1"/>
              <a:t>громадянами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права та </a:t>
            </a:r>
            <a:r>
              <a:rPr lang="ru-RU" dirty="0" err="1"/>
              <a:t>обов’язки</a:t>
            </a:r>
            <a:r>
              <a:rPr lang="ru-RU" dirty="0"/>
              <a:t> в </a:t>
            </a:r>
            <a:r>
              <a:rPr lang="ru-RU" dirty="0" err="1"/>
              <a:t>трудових</a:t>
            </a:r>
            <a:r>
              <a:rPr lang="ru-RU" dirty="0"/>
              <a:t> </a:t>
            </a:r>
            <a:r>
              <a:rPr lang="ru-RU" dirty="0" err="1"/>
              <a:t>відносинах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інше</a:t>
            </a:r>
            <a:r>
              <a:rPr lang="ru-RU" dirty="0"/>
              <a:t> не </a:t>
            </a:r>
            <a:r>
              <a:rPr lang="ru-RU" dirty="0" err="1"/>
              <a:t>передбачено</a:t>
            </a:r>
            <a:r>
              <a:rPr lang="ru-RU" dirty="0"/>
              <a:t> </a:t>
            </a:r>
            <a:r>
              <a:rPr lang="ru-RU" dirty="0" err="1"/>
              <a:t>законодавством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і </a:t>
            </a:r>
            <a:r>
              <a:rPr lang="ru-RU" dirty="0" err="1"/>
              <a:t>міжнародними</a:t>
            </a:r>
            <a:r>
              <a:rPr lang="ru-RU" dirty="0"/>
              <a:t> договорами </a:t>
            </a:r>
            <a:r>
              <a:rPr lang="ru-RU" dirty="0" err="1"/>
              <a:t>України</a:t>
            </a:r>
            <a:r>
              <a:rPr lang="ru-RU" dirty="0"/>
              <a:t> ( ст. 8 Закону </a:t>
            </a:r>
            <a:r>
              <a:rPr lang="ru-RU" dirty="0" err="1"/>
              <a:t>України</a:t>
            </a:r>
            <a:r>
              <a:rPr lang="ru-RU" dirty="0"/>
              <a:t> “Про </a:t>
            </a:r>
            <a:r>
              <a:rPr lang="ru-RU" dirty="0" err="1"/>
              <a:t>правовий</a:t>
            </a:r>
            <a:r>
              <a:rPr lang="ru-RU" dirty="0"/>
              <a:t> статус </a:t>
            </a:r>
            <a:r>
              <a:rPr lang="ru-RU" dirty="0" err="1"/>
              <a:t>іноземців</a:t>
            </a:r>
            <a:r>
              <a:rPr lang="ru-RU" dirty="0"/>
              <a:t>”). </a:t>
            </a:r>
            <a:r>
              <a:rPr lang="ru-RU" dirty="0" err="1"/>
              <a:t>Іноземці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проживають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, </a:t>
            </a:r>
            <a:r>
              <a:rPr lang="ru-RU" dirty="0" err="1"/>
              <a:t>мають</a:t>
            </a:r>
            <a:r>
              <a:rPr lang="ru-RU" dirty="0"/>
              <a:t> право </a:t>
            </a:r>
            <a:r>
              <a:rPr lang="ru-RU" dirty="0" err="1"/>
              <a:t>займатися</a:t>
            </a:r>
            <a:r>
              <a:rPr lang="ru-RU" dirty="0"/>
              <a:t> </a:t>
            </a:r>
            <a:r>
              <a:rPr lang="ru-RU" dirty="0" err="1"/>
              <a:t>трудової</a:t>
            </a:r>
            <a:r>
              <a:rPr lang="ru-RU" dirty="0"/>
              <a:t> </a:t>
            </a:r>
            <a:r>
              <a:rPr lang="ru-RU" dirty="0" err="1"/>
              <a:t>діяльністю</a:t>
            </a:r>
            <a:r>
              <a:rPr lang="ru-RU" dirty="0"/>
              <a:t> на </a:t>
            </a:r>
            <a:r>
              <a:rPr lang="ru-RU" dirty="0" err="1"/>
              <a:t>підставах</a:t>
            </a:r>
            <a:r>
              <a:rPr lang="ru-RU" dirty="0"/>
              <a:t> і в порядку, </a:t>
            </a:r>
            <a:r>
              <a:rPr lang="ru-RU" dirty="0" err="1"/>
              <a:t>встановлених</a:t>
            </a:r>
            <a:r>
              <a:rPr lang="ru-RU" dirty="0"/>
              <a:t> для </a:t>
            </a:r>
            <a:r>
              <a:rPr lang="ru-RU" dirty="0" err="1"/>
              <a:t>громадян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err="1" smtClean="0"/>
              <a:t>Іноземці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іммігрували</a:t>
            </a:r>
            <a:r>
              <a:rPr lang="ru-RU" dirty="0"/>
              <a:t> в </a:t>
            </a:r>
            <a:r>
              <a:rPr lang="ru-RU" dirty="0" err="1"/>
              <a:t>Україну</a:t>
            </a:r>
            <a:r>
              <a:rPr lang="ru-RU" dirty="0"/>
              <a:t> для </a:t>
            </a:r>
            <a:r>
              <a:rPr lang="ru-RU" dirty="0" err="1"/>
              <a:t>працевлаштування</a:t>
            </a:r>
            <a:r>
              <a:rPr lang="ru-RU" dirty="0"/>
              <a:t> на </a:t>
            </a:r>
            <a:r>
              <a:rPr lang="ru-RU" dirty="0" err="1"/>
              <a:t>певний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,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займатися</a:t>
            </a:r>
            <a:r>
              <a:rPr lang="ru-RU" dirty="0"/>
              <a:t> трудовою </a:t>
            </a:r>
            <a:r>
              <a:rPr lang="ru-RU" dirty="0" err="1"/>
              <a:t>діяльністю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отриманого</a:t>
            </a:r>
            <a:r>
              <a:rPr lang="ru-RU" dirty="0"/>
              <a:t> </a:t>
            </a:r>
            <a:r>
              <a:rPr lang="ru-RU" dirty="0" err="1"/>
              <a:t>дозволу</a:t>
            </a:r>
            <a:r>
              <a:rPr lang="ru-RU" dirty="0"/>
              <a:t> на </a:t>
            </a:r>
            <a:r>
              <a:rPr lang="ru-RU" dirty="0" err="1"/>
              <a:t>працевлаштування</a:t>
            </a:r>
            <a:r>
              <a:rPr lang="ru-RU" dirty="0"/>
              <a:t> (до 1 року, </a:t>
            </a:r>
            <a:r>
              <a:rPr lang="ru-RU" dirty="0" err="1"/>
              <a:t>продовжується</a:t>
            </a:r>
            <a:r>
              <a:rPr lang="ru-RU" dirty="0"/>
              <a:t> до 4 </a:t>
            </a:r>
            <a:r>
              <a:rPr lang="ru-RU" dirty="0" err="1"/>
              <a:t>років</a:t>
            </a:r>
            <a:r>
              <a:rPr lang="ru-RU" dirty="0"/>
              <a:t>, в </a:t>
            </a:r>
            <a:r>
              <a:rPr lang="ru-RU" dirty="0" err="1"/>
              <a:t>подальшому</a:t>
            </a:r>
            <a:r>
              <a:rPr lang="ru-RU" dirty="0"/>
              <a:t> </a:t>
            </a:r>
            <a:r>
              <a:rPr lang="ru-RU" dirty="0" err="1"/>
              <a:t>якщо</a:t>
            </a:r>
            <a:r>
              <a:rPr lang="ru-RU" dirty="0"/>
              <a:t> є потреба – </a:t>
            </a:r>
            <a:r>
              <a:rPr lang="ru-RU" dirty="0" err="1"/>
              <a:t>оформляється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6-ти </a:t>
            </a:r>
            <a:r>
              <a:rPr lang="ru-RU" dirty="0" err="1"/>
              <a:t>місячної</a:t>
            </a:r>
            <a:r>
              <a:rPr lang="ru-RU" dirty="0"/>
              <a:t> перерви).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err="1" smtClean="0"/>
              <a:t>Законодавством</a:t>
            </a:r>
            <a:r>
              <a:rPr lang="ru-RU" dirty="0" smtClean="0"/>
              <a:t> </a:t>
            </a:r>
            <a:r>
              <a:rPr lang="ru-RU" dirty="0" err="1"/>
              <a:t>передбачено</a:t>
            </a:r>
            <a:r>
              <a:rPr lang="ru-RU" dirty="0"/>
              <a:t> </a:t>
            </a:r>
            <a:r>
              <a:rPr lang="ru-RU" dirty="0" err="1"/>
              <a:t>певні</a:t>
            </a:r>
            <a:r>
              <a:rPr lang="ru-RU" dirty="0"/>
              <a:t> </a:t>
            </a:r>
            <a:r>
              <a:rPr lang="ru-RU" dirty="0" err="1"/>
              <a:t>обмеження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dirty="0" err="1"/>
              <a:t>іноземців</a:t>
            </a:r>
            <a:r>
              <a:rPr lang="ru-RU" dirty="0"/>
              <a:t> на </a:t>
            </a:r>
            <a:r>
              <a:rPr lang="ru-RU" dirty="0" err="1"/>
              <a:t>певні</a:t>
            </a:r>
            <a:r>
              <a:rPr lang="ru-RU" dirty="0"/>
              <a:t> посади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зайняття</a:t>
            </a:r>
            <a:r>
              <a:rPr lang="ru-RU" dirty="0"/>
              <a:t> </a:t>
            </a:r>
            <a:r>
              <a:rPr lang="ru-RU" dirty="0" err="1"/>
              <a:t>певною</a:t>
            </a:r>
            <a:r>
              <a:rPr lang="ru-RU" dirty="0"/>
              <a:t> </a:t>
            </a:r>
            <a:r>
              <a:rPr lang="ru-RU" dirty="0" err="1"/>
              <a:t>діяльністю</a:t>
            </a:r>
            <a:r>
              <a:rPr lang="ru-RU" dirty="0"/>
              <a:t> (напр., право на </a:t>
            </a:r>
            <a:r>
              <a:rPr lang="ru-RU" dirty="0" err="1"/>
              <a:t>державну</a:t>
            </a:r>
            <a:r>
              <a:rPr lang="ru-RU" dirty="0"/>
              <a:t> службу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громадяни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; </a:t>
            </a:r>
            <a:r>
              <a:rPr lang="ru-RU" dirty="0" err="1"/>
              <a:t>іноземець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бути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 smtClean="0"/>
              <a:t>нотаріусом</a:t>
            </a:r>
            <a:r>
              <a:rPr lang="ru-RU" dirty="0" smtClean="0"/>
              <a:t>, </a:t>
            </a:r>
            <a:r>
              <a:rPr lang="ru-RU" dirty="0" err="1" smtClean="0"/>
              <a:t>суддею</a:t>
            </a:r>
            <a:r>
              <a:rPr lang="ru-RU" dirty="0" smtClean="0"/>
              <a:t>, прокурором </a:t>
            </a:r>
            <a:r>
              <a:rPr lang="ru-RU" dirty="0" err="1" smtClean="0"/>
              <a:t>тощо</a:t>
            </a:r>
            <a:r>
              <a:rPr lang="ru-RU" dirty="0" smtClean="0"/>
              <a:t>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6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/>
              <a:t>Роботодавці</a:t>
            </a:r>
            <a:r>
              <a:rPr lang="ru-RU" sz="3200" b="1" dirty="0" smtClean="0"/>
              <a:t> </a:t>
            </a:r>
            <a:r>
              <a:rPr lang="ru-RU" sz="3200" b="1" dirty="0"/>
              <a:t>як </a:t>
            </a:r>
            <a:r>
              <a:rPr lang="ru-RU" sz="3200" b="1" dirty="0" err="1"/>
              <a:t>суб’єкти</a:t>
            </a:r>
            <a:r>
              <a:rPr lang="ru-RU" sz="3200" b="1" dirty="0"/>
              <a:t> </a:t>
            </a:r>
            <a:r>
              <a:rPr lang="ru-RU" sz="3200" b="1" dirty="0" err="1"/>
              <a:t>трудових</a:t>
            </a:r>
            <a:r>
              <a:rPr lang="ru-RU" sz="3200" b="1" dirty="0"/>
              <a:t> </a:t>
            </a:r>
            <a:r>
              <a:rPr lang="ru-RU" sz="3200" b="1" dirty="0" err="1"/>
              <a:t>правовідносин</a:t>
            </a:r>
            <a:r>
              <a:rPr lang="ru-RU" sz="3200" b="1" dirty="0"/>
              <a:t>.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6"/>
            <a:ext cx="11201400" cy="50234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err="1"/>
              <a:t>Термін</a:t>
            </a:r>
            <a:r>
              <a:rPr lang="ru-RU" b="1" dirty="0"/>
              <a:t> “</a:t>
            </a:r>
            <a:r>
              <a:rPr lang="ru-RU" b="1" dirty="0" err="1"/>
              <a:t>роботодавець</a:t>
            </a:r>
            <a:r>
              <a:rPr lang="ru-RU" b="1" dirty="0"/>
              <a:t>” є </a:t>
            </a:r>
            <a:r>
              <a:rPr lang="ru-RU" b="1" dirty="0" err="1"/>
              <a:t>новим</a:t>
            </a:r>
            <a:r>
              <a:rPr lang="ru-RU" b="1" dirty="0"/>
              <a:t> для </a:t>
            </a:r>
            <a:r>
              <a:rPr lang="ru-RU" b="1" dirty="0" err="1"/>
              <a:t>законодавства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, у </a:t>
            </a:r>
            <a:r>
              <a:rPr lang="ru-RU" b="1" dirty="0" err="1"/>
              <a:t>КЗпП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</a:t>
            </a:r>
            <a:r>
              <a:rPr lang="ru-RU" b="1" dirty="0" err="1"/>
              <a:t>він</a:t>
            </a:r>
            <a:r>
              <a:rPr lang="ru-RU" b="1" dirty="0"/>
              <a:t> не </a:t>
            </a:r>
            <a:r>
              <a:rPr lang="ru-RU" b="1" dirty="0" err="1"/>
              <a:t>вживається</a:t>
            </a:r>
            <a:r>
              <a:rPr lang="ru-RU" b="1" dirty="0"/>
              <a:t>.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визначення</a:t>
            </a:r>
            <a:r>
              <a:rPr lang="ru-RU" b="1" dirty="0"/>
              <a:t> дано у </a:t>
            </a:r>
            <a:r>
              <a:rPr lang="ru-RU" b="1" dirty="0" err="1"/>
              <a:t>більш</a:t>
            </a:r>
            <a:r>
              <a:rPr lang="ru-RU" b="1" dirty="0"/>
              <a:t> </a:t>
            </a:r>
            <a:r>
              <a:rPr lang="ru-RU" b="1" dirty="0" err="1"/>
              <a:t>сучасних</a:t>
            </a:r>
            <a:r>
              <a:rPr lang="ru-RU" b="1" dirty="0"/>
              <a:t> актах</a:t>
            </a:r>
            <a:r>
              <a:rPr lang="ru-RU" b="1" dirty="0" smtClean="0"/>
              <a:t>.</a:t>
            </a:r>
          </a:p>
          <a:p>
            <a:pPr marL="0" indent="0" algn="just">
              <a:buNone/>
            </a:pPr>
            <a:r>
              <a:rPr lang="ru-RU" b="1" dirty="0" smtClean="0"/>
              <a:t> </a:t>
            </a:r>
            <a:r>
              <a:rPr lang="ru-RU" b="1" dirty="0"/>
              <a:t>Так, в </a:t>
            </a:r>
            <a:r>
              <a:rPr lang="ru-RU" b="1" dirty="0" err="1"/>
              <a:t>Законі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“Про </a:t>
            </a:r>
            <a:r>
              <a:rPr lang="ru-RU" b="1" dirty="0" err="1"/>
              <a:t>професійні</a:t>
            </a:r>
            <a:r>
              <a:rPr lang="ru-RU" b="1" dirty="0"/>
              <a:t> </a:t>
            </a:r>
            <a:r>
              <a:rPr lang="ru-RU" b="1" dirty="0" err="1"/>
              <a:t>спілки</a:t>
            </a:r>
            <a:r>
              <a:rPr lang="ru-RU" b="1" dirty="0"/>
              <a:t>, </a:t>
            </a:r>
            <a:r>
              <a:rPr lang="ru-RU" b="1" dirty="0" err="1"/>
              <a:t>їх</a:t>
            </a:r>
            <a:r>
              <a:rPr lang="ru-RU" b="1" dirty="0"/>
              <a:t> права та </a:t>
            </a:r>
            <a:r>
              <a:rPr lang="ru-RU" b="1" dirty="0" err="1"/>
              <a:t>гарантії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r>
              <a:rPr lang="ru-RU" b="1" dirty="0"/>
              <a:t>” </a:t>
            </a:r>
            <a:r>
              <a:rPr lang="ru-RU" b="1" dirty="0" err="1"/>
              <a:t>від</a:t>
            </a:r>
            <a:r>
              <a:rPr lang="ru-RU" b="1" dirty="0"/>
              <a:t> 15.09.1999 </a:t>
            </a:r>
            <a:r>
              <a:rPr lang="ru-RU" b="1" dirty="0" err="1"/>
              <a:t>роботодавець</a:t>
            </a:r>
            <a:r>
              <a:rPr lang="ru-RU" b="1" dirty="0"/>
              <a:t> </a:t>
            </a:r>
            <a:r>
              <a:rPr lang="ru-RU" b="1" dirty="0" err="1"/>
              <a:t>визначається</a:t>
            </a:r>
            <a:r>
              <a:rPr lang="ru-RU" b="1" dirty="0"/>
              <a:t> як </a:t>
            </a:r>
            <a:r>
              <a:rPr lang="ru-RU" b="1" dirty="0" err="1"/>
              <a:t>власник</a:t>
            </a:r>
            <a:r>
              <a:rPr lang="ru-RU" b="1" dirty="0"/>
              <a:t> </a:t>
            </a:r>
            <a:r>
              <a:rPr lang="ru-RU" b="1" dirty="0" err="1"/>
              <a:t>підприємства</a:t>
            </a:r>
            <a:r>
              <a:rPr lang="ru-RU" b="1" dirty="0"/>
              <a:t>, установи,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організації</a:t>
            </a:r>
            <a:r>
              <a:rPr lang="ru-RU" b="1" dirty="0"/>
              <a:t> </a:t>
            </a:r>
            <a:r>
              <a:rPr lang="ru-RU" b="1" dirty="0" err="1"/>
              <a:t>незалежно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форм </a:t>
            </a:r>
            <a:r>
              <a:rPr lang="ru-RU" b="1" dirty="0" err="1"/>
              <a:t>власності</a:t>
            </a:r>
            <a:r>
              <a:rPr lang="ru-RU" b="1" dirty="0"/>
              <a:t>, виду </a:t>
            </a:r>
            <a:r>
              <a:rPr lang="ru-RU" b="1" dirty="0" err="1"/>
              <a:t>діяльності</a:t>
            </a:r>
            <a:r>
              <a:rPr lang="ru-RU" b="1" dirty="0"/>
              <a:t> та </a:t>
            </a:r>
            <a:r>
              <a:rPr lang="ru-RU" b="1" dirty="0" err="1"/>
              <a:t>галузевої</a:t>
            </a:r>
            <a:r>
              <a:rPr lang="ru-RU" b="1" dirty="0"/>
              <a:t> </a:t>
            </a:r>
            <a:r>
              <a:rPr lang="ru-RU" b="1" dirty="0" err="1"/>
              <a:t>належності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уповноважений</a:t>
            </a:r>
            <a:r>
              <a:rPr lang="ru-RU" b="1" dirty="0"/>
              <a:t> ним орган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фізична</a:t>
            </a:r>
            <a:r>
              <a:rPr lang="ru-RU" b="1" dirty="0"/>
              <a:t> особа,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відповідно</a:t>
            </a:r>
            <a:r>
              <a:rPr lang="ru-RU" b="1" dirty="0"/>
              <a:t> до </a:t>
            </a:r>
            <a:r>
              <a:rPr lang="ru-RU" b="1" dirty="0" err="1"/>
              <a:t>законодавства</a:t>
            </a:r>
            <a:r>
              <a:rPr lang="ru-RU" b="1" dirty="0"/>
              <a:t> </a:t>
            </a:r>
            <a:r>
              <a:rPr lang="ru-RU" b="1" dirty="0" err="1"/>
              <a:t>використовують</a:t>
            </a:r>
            <a:r>
              <a:rPr lang="ru-RU" b="1" dirty="0"/>
              <a:t> </a:t>
            </a:r>
            <a:r>
              <a:rPr lang="ru-RU" b="1" dirty="0" err="1"/>
              <a:t>найману</a:t>
            </a:r>
            <a:r>
              <a:rPr lang="ru-RU" b="1" dirty="0"/>
              <a:t> </a:t>
            </a:r>
            <a:r>
              <a:rPr lang="ru-RU" b="1" dirty="0" err="1"/>
              <a:t>працю</a:t>
            </a:r>
            <a:r>
              <a:rPr lang="ru-RU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1517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/>
              <a:t>Роботодавці</a:t>
            </a:r>
            <a:r>
              <a:rPr lang="ru-RU" sz="3200" b="1" dirty="0" smtClean="0"/>
              <a:t> </a:t>
            </a:r>
            <a:r>
              <a:rPr lang="ru-RU" sz="3200" b="1" dirty="0"/>
              <a:t>як </a:t>
            </a:r>
            <a:r>
              <a:rPr lang="ru-RU" sz="3200" b="1" dirty="0" err="1"/>
              <a:t>суб’єкти</a:t>
            </a:r>
            <a:r>
              <a:rPr lang="ru-RU" sz="3200" b="1" dirty="0"/>
              <a:t> </a:t>
            </a:r>
            <a:r>
              <a:rPr lang="ru-RU" sz="3200" b="1" dirty="0" err="1"/>
              <a:t>трудових</a:t>
            </a:r>
            <a:r>
              <a:rPr lang="ru-RU" sz="3200" b="1" dirty="0"/>
              <a:t> </a:t>
            </a:r>
            <a:r>
              <a:rPr lang="ru-RU" sz="3200" b="1" dirty="0" err="1"/>
              <a:t>правовідносин</a:t>
            </a:r>
            <a:r>
              <a:rPr lang="ru-RU" sz="3200" b="1" dirty="0"/>
              <a:t>.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6"/>
            <a:ext cx="11201400" cy="502344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b="1" dirty="0" err="1"/>
              <a:t>Основні</a:t>
            </a:r>
            <a:r>
              <a:rPr lang="ru-RU" b="1" dirty="0"/>
              <a:t> </a:t>
            </a:r>
            <a:r>
              <a:rPr lang="ru-RU" b="1" dirty="0" err="1"/>
              <a:t>ознаки</a:t>
            </a:r>
            <a:r>
              <a:rPr lang="ru-RU" b="1" dirty="0"/>
              <a:t> </a:t>
            </a:r>
            <a:r>
              <a:rPr lang="ru-RU" b="1" dirty="0" err="1"/>
              <a:t>правосуб’єктності</a:t>
            </a:r>
            <a:r>
              <a:rPr lang="ru-RU" b="1" dirty="0"/>
              <a:t> </a:t>
            </a:r>
            <a:r>
              <a:rPr lang="ru-RU" b="1" dirty="0" err="1"/>
              <a:t>роботодавців</a:t>
            </a:r>
            <a:r>
              <a:rPr lang="ru-RU" b="1" dirty="0"/>
              <a:t>:</a:t>
            </a:r>
          </a:p>
          <a:p>
            <a:pPr marL="0" indent="0" algn="just">
              <a:buNone/>
            </a:pPr>
            <a:r>
              <a:rPr lang="ru-RU" b="1" dirty="0"/>
              <a:t>1) </a:t>
            </a:r>
            <a:r>
              <a:rPr lang="ru-RU" b="1" dirty="0" err="1"/>
              <a:t>Можливість</a:t>
            </a:r>
            <a:r>
              <a:rPr lang="ru-RU" b="1" dirty="0"/>
              <a:t> </a:t>
            </a:r>
            <a:r>
              <a:rPr lang="ru-RU" b="1" dirty="0" err="1"/>
              <a:t>приймати</a:t>
            </a:r>
            <a:r>
              <a:rPr lang="ru-RU" b="1" dirty="0"/>
              <a:t> і </a:t>
            </a:r>
            <a:r>
              <a:rPr lang="ru-RU" b="1" dirty="0" err="1"/>
              <a:t>звільняти</a:t>
            </a:r>
            <a:r>
              <a:rPr lang="ru-RU" b="1" dirty="0"/>
              <a:t> </a:t>
            </a:r>
            <a:r>
              <a:rPr lang="ru-RU" b="1" dirty="0" err="1"/>
              <a:t>працівників</a:t>
            </a:r>
            <a:r>
              <a:rPr lang="ru-RU" b="1" dirty="0"/>
              <a:t>. Ст.. 5 Закону </a:t>
            </a:r>
            <a:r>
              <a:rPr lang="ru-RU" b="1" dirty="0" err="1"/>
              <a:t>України</a:t>
            </a:r>
            <a:r>
              <a:rPr lang="ru-RU" b="1" dirty="0"/>
              <a:t> “Про </a:t>
            </a:r>
            <a:r>
              <a:rPr lang="ru-RU" b="1" dirty="0" err="1"/>
              <a:t>власність</a:t>
            </a:r>
            <a:r>
              <a:rPr lang="ru-RU" b="1" dirty="0"/>
              <a:t>” </a:t>
            </a:r>
            <a:r>
              <a:rPr lang="ru-RU" b="1" dirty="0" err="1"/>
              <a:t>встановлює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власник</a:t>
            </a:r>
            <a:r>
              <a:rPr lang="ru-RU" b="1" dirty="0"/>
              <a:t> </a:t>
            </a:r>
            <a:r>
              <a:rPr lang="ru-RU" b="1" dirty="0" err="1"/>
              <a:t>має</a:t>
            </a:r>
            <a:r>
              <a:rPr lang="ru-RU" b="1" dirty="0"/>
              <a:t> право на </a:t>
            </a:r>
            <a:r>
              <a:rPr lang="ru-RU" b="1" dirty="0" err="1"/>
              <a:t>договірних</a:t>
            </a:r>
            <a:r>
              <a:rPr lang="ru-RU" b="1" dirty="0"/>
              <a:t> засадах </a:t>
            </a:r>
            <a:r>
              <a:rPr lang="ru-RU" b="1" dirty="0" err="1"/>
              <a:t>використовувати</a:t>
            </a:r>
            <a:r>
              <a:rPr lang="ru-RU" b="1" dirty="0"/>
              <a:t> </a:t>
            </a:r>
            <a:r>
              <a:rPr lang="ru-RU" b="1" dirty="0" err="1"/>
              <a:t>працю</a:t>
            </a:r>
            <a:r>
              <a:rPr lang="ru-RU" b="1" dirty="0"/>
              <a:t> </a:t>
            </a:r>
            <a:r>
              <a:rPr lang="ru-RU" b="1" dirty="0" err="1"/>
              <a:t>громадян</a:t>
            </a:r>
            <a:r>
              <a:rPr lang="ru-RU" b="1" dirty="0"/>
              <a:t>. ст. 46 </a:t>
            </a:r>
            <a:r>
              <a:rPr lang="ru-RU" b="1" dirty="0" err="1"/>
              <a:t>Господарського</a:t>
            </a:r>
            <a:r>
              <a:rPr lang="ru-RU" b="1" dirty="0"/>
              <a:t> кодексу </a:t>
            </a:r>
            <a:r>
              <a:rPr lang="ru-RU" b="1" dirty="0" err="1"/>
              <a:t>передбачає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підприємці</a:t>
            </a:r>
            <a:r>
              <a:rPr lang="ru-RU" b="1" dirty="0"/>
              <a:t> </a:t>
            </a:r>
            <a:r>
              <a:rPr lang="ru-RU" b="1" dirty="0" err="1"/>
              <a:t>мають</a:t>
            </a:r>
            <a:r>
              <a:rPr lang="ru-RU" b="1" dirty="0"/>
              <a:t> право </a:t>
            </a:r>
            <a:r>
              <a:rPr lang="ru-RU" b="1" dirty="0" err="1"/>
              <a:t>укладати</a:t>
            </a:r>
            <a:r>
              <a:rPr lang="ru-RU" b="1" dirty="0"/>
              <a:t> з </a:t>
            </a:r>
            <a:r>
              <a:rPr lang="ru-RU" b="1" dirty="0" err="1"/>
              <a:t>громадянами</a:t>
            </a:r>
            <a:r>
              <a:rPr lang="ru-RU" b="1" dirty="0"/>
              <a:t> договори </a:t>
            </a:r>
            <a:r>
              <a:rPr lang="ru-RU" b="1" dirty="0" err="1"/>
              <a:t>щодо</a:t>
            </a:r>
            <a:r>
              <a:rPr lang="ru-RU" b="1" dirty="0"/>
              <a:t> </a:t>
            </a:r>
            <a:r>
              <a:rPr lang="ru-RU" b="1" dirty="0" err="1"/>
              <a:t>використання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праці</a:t>
            </a:r>
            <a:r>
              <a:rPr lang="ru-RU" b="1" dirty="0"/>
              <a:t>. </a:t>
            </a:r>
            <a:r>
              <a:rPr lang="ru-RU" b="1" dirty="0" err="1"/>
              <a:t>Трудова</a:t>
            </a:r>
            <a:r>
              <a:rPr lang="ru-RU" b="1" dirty="0"/>
              <a:t> </a:t>
            </a:r>
            <a:r>
              <a:rPr lang="ru-RU" b="1" dirty="0" err="1"/>
              <a:t>правосуб’єктність</a:t>
            </a:r>
            <a:r>
              <a:rPr lang="ru-RU" b="1" dirty="0"/>
              <a:t> </a:t>
            </a:r>
            <a:r>
              <a:rPr lang="ru-RU" b="1" dirty="0" err="1"/>
              <a:t>роботодавців</a:t>
            </a:r>
            <a:r>
              <a:rPr lang="ru-RU" b="1" dirty="0"/>
              <a:t> </a:t>
            </a:r>
            <a:r>
              <a:rPr lang="ru-RU" b="1" dirty="0" err="1"/>
              <a:t>юридичних</a:t>
            </a:r>
            <a:r>
              <a:rPr lang="ru-RU" b="1" dirty="0"/>
              <a:t> </a:t>
            </a:r>
            <a:r>
              <a:rPr lang="ru-RU" b="1" dirty="0" err="1"/>
              <a:t>осіб</a:t>
            </a:r>
            <a:r>
              <a:rPr lang="ru-RU" b="1" dirty="0"/>
              <a:t> </a:t>
            </a:r>
            <a:r>
              <a:rPr lang="ru-RU" b="1" dirty="0" err="1"/>
              <a:t>виникає</a:t>
            </a:r>
            <a:r>
              <a:rPr lang="ru-RU" b="1" dirty="0"/>
              <a:t> з моменту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державної</a:t>
            </a:r>
            <a:r>
              <a:rPr lang="ru-RU" b="1" dirty="0"/>
              <a:t> </a:t>
            </a:r>
            <a:r>
              <a:rPr lang="ru-RU" b="1" dirty="0" err="1"/>
              <a:t>реєстрації</a:t>
            </a:r>
            <a:r>
              <a:rPr lang="ru-RU" b="1" dirty="0"/>
              <a:t>, </a:t>
            </a:r>
            <a:r>
              <a:rPr lang="ru-RU" b="1" dirty="0" err="1"/>
              <a:t>фізичних</a:t>
            </a:r>
            <a:r>
              <a:rPr lang="ru-RU" b="1" dirty="0"/>
              <a:t> – з </a:t>
            </a:r>
            <a:r>
              <a:rPr lang="ru-RU" b="1" dirty="0" err="1"/>
              <a:t>досягнення</a:t>
            </a:r>
            <a:r>
              <a:rPr lang="ru-RU" b="1" dirty="0"/>
              <a:t> </a:t>
            </a:r>
            <a:r>
              <a:rPr lang="ru-RU" b="1" dirty="0" err="1"/>
              <a:t>повноліття</a:t>
            </a:r>
            <a:r>
              <a:rPr lang="ru-RU" b="1" dirty="0"/>
              <a:t>. </a:t>
            </a:r>
            <a:r>
              <a:rPr lang="ru-RU" b="1" dirty="0" err="1"/>
              <a:t>Тобто</a:t>
            </a:r>
            <a:r>
              <a:rPr lang="ru-RU" b="1" dirty="0"/>
              <a:t> </a:t>
            </a:r>
            <a:r>
              <a:rPr lang="ru-RU" b="1" dirty="0" err="1"/>
              <a:t>трудова</a:t>
            </a:r>
            <a:r>
              <a:rPr lang="ru-RU" b="1" dirty="0"/>
              <a:t> </a:t>
            </a:r>
            <a:r>
              <a:rPr lang="ru-RU" b="1" dirty="0" err="1"/>
              <a:t>правосуб’єктність</a:t>
            </a:r>
            <a:r>
              <a:rPr lang="ru-RU" b="1" dirty="0"/>
              <a:t> </a:t>
            </a:r>
            <a:r>
              <a:rPr lang="ru-RU" b="1" dirty="0" err="1"/>
              <a:t>працівників</a:t>
            </a:r>
            <a:r>
              <a:rPr lang="ru-RU" b="1" dirty="0"/>
              <a:t> не </a:t>
            </a:r>
            <a:r>
              <a:rPr lang="ru-RU" b="1" dirty="0" err="1"/>
              <a:t>збігається</a:t>
            </a:r>
            <a:r>
              <a:rPr lang="ru-RU" b="1" dirty="0"/>
              <a:t> з трудовою </a:t>
            </a:r>
            <a:r>
              <a:rPr lang="ru-RU" b="1" dirty="0" err="1"/>
              <a:t>правосуб’єктністю</a:t>
            </a:r>
            <a:r>
              <a:rPr lang="ru-RU" b="1" dirty="0"/>
              <a:t> </a:t>
            </a:r>
            <a:r>
              <a:rPr lang="ru-RU" b="1" dirty="0" err="1"/>
              <a:t>роботодавців</a:t>
            </a:r>
            <a:r>
              <a:rPr lang="ru-RU" b="1" dirty="0"/>
              <a:t> – </a:t>
            </a:r>
            <a:r>
              <a:rPr lang="ru-RU" b="1" dirty="0" err="1"/>
              <a:t>фізичних</a:t>
            </a:r>
            <a:r>
              <a:rPr lang="ru-RU" b="1" dirty="0"/>
              <a:t> </a:t>
            </a:r>
            <a:r>
              <a:rPr lang="ru-RU" b="1" dirty="0" err="1"/>
              <a:t>осіб</a:t>
            </a:r>
            <a:r>
              <a:rPr lang="ru-RU" b="1" dirty="0"/>
              <a:t>. </a:t>
            </a:r>
          </a:p>
          <a:p>
            <a:pPr marL="0" indent="0" algn="just">
              <a:buNone/>
            </a:pPr>
            <a:r>
              <a:rPr lang="ru-RU" b="1" dirty="0"/>
              <a:t>2) </a:t>
            </a:r>
            <a:r>
              <a:rPr lang="ru-RU" b="1" dirty="0" err="1"/>
              <a:t>Майнова</a:t>
            </a:r>
            <a:r>
              <a:rPr lang="ru-RU" b="1" dirty="0"/>
              <a:t> </a:t>
            </a:r>
            <a:r>
              <a:rPr lang="ru-RU" b="1" dirty="0" err="1"/>
              <a:t>самостійність</a:t>
            </a:r>
            <a:r>
              <a:rPr lang="ru-RU" b="1" dirty="0"/>
              <a:t> </a:t>
            </a:r>
            <a:r>
              <a:rPr lang="ru-RU" b="1" dirty="0" err="1"/>
              <a:t>роботодавця</a:t>
            </a:r>
            <a:r>
              <a:rPr lang="ru-RU" b="1" dirty="0"/>
              <a:t>. </a:t>
            </a:r>
            <a:r>
              <a:rPr lang="ru-RU" b="1" dirty="0" err="1"/>
              <a:t>Роботодавець</a:t>
            </a:r>
            <a:r>
              <a:rPr lang="ru-RU" b="1" dirty="0"/>
              <a:t> повинен </a:t>
            </a:r>
            <a:r>
              <a:rPr lang="ru-RU" b="1" dirty="0" err="1"/>
              <a:t>виконувати</a:t>
            </a:r>
            <a:r>
              <a:rPr lang="ru-RU" b="1" dirty="0"/>
              <a:t> </a:t>
            </a:r>
            <a:r>
              <a:rPr lang="ru-RU" b="1" dirty="0" err="1"/>
              <a:t>певні</a:t>
            </a:r>
            <a:r>
              <a:rPr lang="ru-RU" b="1" dirty="0"/>
              <a:t> </a:t>
            </a:r>
            <a:r>
              <a:rPr lang="ru-RU" b="1" dirty="0" err="1"/>
              <a:t>майнові</a:t>
            </a:r>
            <a:r>
              <a:rPr lang="ru-RU" b="1" dirty="0"/>
              <a:t> </a:t>
            </a:r>
            <a:r>
              <a:rPr lang="ru-RU" b="1" dirty="0" err="1"/>
              <a:t>зобов’язання</a:t>
            </a:r>
            <a:r>
              <a:rPr lang="ru-RU" b="1" dirty="0"/>
              <a:t>: </a:t>
            </a:r>
            <a:r>
              <a:rPr lang="ru-RU" b="1" dirty="0" err="1"/>
              <a:t>виплата</a:t>
            </a:r>
            <a:r>
              <a:rPr lang="ru-RU" b="1" dirty="0"/>
              <a:t> </a:t>
            </a:r>
            <a:r>
              <a:rPr lang="ru-RU" b="1" dirty="0" err="1"/>
              <a:t>заробітної</a:t>
            </a:r>
            <a:r>
              <a:rPr lang="ru-RU" b="1" dirty="0"/>
              <a:t> плати, </a:t>
            </a:r>
            <a:r>
              <a:rPr lang="ru-RU" b="1" dirty="0" err="1"/>
              <a:t>сплата</a:t>
            </a:r>
            <a:r>
              <a:rPr lang="ru-RU" b="1" dirty="0"/>
              <a:t> </a:t>
            </a:r>
            <a:r>
              <a:rPr lang="ru-RU" b="1" dirty="0" err="1"/>
              <a:t>страхових</a:t>
            </a:r>
            <a:r>
              <a:rPr lang="ru-RU" b="1" dirty="0"/>
              <a:t> </a:t>
            </a:r>
            <a:r>
              <a:rPr lang="ru-RU" b="1" dirty="0" err="1"/>
              <a:t>внесків</a:t>
            </a:r>
            <a:r>
              <a:rPr lang="ru-RU" b="1" dirty="0"/>
              <a:t> на </a:t>
            </a:r>
            <a:r>
              <a:rPr lang="ru-RU" b="1" dirty="0" err="1"/>
              <a:t>соціальне</a:t>
            </a:r>
            <a:r>
              <a:rPr lang="ru-RU" b="1" dirty="0"/>
              <a:t> </a:t>
            </a:r>
            <a:r>
              <a:rPr lang="ru-RU" b="1" dirty="0" err="1"/>
              <a:t>страхування</a:t>
            </a:r>
            <a:r>
              <a:rPr lang="ru-RU" b="1" dirty="0"/>
              <a:t> на </a:t>
            </a:r>
            <a:r>
              <a:rPr lang="ru-RU" b="1" dirty="0" err="1"/>
              <a:t>випадок</a:t>
            </a:r>
            <a:r>
              <a:rPr lang="ru-RU" b="1" dirty="0"/>
              <a:t> </a:t>
            </a:r>
            <a:r>
              <a:rPr lang="ru-RU" b="1" dirty="0" err="1"/>
              <a:t>безробіття</a:t>
            </a:r>
            <a:r>
              <a:rPr lang="ru-RU" b="1" dirty="0"/>
              <a:t>, </a:t>
            </a:r>
            <a:r>
              <a:rPr lang="ru-RU" b="1" dirty="0" err="1"/>
              <a:t>нещасного</a:t>
            </a:r>
            <a:r>
              <a:rPr lang="ru-RU" b="1" dirty="0"/>
              <a:t> </a:t>
            </a:r>
            <a:r>
              <a:rPr lang="ru-RU" b="1" dirty="0" err="1"/>
              <a:t>випадку</a:t>
            </a:r>
            <a:r>
              <a:rPr lang="ru-RU" b="1" dirty="0"/>
              <a:t> на </a:t>
            </a:r>
            <a:r>
              <a:rPr lang="ru-RU" b="1" dirty="0" err="1"/>
              <a:t>виробництві</a:t>
            </a:r>
            <a:r>
              <a:rPr lang="ru-RU" b="1" dirty="0"/>
              <a:t> та </a:t>
            </a:r>
            <a:r>
              <a:rPr lang="ru-RU" b="1" dirty="0" err="1"/>
              <a:t>професійного</a:t>
            </a:r>
            <a:r>
              <a:rPr lang="ru-RU" b="1" dirty="0"/>
              <a:t> </a:t>
            </a:r>
            <a:r>
              <a:rPr lang="ru-RU" b="1" dirty="0" err="1"/>
              <a:t>захворювання</a:t>
            </a:r>
            <a:r>
              <a:rPr lang="ru-RU" b="1" dirty="0"/>
              <a:t>, на </a:t>
            </a:r>
            <a:r>
              <a:rPr lang="ru-RU" b="1" dirty="0" err="1"/>
              <a:t>пенсійне</a:t>
            </a:r>
            <a:r>
              <a:rPr lang="ru-RU" b="1" dirty="0"/>
              <a:t> </a:t>
            </a:r>
            <a:r>
              <a:rPr lang="ru-RU" b="1" dirty="0" err="1"/>
              <a:t>забезпечення</a:t>
            </a:r>
            <a:r>
              <a:rPr lang="ru-RU" b="1" dirty="0"/>
              <a:t> та </a:t>
            </a:r>
            <a:r>
              <a:rPr lang="ru-RU" b="1" dirty="0" err="1"/>
              <a:t>ін</a:t>
            </a:r>
            <a:r>
              <a:rPr lang="ru-RU" b="1" dirty="0"/>
              <a:t>.</a:t>
            </a:r>
          </a:p>
          <a:p>
            <a:pPr marL="0" indent="0" algn="just">
              <a:buNone/>
            </a:pPr>
            <a:r>
              <a:rPr lang="ru-RU" b="1" dirty="0"/>
              <a:t>3) </a:t>
            </a:r>
            <a:r>
              <a:rPr lang="ru-RU" b="1" dirty="0" err="1"/>
              <a:t>Здатність</a:t>
            </a:r>
            <a:r>
              <a:rPr lang="ru-RU" b="1" dirty="0"/>
              <a:t> </a:t>
            </a:r>
            <a:r>
              <a:rPr lang="ru-RU" b="1" dirty="0" err="1"/>
              <a:t>забезпечувати</a:t>
            </a:r>
            <a:r>
              <a:rPr lang="ru-RU" b="1" dirty="0"/>
              <a:t> </a:t>
            </a:r>
            <a:r>
              <a:rPr lang="ru-RU" b="1" dirty="0" err="1"/>
              <a:t>умови</a:t>
            </a:r>
            <a:r>
              <a:rPr lang="ru-RU" b="1" dirty="0"/>
              <a:t> </a:t>
            </a:r>
            <a:r>
              <a:rPr lang="ru-RU" b="1" dirty="0" err="1"/>
              <a:t>праці</a:t>
            </a:r>
            <a:r>
              <a:rPr lang="ru-RU" b="1" dirty="0"/>
              <a:t>, </a:t>
            </a:r>
            <a:r>
              <a:rPr lang="ru-RU" b="1" dirty="0" err="1"/>
              <a:t>необхідні</a:t>
            </a:r>
            <a:r>
              <a:rPr lang="ru-RU" b="1" dirty="0"/>
              <a:t> для </a:t>
            </a:r>
            <a:r>
              <a:rPr lang="ru-RU" b="1" dirty="0" err="1"/>
              <a:t>виконання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, </a:t>
            </a:r>
            <a:r>
              <a:rPr lang="ru-RU" b="1" dirty="0" err="1"/>
              <a:t>передбачені</a:t>
            </a:r>
            <a:r>
              <a:rPr lang="ru-RU" b="1" dirty="0"/>
              <a:t> </a:t>
            </a:r>
            <a:r>
              <a:rPr lang="ru-RU" b="1" dirty="0" err="1"/>
              <a:t>законодавством</a:t>
            </a:r>
            <a:r>
              <a:rPr lang="ru-RU" b="1" dirty="0"/>
              <a:t> про </a:t>
            </a:r>
            <a:r>
              <a:rPr lang="ru-RU" b="1" dirty="0" err="1"/>
              <a:t>працю</a:t>
            </a:r>
            <a:r>
              <a:rPr lang="ru-RU" b="1" dirty="0"/>
              <a:t>, </a:t>
            </a:r>
            <a:r>
              <a:rPr lang="ru-RU" b="1" dirty="0" err="1"/>
              <a:t>колективним</a:t>
            </a:r>
            <a:r>
              <a:rPr lang="ru-RU" b="1" dirty="0"/>
              <a:t> договором та </a:t>
            </a:r>
            <a:r>
              <a:rPr lang="ru-RU" b="1" dirty="0" err="1"/>
              <a:t>угодою</a:t>
            </a:r>
            <a:r>
              <a:rPr lang="ru-RU" b="1" dirty="0"/>
              <a:t> </a:t>
            </a:r>
            <a:r>
              <a:rPr lang="ru-RU" b="1" dirty="0" err="1"/>
              <a:t>сторін</a:t>
            </a:r>
            <a:r>
              <a:rPr lang="ru-RU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14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/>
              <a:t>Роботодавці</a:t>
            </a:r>
            <a:r>
              <a:rPr lang="ru-RU" sz="3200" b="1" dirty="0" smtClean="0"/>
              <a:t> </a:t>
            </a:r>
            <a:r>
              <a:rPr lang="ru-RU" sz="3200" b="1" dirty="0"/>
              <a:t>як </a:t>
            </a:r>
            <a:r>
              <a:rPr lang="ru-RU" sz="3200" b="1" dirty="0" err="1"/>
              <a:t>суб’єкти</a:t>
            </a:r>
            <a:r>
              <a:rPr lang="ru-RU" sz="3200" b="1" dirty="0"/>
              <a:t> </a:t>
            </a:r>
            <a:r>
              <a:rPr lang="ru-RU" sz="3200" b="1" dirty="0" err="1"/>
              <a:t>трудових</a:t>
            </a:r>
            <a:r>
              <a:rPr lang="ru-RU" sz="3200" b="1" dirty="0"/>
              <a:t> </a:t>
            </a:r>
            <a:r>
              <a:rPr lang="ru-RU" sz="3200" b="1" dirty="0" err="1"/>
              <a:t>правовідносин</a:t>
            </a:r>
            <a:r>
              <a:rPr lang="ru-RU" sz="3200" b="1" dirty="0"/>
              <a:t>.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6"/>
            <a:ext cx="11201400" cy="50234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err="1"/>
              <a:t>Всі</a:t>
            </a:r>
            <a:r>
              <a:rPr lang="ru-RU" b="1" dirty="0"/>
              <a:t> </a:t>
            </a:r>
            <a:r>
              <a:rPr lang="ru-RU" b="1" dirty="0" err="1"/>
              <a:t>роботодавці</a:t>
            </a:r>
            <a:r>
              <a:rPr lang="ru-RU" b="1" dirty="0"/>
              <a:t> </a:t>
            </a:r>
            <a:r>
              <a:rPr lang="ru-RU" b="1" dirty="0" err="1"/>
              <a:t>можуть</a:t>
            </a:r>
            <a:r>
              <a:rPr lang="ru-RU" b="1" dirty="0"/>
              <a:t> бути </a:t>
            </a:r>
            <a:r>
              <a:rPr lang="ru-RU" b="1" dirty="0" err="1"/>
              <a:t>поділені</a:t>
            </a:r>
            <a:r>
              <a:rPr lang="ru-RU" b="1" dirty="0"/>
              <a:t> на </a:t>
            </a:r>
            <a:r>
              <a:rPr lang="ru-RU" b="1" dirty="0" err="1"/>
              <a:t>такі</a:t>
            </a:r>
            <a:r>
              <a:rPr lang="ru-RU" b="1" dirty="0"/>
              <a:t> </a:t>
            </a:r>
            <a:r>
              <a:rPr lang="ru-RU" b="1" dirty="0" err="1"/>
              <a:t>види</a:t>
            </a:r>
            <a:r>
              <a:rPr lang="ru-RU" b="1" dirty="0"/>
              <a:t> (</a:t>
            </a:r>
            <a:r>
              <a:rPr lang="ru-RU" b="1" dirty="0" err="1"/>
              <a:t>Н.Болотіна</a:t>
            </a:r>
            <a:r>
              <a:rPr lang="ru-RU" b="1" dirty="0"/>
              <a:t>, </a:t>
            </a:r>
            <a:r>
              <a:rPr lang="ru-RU" b="1" dirty="0" err="1"/>
              <a:t>П.Пилипенко</a:t>
            </a:r>
            <a:r>
              <a:rPr lang="ru-RU" b="1" dirty="0"/>
              <a:t>):</a:t>
            </a:r>
          </a:p>
          <a:p>
            <a:pPr marL="0" indent="0" algn="just">
              <a:buNone/>
            </a:pPr>
            <a:r>
              <a:rPr lang="ru-RU" b="1" dirty="0"/>
              <a:t>-	</a:t>
            </a:r>
            <a:r>
              <a:rPr lang="ru-RU" b="1" dirty="0" err="1"/>
              <a:t>роботодавці</a:t>
            </a:r>
            <a:r>
              <a:rPr lang="ru-RU" b="1" dirty="0"/>
              <a:t> – </a:t>
            </a:r>
            <a:r>
              <a:rPr lang="ru-RU" b="1" dirty="0" err="1"/>
              <a:t>юридичні</a:t>
            </a:r>
            <a:r>
              <a:rPr lang="ru-RU" b="1" dirty="0"/>
              <a:t> особи і </a:t>
            </a:r>
            <a:r>
              <a:rPr lang="ru-RU" b="1" dirty="0" err="1"/>
              <a:t>відокремлені</a:t>
            </a:r>
            <a:r>
              <a:rPr lang="ru-RU" b="1" dirty="0"/>
              <a:t> </a:t>
            </a:r>
            <a:r>
              <a:rPr lang="ru-RU" b="1" dirty="0" err="1"/>
              <a:t>підрозділи</a:t>
            </a:r>
            <a:r>
              <a:rPr lang="ru-RU" b="1" dirty="0"/>
              <a:t> </a:t>
            </a:r>
            <a:r>
              <a:rPr lang="ru-RU" b="1" dirty="0" err="1"/>
              <a:t>юридичних</a:t>
            </a:r>
            <a:r>
              <a:rPr lang="ru-RU" b="1" dirty="0"/>
              <a:t> </a:t>
            </a:r>
            <a:r>
              <a:rPr lang="ru-RU" b="1" dirty="0" err="1"/>
              <a:t>осіб</a:t>
            </a:r>
            <a:r>
              <a:rPr lang="ru-RU" b="1" dirty="0"/>
              <a:t>;</a:t>
            </a:r>
          </a:p>
          <a:p>
            <a:pPr marL="0" indent="0" algn="just">
              <a:buNone/>
            </a:pPr>
            <a:r>
              <a:rPr lang="ru-RU" b="1" dirty="0"/>
              <a:t>-	</a:t>
            </a:r>
            <a:r>
              <a:rPr lang="ru-RU" b="1" dirty="0" err="1"/>
              <a:t>роботодавці</a:t>
            </a:r>
            <a:r>
              <a:rPr lang="ru-RU" b="1" dirty="0"/>
              <a:t> – </a:t>
            </a:r>
            <a:r>
              <a:rPr lang="ru-RU" b="1" dirty="0" err="1"/>
              <a:t>державні</a:t>
            </a:r>
            <a:r>
              <a:rPr lang="ru-RU" b="1" dirty="0"/>
              <a:t> </a:t>
            </a:r>
            <a:r>
              <a:rPr lang="ru-RU" b="1" dirty="0" err="1"/>
              <a:t>органи</a:t>
            </a:r>
            <a:r>
              <a:rPr lang="ru-RU" b="1" dirty="0"/>
              <a:t>;</a:t>
            </a:r>
          </a:p>
          <a:p>
            <a:pPr marL="0" indent="0" algn="just">
              <a:buNone/>
            </a:pPr>
            <a:r>
              <a:rPr lang="ru-RU" b="1" dirty="0"/>
              <a:t>-	</a:t>
            </a:r>
            <a:r>
              <a:rPr lang="ru-RU" b="1" dirty="0" err="1"/>
              <a:t>роботодавці</a:t>
            </a:r>
            <a:r>
              <a:rPr lang="ru-RU" b="1" dirty="0"/>
              <a:t> – </a:t>
            </a:r>
            <a:r>
              <a:rPr lang="ru-RU" b="1" dirty="0" err="1"/>
              <a:t>фізичні</a:t>
            </a:r>
            <a:r>
              <a:rPr lang="ru-RU" b="1" dirty="0"/>
              <a:t> особи.</a:t>
            </a:r>
          </a:p>
          <a:p>
            <a:pPr marL="0" indent="0" algn="just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448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/>
              <a:t>Роботодавці</a:t>
            </a:r>
            <a:r>
              <a:rPr lang="ru-RU" sz="3200" b="1" dirty="0" smtClean="0"/>
              <a:t> </a:t>
            </a:r>
            <a:r>
              <a:rPr lang="ru-RU" sz="3200" b="1" dirty="0"/>
              <a:t>як </a:t>
            </a:r>
            <a:r>
              <a:rPr lang="ru-RU" sz="3200" b="1" dirty="0" err="1"/>
              <a:t>суб’єкти</a:t>
            </a:r>
            <a:r>
              <a:rPr lang="ru-RU" sz="3200" b="1" dirty="0"/>
              <a:t> </a:t>
            </a:r>
            <a:r>
              <a:rPr lang="ru-RU" sz="3200" b="1" dirty="0" err="1"/>
              <a:t>трудових</a:t>
            </a:r>
            <a:r>
              <a:rPr lang="ru-RU" sz="3200" b="1" dirty="0"/>
              <a:t> </a:t>
            </a:r>
            <a:r>
              <a:rPr lang="ru-RU" sz="3200" b="1" dirty="0" err="1"/>
              <a:t>правовідносин</a:t>
            </a:r>
            <a:r>
              <a:rPr lang="ru-RU" sz="3200" b="1" dirty="0"/>
              <a:t>.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6"/>
            <a:ext cx="11201400" cy="50234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/>
              <a:t>До </a:t>
            </a:r>
            <a:r>
              <a:rPr lang="ru-RU" b="1" dirty="0" err="1"/>
              <a:t>роботодавців</a:t>
            </a:r>
            <a:r>
              <a:rPr lang="ru-RU" b="1" dirty="0"/>
              <a:t> - </a:t>
            </a:r>
            <a:r>
              <a:rPr lang="ru-RU" b="1" dirty="0" err="1"/>
              <a:t>юридичних</a:t>
            </a:r>
            <a:r>
              <a:rPr lang="ru-RU" b="1" dirty="0"/>
              <a:t> </a:t>
            </a:r>
            <a:r>
              <a:rPr lang="ru-RU" b="1" dirty="0" err="1"/>
              <a:t>осіб</a:t>
            </a:r>
            <a:r>
              <a:rPr lang="ru-RU" b="1" dirty="0"/>
              <a:t> належать </a:t>
            </a:r>
            <a:r>
              <a:rPr lang="ru-RU" b="1" dirty="0" err="1"/>
              <a:t>всі</a:t>
            </a:r>
            <a:r>
              <a:rPr lang="ru-RU" b="1" dirty="0"/>
              <a:t> </a:t>
            </a:r>
            <a:r>
              <a:rPr lang="ru-RU" b="1" dirty="0" err="1"/>
              <a:t>суб’єкти</a:t>
            </a:r>
            <a:r>
              <a:rPr lang="ru-RU" b="1" dirty="0"/>
              <a:t> </a:t>
            </a:r>
            <a:r>
              <a:rPr lang="ru-RU" b="1" dirty="0" err="1"/>
              <a:t>підприємницької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r>
              <a:rPr lang="ru-RU" b="1" dirty="0"/>
              <a:t> </a:t>
            </a:r>
            <a:r>
              <a:rPr lang="ru-RU" b="1" dirty="0" err="1"/>
              <a:t>незалежно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форми</a:t>
            </a:r>
            <a:r>
              <a:rPr lang="ru-RU" b="1" dirty="0"/>
              <a:t> </a:t>
            </a:r>
            <a:r>
              <a:rPr lang="ru-RU" b="1" dirty="0" err="1"/>
              <a:t>власності</a:t>
            </a:r>
            <a:r>
              <a:rPr lang="ru-RU" b="1" dirty="0"/>
              <a:t>,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об'єднання</a:t>
            </a:r>
            <a:r>
              <a:rPr lang="ru-RU" b="1" dirty="0"/>
              <a:t>, </a:t>
            </a:r>
            <a:r>
              <a:rPr lang="ru-RU" b="1" dirty="0" err="1"/>
              <a:t>бюджетні</a:t>
            </a:r>
            <a:r>
              <a:rPr lang="ru-RU" b="1" dirty="0"/>
              <a:t>, </a:t>
            </a:r>
            <a:r>
              <a:rPr lang="ru-RU" b="1" dirty="0" err="1"/>
              <a:t>громадські</a:t>
            </a:r>
            <a:r>
              <a:rPr lang="ru-RU" b="1" dirty="0"/>
              <a:t> та </a:t>
            </a:r>
            <a:r>
              <a:rPr lang="ru-RU" b="1" dirty="0" err="1"/>
              <a:t>інші</a:t>
            </a:r>
            <a:r>
              <a:rPr lang="ru-RU" b="1" dirty="0"/>
              <a:t> установи та </a:t>
            </a:r>
            <a:r>
              <a:rPr lang="ru-RU" b="1" dirty="0" err="1"/>
              <a:t>організації</a:t>
            </a:r>
            <a:r>
              <a:rPr lang="ru-RU" b="1" dirty="0"/>
              <a:t>, </a:t>
            </a:r>
            <a:r>
              <a:rPr lang="ru-RU" b="1" dirty="0" err="1"/>
              <a:t>об'єднання</a:t>
            </a:r>
            <a:r>
              <a:rPr lang="ru-RU" b="1" dirty="0"/>
              <a:t> </a:t>
            </a:r>
            <a:r>
              <a:rPr lang="ru-RU" b="1" dirty="0" err="1"/>
              <a:t>громадян</a:t>
            </a:r>
            <a:r>
              <a:rPr lang="ru-RU" b="1" dirty="0"/>
              <a:t>. У </a:t>
            </a:r>
            <a:r>
              <a:rPr lang="ru-RU" b="1" dirty="0" err="1"/>
              <a:t>певних</a:t>
            </a:r>
            <a:r>
              <a:rPr lang="ru-RU" b="1" dirty="0"/>
              <a:t> </a:t>
            </a:r>
            <a:r>
              <a:rPr lang="ru-RU" b="1" dirty="0" err="1"/>
              <a:t>випадках</a:t>
            </a:r>
            <a:r>
              <a:rPr lang="ru-RU" b="1" dirty="0"/>
              <a:t> </a:t>
            </a:r>
            <a:r>
              <a:rPr lang="ru-RU" b="1" dirty="0" err="1"/>
              <a:t>трудова</a:t>
            </a:r>
            <a:r>
              <a:rPr lang="ru-RU" b="1" dirty="0"/>
              <a:t> </a:t>
            </a:r>
            <a:r>
              <a:rPr lang="ru-RU" b="1" dirty="0" err="1"/>
              <a:t>правосуб’єктність</a:t>
            </a:r>
            <a:r>
              <a:rPr lang="ru-RU" b="1" dirty="0"/>
              <a:t> </a:t>
            </a:r>
            <a:r>
              <a:rPr lang="ru-RU" b="1" dirty="0" err="1"/>
              <a:t>підприємства</a:t>
            </a:r>
            <a:r>
              <a:rPr lang="ru-RU" b="1" dirty="0"/>
              <a:t> не </a:t>
            </a:r>
            <a:r>
              <a:rPr lang="ru-RU" b="1" dirty="0" err="1"/>
              <a:t>збігається</a:t>
            </a:r>
            <a:r>
              <a:rPr lang="ru-RU" b="1" dirty="0"/>
              <a:t> з </a:t>
            </a:r>
            <a:r>
              <a:rPr lang="ru-RU" b="1" dirty="0" err="1"/>
              <a:t>ознаками</a:t>
            </a:r>
            <a:r>
              <a:rPr lang="ru-RU" b="1" dirty="0"/>
              <a:t> </a:t>
            </a:r>
            <a:r>
              <a:rPr lang="ru-RU" b="1" dirty="0" err="1"/>
              <a:t>юридичної</a:t>
            </a:r>
            <a:r>
              <a:rPr lang="ru-RU" b="1" dirty="0"/>
              <a:t> особи. </a:t>
            </a: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/>
              <a:t>Напр</a:t>
            </a:r>
            <a:r>
              <a:rPr lang="ru-RU" b="1" dirty="0"/>
              <a:t>., </a:t>
            </a:r>
            <a:r>
              <a:rPr lang="ru-RU" b="1" dirty="0" err="1"/>
              <a:t>філія</a:t>
            </a:r>
            <a:r>
              <a:rPr lang="ru-RU" b="1" dirty="0"/>
              <a:t> </a:t>
            </a:r>
            <a:r>
              <a:rPr lang="ru-RU" b="1" dirty="0" err="1"/>
              <a:t>підприємства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не бути </a:t>
            </a:r>
            <a:r>
              <a:rPr lang="ru-RU" b="1" dirty="0" err="1"/>
              <a:t>юридичною</a:t>
            </a:r>
            <a:r>
              <a:rPr lang="ru-RU" b="1" dirty="0"/>
              <a:t> особою, але </a:t>
            </a:r>
            <a:r>
              <a:rPr lang="ru-RU" b="1" dirty="0" err="1"/>
              <a:t>мати</a:t>
            </a:r>
            <a:r>
              <a:rPr lang="ru-RU" b="1" dirty="0"/>
              <a:t> </a:t>
            </a:r>
            <a:r>
              <a:rPr lang="ru-RU" b="1" dirty="0" err="1"/>
              <a:t>трудову</a:t>
            </a:r>
            <a:r>
              <a:rPr lang="ru-RU" b="1" dirty="0"/>
              <a:t> </a:t>
            </a:r>
            <a:r>
              <a:rPr lang="ru-RU" b="1" dirty="0" err="1"/>
              <a:t>правосуб’єктність</a:t>
            </a:r>
            <a:r>
              <a:rPr lang="ru-RU" b="1" dirty="0"/>
              <a:t>, право </a:t>
            </a:r>
            <a:r>
              <a:rPr lang="ru-RU" b="1" dirty="0" err="1"/>
              <a:t>приймати</a:t>
            </a:r>
            <a:r>
              <a:rPr lang="ru-RU" b="1" dirty="0"/>
              <a:t> і </a:t>
            </a:r>
            <a:r>
              <a:rPr lang="ru-RU" b="1" dirty="0" err="1"/>
              <a:t>звільняти</a:t>
            </a:r>
            <a:r>
              <a:rPr lang="ru-RU" b="1" dirty="0"/>
              <a:t> </a:t>
            </a:r>
            <a:r>
              <a:rPr lang="ru-RU" b="1" dirty="0" err="1"/>
              <a:t>працівників</a:t>
            </a:r>
            <a:r>
              <a:rPr lang="ru-RU" b="1" dirty="0"/>
              <a:t>. З моменту </a:t>
            </a:r>
            <a:r>
              <a:rPr lang="ru-RU" b="1" dirty="0" err="1"/>
              <a:t>утворення</a:t>
            </a:r>
            <a:r>
              <a:rPr lang="ru-RU" b="1" dirty="0"/>
              <a:t> </a:t>
            </a:r>
            <a:r>
              <a:rPr lang="ru-RU" b="1" dirty="0" err="1"/>
              <a:t>юридичної</a:t>
            </a:r>
            <a:r>
              <a:rPr lang="ru-RU" b="1" dirty="0"/>
              <a:t> особи </a:t>
            </a:r>
            <a:r>
              <a:rPr lang="ru-RU" b="1" dirty="0" err="1"/>
              <a:t>саме</a:t>
            </a:r>
            <a:r>
              <a:rPr lang="ru-RU" b="1" dirty="0"/>
              <a:t> вона </a:t>
            </a:r>
            <a:r>
              <a:rPr lang="ru-RU" b="1" dirty="0" err="1"/>
              <a:t>виступає</a:t>
            </a:r>
            <a:r>
              <a:rPr lang="ru-RU" b="1" dirty="0"/>
              <a:t> </a:t>
            </a:r>
            <a:r>
              <a:rPr lang="ru-RU" b="1" dirty="0" err="1"/>
              <a:t>роботодавцем</a:t>
            </a:r>
            <a:r>
              <a:rPr lang="ru-RU" b="1" dirty="0"/>
              <a:t>, а не </a:t>
            </a:r>
            <a:r>
              <a:rPr lang="ru-RU" b="1" dirty="0" err="1"/>
              <a:t>власник</a:t>
            </a:r>
            <a:r>
              <a:rPr lang="ru-RU" b="1" dirty="0"/>
              <a:t>, </a:t>
            </a:r>
            <a:r>
              <a:rPr lang="ru-RU" b="1" dirty="0" err="1"/>
              <a:t>який</a:t>
            </a:r>
            <a:r>
              <a:rPr lang="ru-RU" b="1" dirty="0"/>
              <a:t> створив </a:t>
            </a:r>
            <a:r>
              <a:rPr lang="ru-RU" b="1" dirty="0" err="1"/>
              <a:t>цю</a:t>
            </a:r>
            <a:r>
              <a:rPr lang="ru-RU" b="1" dirty="0"/>
              <a:t> </a:t>
            </a:r>
            <a:r>
              <a:rPr lang="ru-RU" b="1" dirty="0" err="1"/>
              <a:t>юридичну</a:t>
            </a:r>
            <a:r>
              <a:rPr lang="ru-RU" b="1" dirty="0"/>
              <a:t> особу. </a:t>
            </a:r>
            <a:r>
              <a:rPr lang="ru-RU" b="1" dirty="0" err="1"/>
              <a:t>П.Пилипенко</a:t>
            </a:r>
            <a:r>
              <a:rPr lang="ru-RU" b="1" dirty="0"/>
              <a:t> </a:t>
            </a:r>
            <a:r>
              <a:rPr lang="ru-RU" b="1" dirty="0" err="1"/>
              <a:t>переконливо</a:t>
            </a:r>
            <a:r>
              <a:rPr lang="ru-RU" b="1" dirty="0"/>
              <a:t> доводить,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власник</a:t>
            </a:r>
            <a:r>
              <a:rPr lang="ru-RU" b="1" dirty="0"/>
              <a:t> </a:t>
            </a:r>
            <a:r>
              <a:rPr lang="ru-RU" b="1" dirty="0" err="1"/>
              <a:t>підприємства</a:t>
            </a:r>
            <a:r>
              <a:rPr lang="ru-RU" b="1" dirty="0"/>
              <a:t> </a:t>
            </a:r>
            <a:r>
              <a:rPr lang="ru-RU" b="1" dirty="0" err="1"/>
              <a:t>виступатиме</a:t>
            </a:r>
            <a:r>
              <a:rPr lang="ru-RU" b="1" dirty="0"/>
              <a:t> </a:t>
            </a:r>
            <a:r>
              <a:rPr lang="ru-RU" b="1" dirty="0" err="1"/>
              <a:t>роботодавцем</a:t>
            </a:r>
            <a:r>
              <a:rPr lang="ru-RU" b="1" dirty="0"/>
              <a:t> </a:t>
            </a:r>
            <a:r>
              <a:rPr lang="ru-RU" b="1" dirty="0" err="1"/>
              <a:t>безпосередньо</a:t>
            </a:r>
            <a:r>
              <a:rPr lang="ru-RU" b="1" dirty="0"/>
              <a:t> </a:t>
            </a:r>
            <a:r>
              <a:rPr lang="ru-RU" b="1" dirty="0" err="1"/>
              <a:t>тільки</a:t>
            </a:r>
            <a:r>
              <a:rPr lang="ru-RU" b="1" dirty="0"/>
              <a:t> у </a:t>
            </a:r>
            <a:r>
              <a:rPr lang="ru-RU" b="1" dirty="0" err="1"/>
              <a:t>випадку</a:t>
            </a:r>
            <a:r>
              <a:rPr lang="ru-RU" b="1" dirty="0"/>
              <a:t> </a:t>
            </a:r>
            <a:r>
              <a:rPr lang="ru-RU" b="1" dirty="0" err="1"/>
              <a:t>прийняття</a:t>
            </a:r>
            <a:r>
              <a:rPr lang="ru-RU" b="1" dirty="0"/>
              <a:t> на роботу </a:t>
            </a:r>
            <a:r>
              <a:rPr lang="ru-RU" b="1" dirty="0" err="1"/>
              <a:t>керівника</a:t>
            </a:r>
            <a:r>
              <a:rPr lang="ru-RU" b="1" dirty="0"/>
              <a:t> </a:t>
            </a:r>
            <a:r>
              <a:rPr lang="ru-RU" b="1" dirty="0" err="1"/>
              <a:t>підприємства</a:t>
            </a:r>
            <a:r>
              <a:rPr lang="ru-RU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8862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/>
              <a:t>Роботодавці</a:t>
            </a:r>
            <a:r>
              <a:rPr lang="ru-RU" sz="3200" b="1" dirty="0" smtClean="0"/>
              <a:t> </a:t>
            </a:r>
            <a:r>
              <a:rPr lang="ru-RU" sz="3200" b="1" dirty="0"/>
              <a:t>як </a:t>
            </a:r>
            <a:r>
              <a:rPr lang="ru-RU" sz="3200" b="1" dirty="0" err="1"/>
              <a:t>суб’єкти</a:t>
            </a:r>
            <a:r>
              <a:rPr lang="ru-RU" sz="3200" b="1" dirty="0"/>
              <a:t> </a:t>
            </a:r>
            <a:r>
              <a:rPr lang="ru-RU" sz="3200" b="1" dirty="0" err="1"/>
              <a:t>трудових</a:t>
            </a:r>
            <a:r>
              <a:rPr lang="ru-RU" sz="3200" b="1" dirty="0"/>
              <a:t> </a:t>
            </a:r>
            <a:r>
              <a:rPr lang="ru-RU" sz="3200" b="1" dirty="0" err="1"/>
              <a:t>правовідносин</a:t>
            </a:r>
            <a:r>
              <a:rPr lang="ru-RU" sz="3200" b="1" dirty="0"/>
              <a:t>.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6"/>
            <a:ext cx="11201400" cy="50234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err="1"/>
              <a:t>Серед</a:t>
            </a:r>
            <a:r>
              <a:rPr lang="ru-RU" b="1" dirty="0"/>
              <a:t> </a:t>
            </a:r>
            <a:r>
              <a:rPr lang="ru-RU" b="1" dirty="0" err="1"/>
              <a:t>роботодавців</a:t>
            </a:r>
            <a:r>
              <a:rPr lang="ru-RU" b="1" dirty="0"/>
              <a:t> – </a:t>
            </a:r>
            <a:r>
              <a:rPr lang="ru-RU" b="1" dirty="0" err="1"/>
              <a:t>фізичних</a:t>
            </a:r>
            <a:r>
              <a:rPr lang="ru-RU" b="1" dirty="0"/>
              <a:t> </a:t>
            </a:r>
            <a:r>
              <a:rPr lang="ru-RU" b="1" dirty="0" err="1"/>
              <a:t>осіб</a:t>
            </a:r>
            <a:r>
              <a:rPr lang="ru-RU" b="1" dirty="0"/>
              <a:t>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виділити</a:t>
            </a:r>
            <a:r>
              <a:rPr lang="ru-RU" b="1" dirty="0"/>
              <a:t> </a:t>
            </a:r>
            <a:r>
              <a:rPr lang="ru-RU" b="1" dirty="0" err="1"/>
              <a:t>дві</a:t>
            </a:r>
            <a:r>
              <a:rPr lang="ru-RU" b="1" dirty="0"/>
              <a:t> </a:t>
            </a:r>
            <a:r>
              <a:rPr lang="ru-RU" b="1" dirty="0" err="1"/>
              <a:t>групи</a:t>
            </a:r>
            <a:r>
              <a:rPr lang="ru-RU" b="1" dirty="0"/>
              <a:t>: </a:t>
            </a:r>
            <a:endParaRPr lang="ru-RU" b="1" dirty="0" smtClean="0"/>
          </a:p>
          <a:p>
            <a:pPr marL="0" indent="0" algn="just">
              <a:buNone/>
            </a:pPr>
            <a:r>
              <a:rPr lang="ru-RU" b="1" dirty="0" err="1" smtClean="0"/>
              <a:t>роботодавці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використовують</a:t>
            </a:r>
            <a:r>
              <a:rPr lang="ru-RU" b="1" dirty="0"/>
              <a:t> </a:t>
            </a:r>
            <a:r>
              <a:rPr lang="ru-RU" b="1" dirty="0" err="1"/>
              <a:t>найманих</a:t>
            </a:r>
            <a:r>
              <a:rPr lang="ru-RU" b="1" dirty="0"/>
              <a:t> </a:t>
            </a:r>
            <a:r>
              <a:rPr lang="ru-RU" b="1" dirty="0" err="1"/>
              <a:t>працівників</a:t>
            </a:r>
            <a:r>
              <a:rPr lang="ru-RU" b="1" dirty="0"/>
              <a:t> для </a:t>
            </a:r>
            <a:r>
              <a:rPr lang="ru-RU" b="1" dirty="0" err="1"/>
              <a:t>власного</a:t>
            </a:r>
            <a:r>
              <a:rPr lang="ru-RU" b="1" dirty="0"/>
              <a:t> </a:t>
            </a:r>
            <a:r>
              <a:rPr lang="ru-RU" b="1" dirty="0" err="1"/>
              <a:t>обслуговування</a:t>
            </a:r>
            <a:r>
              <a:rPr lang="ru-RU" b="1" dirty="0"/>
              <a:t> та </a:t>
            </a:r>
            <a:r>
              <a:rPr lang="ru-RU" b="1" dirty="0" err="1"/>
              <a:t>обслуговування</a:t>
            </a:r>
            <a:r>
              <a:rPr lang="ru-RU" b="1" dirty="0"/>
              <a:t> </a:t>
            </a:r>
            <a:r>
              <a:rPr lang="ru-RU" b="1" dirty="0" err="1"/>
              <a:t>членів</a:t>
            </a:r>
            <a:r>
              <a:rPr lang="ru-RU" b="1" dirty="0"/>
              <a:t> </a:t>
            </a:r>
            <a:r>
              <a:rPr lang="ru-RU" b="1" dirty="0" err="1"/>
              <a:t>своєї</a:t>
            </a:r>
            <a:r>
              <a:rPr lang="ru-RU" b="1" dirty="0"/>
              <a:t> </a:t>
            </a:r>
            <a:r>
              <a:rPr lang="ru-RU" b="1" dirty="0" err="1"/>
              <a:t>сім'ї</a:t>
            </a:r>
            <a:r>
              <a:rPr lang="ru-RU" b="1" dirty="0"/>
              <a:t>; </a:t>
            </a:r>
            <a:endParaRPr lang="ru-RU" b="1" dirty="0" smtClean="0"/>
          </a:p>
          <a:p>
            <a:pPr marL="0" indent="0" algn="just">
              <a:buNone/>
            </a:pPr>
            <a:r>
              <a:rPr lang="ru-RU" b="1" dirty="0" err="1" smtClean="0"/>
              <a:t>роботодавці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використовують</a:t>
            </a:r>
            <a:r>
              <a:rPr lang="ru-RU" b="1" dirty="0"/>
              <a:t> </a:t>
            </a:r>
            <a:r>
              <a:rPr lang="ru-RU" b="1" dirty="0" err="1"/>
              <a:t>найману</a:t>
            </a:r>
            <a:r>
              <a:rPr lang="ru-RU" b="1" dirty="0"/>
              <a:t> </a:t>
            </a:r>
            <a:r>
              <a:rPr lang="ru-RU" b="1" dirty="0" err="1"/>
              <a:t>працю</a:t>
            </a:r>
            <a:r>
              <a:rPr lang="ru-RU" b="1" dirty="0"/>
              <a:t> з метою </a:t>
            </a:r>
            <a:r>
              <a:rPr lang="ru-RU" b="1" dirty="0" err="1"/>
              <a:t>отримання</a:t>
            </a:r>
            <a:r>
              <a:rPr lang="ru-RU" b="1" dirty="0"/>
              <a:t> </a:t>
            </a:r>
            <a:r>
              <a:rPr lang="ru-RU" b="1" dirty="0" err="1"/>
              <a:t>прибутку</a:t>
            </a:r>
            <a:r>
              <a:rPr lang="ru-RU" b="1" dirty="0"/>
              <a:t> (</a:t>
            </a:r>
            <a:r>
              <a:rPr lang="ru-RU" b="1" dirty="0" err="1"/>
              <a:t>підприємці</a:t>
            </a:r>
            <a:r>
              <a:rPr lang="ru-RU" b="1" dirty="0"/>
              <a:t>, </a:t>
            </a:r>
            <a:r>
              <a:rPr lang="ru-RU" b="1" dirty="0" err="1"/>
              <a:t>адвокати</a:t>
            </a:r>
            <a:r>
              <a:rPr lang="ru-RU" b="1" dirty="0"/>
              <a:t>, </a:t>
            </a:r>
            <a:r>
              <a:rPr lang="ru-RU" b="1" dirty="0" err="1"/>
              <a:t>приватні</a:t>
            </a:r>
            <a:r>
              <a:rPr lang="ru-RU" b="1" dirty="0"/>
              <a:t> </a:t>
            </a:r>
            <a:r>
              <a:rPr lang="ru-RU" b="1" dirty="0" err="1"/>
              <a:t>нотаріуси</a:t>
            </a:r>
            <a:r>
              <a:rPr lang="ru-RU" b="1" dirty="0"/>
              <a:t> </a:t>
            </a:r>
            <a:r>
              <a:rPr lang="ru-RU" b="1" dirty="0" err="1"/>
              <a:t>тощо</a:t>
            </a:r>
            <a:r>
              <a:rPr lang="ru-RU" b="1" dirty="0"/>
              <a:t>). </a:t>
            </a:r>
            <a:endParaRPr lang="ru-RU" b="1" dirty="0" smtClean="0"/>
          </a:p>
          <a:p>
            <a:pPr marL="0" indent="0" algn="just">
              <a:buNone/>
            </a:pPr>
            <a:r>
              <a:rPr lang="ru-RU" b="1" dirty="0" err="1" smtClean="0"/>
              <a:t>Запроваджено</a:t>
            </a:r>
            <a:r>
              <a:rPr lang="ru-RU" b="1" dirty="0" smtClean="0"/>
              <a:t> </a:t>
            </a:r>
            <a:r>
              <a:rPr lang="ru-RU" b="1" dirty="0" err="1"/>
              <a:t>обов’язкову</a:t>
            </a:r>
            <a:r>
              <a:rPr lang="ru-RU" b="1" dirty="0"/>
              <a:t> </a:t>
            </a:r>
            <a:r>
              <a:rPr lang="ru-RU" b="1" dirty="0" err="1"/>
              <a:t>письмову</a:t>
            </a:r>
            <a:r>
              <a:rPr lang="ru-RU" b="1" dirty="0"/>
              <a:t> форму трудового договору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працівником</a:t>
            </a:r>
            <a:r>
              <a:rPr lang="ru-RU" b="1" dirty="0"/>
              <a:t> і </a:t>
            </a:r>
            <a:r>
              <a:rPr lang="ru-RU" b="1" dirty="0" err="1"/>
              <a:t>фізичною</a:t>
            </a:r>
            <a:r>
              <a:rPr lang="ru-RU" b="1" dirty="0"/>
              <a:t> особою – </a:t>
            </a:r>
            <a:r>
              <a:rPr lang="ru-RU" b="1" dirty="0" err="1"/>
              <a:t>роботодавцем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54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2786" y="152400"/>
            <a:ext cx="5228939" cy="692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5455" y="152400"/>
            <a:ext cx="4968621" cy="68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/>
              <a:t>Роботодавці</a:t>
            </a:r>
            <a:r>
              <a:rPr lang="ru-RU" sz="3200" b="1" dirty="0" smtClean="0"/>
              <a:t> </a:t>
            </a:r>
            <a:r>
              <a:rPr lang="ru-RU" sz="3200" b="1" dirty="0"/>
              <a:t>як </a:t>
            </a:r>
            <a:r>
              <a:rPr lang="ru-RU" sz="3200" b="1" dirty="0" err="1"/>
              <a:t>суб’єкти</a:t>
            </a:r>
            <a:r>
              <a:rPr lang="ru-RU" sz="3200" b="1" dirty="0"/>
              <a:t> </a:t>
            </a:r>
            <a:r>
              <a:rPr lang="ru-RU" sz="3200" b="1" dirty="0" err="1"/>
              <a:t>трудових</a:t>
            </a:r>
            <a:r>
              <a:rPr lang="ru-RU" sz="3200" b="1" dirty="0"/>
              <a:t> </a:t>
            </a:r>
            <a:r>
              <a:rPr lang="ru-RU" sz="3200" b="1" dirty="0" err="1"/>
              <a:t>правовідносин</a:t>
            </a:r>
            <a:r>
              <a:rPr lang="ru-RU" sz="3200" b="1" dirty="0"/>
              <a:t>.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6"/>
            <a:ext cx="11201400" cy="50234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Роботодавці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мають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право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об’єднуватися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організації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роботодавців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вільно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вступати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до таких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організацій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виходити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з них,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брати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участь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їх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умовах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та в порядку,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визначених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їх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статутами.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свою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чергу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організації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роботодавців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їх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об’єднання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можуть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створювати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об’єднання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організацій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роботодавців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вступати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до таких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об’єднань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виходити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з них,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брати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участь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їх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умовах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та в порядку,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визначених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статутами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об’єднань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організацій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роботодавців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Такі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суб’єкти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можуть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виступати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стороною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соціального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партнерства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національному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територіальному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галузевому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рівнях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відповідно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до закону.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087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/>
              <a:t>Роботодавці</a:t>
            </a:r>
            <a:r>
              <a:rPr lang="ru-RU" sz="3200" b="1" dirty="0" smtClean="0"/>
              <a:t> </a:t>
            </a:r>
            <a:r>
              <a:rPr lang="ru-RU" sz="3200" b="1" dirty="0"/>
              <a:t>як </a:t>
            </a:r>
            <a:r>
              <a:rPr lang="ru-RU" sz="3200" b="1" dirty="0" err="1"/>
              <a:t>суб’єкти</a:t>
            </a:r>
            <a:r>
              <a:rPr lang="ru-RU" sz="3200" b="1" dirty="0"/>
              <a:t> </a:t>
            </a:r>
            <a:r>
              <a:rPr lang="ru-RU" sz="3200" b="1" dirty="0" err="1"/>
              <a:t>трудових</a:t>
            </a:r>
            <a:r>
              <a:rPr lang="ru-RU" sz="3200" b="1" dirty="0"/>
              <a:t> </a:t>
            </a:r>
            <a:r>
              <a:rPr lang="ru-RU" sz="3200" b="1" dirty="0" err="1"/>
              <a:t>правовідносин</a:t>
            </a:r>
            <a:r>
              <a:rPr lang="ru-RU" sz="3200" b="1" dirty="0"/>
              <a:t>.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727" y="986888"/>
            <a:ext cx="6295644" cy="61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6612" y="152400"/>
            <a:ext cx="10438051" cy="60198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4400" b="1" i="1" dirty="0" smtClean="0">
                <a:solidFill>
                  <a:schemeClr val="tx1">
                    <a:lumMod val="75000"/>
                  </a:schemeClr>
                </a:solidFill>
              </a:rPr>
              <a:t>Суб’єкти </a:t>
            </a:r>
            <a:r>
              <a:rPr lang="ru-RU" sz="4400" b="1" i="1" dirty="0">
                <a:solidFill>
                  <a:schemeClr val="tx1">
                    <a:lumMod val="75000"/>
                  </a:schemeClr>
                </a:solidFill>
              </a:rPr>
              <a:t>трудового права </a:t>
            </a:r>
            <a:r>
              <a:rPr lang="ru-RU" sz="4400" dirty="0">
                <a:solidFill>
                  <a:schemeClr val="tx1">
                    <a:lumMod val="75000"/>
                  </a:schemeClr>
                </a:solidFill>
              </a:rPr>
              <a:t>— </a:t>
            </a:r>
            <a:r>
              <a:rPr lang="ru-RU" sz="4400" dirty="0" err="1">
                <a:solidFill>
                  <a:schemeClr val="tx1">
                    <a:lumMod val="75000"/>
                  </a:schemeClr>
                </a:solidFill>
              </a:rPr>
              <a:t>це</a:t>
            </a:r>
            <a:r>
              <a:rPr lang="ru-RU" sz="4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4400" dirty="0" err="1">
                <a:solidFill>
                  <a:schemeClr val="tx1">
                    <a:lumMod val="75000"/>
                  </a:schemeClr>
                </a:solidFill>
              </a:rPr>
              <a:t>учасники</a:t>
            </a:r>
            <a:r>
              <a:rPr lang="ru-RU" sz="4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4400" dirty="0" err="1" smtClean="0">
                <a:solidFill>
                  <a:schemeClr val="tx1">
                    <a:lumMod val="75000"/>
                  </a:schemeClr>
                </a:solidFill>
              </a:rPr>
              <a:t>трудових</a:t>
            </a:r>
            <a:r>
              <a:rPr lang="ru-RU" sz="4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4400" dirty="0">
                <a:solidFill>
                  <a:schemeClr val="tx1">
                    <a:lumMod val="75000"/>
                  </a:schemeClr>
                </a:solidFill>
              </a:rPr>
              <a:t>та </a:t>
            </a:r>
            <a:r>
              <a:rPr lang="ru-RU" sz="4400" dirty="0" err="1" smtClean="0">
                <a:solidFill>
                  <a:schemeClr val="tx1">
                    <a:lumMod val="75000"/>
                  </a:schemeClr>
                </a:solidFill>
              </a:rPr>
              <a:t>тісно</a:t>
            </a:r>
            <a:r>
              <a:rPr lang="ru-RU" sz="4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4400" dirty="0" err="1" smtClean="0">
                <a:solidFill>
                  <a:schemeClr val="tx1">
                    <a:lumMod val="75000"/>
                  </a:schemeClr>
                </a:solidFill>
              </a:rPr>
              <a:t>пов‘язаних</a:t>
            </a:r>
            <a:r>
              <a:rPr lang="ru-RU" sz="4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4400" dirty="0" err="1" smtClean="0">
                <a:solidFill>
                  <a:schemeClr val="tx1">
                    <a:lumMod val="75000"/>
                  </a:schemeClr>
                </a:solidFill>
              </a:rPr>
              <a:t>із</a:t>
            </a:r>
            <a:r>
              <a:rPr lang="ru-RU" sz="4400" dirty="0" smtClean="0">
                <a:solidFill>
                  <a:schemeClr val="tx1">
                    <a:lumMod val="75000"/>
                  </a:schemeClr>
                </a:solidFill>
              </a:rPr>
              <a:t> ними </a:t>
            </a:r>
            <a:r>
              <a:rPr lang="ru-RU" sz="4400" dirty="0" err="1" smtClean="0">
                <a:solidFill>
                  <a:schemeClr val="tx1">
                    <a:lumMod val="75000"/>
                  </a:schemeClr>
                </a:solidFill>
              </a:rPr>
              <a:t>вiдносин</a:t>
            </a:r>
            <a:r>
              <a:rPr lang="ru-RU" sz="4400" dirty="0" smtClean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ru-RU" sz="4400" dirty="0" err="1" smtClean="0">
                <a:solidFill>
                  <a:schemeClr val="tx1">
                    <a:lumMod val="75000"/>
                  </a:schemeClr>
                </a:solidFill>
              </a:rPr>
              <a:t>якi</a:t>
            </a:r>
            <a:r>
              <a:rPr lang="ru-RU" sz="4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4400" dirty="0">
                <a:solidFill>
                  <a:schemeClr val="tx1">
                    <a:lumMod val="75000"/>
                  </a:schemeClr>
                </a:solidFill>
              </a:rPr>
              <a:t>на </a:t>
            </a:r>
            <a:r>
              <a:rPr lang="ru-RU" sz="4400" dirty="0" err="1">
                <a:solidFill>
                  <a:schemeClr val="tx1">
                    <a:lumMod val="75000"/>
                  </a:schemeClr>
                </a:solidFill>
              </a:rPr>
              <a:t>пiдставi</a:t>
            </a:r>
            <a:r>
              <a:rPr lang="ru-RU" sz="4400" dirty="0">
                <a:solidFill>
                  <a:schemeClr val="tx1">
                    <a:lumMod val="75000"/>
                  </a:schemeClr>
                </a:solidFill>
              </a:rPr>
              <a:t> чинного </a:t>
            </a:r>
            <a:r>
              <a:rPr lang="ru-RU" sz="4400" dirty="0" err="1">
                <a:solidFill>
                  <a:schemeClr val="tx1">
                    <a:lumMod val="75000"/>
                  </a:schemeClr>
                </a:solidFill>
              </a:rPr>
              <a:t>законодавства</a:t>
            </a:r>
            <a:r>
              <a:rPr lang="ru-RU" sz="4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4400" dirty="0" err="1">
                <a:solidFill>
                  <a:schemeClr val="tx1">
                    <a:lumMod val="75000"/>
                  </a:schemeClr>
                </a:solidFill>
              </a:rPr>
              <a:t>надiляються</a:t>
            </a:r>
            <a:r>
              <a:rPr lang="ru-RU" sz="4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4400" dirty="0" err="1">
                <a:solidFill>
                  <a:schemeClr val="tx1">
                    <a:lumMod val="75000"/>
                  </a:schemeClr>
                </a:solidFill>
              </a:rPr>
              <a:t>суб’єктивними</a:t>
            </a:r>
            <a:r>
              <a:rPr lang="ru-RU" sz="4400" dirty="0">
                <a:solidFill>
                  <a:schemeClr val="tx1">
                    <a:lumMod val="75000"/>
                  </a:schemeClr>
                </a:solidFill>
              </a:rPr>
              <a:t> правами та </a:t>
            </a:r>
            <a:r>
              <a:rPr lang="ru-RU" sz="4400" dirty="0" err="1" smtClean="0">
                <a:solidFill>
                  <a:schemeClr val="tx1">
                    <a:lumMod val="75000"/>
                  </a:schemeClr>
                </a:solidFill>
              </a:rPr>
              <a:t>юридичними</a:t>
            </a:r>
            <a:r>
              <a:rPr lang="ru-RU" sz="4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4400" dirty="0" err="1">
                <a:solidFill>
                  <a:schemeClr val="tx1">
                    <a:lumMod val="75000"/>
                  </a:schemeClr>
                </a:solidFill>
              </a:rPr>
              <a:t>обов’язками</a:t>
            </a:r>
            <a:r>
              <a:rPr lang="ru-RU" sz="44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680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 Права </a:t>
            </a:r>
            <a:r>
              <a:rPr lang="ru-RU" sz="3200" b="1" dirty="0" err="1"/>
              <a:t>профспілок</a:t>
            </a:r>
            <a:r>
              <a:rPr lang="ru-RU" sz="3200" b="1" dirty="0"/>
              <a:t> у </a:t>
            </a:r>
            <a:r>
              <a:rPr lang="ru-RU" sz="3200" b="1" dirty="0" err="1"/>
              <a:t>сфері</a:t>
            </a:r>
            <a:r>
              <a:rPr lang="ru-RU" sz="3200" b="1" dirty="0"/>
              <a:t> </a:t>
            </a:r>
            <a:r>
              <a:rPr lang="ru-RU" sz="3200" b="1" dirty="0" err="1"/>
              <a:t>соціально-трудових</a:t>
            </a:r>
            <a:r>
              <a:rPr lang="ru-RU" sz="3200" b="1" dirty="0"/>
              <a:t> </a:t>
            </a:r>
            <a:r>
              <a:rPr lang="ru-RU" sz="3200" b="1" dirty="0" err="1"/>
              <a:t>відносин</a:t>
            </a:r>
            <a:endParaRPr lang="ru-RU" sz="3200" b="1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D1FBFB7-F3EC-4524-9B25-EBFBF88E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301156"/>
            <a:ext cx="11201400" cy="50234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/>
              <a:t>Професійна спілка (профспілка) – </a:t>
            </a:r>
            <a:r>
              <a:rPr lang="uk-UA" dirty="0"/>
              <a:t>добровільна неприбуткова громадська організація, що об'єднує громадян, пов'язаних спільними інтересами за родом їх професійної (трудової) діяльності (навчання).</a:t>
            </a:r>
          </a:p>
          <a:p>
            <a:pPr marL="0" indent="0">
              <a:buNone/>
            </a:pPr>
            <a:r>
              <a:rPr lang="uk-UA" b="1" dirty="0"/>
              <a:t>Первинна організація профспілки – </a:t>
            </a:r>
            <a:r>
              <a:rPr lang="uk-UA" dirty="0"/>
              <a:t>добровільне об'єднання членів профспілки, які, як правило, працюють на одному підприємстві, в установі, організації незалежно від форми власності і виду господарювання або у фізичної особи, яка використовує найману працю, або забезпечують себе роботою самостійно, або навчаються в одному закладі </a:t>
            </a:r>
            <a:r>
              <a:rPr lang="uk-UA" dirty="0" smtClean="0"/>
              <a:t>освіти</a:t>
            </a:r>
          </a:p>
          <a:p>
            <a:pPr marL="0" indent="0">
              <a:buNone/>
            </a:pPr>
            <a:r>
              <a:rPr lang="uk-UA" b="1" dirty="0"/>
              <a:t>Профспілки та їх об’єднання створюються з метою </a:t>
            </a:r>
            <a:r>
              <a:rPr lang="uk-UA" dirty="0"/>
              <a:t>здійснення представництва та захисту трудових, соціально-економічних прав і інтересів членів профспілки в органах державної влади та органах місцевого самоврядування, у відносинах з роботодавцями, а також з іншими об’єднаннями громадян.</a:t>
            </a:r>
            <a:endParaRPr lang="uk-UA" b="1" dirty="0"/>
          </a:p>
          <a:p>
            <a:pPr marL="0" indent="0" algn="just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522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3211" y="76200"/>
            <a:ext cx="505367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0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8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052C0-E483-4519-A8B7-88C35E02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1" y="204581"/>
            <a:ext cx="9041077" cy="80012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Класифікація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612" y="1005691"/>
            <a:ext cx="11353800" cy="53960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2" y="-1600200"/>
            <a:ext cx="12266609" cy="91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3612" y="35252"/>
            <a:ext cx="7586682" cy="1143000"/>
          </a:xfrm>
        </p:spPr>
        <p:txBody>
          <a:bodyPr>
            <a:noAutofit/>
          </a:bodyPr>
          <a:lstStyle/>
          <a:p>
            <a:r>
              <a:rPr lang="ru-RU" sz="3200" b="1" dirty="0" err="1" smtClean="0"/>
              <a:t>Пилип</a:t>
            </a:r>
            <a:r>
              <a:rPr lang="ru-RU" sz="3200" b="1" dirty="0" smtClean="0"/>
              <a:t> Данилович Пилипенко </a:t>
            </a:r>
            <a:r>
              <a:rPr lang="ru-RU" sz="3200" b="1" dirty="0" err="1"/>
              <a:t>поділяє</a:t>
            </a:r>
            <a:r>
              <a:rPr lang="ru-RU" sz="3200" b="1" dirty="0"/>
              <a:t> </a:t>
            </a:r>
            <a:r>
              <a:rPr lang="ru-RU" sz="3200" b="1" dirty="0" err="1"/>
              <a:t>всіх</a:t>
            </a:r>
            <a:r>
              <a:rPr lang="ru-RU" sz="3200" b="1" dirty="0"/>
              <a:t> </a:t>
            </a:r>
            <a:r>
              <a:rPr lang="ru-RU" sz="3200" b="1" dirty="0" err="1"/>
              <a:t>суб’єктів</a:t>
            </a:r>
            <a:r>
              <a:rPr lang="ru-RU" sz="3200" b="1" dirty="0"/>
              <a:t> на </a:t>
            </a:r>
            <a:r>
              <a:rPr lang="ru-RU" sz="3200" b="1" dirty="0" err="1"/>
              <a:t>такі</a:t>
            </a:r>
            <a:r>
              <a:rPr lang="ru-RU" sz="3200" b="1" dirty="0"/>
              <a:t> </a:t>
            </a:r>
            <a:r>
              <a:rPr lang="ru-RU" sz="3200" b="1" dirty="0" err="1"/>
              <a:t>групи</a:t>
            </a:r>
            <a:r>
              <a:rPr lang="ru-RU" sz="3200" b="1" dirty="0"/>
              <a:t>: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="" xmlns:a16="http://schemas.microsoft.com/office/drawing/2014/main" id="{F249E378-37A3-43CD-B010-BCCA26ADA1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6935637"/>
              </p:ext>
            </p:extLst>
          </p:nvPr>
        </p:nvGraphicFramePr>
        <p:xfrm>
          <a:off x="379412" y="1115979"/>
          <a:ext cx="11687993" cy="5118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68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162A35-B7A5-4254-9AC5-23F1DD68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013" y="0"/>
            <a:ext cx="8761650" cy="2082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Головні – </a:t>
            </a:r>
            <a:r>
              <a:rPr lang="ru-RU" sz="3200" b="1" dirty="0" err="1"/>
              <a:t>відіграють</a:t>
            </a:r>
            <a:r>
              <a:rPr lang="ru-RU" sz="3200" b="1" dirty="0"/>
              <a:t> у </a:t>
            </a:r>
            <a:r>
              <a:rPr lang="ru-RU" sz="3200" b="1" dirty="0" err="1"/>
              <a:t>трудових</a:t>
            </a:r>
            <a:r>
              <a:rPr lang="ru-RU" sz="3200" b="1" dirty="0"/>
              <a:t> </a:t>
            </a:r>
            <a:r>
              <a:rPr lang="ru-RU" sz="3200" b="1" dirty="0" err="1"/>
              <a:t>правовідносинах</a:t>
            </a:r>
            <a:r>
              <a:rPr lang="ru-RU" sz="3200" b="1" dirty="0"/>
              <a:t> </a:t>
            </a:r>
            <a:r>
              <a:rPr lang="ru-RU" sz="3200" b="1" dirty="0" err="1"/>
              <a:t>провідну</a:t>
            </a:r>
            <a:r>
              <a:rPr lang="ru-RU" sz="3200" b="1" dirty="0"/>
              <a:t> роль і </a:t>
            </a:r>
            <a:r>
              <a:rPr lang="ru-RU" sz="3200" b="1" dirty="0" err="1"/>
              <a:t>забезпечують</a:t>
            </a:r>
            <a:r>
              <a:rPr lang="ru-RU" sz="3200" b="1" dirty="0"/>
              <a:t> </a:t>
            </a:r>
            <a:r>
              <a:rPr lang="ru-RU" sz="3200" b="1" dirty="0" err="1"/>
              <a:t>існування</a:t>
            </a:r>
            <a:r>
              <a:rPr lang="ru-RU" sz="3200" b="1" dirty="0"/>
              <a:t> самих </a:t>
            </a:r>
            <a:r>
              <a:rPr lang="ru-RU" sz="3200" b="1" dirty="0" err="1"/>
              <a:t>трудових</a:t>
            </a:r>
            <a:r>
              <a:rPr lang="ru-RU" sz="3200" b="1" dirty="0"/>
              <a:t> </a:t>
            </a:r>
            <a:r>
              <a:rPr lang="ru-RU" sz="3200" b="1" dirty="0" err="1" smtClean="0"/>
              <a:t>правовідносин</a:t>
            </a:r>
            <a:r>
              <a:rPr lang="ru-RU" sz="3200" b="1" dirty="0" smtClean="0"/>
              <a:t>: 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DD5BEC8E-2023-4333-A197-75ECDE901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8043882"/>
              </p:ext>
            </p:extLst>
          </p:nvPr>
        </p:nvGraphicFramePr>
        <p:xfrm>
          <a:off x="150812" y="1752600"/>
          <a:ext cx="11582399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65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162A35-B7A5-4254-9AC5-23F1DD68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013" y="0"/>
            <a:ext cx="8761650" cy="2082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DD5BEC8E-2023-4333-A197-75ECDE901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082682"/>
              </p:ext>
            </p:extLst>
          </p:nvPr>
        </p:nvGraphicFramePr>
        <p:xfrm>
          <a:off x="1117838" y="1524000"/>
          <a:ext cx="10691573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22412" y="71904"/>
            <a:ext cx="1013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Другорядні – учасники, які беруть участь у трудових правовідносинах тільки якщо виникає потреба або ж якщо їхня участь є тимчасовою, після чого вони припиняють своє існування:</a:t>
            </a:r>
          </a:p>
        </p:txBody>
      </p:sp>
    </p:spTree>
    <p:extLst>
      <p:ext uri="{BB962C8B-B14F-4D97-AF65-F5344CB8AC3E}">
        <p14:creationId xmlns:p14="http://schemas.microsoft.com/office/powerpoint/2010/main" val="14705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7812" y="2514600"/>
            <a:ext cx="6474513" cy="13656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4812" y="1066800"/>
            <a:ext cx="853281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>
              <a:spcAft>
                <a:spcPts val="0"/>
              </a:spcAft>
            </a:pPr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Найманий </a:t>
            </a:r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працівник – це фізична особа, яка працює за трудовим договором на підприємстві, в установі, організації, їх об’єднаннях або у фізичних осіб, які використовують найману працю (ч. 2 ст. 1 Закону України “Про порядок вирішення колективних трудових спорів (конфліктів</a:t>
            </a:r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)”).</a:t>
            </a:r>
          </a:p>
          <a:p>
            <a:pPr indent="432000" algn="just"/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Працівник набуває статусу суб’єкта трудових правовідносин з моменту укладення трудового договору. </a:t>
            </a:r>
          </a:p>
          <a:p>
            <a:pPr indent="432000" algn="just">
              <a:spcAft>
                <a:spcPts val="0"/>
              </a:spcAft>
            </a:pPr>
            <a:endParaRPr lang="uk-UA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2283" y="152399"/>
            <a:ext cx="5190656" cy="6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01D382-32B0-43EE-932C-28906AF37617}">
  <ds:schemaRefs>
    <ds:schemaRef ds:uri="http://purl.org/dc/dcmitype/"/>
    <ds:schemaRef ds:uri="http://schemas.microsoft.com/office/infopath/2007/PartnerControls"/>
    <ds:schemaRef ds:uri="http://purl.org/dc/elements/1.1/"/>
    <ds:schemaRef ds:uri="4873beb7-5857-4685-be1f-d57550cc96cc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8301</TotalTime>
  <Words>2296</Words>
  <Application>Microsoft Office PowerPoint</Application>
  <PresentationFormat>Произвольный</PresentationFormat>
  <Paragraphs>100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Century Gothic</vt:lpstr>
      <vt:lpstr>Times New Roman</vt:lpstr>
      <vt:lpstr>Books 16x9</vt:lpstr>
      <vt:lpstr>Презентация PowerPoint</vt:lpstr>
      <vt:lpstr>План</vt:lpstr>
      <vt:lpstr>Презентация PowerPoint</vt:lpstr>
      <vt:lpstr>Класифікація </vt:lpstr>
      <vt:lpstr>Пилип Данилович Пилипенко поділяє всіх суб’єктів на такі групи:</vt:lpstr>
      <vt:lpstr>Головні – відіграють у трудових правовідносинах провідну роль і забезпечують існування самих трудових правовідносин: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Стать</vt:lpstr>
      <vt:lpstr>Стать</vt:lpstr>
      <vt:lpstr>Стать</vt:lpstr>
      <vt:lpstr>Стан здоров‘я</vt:lpstr>
      <vt:lpstr>Родинні зв‘язки та судимістть</vt:lpstr>
      <vt:lpstr>Громадянство</vt:lpstr>
      <vt:lpstr>Роботодавці як суб’єкти трудових правовідносин.</vt:lpstr>
      <vt:lpstr>Роботодавці як суб’єкти трудових правовідносин.</vt:lpstr>
      <vt:lpstr>Роботодавці як суб’єкти трудових правовідносин.</vt:lpstr>
      <vt:lpstr>Роботодавці як суб’єкти трудових правовідносин.</vt:lpstr>
      <vt:lpstr>Роботодавці як суб’єкти трудових правовідносин.</vt:lpstr>
      <vt:lpstr>Презентация PowerPoint</vt:lpstr>
      <vt:lpstr>Презентация PowerPoint</vt:lpstr>
      <vt:lpstr>Роботодавці як суб’єкти трудових правовідносин.</vt:lpstr>
      <vt:lpstr>Роботодавці як суб’єкти трудових правовідносин.</vt:lpstr>
      <vt:lpstr> Права профспілок у сфері соціально-трудових відносин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E. T.</dc:creator>
  <cp:lastModifiedBy>sergey</cp:lastModifiedBy>
  <cp:revision>99</cp:revision>
  <cp:lastPrinted>2020-10-15T04:45:28Z</cp:lastPrinted>
  <dcterms:created xsi:type="dcterms:W3CDTF">2018-09-22T11:00:06Z</dcterms:created>
  <dcterms:modified xsi:type="dcterms:W3CDTF">2025-09-09T04:57:25Z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