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  <p:sldMasterId id="2147483692" r:id="rId6"/>
    <p:sldMasterId id="2147483704" r:id="rId7"/>
  </p:sldMasterIdLst>
  <p:notesMasterIdLst>
    <p:notesMasterId r:id="rId34"/>
  </p:notesMasterIdLst>
  <p:handoutMasterIdLst>
    <p:handoutMasterId r:id="rId35"/>
  </p:handoutMasterIdLst>
  <p:sldIdLst>
    <p:sldId id="321" r:id="rId8"/>
    <p:sldId id="384" r:id="rId9"/>
    <p:sldId id="385" r:id="rId10"/>
    <p:sldId id="257" r:id="rId11"/>
    <p:sldId id="379" r:id="rId12"/>
    <p:sldId id="380" r:id="rId13"/>
    <p:sldId id="381" r:id="rId14"/>
    <p:sldId id="382" r:id="rId15"/>
    <p:sldId id="383" r:id="rId16"/>
    <p:sldId id="386" r:id="rId17"/>
    <p:sldId id="387" r:id="rId18"/>
    <p:sldId id="388" r:id="rId19"/>
    <p:sldId id="389" r:id="rId20"/>
    <p:sldId id="372" r:id="rId21"/>
    <p:sldId id="350" r:id="rId22"/>
    <p:sldId id="373" r:id="rId23"/>
    <p:sldId id="353" r:id="rId24"/>
    <p:sldId id="354" r:id="rId25"/>
    <p:sldId id="374" r:id="rId26"/>
    <p:sldId id="375" r:id="rId27"/>
    <p:sldId id="355" r:id="rId28"/>
    <p:sldId id="356" r:id="rId29"/>
    <p:sldId id="357" r:id="rId30"/>
    <p:sldId id="358" r:id="rId31"/>
    <p:sldId id="359" r:id="rId32"/>
    <p:sldId id="376" r:id="rId33"/>
  </p:sldIdLst>
  <p:sldSz cx="12188825" cy="6858000"/>
  <p:notesSz cx="6669088" cy="9926638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116" d="100"/>
          <a:sy n="116" d="100"/>
        </p:scale>
        <p:origin x="390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E2601-760B-42A0-A32A-18C513D650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23357-EED6-4818-89E1-1B1C6B830DF6}">
      <dgm:prSet phldrT="[Текст]"/>
      <dgm:spPr>
        <a:solidFill>
          <a:srgbClr val="92D050">
            <a:alpha val="60000"/>
          </a:srgbClr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10F3E56-E398-4746-B471-AEBEAC075C3E}" type="parTrans" cxnId="{9909167E-698C-4BDA-A80A-793C8AE6F6D4}">
      <dgm:prSet/>
      <dgm:spPr/>
      <dgm:t>
        <a:bodyPr/>
        <a:lstStyle/>
        <a:p>
          <a:endParaRPr lang="ru-RU"/>
        </a:p>
      </dgm:t>
    </dgm:pt>
    <dgm:pt modelId="{4B10CD87-9984-44CC-8363-C72D98365347}" type="sibTrans" cxnId="{9909167E-698C-4BDA-A80A-793C8AE6F6D4}">
      <dgm:prSet/>
      <dgm:spPr/>
      <dgm:t>
        <a:bodyPr/>
        <a:lstStyle/>
        <a:p>
          <a:endParaRPr lang="ru-RU"/>
        </a:p>
      </dgm:t>
    </dgm:pt>
    <dgm:pt modelId="{4D860E58-301B-46B0-9ECE-ED3FC38C4123}">
      <dgm:prSet phldrT="[Текст]"/>
      <dgm:spPr/>
      <dgm:t>
        <a:bodyPr/>
        <a:lstStyle/>
        <a:p>
          <a:r>
            <a:rPr lang="ru-RU" b="1" dirty="0" err="1" smtClean="0"/>
            <a:t>обмежена</a:t>
          </a:r>
          <a:endParaRPr lang="ru-RU" b="1" dirty="0"/>
        </a:p>
      </dgm:t>
    </dgm:pt>
    <dgm:pt modelId="{CBAC3F3B-BBDC-4A5F-9B63-1CA87D14C46C}" type="parTrans" cxnId="{52F66E68-C286-4C0C-8777-B54ABAC8C10E}">
      <dgm:prSet/>
      <dgm:spPr/>
      <dgm:t>
        <a:bodyPr/>
        <a:lstStyle/>
        <a:p>
          <a:endParaRPr lang="ru-RU"/>
        </a:p>
      </dgm:t>
    </dgm:pt>
    <dgm:pt modelId="{36D33B68-B0D5-4DBA-8316-597EFD8AF0CC}" type="sibTrans" cxnId="{52F66E68-C286-4C0C-8777-B54ABAC8C10E}">
      <dgm:prSet/>
      <dgm:spPr/>
      <dgm:t>
        <a:bodyPr/>
        <a:lstStyle/>
        <a:p>
          <a:endParaRPr lang="ru-RU"/>
        </a:p>
      </dgm:t>
    </dgm:pt>
    <dgm:pt modelId="{4B165559-BA4F-4B71-A3E2-A426D2C4DF64}">
      <dgm:prSet phldrT="[Текст]"/>
      <dgm:spPr>
        <a:solidFill>
          <a:srgbClr val="7030A0">
            <a:alpha val="60000"/>
          </a:srgbClr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A09864E-F2A9-4CDF-85F9-DE5826262CB5}" type="parTrans" cxnId="{7A63FAB6-4005-4B89-9ABB-8726A6279A03}">
      <dgm:prSet/>
      <dgm:spPr/>
      <dgm:t>
        <a:bodyPr/>
        <a:lstStyle/>
        <a:p>
          <a:endParaRPr lang="ru-RU"/>
        </a:p>
      </dgm:t>
    </dgm:pt>
    <dgm:pt modelId="{352F7A5A-7D89-4F56-B58F-A850FF1BD419}" type="sibTrans" cxnId="{7A63FAB6-4005-4B89-9ABB-8726A6279A03}">
      <dgm:prSet/>
      <dgm:spPr/>
      <dgm:t>
        <a:bodyPr/>
        <a:lstStyle/>
        <a:p>
          <a:endParaRPr lang="ru-RU"/>
        </a:p>
      </dgm:t>
    </dgm:pt>
    <dgm:pt modelId="{4F3C1340-4361-4672-BBAD-8FC310B1B408}">
      <dgm:prSet phldrT="[Текст]"/>
      <dgm:spPr/>
      <dgm:t>
        <a:bodyPr/>
        <a:lstStyle/>
        <a:p>
          <a:r>
            <a:rPr lang="ru-RU" b="1" dirty="0" err="1" smtClean="0"/>
            <a:t>повна</a:t>
          </a:r>
          <a:endParaRPr lang="ru-RU" b="1" dirty="0"/>
        </a:p>
      </dgm:t>
    </dgm:pt>
    <dgm:pt modelId="{0A51E4BC-7DC3-4DAD-A2BC-186F447F98DB}" type="parTrans" cxnId="{CFA8C1A4-7AD9-46DC-8638-6ACCE2DFBA29}">
      <dgm:prSet/>
      <dgm:spPr/>
      <dgm:t>
        <a:bodyPr/>
        <a:lstStyle/>
        <a:p>
          <a:endParaRPr lang="ru-RU"/>
        </a:p>
      </dgm:t>
    </dgm:pt>
    <dgm:pt modelId="{F6389910-8619-4AEA-9806-380305C99F75}" type="sibTrans" cxnId="{CFA8C1A4-7AD9-46DC-8638-6ACCE2DFBA29}">
      <dgm:prSet/>
      <dgm:spPr/>
      <dgm:t>
        <a:bodyPr/>
        <a:lstStyle/>
        <a:p>
          <a:endParaRPr lang="ru-RU"/>
        </a:p>
      </dgm:t>
    </dgm:pt>
    <dgm:pt modelId="{97DC7012-24D3-4184-BF1A-A7FCD1FB9B7D}" type="pres">
      <dgm:prSet presAssocID="{9B5E2601-760B-42A0-A32A-18C513D650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B75A1E5-5DD4-4B7E-AD4E-BD4973B2C057}" type="pres">
      <dgm:prSet presAssocID="{03523357-EED6-4818-89E1-1B1C6B830DF6}" presName="composite" presStyleCnt="0"/>
      <dgm:spPr/>
    </dgm:pt>
    <dgm:pt modelId="{ACAD0818-750D-4FF3-929E-39077E4CD1E1}" type="pres">
      <dgm:prSet presAssocID="{03523357-EED6-4818-89E1-1B1C6B830DF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FCE47B-9B9B-4A0D-9737-7E170D20E896}" type="pres">
      <dgm:prSet presAssocID="{03523357-EED6-4818-89E1-1B1C6B830DF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A8C3AB-9A17-4D8B-9842-3B7FBEE308C0}" type="pres">
      <dgm:prSet presAssocID="{4B10CD87-9984-44CC-8363-C72D98365347}" presName="sp" presStyleCnt="0"/>
      <dgm:spPr/>
    </dgm:pt>
    <dgm:pt modelId="{A203AE76-E3AD-423E-80A7-DEBE1F005A3A}" type="pres">
      <dgm:prSet presAssocID="{4B165559-BA4F-4B71-A3E2-A426D2C4DF64}" presName="composite" presStyleCnt="0"/>
      <dgm:spPr/>
    </dgm:pt>
    <dgm:pt modelId="{8866646B-8BE2-44AB-B8E4-E7F3E67ADE82}" type="pres">
      <dgm:prSet presAssocID="{4B165559-BA4F-4B71-A3E2-A426D2C4DF6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8FDF56-968F-4677-909E-6C53D584F1EE}" type="pres">
      <dgm:prSet presAssocID="{4B165559-BA4F-4B71-A3E2-A426D2C4DF6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F135EB5-AB53-4700-AFEF-DA03C3D7E614}" type="presOf" srcId="{4B165559-BA4F-4B71-A3E2-A426D2C4DF64}" destId="{8866646B-8BE2-44AB-B8E4-E7F3E67ADE82}" srcOrd="0" destOrd="0" presId="urn:microsoft.com/office/officeart/2005/8/layout/chevron2"/>
    <dgm:cxn modelId="{4ECB91F2-4649-4CDF-A5C4-7270378E0D99}" type="presOf" srcId="{4F3C1340-4361-4672-BBAD-8FC310B1B408}" destId="{BE8FDF56-968F-4677-909E-6C53D584F1EE}" srcOrd="0" destOrd="0" presId="urn:microsoft.com/office/officeart/2005/8/layout/chevron2"/>
    <dgm:cxn modelId="{52F66E68-C286-4C0C-8777-B54ABAC8C10E}" srcId="{03523357-EED6-4818-89E1-1B1C6B830DF6}" destId="{4D860E58-301B-46B0-9ECE-ED3FC38C4123}" srcOrd="0" destOrd="0" parTransId="{CBAC3F3B-BBDC-4A5F-9B63-1CA87D14C46C}" sibTransId="{36D33B68-B0D5-4DBA-8316-597EFD8AF0CC}"/>
    <dgm:cxn modelId="{CA3D40F5-276C-4826-A35D-AFE414512DF4}" type="presOf" srcId="{9B5E2601-760B-42A0-A32A-18C513D6503E}" destId="{97DC7012-24D3-4184-BF1A-A7FCD1FB9B7D}" srcOrd="0" destOrd="0" presId="urn:microsoft.com/office/officeart/2005/8/layout/chevron2"/>
    <dgm:cxn modelId="{7A63FAB6-4005-4B89-9ABB-8726A6279A03}" srcId="{9B5E2601-760B-42A0-A32A-18C513D6503E}" destId="{4B165559-BA4F-4B71-A3E2-A426D2C4DF64}" srcOrd="1" destOrd="0" parTransId="{3A09864E-F2A9-4CDF-85F9-DE5826262CB5}" sibTransId="{352F7A5A-7D89-4F56-B58F-A850FF1BD419}"/>
    <dgm:cxn modelId="{ABB1D9C2-E666-45BB-80FA-B888C058CBE4}" type="presOf" srcId="{4D860E58-301B-46B0-9ECE-ED3FC38C4123}" destId="{66FCE47B-9B9B-4A0D-9737-7E170D20E896}" srcOrd="0" destOrd="0" presId="urn:microsoft.com/office/officeart/2005/8/layout/chevron2"/>
    <dgm:cxn modelId="{9909167E-698C-4BDA-A80A-793C8AE6F6D4}" srcId="{9B5E2601-760B-42A0-A32A-18C513D6503E}" destId="{03523357-EED6-4818-89E1-1B1C6B830DF6}" srcOrd="0" destOrd="0" parTransId="{610F3E56-E398-4746-B471-AEBEAC075C3E}" sibTransId="{4B10CD87-9984-44CC-8363-C72D98365347}"/>
    <dgm:cxn modelId="{715891CC-AEE9-4D96-A1ED-BA6724E8CB48}" type="presOf" srcId="{03523357-EED6-4818-89E1-1B1C6B830DF6}" destId="{ACAD0818-750D-4FF3-929E-39077E4CD1E1}" srcOrd="0" destOrd="0" presId="urn:microsoft.com/office/officeart/2005/8/layout/chevron2"/>
    <dgm:cxn modelId="{CFA8C1A4-7AD9-46DC-8638-6ACCE2DFBA29}" srcId="{4B165559-BA4F-4B71-A3E2-A426D2C4DF64}" destId="{4F3C1340-4361-4672-BBAD-8FC310B1B408}" srcOrd="0" destOrd="0" parTransId="{0A51E4BC-7DC3-4DAD-A2BC-186F447F98DB}" sibTransId="{F6389910-8619-4AEA-9806-380305C99F75}"/>
    <dgm:cxn modelId="{C083D98F-3CF6-4D63-BB9C-DBF886F7EF79}" type="presParOf" srcId="{97DC7012-24D3-4184-BF1A-A7FCD1FB9B7D}" destId="{DB75A1E5-5DD4-4B7E-AD4E-BD4973B2C057}" srcOrd="0" destOrd="0" presId="urn:microsoft.com/office/officeart/2005/8/layout/chevron2"/>
    <dgm:cxn modelId="{8A5D1F26-39C5-45BD-9A68-D84B9ED400EA}" type="presParOf" srcId="{DB75A1E5-5DD4-4B7E-AD4E-BD4973B2C057}" destId="{ACAD0818-750D-4FF3-929E-39077E4CD1E1}" srcOrd="0" destOrd="0" presId="urn:microsoft.com/office/officeart/2005/8/layout/chevron2"/>
    <dgm:cxn modelId="{B97593FD-D5BE-451E-BED3-BA6A7838F7C8}" type="presParOf" srcId="{DB75A1E5-5DD4-4B7E-AD4E-BD4973B2C057}" destId="{66FCE47B-9B9B-4A0D-9737-7E170D20E896}" srcOrd="1" destOrd="0" presId="urn:microsoft.com/office/officeart/2005/8/layout/chevron2"/>
    <dgm:cxn modelId="{5141A8B0-1DBE-4732-B831-ABA249279FCB}" type="presParOf" srcId="{97DC7012-24D3-4184-BF1A-A7FCD1FB9B7D}" destId="{03A8C3AB-9A17-4D8B-9842-3B7FBEE308C0}" srcOrd="1" destOrd="0" presId="urn:microsoft.com/office/officeart/2005/8/layout/chevron2"/>
    <dgm:cxn modelId="{C206EF5D-C2B9-43B5-BC9F-A766DF7B210D}" type="presParOf" srcId="{97DC7012-24D3-4184-BF1A-A7FCD1FB9B7D}" destId="{A203AE76-E3AD-423E-80A7-DEBE1F005A3A}" srcOrd="2" destOrd="0" presId="urn:microsoft.com/office/officeart/2005/8/layout/chevron2"/>
    <dgm:cxn modelId="{B1376A4E-C04F-47E8-8B97-5375DA75AAD9}" type="presParOf" srcId="{A203AE76-E3AD-423E-80A7-DEBE1F005A3A}" destId="{8866646B-8BE2-44AB-B8E4-E7F3E67ADE82}" srcOrd="0" destOrd="0" presId="urn:microsoft.com/office/officeart/2005/8/layout/chevron2"/>
    <dgm:cxn modelId="{29CFC388-C883-43F1-A738-A2F704D176E9}" type="presParOf" srcId="{A203AE76-E3AD-423E-80A7-DEBE1F005A3A}" destId="{BE8FDF56-968F-4677-909E-6C53D584F1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5E2601-760B-42A0-A32A-18C513D650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23357-EED6-4818-89E1-1B1C6B830DF6}">
      <dgm:prSet phldrT="[Текст]"/>
      <dgm:spPr>
        <a:solidFill>
          <a:srgbClr val="92D050">
            <a:alpha val="60000"/>
          </a:srgbClr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10F3E56-E398-4746-B471-AEBEAC075C3E}" type="parTrans" cxnId="{9909167E-698C-4BDA-A80A-793C8AE6F6D4}">
      <dgm:prSet/>
      <dgm:spPr/>
      <dgm:t>
        <a:bodyPr/>
        <a:lstStyle/>
        <a:p>
          <a:endParaRPr lang="ru-RU"/>
        </a:p>
      </dgm:t>
    </dgm:pt>
    <dgm:pt modelId="{4B10CD87-9984-44CC-8363-C72D98365347}" type="sibTrans" cxnId="{9909167E-698C-4BDA-A80A-793C8AE6F6D4}">
      <dgm:prSet/>
      <dgm:spPr/>
      <dgm:t>
        <a:bodyPr/>
        <a:lstStyle/>
        <a:p>
          <a:endParaRPr lang="ru-RU"/>
        </a:p>
      </dgm:t>
    </dgm:pt>
    <dgm:pt modelId="{4D860E58-301B-46B0-9ECE-ED3FC38C4123}">
      <dgm:prSet phldrT="[Текст]"/>
      <dgm:spPr/>
      <dgm:t>
        <a:bodyPr/>
        <a:lstStyle/>
        <a:p>
          <a:r>
            <a:rPr lang="ru-RU" b="1" dirty="0" err="1" smtClean="0"/>
            <a:t>колективна</a:t>
          </a:r>
          <a:endParaRPr lang="ru-RU" b="1" dirty="0"/>
        </a:p>
      </dgm:t>
    </dgm:pt>
    <dgm:pt modelId="{CBAC3F3B-BBDC-4A5F-9B63-1CA87D14C46C}" type="parTrans" cxnId="{52F66E68-C286-4C0C-8777-B54ABAC8C10E}">
      <dgm:prSet/>
      <dgm:spPr/>
      <dgm:t>
        <a:bodyPr/>
        <a:lstStyle/>
        <a:p>
          <a:endParaRPr lang="ru-RU"/>
        </a:p>
      </dgm:t>
    </dgm:pt>
    <dgm:pt modelId="{36D33B68-B0D5-4DBA-8316-597EFD8AF0CC}" type="sibTrans" cxnId="{52F66E68-C286-4C0C-8777-B54ABAC8C10E}">
      <dgm:prSet/>
      <dgm:spPr/>
      <dgm:t>
        <a:bodyPr/>
        <a:lstStyle/>
        <a:p>
          <a:endParaRPr lang="ru-RU"/>
        </a:p>
      </dgm:t>
    </dgm:pt>
    <dgm:pt modelId="{4B165559-BA4F-4B71-A3E2-A426D2C4DF64}">
      <dgm:prSet phldrT="[Текст]"/>
      <dgm:spPr>
        <a:solidFill>
          <a:srgbClr val="7030A0">
            <a:alpha val="60000"/>
          </a:srgbClr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A09864E-F2A9-4CDF-85F9-DE5826262CB5}" type="parTrans" cxnId="{7A63FAB6-4005-4B89-9ABB-8726A6279A03}">
      <dgm:prSet/>
      <dgm:spPr/>
      <dgm:t>
        <a:bodyPr/>
        <a:lstStyle/>
        <a:p>
          <a:endParaRPr lang="ru-RU"/>
        </a:p>
      </dgm:t>
    </dgm:pt>
    <dgm:pt modelId="{352F7A5A-7D89-4F56-B58F-A850FF1BD419}" type="sibTrans" cxnId="{7A63FAB6-4005-4B89-9ABB-8726A6279A03}">
      <dgm:prSet/>
      <dgm:spPr/>
      <dgm:t>
        <a:bodyPr/>
        <a:lstStyle/>
        <a:p>
          <a:endParaRPr lang="ru-RU"/>
        </a:p>
      </dgm:t>
    </dgm:pt>
    <dgm:pt modelId="{4F3C1340-4361-4672-BBAD-8FC310B1B408}">
      <dgm:prSet phldrT="[Текст]"/>
      <dgm:spPr/>
      <dgm:t>
        <a:bodyPr/>
        <a:lstStyle/>
        <a:p>
          <a:r>
            <a:rPr lang="ru-RU" b="1" dirty="0" err="1" smtClean="0"/>
            <a:t>підвищена</a:t>
          </a:r>
          <a:endParaRPr lang="ru-RU" b="1" dirty="0"/>
        </a:p>
      </dgm:t>
    </dgm:pt>
    <dgm:pt modelId="{0A51E4BC-7DC3-4DAD-A2BC-186F447F98DB}" type="parTrans" cxnId="{CFA8C1A4-7AD9-46DC-8638-6ACCE2DFBA29}">
      <dgm:prSet/>
      <dgm:spPr/>
      <dgm:t>
        <a:bodyPr/>
        <a:lstStyle/>
        <a:p>
          <a:endParaRPr lang="ru-RU"/>
        </a:p>
      </dgm:t>
    </dgm:pt>
    <dgm:pt modelId="{F6389910-8619-4AEA-9806-380305C99F75}" type="sibTrans" cxnId="{CFA8C1A4-7AD9-46DC-8638-6ACCE2DFBA29}">
      <dgm:prSet/>
      <dgm:spPr/>
      <dgm:t>
        <a:bodyPr/>
        <a:lstStyle/>
        <a:p>
          <a:endParaRPr lang="ru-RU"/>
        </a:p>
      </dgm:t>
    </dgm:pt>
    <dgm:pt modelId="{97DC7012-24D3-4184-BF1A-A7FCD1FB9B7D}" type="pres">
      <dgm:prSet presAssocID="{9B5E2601-760B-42A0-A32A-18C513D650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B75A1E5-5DD4-4B7E-AD4E-BD4973B2C057}" type="pres">
      <dgm:prSet presAssocID="{03523357-EED6-4818-89E1-1B1C6B830DF6}" presName="composite" presStyleCnt="0"/>
      <dgm:spPr/>
    </dgm:pt>
    <dgm:pt modelId="{ACAD0818-750D-4FF3-929E-39077E4CD1E1}" type="pres">
      <dgm:prSet presAssocID="{03523357-EED6-4818-89E1-1B1C6B830DF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FCE47B-9B9B-4A0D-9737-7E170D20E896}" type="pres">
      <dgm:prSet presAssocID="{03523357-EED6-4818-89E1-1B1C6B830DF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A8C3AB-9A17-4D8B-9842-3B7FBEE308C0}" type="pres">
      <dgm:prSet presAssocID="{4B10CD87-9984-44CC-8363-C72D98365347}" presName="sp" presStyleCnt="0"/>
      <dgm:spPr/>
    </dgm:pt>
    <dgm:pt modelId="{A203AE76-E3AD-423E-80A7-DEBE1F005A3A}" type="pres">
      <dgm:prSet presAssocID="{4B165559-BA4F-4B71-A3E2-A426D2C4DF64}" presName="composite" presStyleCnt="0"/>
      <dgm:spPr/>
    </dgm:pt>
    <dgm:pt modelId="{8866646B-8BE2-44AB-B8E4-E7F3E67ADE82}" type="pres">
      <dgm:prSet presAssocID="{4B165559-BA4F-4B71-A3E2-A426D2C4DF6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8FDF56-968F-4677-909E-6C53D584F1EE}" type="pres">
      <dgm:prSet presAssocID="{4B165559-BA4F-4B71-A3E2-A426D2C4DF6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2F66E68-C286-4C0C-8777-B54ABAC8C10E}" srcId="{03523357-EED6-4818-89E1-1B1C6B830DF6}" destId="{4D860E58-301B-46B0-9ECE-ED3FC38C4123}" srcOrd="0" destOrd="0" parTransId="{CBAC3F3B-BBDC-4A5F-9B63-1CA87D14C46C}" sibTransId="{36D33B68-B0D5-4DBA-8316-597EFD8AF0CC}"/>
    <dgm:cxn modelId="{A3900EB2-162D-4B20-B77A-320935F36E29}" type="presOf" srcId="{4F3C1340-4361-4672-BBAD-8FC310B1B408}" destId="{BE8FDF56-968F-4677-909E-6C53D584F1EE}" srcOrd="0" destOrd="0" presId="urn:microsoft.com/office/officeart/2005/8/layout/chevron2"/>
    <dgm:cxn modelId="{B944DF50-B11E-4148-ABB5-48B428D79B04}" type="presOf" srcId="{9B5E2601-760B-42A0-A32A-18C513D6503E}" destId="{97DC7012-24D3-4184-BF1A-A7FCD1FB9B7D}" srcOrd="0" destOrd="0" presId="urn:microsoft.com/office/officeart/2005/8/layout/chevron2"/>
    <dgm:cxn modelId="{0A4881AB-E0EE-4B5F-94BB-76F8B1C2F505}" type="presOf" srcId="{4B165559-BA4F-4B71-A3E2-A426D2C4DF64}" destId="{8866646B-8BE2-44AB-B8E4-E7F3E67ADE82}" srcOrd="0" destOrd="0" presId="urn:microsoft.com/office/officeart/2005/8/layout/chevron2"/>
    <dgm:cxn modelId="{7A63FAB6-4005-4B89-9ABB-8726A6279A03}" srcId="{9B5E2601-760B-42A0-A32A-18C513D6503E}" destId="{4B165559-BA4F-4B71-A3E2-A426D2C4DF64}" srcOrd="1" destOrd="0" parTransId="{3A09864E-F2A9-4CDF-85F9-DE5826262CB5}" sibTransId="{352F7A5A-7D89-4F56-B58F-A850FF1BD419}"/>
    <dgm:cxn modelId="{E9B5E461-76D9-45DB-B907-C10152D9A2F6}" type="presOf" srcId="{03523357-EED6-4818-89E1-1B1C6B830DF6}" destId="{ACAD0818-750D-4FF3-929E-39077E4CD1E1}" srcOrd="0" destOrd="0" presId="urn:microsoft.com/office/officeart/2005/8/layout/chevron2"/>
    <dgm:cxn modelId="{0A8E2196-FAE6-4095-A512-BCD86919B115}" type="presOf" srcId="{4D860E58-301B-46B0-9ECE-ED3FC38C4123}" destId="{66FCE47B-9B9B-4A0D-9737-7E170D20E896}" srcOrd="0" destOrd="0" presId="urn:microsoft.com/office/officeart/2005/8/layout/chevron2"/>
    <dgm:cxn modelId="{9909167E-698C-4BDA-A80A-793C8AE6F6D4}" srcId="{9B5E2601-760B-42A0-A32A-18C513D6503E}" destId="{03523357-EED6-4818-89E1-1B1C6B830DF6}" srcOrd="0" destOrd="0" parTransId="{610F3E56-E398-4746-B471-AEBEAC075C3E}" sibTransId="{4B10CD87-9984-44CC-8363-C72D98365347}"/>
    <dgm:cxn modelId="{CFA8C1A4-7AD9-46DC-8638-6ACCE2DFBA29}" srcId="{4B165559-BA4F-4B71-A3E2-A426D2C4DF64}" destId="{4F3C1340-4361-4672-BBAD-8FC310B1B408}" srcOrd="0" destOrd="0" parTransId="{0A51E4BC-7DC3-4DAD-A2BC-186F447F98DB}" sibTransId="{F6389910-8619-4AEA-9806-380305C99F75}"/>
    <dgm:cxn modelId="{1A6BB63B-CC7F-4717-A408-02704127AE83}" type="presParOf" srcId="{97DC7012-24D3-4184-BF1A-A7FCD1FB9B7D}" destId="{DB75A1E5-5DD4-4B7E-AD4E-BD4973B2C057}" srcOrd="0" destOrd="0" presId="urn:microsoft.com/office/officeart/2005/8/layout/chevron2"/>
    <dgm:cxn modelId="{C4B99668-7473-4D2A-8207-36BD5CA58933}" type="presParOf" srcId="{DB75A1E5-5DD4-4B7E-AD4E-BD4973B2C057}" destId="{ACAD0818-750D-4FF3-929E-39077E4CD1E1}" srcOrd="0" destOrd="0" presId="urn:microsoft.com/office/officeart/2005/8/layout/chevron2"/>
    <dgm:cxn modelId="{B37D678B-3F45-411E-9CEC-967B82301946}" type="presParOf" srcId="{DB75A1E5-5DD4-4B7E-AD4E-BD4973B2C057}" destId="{66FCE47B-9B9B-4A0D-9737-7E170D20E896}" srcOrd="1" destOrd="0" presId="urn:microsoft.com/office/officeart/2005/8/layout/chevron2"/>
    <dgm:cxn modelId="{C0EA42F2-77A8-48D5-94FD-9A6AF82FCA00}" type="presParOf" srcId="{97DC7012-24D3-4184-BF1A-A7FCD1FB9B7D}" destId="{03A8C3AB-9A17-4D8B-9842-3B7FBEE308C0}" srcOrd="1" destOrd="0" presId="urn:microsoft.com/office/officeart/2005/8/layout/chevron2"/>
    <dgm:cxn modelId="{40A516F7-1ECA-4B3C-8F47-D902B81A9B0D}" type="presParOf" srcId="{97DC7012-24D3-4184-BF1A-A7FCD1FB9B7D}" destId="{A203AE76-E3AD-423E-80A7-DEBE1F005A3A}" srcOrd="2" destOrd="0" presId="urn:microsoft.com/office/officeart/2005/8/layout/chevron2"/>
    <dgm:cxn modelId="{13C334A8-3F4B-4BCF-8B5E-F45DE1676D68}" type="presParOf" srcId="{A203AE76-E3AD-423E-80A7-DEBE1F005A3A}" destId="{8866646B-8BE2-44AB-B8E4-E7F3E67ADE82}" srcOrd="0" destOrd="0" presId="urn:microsoft.com/office/officeart/2005/8/layout/chevron2"/>
    <dgm:cxn modelId="{B7005AAF-033D-41F8-92E2-AD770DF1A87A}" type="presParOf" srcId="{A203AE76-E3AD-423E-80A7-DEBE1F005A3A}" destId="{BE8FDF56-968F-4677-909E-6C53D584F1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11/21/2022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11/21/2022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11/21/2022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11/21/2022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AE50-2B4E-4540-A815-37485631DA69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653D-B1BE-4A8D-BA73-DC3602F64B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844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BAE1C-BE50-4A8B-8E83-5EF6B679DA90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BED5-F600-45D4-8958-CB150D387B5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550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6668-42D2-468F-A5DE-60E6901E342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E5ED-4532-4F77-8076-3D55F23258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333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6EF3-7168-4424-964D-CE8607056D19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BDF9-6455-417C-8699-CE9D8B76689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127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412DD-246D-4C0B-9008-76F71C9A176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C863F-92DE-4C4A-9F2A-2DCF037003E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4078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ACF5-6217-44FA-9B95-276702F7C539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5D55-949E-4183-A7EA-2F7B34CBDA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110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72602-8C8B-4E54-9FA0-3D6F03EC8C4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AF165-10BC-49BA-869B-F0259F044C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005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DD54-6F5A-4136-AD1D-B646A5B6107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6FEA7-FD9A-4CA7-A831-05A754EF50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20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11/21/2022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68BF9-C05D-48F8-A6A7-48E6D8B1B163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6507-17F6-4B88-A4F8-119827CDE5C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2166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7C90-616B-488A-8C03-BC381A959298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C837D-D221-4DD3-AFAE-71631D81C9E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8738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C7AC6-16A1-4C70-BE3A-94323853E0FE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6B155-9B94-497A-8599-022507A664A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0413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AE50-2B4E-4540-A815-37485631DA69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653D-B1BE-4A8D-BA73-DC3602F64B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1340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BAE1C-BE50-4A8B-8E83-5EF6B679DA90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BED5-F600-45D4-8958-CB150D387B5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0748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6668-42D2-468F-A5DE-60E6901E342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E5ED-4532-4F77-8076-3D55F23258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6237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6EF3-7168-4424-964D-CE8607056D19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BDF9-6455-417C-8699-CE9D8B76689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0965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412DD-246D-4C0B-9008-76F71C9A176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C863F-92DE-4C4A-9F2A-2DCF037003E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5999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ACF5-6217-44FA-9B95-276702F7C539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5D55-949E-4183-A7EA-2F7B34CBDA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3721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72602-8C8B-4E54-9FA0-3D6F03EC8C4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AF165-10BC-49BA-869B-F0259F044C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174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DD54-6F5A-4136-AD1D-B646A5B6107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6FEA7-FD9A-4CA7-A831-05A754EF50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944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68BF9-C05D-48F8-A6A7-48E6D8B1B163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6507-17F6-4B88-A4F8-119827CDE5C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361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7C90-616B-488A-8C03-BC381A959298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C837D-D221-4DD3-AFAE-71631D81C9E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503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C7AC6-16A1-4C70-BE3A-94323853E0FE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6B155-9B94-497A-8599-022507A664A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46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AE50-2B4E-4540-A815-37485631DA69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653D-B1BE-4A8D-BA73-DC3602F64B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261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BAE1C-BE50-4A8B-8E83-5EF6B679DA90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BED5-F600-45D4-8958-CB150D387B5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1550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6668-42D2-468F-A5DE-60E6901E342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E5ED-4532-4F77-8076-3D55F23258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0135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6EF3-7168-4424-964D-CE8607056D19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BDF9-6455-417C-8699-CE9D8B76689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2366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412DD-246D-4C0B-9008-76F71C9A176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C863F-92DE-4C4A-9F2A-2DCF037003E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003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ACF5-6217-44FA-9B95-276702F7C539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5D55-949E-4183-A7EA-2F7B34CBDA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58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72602-8C8B-4E54-9FA0-3D6F03EC8C4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AF165-10BC-49BA-869B-F0259F044C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2724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DD54-6F5A-4136-AD1D-B646A5B6107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6FEA7-FD9A-4CA7-A831-05A754EF50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5816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68BF9-C05D-48F8-A6A7-48E6D8B1B163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6507-17F6-4B88-A4F8-119827CDE5C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2052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7C90-616B-488A-8C03-BC381A959298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C837D-D221-4DD3-AFAE-71631D81C9E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4299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C7AC6-16A1-4C70-BE3A-94323853E0FE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6B155-9B94-497A-8599-022507A664A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020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11/21/2022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11/21/2022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11/21/2022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11/21/2022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-36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AEBE601D-C7A6-46BA-83CD-BDCD7EE7075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2C94DB-4D59-46DD-B4CA-44FFAEB0354F}" type="slidenum">
              <a:rPr lang="uk-UA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9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AEBE601D-C7A6-46BA-83CD-BDCD7EE7075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2C94DB-4D59-46DD-B4CA-44FFAEB0354F}" type="slidenum">
              <a:rPr lang="uk-UA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6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AEBE601D-C7A6-46BA-83CD-BDCD7EE7075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21.11.2022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2C94DB-4D59-46DD-B4CA-44FFAEB0354F}" type="slidenum">
              <a:rPr lang="uk-UA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4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zakon.rada.gov.ua/laws/show/ru/v0014700-9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.factor.ua/ukr/law-312/" TargetMode="External"/><Relationship Id="rId2" Type="http://schemas.openxmlformats.org/officeDocument/2006/relationships/hyperlink" Target="https://i.factor.ua/ukr/law-40/section-209/article-33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2638E8FA-A3C3-4D73-A176-893504E5AD56}"/>
              </a:ext>
            </a:extLst>
          </p:cNvPr>
          <p:cNvSpPr txBox="1">
            <a:spLocks/>
          </p:cNvSpPr>
          <p:nvPr/>
        </p:nvSpPr>
        <p:spPr>
          <a:xfrm>
            <a:off x="2894012" y="304801"/>
            <a:ext cx="8839202" cy="448300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uk-UA" sz="3600" b="1" dirty="0" smtClean="0"/>
              <a:t>Тема: Матеріальна відповідальність</a:t>
            </a:r>
            <a:endParaRPr lang="uk-UA" sz="3600" b="1" dirty="0"/>
          </a:p>
          <a:p>
            <a:pPr marL="0" indent="0" algn="ctr">
              <a:buNone/>
            </a:pPr>
            <a:endParaRPr lang="uk-UA" sz="3200" b="1" dirty="0"/>
          </a:p>
          <a:p>
            <a:pPr marL="0" indent="0" algn="ctr">
              <a:buNone/>
            </a:pPr>
            <a:r>
              <a:rPr lang="uk-UA" sz="3200" b="1" dirty="0"/>
              <a:t>Викладач</a:t>
            </a:r>
            <a:r>
              <a:rPr lang="uk-UA" sz="3200" b="1" dirty="0" smtClean="0"/>
              <a:t>: Омельянчик Сергій Володимирович</a:t>
            </a:r>
            <a:endParaRPr lang="uk-UA" sz="3200" b="1" dirty="0"/>
          </a:p>
        </p:txBody>
      </p:sp>
      <p:pic>
        <p:nvPicPr>
          <p:cNvPr id="8" name="Рисунок 7" descr="Картинки по запросу зну">
            <a:extLst>
              <a:ext uri="{FF2B5EF4-FFF2-40B4-BE49-F238E27FC236}">
                <a16:creationId xmlns=""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838200"/>
            <a:ext cx="1524000" cy="148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07A4F07-70F0-41DD-A6EA-61B2D46DD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612" y="4645385"/>
            <a:ext cx="2669385" cy="2169010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="" xmlns:a16="http://schemas.microsoft.com/office/drawing/2014/main" id="{FD952C83-3C7E-4C39-AA8E-449B1642E5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8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8" y="893"/>
            <a:ext cx="12097409" cy="1006214"/>
          </a:xfrm>
        </p:spPr>
        <p:txBody>
          <a:bodyPr>
            <a:noAutofit/>
          </a:bodyPr>
          <a:lstStyle/>
          <a:p>
            <a:pPr algn="ctr"/>
            <a:r>
              <a:rPr lang="uk-UA" sz="3199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 матеріальної відповідальності по трудовому праву від майнової відповідальності, передбаченої нормами цивільного права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76425" y="2042263"/>
          <a:ext cx="11635976" cy="364999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17988">
                  <a:extLst>
                    <a:ext uri="{9D8B030D-6E8A-4147-A177-3AD203B41FA5}">
                      <a16:colId xmlns="" xmlns:a16="http://schemas.microsoft.com/office/drawing/2014/main" val="3226188719"/>
                    </a:ext>
                  </a:extLst>
                </a:gridCol>
                <a:gridCol w="5817988">
                  <a:extLst>
                    <a:ext uri="{9D8B030D-6E8A-4147-A177-3AD203B41FA5}">
                      <a16:colId xmlns="" xmlns:a16="http://schemas.microsoft.com/office/drawing/2014/main" val="1419706152"/>
                    </a:ext>
                  </a:extLst>
                </a:gridCol>
              </a:tblGrid>
              <a:tr h="41916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</a:t>
                      </a:r>
                      <a:r>
                        <a:rPr lang="uk-UA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відповідальність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Майнова відповідальність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="" xmlns:a16="http://schemas.microsoft.com/office/drawing/2014/main" val="3536480388"/>
                  </a:ext>
                </a:extLst>
              </a:tr>
              <a:tr h="1005578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uk-UA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Суб'єктами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є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який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перебуває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трудових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відносинах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роботодавцем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і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роботодавець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uk-UA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Суб'єктом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є будь-яка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особа.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="" xmlns:a16="http://schemas.microsoft.com/office/drawing/2014/main" val="1266916133"/>
                  </a:ext>
                </a:extLst>
              </a:tr>
              <a:tr h="2224461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uk-UA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Підставою</a:t>
                      </a:r>
                      <a:r>
                        <a:rPr lang="uk-UA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є правопорушення, що характеризується одночасно наявністю двох ознак - це </a:t>
                      </a:r>
                      <a:r>
                        <a:rPr lang="uk-UA" sz="2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трудове правопорушення</a:t>
                      </a:r>
                      <a:r>
                        <a:rPr lang="uk-UA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тобто таке, що вчинене внаслідок порушення трудових обов'язків, і це </a:t>
                      </a:r>
                      <a:r>
                        <a:rPr lang="uk-UA" sz="2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майнове правопорушення</a:t>
                      </a:r>
                      <a:r>
                        <a:rPr lang="uk-UA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тобто таке, що заподіяло майнову шкоду одній із сторін трудового договору.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uk-UA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Підставою</a:t>
                      </a: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є </a:t>
                      </a:r>
                      <a:r>
                        <a:rPr lang="uk-UA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майнове правопорушення.</a:t>
                      </a:r>
                      <a:endParaRPr lang="uk-UA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="" xmlns:a16="http://schemas.microsoft.com/office/drawing/2014/main" val="2301512363"/>
                  </a:ext>
                </a:extLst>
              </a:tr>
            </a:tbl>
          </a:graphicData>
        </a:graphic>
      </p:graphicFrame>
      <p:pic>
        <p:nvPicPr>
          <p:cNvPr id="5" name="Рисунок 4" descr="Картинки по запросу зну">
            <a:extLst>
              <a:ext uri="{FF2B5EF4-FFF2-40B4-BE49-F238E27FC236}">
                <a16:creationId xmlns:a16="http://schemas.microsoft.com/office/drawing/2014/main" xmlns="" id="{D70BCA56-3C31-4330-A28F-9D2038D0F0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702" y="5375728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60421" y="1170483"/>
          <a:ext cx="11635976" cy="25070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17988">
                  <a:extLst>
                    <a:ext uri="{9D8B030D-6E8A-4147-A177-3AD203B41FA5}">
                      <a16:colId xmlns="" xmlns:a16="http://schemas.microsoft.com/office/drawing/2014/main" val="2974330243"/>
                    </a:ext>
                  </a:extLst>
                </a:gridCol>
                <a:gridCol w="5817988">
                  <a:extLst>
                    <a:ext uri="{9D8B030D-6E8A-4147-A177-3AD203B41FA5}">
                      <a16:colId xmlns="" xmlns:a16="http://schemas.microsoft.com/office/drawing/2014/main" val="4108588516"/>
                    </a:ext>
                  </a:extLst>
                </a:gridCol>
              </a:tblGrid>
              <a:tr h="981001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Обов'язковою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є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діях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правопорушника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вини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формі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умислу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необережності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uk-UA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uk-UA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Можлива відповідальність і </a:t>
                      </a:r>
                      <a:r>
                        <a:rPr lang="uk-UA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вини</a:t>
                      </a:r>
                      <a:r>
                        <a:rPr lang="uk-UA" sz="18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наприклад, володільця джерела підвищеної небезпеки.</a:t>
                      </a:r>
                      <a:endParaRPr lang="uk-UA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="" xmlns:a16="http://schemas.microsoft.com/office/drawing/2014/main" val="2227632903"/>
                  </a:ext>
                </a:extLst>
              </a:tr>
              <a:tr h="1526029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Діє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презумпція</a:t>
                      </a: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невинності</a:t>
                      </a: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тягар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доведення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наявності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підстави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умови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матеріальної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відповідальності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лежить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власникові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уповноваженому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uk-UA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Діє</a:t>
                      </a:r>
                      <a:r>
                        <a:rPr lang="ru-RU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презумпція</a:t>
                      </a: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вини </a:t>
                      </a:r>
                      <a:r>
                        <a:rPr lang="ru-RU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заподіювача</a:t>
                      </a:r>
                      <a:r>
                        <a:rPr lang="ru-RU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шкоди</a:t>
                      </a:r>
                      <a:r>
                        <a:rPr lang="ru-RU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і </a:t>
                      </a:r>
                      <a:r>
                        <a:rPr lang="ru-RU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тягар</a:t>
                      </a:r>
                      <a:r>
                        <a:rPr lang="ru-RU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доведення</a:t>
                      </a:r>
                      <a:r>
                        <a:rPr lang="ru-RU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лежить</a:t>
                      </a:r>
                      <a:r>
                        <a:rPr lang="ru-RU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саме</a:t>
                      </a:r>
                      <a:r>
                        <a:rPr lang="ru-RU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ньому</a:t>
                      </a:r>
                      <a:r>
                        <a:rPr lang="ru-RU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="" xmlns:a16="http://schemas.microsoft.com/office/drawing/2014/main" val="18819882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60421" y="3677514"/>
          <a:ext cx="11635976" cy="22748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17988">
                  <a:extLst>
                    <a:ext uri="{9D8B030D-6E8A-4147-A177-3AD203B41FA5}">
                      <a16:colId xmlns="" xmlns:a16="http://schemas.microsoft.com/office/drawing/2014/main" val="605505005"/>
                    </a:ext>
                  </a:extLst>
                </a:gridCol>
                <a:gridCol w="5817988">
                  <a:extLst>
                    <a:ext uri="{9D8B030D-6E8A-4147-A177-3AD203B41FA5}">
                      <a16:colId xmlns="" xmlns:a16="http://schemas.microsoft.com/office/drawing/2014/main" val="2075833503"/>
                    </a:ext>
                  </a:extLst>
                </a:gridCol>
              </a:tblGrid>
              <a:tr h="1285780"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Як універсальний вид відповідальності застосовується </a:t>
                      </a:r>
                      <a:r>
                        <a:rPr lang="uk-UA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обмежена матеріальна відповідальність </a:t>
                      </a:r>
                      <a:r>
                        <a:rPr lang="uk-UA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межах середнього заробітку працівника), і лише в окремих передбачених КЗпП випадках</a:t>
                      </a:r>
                      <a:r>
                        <a:rPr lang="uk-UA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повна.</a:t>
                      </a:r>
                      <a:endParaRPr lang="uk-UA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Відповідальність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18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повному</a:t>
                      </a: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обсязі</a:t>
                      </a: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заподіяної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шкоди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="" xmlns:a16="http://schemas.microsoft.com/office/drawing/2014/main" val="1191782258"/>
                  </a:ext>
                </a:extLst>
              </a:tr>
              <a:tr h="989061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Відшкодування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підлягає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тільки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пряма </a:t>
                      </a:r>
                      <a:r>
                        <a:rPr lang="ru-RU" sz="18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дійсна</a:t>
                      </a: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шкода</a:t>
                      </a:r>
                      <a:r>
                        <a:rPr lang="ru-RU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одержані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доходу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відшкодуванню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підлягають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Застосовується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принцип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повного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відшкодування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якого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відшкодуванню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підлягає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 пряма </a:t>
                      </a:r>
                      <a:r>
                        <a:rPr lang="ru-RU" sz="18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дійсна</a:t>
                      </a:r>
                      <a:r>
                        <a:rPr lang="ru-RU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шкода, так і не </a:t>
                      </a:r>
                      <a:r>
                        <a:rPr lang="ru-RU" sz="18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отримані</a:t>
                      </a:r>
                      <a:r>
                        <a:rPr lang="ru-RU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прибутки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(упущена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вигода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="" xmlns:a16="http://schemas.microsoft.com/office/drawing/2014/main" val="191697578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260421" y="751324"/>
          <a:ext cx="11635976" cy="419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17988">
                  <a:extLst>
                    <a:ext uri="{9D8B030D-6E8A-4147-A177-3AD203B41FA5}">
                      <a16:colId xmlns="" xmlns:a16="http://schemas.microsoft.com/office/drawing/2014/main" val="1798378364"/>
                    </a:ext>
                  </a:extLst>
                </a:gridCol>
                <a:gridCol w="5817988">
                  <a:extLst>
                    <a:ext uri="{9D8B030D-6E8A-4147-A177-3AD203B41FA5}">
                      <a16:colId xmlns="" xmlns:a16="http://schemas.microsoft.com/office/drawing/2014/main" val="3966971011"/>
                    </a:ext>
                  </a:extLst>
                </a:gridCol>
              </a:tblGrid>
              <a:tr h="41916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</a:t>
                      </a:r>
                      <a:r>
                        <a:rPr lang="uk-UA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відповідальність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Майнова відповідальність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="" xmlns:a16="http://schemas.microsoft.com/office/drawing/2014/main" val="2153219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7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07791" y="1422070"/>
          <a:ext cx="11522538" cy="43729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61269">
                  <a:extLst>
                    <a:ext uri="{9D8B030D-6E8A-4147-A177-3AD203B41FA5}">
                      <a16:colId xmlns="" xmlns:a16="http://schemas.microsoft.com/office/drawing/2014/main" val="1798964996"/>
                    </a:ext>
                  </a:extLst>
                </a:gridCol>
                <a:gridCol w="5761269">
                  <a:extLst>
                    <a:ext uri="{9D8B030D-6E8A-4147-A177-3AD203B41FA5}">
                      <a16:colId xmlns="" xmlns:a16="http://schemas.microsoft.com/office/drawing/2014/main" val="3664006334"/>
                    </a:ext>
                  </a:extLst>
                </a:gridCol>
              </a:tblGrid>
              <a:tr h="1554843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Межі відповідальності диференціюються залежно від форми вини, виду майна, якому заподіяна шкода, характеру трудової функції, яку виконує працівник (напр., шкода, заподіяна з необережності, підлягає відшкодуванню в обмеженому розмірі). 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відшкодування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зазначених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факторів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залежить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="" xmlns:a16="http://schemas.microsoft.com/office/drawing/2014/main" val="1901327098"/>
                  </a:ext>
                </a:extLst>
              </a:tr>
              <a:tr h="1554843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Працівникові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бути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покладена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відповідальність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шкоду, яка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належить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категорії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нормального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виробничо-господарського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ризику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також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шкоду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заподіяну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працівником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перебував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стані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крайньої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необхідності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Ці обставини </a:t>
                      </a:r>
                      <a:r>
                        <a:rPr lang="uk-UA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звільняють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необхідності відшкодування завданої шкоди.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="" xmlns:a16="http://schemas.microsoft.com/office/drawing/2014/main" val="2651289349"/>
                  </a:ext>
                </a:extLst>
              </a:tr>
              <a:tr h="1263310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Покриття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працівниками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шкоди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розмірі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перевищує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середнього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місячного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заробітку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здійснюється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8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розпорядженням</a:t>
                      </a: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власника</a:t>
                      </a:r>
                      <a:r>
                        <a:rPr lang="ru-RU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решті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випадків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шляхом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подання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власником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позову до суду.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Стягнення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шкоди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провадиться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8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рішенням</a:t>
                      </a: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суду</a:t>
                      </a:r>
                      <a:r>
                        <a:rPr lang="ru-RU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="" xmlns:a16="http://schemas.microsoft.com/office/drawing/2014/main" val="394565073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07791" y="1002910"/>
          <a:ext cx="11522538" cy="419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61269">
                  <a:extLst>
                    <a:ext uri="{9D8B030D-6E8A-4147-A177-3AD203B41FA5}">
                      <a16:colId xmlns="" xmlns:a16="http://schemas.microsoft.com/office/drawing/2014/main" val="1798378364"/>
                    </a:ext>
                  </a:extLst>
                </a:gridCol>
                <a:gridCol w="5761269">
                  <a:extLst>
                    <a:ext uri="{9D8B030D-6E8A-4147-A177-3AD203B41FA5}">
                      <a16:colId xmlns="" xmlns:a16="http://schemas.microsoft.com/office/drawing/2014/main" val="3966971011"/>
                    </a:ext>
                  </a:extLst>
                </a:gridCol>
              </a:tblGrid>
              <a:tr h="41916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</a:t>
                      </a:r>
                      <a:r>
                        <a:rPr lang="uk-UA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відповідальність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Майнова відповідальність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="" xmlns:a16="http://schemas.microsoft.com/office/drawing/2014/main" val="2153219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8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2" y="152401"/>
            <a:ext cx="6705600" cy="15240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Підстави та умови матеріальної відповідальності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2362201"/>
            <a:ext cx="7772400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err="1" smtClean="0"/>
              <a:t>Підставою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притягнення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працівника</a:t>
            </a:r>
            <a:r>
              <a:rPr lang="ru-RU" sz="2800" dirty="0" smtClean="0"/>
              <a:t> до </a:t>
            </a:r>
            <a:r>
              <a:rPr lang="ru-RU" sz="2800" dirty="0" err="1" smtClean="0"/>
              <a:t>матеріальної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відповідальності</a:t>
            </a:r>
            <a:r>
              <a:rPr lang="ru-RU" sz="2800" dirty="0" smtClean="0"/>
              <a:t> є </a:t>
            </a:r>
            <a:r>
              <a:rPr lang="ru-RU" sz="2800" dirty="0" err="1" smtClean="0"/>
              <a:t>вчинення</a:t>
            </a:r>
            <a:r>
              <a:rPr lang="ru-RU" sz="2800" dirty="0" smtClean="0"/>
              <a:t> ним трудового </a:t>
            </a:r>
            <a:r>
              <a:rPr lang="ru-RU" sz="2800" dirty="0" err="1" smtClean="0"/>
              <a:t>правопорушення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завдало</a:t>
            </a:r>
            <a:r>
              <a:rPr lang="ru-RU" sz="2800" dirty="0" smtClean="0"/>
              <a:t> </a:t>
            </a:r>
            <a:r>
              <a:rPr lang="ru-RU" sz="2800" dirty="0" err="1" smtClean="0"/>
              <a:t>шкоди</a:t>
            </a:r>
            <a:r>
              <a:rPr lang="ru-RU" sz="2800" dirty="0" smtClean="0"/>
              <a:t> майну </a:t>
            </a:r>
            <a:r>
              <a:rPr lang="ru-RU" sz="2800" dirty="0" err="1" smtClean="0"/>
              <a:t>роботодавця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xmlns="" id="{E02FD001-0679-43DE-BE54-C282FD25BB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зну">
            <a:extLst>
              <a:ext uri="{FF2B5EF4-FFF2-40B4-BE49-F238E27FC236}">
                <a16:creationId xmlns:a16="http://schemas.microsoft.com/office/drawing/2014/main" xmlns="" id="{D70BCA56-3C31-4330-A28F-9D2038D0F0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127" y="2362201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9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54776" y="2636839"/>
            <a:ext cx="2879725" cy="9366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uk-UA" sz="1800" dirty="0">
                <a:solidFill>
                  <a:prstClr val="white"/>
                </a:solidFill>
              </a:rPr>
              <a:t>Умови покладення на працівника матеріальної відповідальності</a:t>
            </a:r>
          </a:p>
        </p:txBody>
      </p:sp>
      <p:cxnSp>
        <p:nvCxnSpPr>
          <p:cNvPr id="6" name="Прямая со стрелкой 5"/>
          <p:cNvCxnSpPr>
            <a:stCxn id="4" idx="0"/>
            <a:endCxn id="7" idx="2"/>
          </p:cNvCxnSpPr>
          <p:nvPr/>
        </p:nvCxnSpPr>
        <p:spPr>
          <a:xfrm flipH="1" flipV="1">
            <a:off x="3465513" y="1341438"/>
            <a:ext cx="4429125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17700" y="404814"/>
            <a:ext cx="3097212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uk-UA" sz="1800" dirty="0">
                <a:solidFill>
                  <a:prstClr val="white"/>
                </a:solidFill>
              </a:rPr>
              <a:t>Відповідальність встановлюється лише за пряму дійсну шкоду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18151" y="404814"/>
            <a:ext cx="3240087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uk-UA" sz="1800" dirty="0">
                <a:solidFill>
                  <a:prstClr val="white"/>
                </a:solidFill>
              </a:rPr>
              <a:t>Шкода має бути заподіяна винними, протиправними діями працівника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2287" y="2673351"/>
            <a:ext cx="3348038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uk-UA" sz="1800" dirty="0">
                <a:solidFill>
                  <a:prstClr val="white"/>
                </a:solidFill>
              </a:rPr>
              <a:t>Не обов’язкове попереднє притягнення працівника до іншого виду відповідальності</a:t>
            </a:r>
          </a:p>
        </p:txBody>
      </p:sp>
      <p:cxnSp>
        <p:nvCxnSpPr>
          <p:cNvPr id="14" name="Прямая со стрелкой 13"/>
          <p:cNvCxnSpPr>
            <a:stCxn id="4" idx="0"/>
            <a:endCxn id="9" idx="2"/>
          </p:cNvCxnSpPr>
          <p:nvPr/>
        </p:nvCxnSpPr>
        <p:spPr>
          <a:xfrm flipH="1" flipV="1">
            <a:off x="7138987" y="1341438"/>
            <a:ext cx="75565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1"/>
            <a:endCxn id="10" idx="3"/>
          </p:cNvCxnSpPr>
          <p:nvPr/>
        </p:nvCxnSpPr>
        <p:spPr>
          <a:xfrm flipH="1">
            <a:off x="5140325" y="3105151"/>
            <a:ext cx="1314450" cy="17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917700" y="4017963"/>
            <a:ext cx="4051300" cy="5762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uk-UA" sz="1800" dirty="0">
                <a:solidFill>
                  <a:prstClr val="white"/>
                </a:solidFill>
              </a:rPr>
              <a:t>ВІДПОВІДАЛЬНІСТЬ ВИКЛЮЧАЄТЬСЯ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17701" y="4724401"/>
            <a:ext cx="792162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uk-UA" sz="1800" dirty="0">
                <a:solidFill>
                  <a:prstClr val="white"/>
                </a:solidFill>
              </a:rPr>
              <a:t>1. Шкода, віднесена до категорії нормального виробничо-господарського ризику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17701" y="5445126"/>
            <a:ext cx="792162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uk-UA" sz="1800" dirty="0">
                <a:solidFill>
                  <a:prstClr val="white"/>
                </a:solidFill>
              </a:rPr>
              <a:t>2. Неодержані підприємством, установою, організацією прибутки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17701" y="6165851"/>
            <a:ext cx="792162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uk-UA" sz="1800" dirty="0">
                <a:solidFill>
                  <a:prstClr val="white"/>
                </a:solidFill>
              </a:rPr>
              <a:t>3. Шкода, заподіяна працівником у стані крайньої необхідності</a:t>
            </a:r>
          </a:p>
        </p:txBody>
      </p:sp>
      <p:cxnSp>
        <p:nvCxnSpPr>
          <p:cNvPr id="25" name="Прямая соединительная линия 24"/>
          <p:cNvCxnSpPr>
            <a:stCxn id="20" idx="1"/>
          </p:cNvCxnSpPr>
          <p:nvPr/>
        </p:nvCxnSpPr>
        <p:spPr>
          <a:xfrm flipH="1">
            <a:off x="1630362" y="4306888"/>
            <a:ext cx="287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30362" y="4306888"/>
            <a:ext cx="0" cy="2146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3" idx="1"/>
          </p:cNvCxnSpPr>
          <p:nvPr/>
        </p:nvCxnSpPr>
        <p:spPr>
          <a:xfrm>
            <a:off x="1630362" y="6453188"/>
            <a:ext cx="2873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630362" y="5732463"/>
            <a:ext cx="2873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630362" y="5013325"/>
            <a:ext cx="2873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Картинки по запросу зну">
            <a:extLst>
              <a:ext uri="{FF2B5EF4-FFF2-40B4-BE49-F238E27FC236}">
                <a16:creationId xmlns=""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825" y="0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5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162A35-B7A5-4254-9AC5-23F1DD68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1" y="685800"/>
            <a:ext cx="8685451" cy="1397000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Види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матеріальної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відповідальності</a:t>
            </a:r>
            <a:endParaRPr lang="ru-RU" sz="3200" b="1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DD5BEC8E-2023-4333-A197-75ECDE901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837925"/>
              </p:ext>
            </p:extLst>
          </p:nvPr>
        </p:nvGraphicFramePr>
        <p:xfrm>
          <a:off x="1117839" y="2286000"/>
          <a:ext cx="794837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https://eacea.ec.europa.eu/sites/eacea-site/files/logosbeneficaireserasmusright_withthesupportof.jpg">
            <a:extLst>
              <a:ext uri="{FF2B5EF4-FFF2-40B4-BE49-F238E27FC236}">
                <a16:creationId xmlns="" xmlns:a16="http://schemas.microsoft.com/office/drawing/2014/main" id="{14229832-20F3-4A52-AAD4-AE209CF5E62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зну">
            <a:extLst>
              <a:ext uri="{FF2B5EF4-FFF2-40B4-BE49-F238E27FC236}">
                <a16:creationId xmlns=""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" y="0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5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162A35-B7A5-4254-9AC5-23F1DD68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1" y="685800"/>
            <a:ext cx="8685451" cy="1397000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Різновиди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повної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матеріальної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відповідальності</a:t>
            </a:r>
            <a:endParaRPr lang="ru-RU" sz="3200" b="1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DD5BEC8E-2023-4333-A197-75ECDE901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747126"/>
              </p:ext>
            </p:extLst>
          </p:nvPr>
        </p:nvGraphicFramePr>
        <p:xfrm>
          <a:off x="1117839" y="2286000"/>
          <a:ext cx="794837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https://eacea.ec.europa.eu/sites/eacea-site/files/logosbeneficaireserasmusright_withthesupportof.jpg">
            <a:extLst>
              <a:ext uri="{FF2B5EF4-FFF2-40B4-BE49-F238E27FC236}">
                <a16:creationId xmlns="" xmlns:a16="http://schemas.microsoft.com/office/drawing/2014/main" id="{14229832-20F3-4A52-AAD4-AE209CF5E62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зну">
            <a:extLst>
              <a:ext uri="{FF2B5EF4-FFF2-40B4-BE49-F238E27FC236}">
                <a16:creationId xmlns=""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7" y="14416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5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5A9B61-4370-4E13-A49D-19B724B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152400"/>
            <a:ext cx="11704714" cy="19812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b="1" dirty="0" err="1" smtClean="0">
                <a:latin typeface="Arial Black" pitchFamily="34" charset="0"/>
              </a:rPr>
              <a:t>Основний</a:t>
            </a:r>
            <a:r>
              <a:rPr lang="ru-RU" sz="2200" b="1" dirty="0" smtClean="0">
                <a:latin typeface="Arial Black" pitchFamily="34" charset="0"/>
              </a:rPr>
              <a:t> </a:t>
            </a:r>
            <a:r>
              <a:rPr lang="ru-RU" sz="2200" b="1" dirty="0">
                <a:latin typeface="Arial Black" pitchFamily="34" charset="0"/>
              </a:rPr>
              <a:t>вид </a:t>
            </a:r>
            <a:r>
              <a:rPr lang="ru-RU" sz="2200" b="1" dirty="0" err="1">
                <a:latin typeface="Arial Black" pitchFamily="34" charset="0"/>
              </a:rPr>
              <a:t>матеріальної</a:t>
            </a:r>
            <a:r>
              <a:rPr lang="ru-RU" sz="2200" b="1" dirty="0">
                <a:latin typeface="Arial Black" pitchFamily="34" charset="0"/>
              </a:rPr>
              <a:t> </a:t>
            </a:r>
            <a:r>
              <a:rPr lang="ru-RU" sz="2200" b="1" dirty="0" err="1">
                <a:latin typeface="Arial Black" pitchFamily="34" charset="0"/>
              </a:rPr>
              <a:t>відповідальності</a:t>
            </a:r>
            <a:r>
              <a:rPr lang="ru-RU" sz="2200" b="1" dirty="0">
                <a:latin typeface="Arial Black" pitchFamily="34" charset="0"/>
              </a:rPr>
              <a:t> </a:t>
            </a:r>
            <a:r>
              <a:rPr lang="ru-RU" sz="2200" b="1" dirty="0" err="1">
                <a:latin typeface="Arial Black" pitchFamily="34" charset="0"/>
              </a:rPr>
              <a:t>працівника</a:t>
            </a:r>
            <a:r>
              <a:rPr lang="ru-RU" sz="2200" b="1" dirty="0">
                <a:latin typeface="Arial Black" pitchFamily="34" charset="0"/>
              </a:rPr>
              <a:t> - </a:t>
            </a:r>
            <a:r>
              <a:rPr lang="ru-RU" sz="2200" b="1" dirty="0" err="1">
                <a:latin typeface="Arial Black" pitchFamily="34" charset="0"/>
              </a:rPr>
              <a:t>обмежена</a:t>
            </a:r>
            <a:r>
              <a:rPr lang="ru-RU" sz="2200" b="1" dirty="0">
                <a:latin typeface="Arial Black" pitchFamily="34" charset="0"/>
              </a:rPr>
              <a:t> </a:t>
            </a:r>
            <a:r>
              <a:rPr lang="ru-RU" sz="2200" b="1" dirty="0" err="1">
                <a:latin typeface="Arial Black" pitchFamily="34" charset="0"/>
              </a:rPr>
              <a:t>матеріальна</a:t>
            </a:r>
            <a:r>
              <a:rPr lang="ru-RU" sz="2200" b="1" dirty="0">
                <a:latin typeface="Arial Black" pitchFamily="34" charset="0"/>
              </a:rPr>
              <a:t> </a:t>
            </a:r>
            <a:r>
              <a:rPr lang="ru-RU" sz="2200" b="1" dirty="0" err="1">
                <a:latin typeface="Arial Black" pitchFamily="34" charset="0"/>
              </a:rPr>
              <a:t>відповідальність</a:t>
            </a:r>
            <a:r>
              <a:rPr lang="ru-RU" sz="2200" b="1" dirty="0">
                <a:latin typeface="Arial Black" pitchFamily="34" charset="0"/>
              </a:rPr>
              <a:t>, яка  </a:t>
            </a:r>
            <a:r>
              <a:rPr lang="ru-RU" sz="2200" b="1" dirty="0" err="1">
                <a:latin typeface="Arial Black" pitchFamily="34" charset="0"/>
              </a:rPr>
              <a:t>полягає</a:t>
            </a:r>
            <a:r>
              <a:rPr lang="ru-RU" sz="2200" b="1" dirty="0">
                <a:latin typeface="Arial Black" pitchFamily="34" charset="0"/>
              </a:rPr>
              <a:t>  в </a:t>
            </a:r>
            <a:r>
              <a:rPr lang="ru-RU" sz="2200" b="1" dirty="0" err="1">
                <a:latin typeface="Arial Black" pitchFamily="34" charset="0"/>
              </a:rPr>
              <a:t>обов'язку</a:t>
            </a:r>
            <a:r>
              <a:rPr lang="ru-RU" sz="2200" b="1" dirty="0">
                <a:latin typeface="Arial Black" pitchFamily="34" charset="0"/>
              </a:rPr>
              <a:t> </a:t>
            </a:r>
            <a:r>
              <a:rPr lang="ru-RU" sz="2200" b="1" dirty="0" err="1">
                <a:latin typeface="Arial Black" pitchFamily="34" charset="0"/>
              </a:rPr>
              <a:t>працівника</a:t>
            </a:r>
            <a:r>
              <a:rPr lang="ru-RU" sz="2200" b="1" dirty="0">
                <a:latin typeface="Arial Black" pitchFamily="34" charset="0"/>
              </a:rPr>
              <a:t>, з вини </a:t>
            </a:r>
            <a:r>
              <a:rPr lang="ru-RU" sz="2200" b="1" dirty="0" err="1">
                <a:latin typeface="Arial Black" pitchFamily="34" charset="0"/>
              </a:rPr>
              <a:t>якого</a:t>
            </a:r>
            <a:r>
              <a:rPr lang="ru-RU" sz="2200" b="1" dirty="0">
                <a:latin typeface="Arial Black" pitchFamily="34" charset="0"/>
              </a:rPr>
              <a:t> </a:t>
            </a:r>
            <a:r>
              <a:rPr lang="ru-RU" sz="2200" b="1" dirty="0" err="1">
                <a:latin typeface="Arial Black" pitchFamily="34" charset="0"/>
              </a:rPr>
              <a:t>було</a:t>
            </a:r>
            <a:r>
              <a:rPr lang="ru-RU" sz="2200" b="1" dirty="0">
                <a:latin typeface="Arial Black" pitchFamily="34" charset="0"/>
              </a:rPr>
              <a:t> </a:t>
            </a:r>
            <a:r>
              <a:rPr lang="ru-RU" sz="2200" b="1" dirty="0" err="1">
                <a:latin typeface="Arial Black" pitchFamily="34" charset="0"/>
              </a:rPr>
              <a:t>заподіяно</a:t>
            </a:r>
            <a:r>
              <a:rPr lang="ru-RU" sz="2200" b="1" dirty="0">
                <a:latin typeface="Arial Black" pitchFamily="34" charset="0"/>
              </a:rPr>
              <a:t> шкоду, </a:t>
            </a:r>
            <a:r>
              <a:rPr lang="ru-RU" sz="2200" b="1" dirty="0" err="1">
                <a:latin typeface="Arial Black" pitchFamily="34" charset="0"/>
              </a:rPr>
              <a:t>відшкодувати</a:t>
            </a:r>
            <a:r>
              <a:rPr lang="ru-RU" sz="2200" b="1" dirty="0">
                <a:latin typeface="Arial Black" pitchFamily="34" charset="0"/>
              </a:rPr>
              <a:t> </a:t>
            </a:r>
            <a:r>
              <a:rPr lang="ru-RU" sz="2200" b="1" dirty="0" err="1">
                <a:latin typeface="Arial Black" pitchFamily="34" charset="0"/>
              </a:rPr>
              <a:t>власникові</a:t>
            </a:r>
            <a:r>
              <a:rPr lang="ru-RU" sz="2200" b="1" dirty="0">
                <a:latin typeface="Arial Black" pitchFamily="34" charset="0"/>
              </a:rPr>
              <a:t> ( </a:t>
            </a:r>
            <a:r>
              <a:rPr lang="ru-RU" sz="2200" b="1" dirty="0" err="1">
                <a:latin typeface="Arial Black" pitchFamily="34" charset="0"/>
              </a:rPr>
              <a:t>уповноваженому</a:t>
            </a:r>
            <a:r>
              <a:rPr lang="ru-RU" sz="2200" b="1" dirty="0">
                <a:latin typeface="Arial Black" pitchFamily="34" charset="0"/>
              </a:rPr>
              <a:t> ним органу) </a:t>
            </a:r>
            <a:r>
              <a:rPr lang="ru-RU" sz="2200" b="1" dirty="0" err="1">
                <a:latin typeface="Arial Black" pitchFamily="34" charset="0"/>
              </a:rPr>
              <a:t>пряму</a:t>
            </a:r>
            <a:r>
              <a:rPr lang="ru-RU" sz="2200" b="1" dirty="0">
                <a:latin typeface="Arial Black" pitchFamily="34" charset="0"/>
              </a:rPr>
              <a:t> </a:t>
            </a:r>
            <a:r>
              <a:rPr lang="ru-RU" sz="2200" b="1" dirty="0" err="1">
                <a:latin typeface="Arial Black" pitchFamily="34" charset="0"/>
              </a:rPr>
              <a:t>дійсну</a:t>
            </a:r>
            <a:r>
              <a:rPr lang="ru-RU" sz="2200" b="1" dirty="0">
                <a:latin typeface="Arial Black" pitchFamily="34" charset="0"/>
              </a:rPr>
              <a:t> шкоду, але не </a:t>
            </a:r>
            <a:r>
              <a:rPr lang="ru-RU" sz="2200" b="1" dirty="0" err="1">
                <a:latin typeface="Arial Black" pitchFamily="34" charset="0"/>
              </a:rPr>
              <a:t>більше</a:t>
            </a:r>
            <a:r>
              <a:rPr lang="ru-RU" sz="2200" b="1" dirty="0">
                <a:latin typeface="Arial Black" pitchFamily="34" charset="0"/>
              </a:rPr>
              <a:t> </a:t>
            </a:r>
            <a:r>
              <a:rPr lang="ru-RU" sz="2200" b="1" dirty="0" err="1">
                <a:latin typeface="Arial Black" pitchFamily="34" charset="0"/>
              </a:rPr>
              <a:t>його</a:t>
            </a:r>
            <a:r>
              <a:rPr lang="ru-RU" sz="2200" b="1" dirty="0">
                <a:latin typeface="Arial Black" pitchFamily="34" charset="0"/>
              </a:rPr>
              <a:t> </a:t>
            </a:r>
            <a:r>
              <a:rPr lang="ru-RU" sz="2200" b="1" dirty="0" err="1">
                <a:latin typeface="Arial Black" pitchFamily="34" charset="0"/>
              </a:rPr>
              <a:t>середнього</a:t>
            </a:r>
            <a:r>
              <a:rPr lang="ru-RU" sz="2200" b="1" dirty="0">
                <a:latin typeface="Arial Black" pitchFamily="34" charset="0"/>
              </a:rPr>
              <a:t> </a:t>
            </a:r>
            <a:r>
              <a:rPr lang="ru-RU" sz="2200" b="1" dirty="0" err="1" smtClean="0">
                <a:latin typeface="Arial Black" pitchFamily="34" charset="0"/>
              </a:rPr>
              <a:t>місячного</a:t>
            </a:r>
            <a:r>
              <a:rPr lang="ru-RU" sz="2200" b="1" dirty="0" smtClean="0">
                <a:latin typeface="Arial Black" pitchFamily="34" charset="0"/>
              </a:rPr>
              <a:t> </a:t>
            </a:r>
            <a:r>
              <a:rPr lang="ru-RU" sz="2200" b="1" dirty="0" err="1" smtClean="0">
                <a:latin typeface="Arial Black" pitchFamily="34" charset="0"/>
              </a:rPr>
              <a:t>заробітку</a:t>
            </a:r>
            <a:r>
              <a:rPr lang="ru-RU" sz="2200" b="1" dirty="0">
                <a:latin typeface="Arial Black" pitchFamily="34" charset="0"/>
              </a:rPr>
              <a:t>. </a:t>
            </a: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F46A40-601B-4DB3-96E5-DD445A93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33600"/>
            <a:ext cx="10158703" cy="37846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uk-UA" b="1" dirty="0"/>
              <a:t>Обмежену матеріальну відповідальність</a:t>
            </a:r>
            <a:r>
              <a:rPr lang="uk-UA" dirty="0"/>
              <a:t> </a:t>
            </a:r>
            <a:r>
              <a:rPr lang="uk-UA" dirty="0" smtClean="0"/>
              <a:t>несуть (ст.133 КЗпП):</a:t>
            </a:r>
            <a:endParaRPr lang="uk-UA" dirty="0"/>
          </a:p>
          <a:p>
            <a:pPr fontAlgn="base"/>
            <a:r>
              <a:rPr lang="uk-UA" dirty="0"/>
              <a:t>— </a:t>
            </a:r>
            <a:r>
              <a:rPr lang="uk-UA" b="1" dirty="0"/>
              <a:t>працівники</a:t>
            </a:r>
            <a:r>
              <a:rPr lang="uk-UA" dirty="0"/>
              <a:t> — за ушкодження або знищення через недбалість матеріалів (напівфабрикатів, виробів), у тому числі при їх виготовленні; інструментів, вимірювальних приладів, спецодягу та інших предметів, виданих підприємством у </a:t>
            </a:r>
            <a:r>
              <a:rPr lang="uk-UA" dirty="0" smtClean="0"/>
              <a:t>користування.</a:t>
            </a:r>
            <a:endParaRPr lang="uk-UA" dirty="0"/>
          </a:p>
          <a:p>
            <a:endParaRPr lang="ru-RU" dirty="0"/>
          </a:p>
        </p:txBody>
      </p:sp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="" xmlns:a16="http://schemas.microsoft.com/office/drawing/2014/main" id="{E153EC05-4A46-4D96-AD53-A9F7E91EF8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1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011" y="204581"/>
            <a:ext cx="9041077" cy="80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374C81"/>
                </a:solidFill>
              </a:rPr>
              <a:t>Повна </a:t>
            </a:r>
            <a:r>
              <a:rPr lang="ru-RU" sz="2800" b="1" dirty="0" err="1">
                <a:solidFill>
                  <a:srgbClr val="374C81"/>
                </a:solidFill>
              </a:rPr>
              <a:t>матеріальна</a:t>
            </a:r>
            <a:r>
              <a:rPr lang="ru-RU" sz="2800" b="1" dirty="0">
                <a:solidFill>
                  <a:srgbClr val="374C81"/>
                </a:solidFill>
              </a:rPr>
              <a:t> </a:t>
            </a:r>
            <a:r>
              <a:rPr lang="ru-RU" sz="2800" b="1" dirty="0" err="1">
                <a:solidFill>
                  <a:srgbClr val="374C81"/>
                </a:solidFill>
              </a:rPr>
              <a:t>відповідальність</a:t>
            </a:r>
            <a:endParaRPr lang="ru-RU" sz="2800" b="1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7012" y="2707430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D1FBFB7-F3EC-4524-9B25-EBFBF88E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301157"/>
            <a:ext cx="10157354" cy="44704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Повна </a:t>
            </a:r>
            <a:r>
              <a:rPr lang="ru-RU" dirty="0" err="1"/>
              <a:t>матеріальна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у </a:t>
            </a:r>
            <a:r>
              <a:rPr lang="ru-RU" dirty="0" err="1"/>
              <a:t>розмірі</a:t>
            </a:r>
            <a:r>
              <a:rPr lang="ru-RU" dirty="0"/>
              <a:t> </a:t>
            </a:r>
            <a:r>
              <a:rPr lang="ru-RU" dirty="0" err="1"/>
              <a:t>заподіяної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без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передбачена</a:t>
            </a:r>
            <a:r>
              <a:rPr lang="ru-RU" dirty="0"/>
              <a:t> ст.134 </a:t>
            </a:r>
            <a:r>
              <a:rPr lang="ru-RU" dirty="0" err="1"/>
              <a:t>КЗпП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підстав</a:t>
            </a:r>
            <a:r>
              <a:rPr lang="ru-RU" dirty="0"/>
              <a:t> </a:t>
            </a:r>
            <a:r>
              <a:rPr lang="ru-RU" dirty="0" err="1"/>
              <a:t>притягнення</a:t>
            </a:r>
            <a:r>
              <a:rPr lang="ru-RU" dirty="0"/>
              <a:t> до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матеріальної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є </a:t>
            </a:r>
            <a:r>
              <a:rPr lang="ru-RU" dirty="0" err="1"/>
              <a:t>вичерпним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="" xmlns:a16="http://schemas.microsoft.com/office/drawing/2014/main" id="{7ECE9770-1E6B-4B73-9FF5-71FB049F35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зну">
            <a:extLst>
              <a:ext uri="{FF2B5EF4-FFF2-40B4-BE49-F238E27FC236}">
                <a16:creationId xmlns=""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5728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0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581526" y="1916114"/>
            <a:ext cx="2592387" cy="2592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uk-UA" sz="1800" dirty="0">
                <a:solidFill>
                  <a:prstClr val="white"/>
                </a:solidFill>
              </a:rPr>
              <a:t>Випадки повної матеріальної </a:t>
            </a:r>
            <a:r>
              <a:rPr lang="uk-UA" sz="1800" dirty="0" smtClean="0">
                <a:solidFill>
                  <a:prstClr val="white"/>
                </a:solidFill>
              </a:rPr>
              <a:t>відповідальності</a:t>
            </a:r>
          </a:p>
          <a:p>
            <a:pPr algn="ctr" defTabSz="914400">
              <a:defRPr/>
            </a:pPr>
            <a:r>
              <a:rPr lang="uk-UA" sz="1800" dirty="0" smtClean="0">
                <a:solidFill>
                  <a:prstClr val="white"/>
                </a:solidFill>
              </a:rPr>
              <a:t>Ст.134 КЗпП</a:t>
            </a:r>
            <a:endParaRPr lang="uk-UA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0363" y="144464"/>
            <a:ext cx="3311525" cy="98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uk-UA" sz="1800" dirty="0">
                <a:solidFill>
                  <a:prstClr val="white"/>
                </a:solidFill>
              </a:rPr>
              <a:t>Укладення договору про взяття на працівника повної матеріальної відповідальності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57787" y="188914"/>
            <a:ext cx="2376488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uk-UA" sz="1800" dirty="0">
                <a:solidFill>
                  <a:prstClr val="white"/>
                </a:solidFill>
              </a:rPr>
              <a:t>Майно одержане під звіт за разовою довіреністю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70337" y="5029200"/>
            <a:ext cx="3528219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uk-UA" sz="1800" dirty="0">
                <a:solidFill>
                  <a:prstClr val="white"/>
                </a:solidFill>
              </a:rPr>
              <a:t>Шкоди завдано </a:t>
            </a:r>
            <a:r>
              <a:rPr lang="uk-UA" sz="1800" dirty="0" smtClean="0">
                <a:solidFill>
                  <a:prstClr val="white"/>
                </a:solidFill>
              </a:rPr>
              <a:t>діями працівника, які мають ознаки діянь, переслідуваних у кримінальному порядку</a:t>
            </a:r>
            <a:endParaRPr lang="uk-UA" sz="18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0362" y="1449389"/>
            <a:ext cx="2376488" cy="93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uk-UA" sz="1800" dirty="0">
                <a:solidFill>
                  <a:prstClr val="white"/>
                </a:solidFill>
              </a:rPr>
              <a:t>Шкоди завдано працівником у нетверезому стані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50175" y="1449388"/>
            <a:ext cx="2736850" cy="1116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uk-UA" sz="1800" dirty="0">
                <a:solidFill>
                  <a:prstClr val="white"/>
                </a:solidFill>
              </a:rPr>
              <a:t>Шкоди завдано </a:t>
            </a:r>
            <a:r>
              <a:rPr lang="uk-UA" sz="1800" b="1" u="sng" dirty="0">
                <a:solidFill>
                  <a:prstClr val="white"/>
                </a:solidFill>
              </a:rPr>
              <a:t>умисним</a:t>
            </a:r>
            <a:r>
              <a:rPr lang="uk-UA" sz="1800" dirty="0">
                <a:solidFill>
                  <a:prstClr val="white"/>
                </a:solidFill>
              </a:rPr>
              <a:t> зіпсуттям або знищенням інструментів, виробів і т.п.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30362" y="2708275"/>
            <a:ext cx="2376488" cy="165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uk-UA" sz="1800" dirty="0">
                <a:solidFill>
                  <a:prstClr val="white"/>
                </a:solidFill>
              </a:rPr>
              <a:t>Відповідно до законодавства на працівника покладено повну матеріальну відповідальність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50175" y="2924175"/>
            <a:ext cx="2736850" cy="144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uk-UA" sz="1800" dirty="0">
                <a:solidFill>
                  <a:prstClr val="white"/>
                </a:solidFill>
              </a:rPr>
              <a:t>Шкоди завдано не при виконанні трудових обов’язків</a:t>
            </a:r>
          </a:p>
        </p:txBody>
      </p:sp>
      <p:cxnSp>
        <p:nvCxnSpPr>
          <p:cNvPr id="15" name="Прямая со стрелкой 14"/>
          <p:cNvCxnSpPr>
            <a:stCxn id="4" idx="0"/>
          </p:cNvCxnSpPr>
          <p:nvPr/>
        </p:nvCxnSpPr>
        <p:spPr>
          <a:xfrm flipV="1">
            <a:off x="5878512" y="1125539"/>
            <a:ext cx="0" cy="790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0"/>
          </p:cNvCxnSpPr>
          <p:nvPr/>
        </p:nvCxnSpPr>
        <p:spPr>
          <a:xfrm flipV="1">
            <a:off x="5877720" y="1771651"/>
            <a:ext cx="1870868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0"/>
            <a:endCxn id="5" idx="2"/>
          </p:cNvCxnSpPr>
          <p:nvPr/>
        </p:nvCxnSpPr>
        <p:spPr>
          <a:xfrm flipH="1" flipV="1">
            <a:off x="3286126" y="1125539"/>
            <a:ext cx="2592387" cy="790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1"/>
            <a:endCxn id="8" idx="3"/>
          </p:cNvCxnSpPr>
          <p:nvPr/>
        </p:nvCxnSpPr>
        <p:spPr>
          <a:xfrm flipH="1" flipV="1">
            <a:off x="4006851" y="1916113"/>
            <a:ext cx="955675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2"/>
          </p:cNvCxnSpPr>
          <p:nvPr/>
        </p:nvCxnSpPr>
        <p:spPr>
          <a:xfrm flipH="1">
            <a:off x="3970337" y="3213100"/>
            <a:ext cx="6111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6"/>
          </p:cNvCxnSpPr>
          <p:nvPr/>
        </p:nvCxnSpPr>
        <p:spPr>
          <a:xfrm>
            <a:off x="7173913" y="3213100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734446" y="4500263"/>
            <a:ext cx="86529" cy="798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 descr="Картинки по запросу зну">
            <a:extLst>
              <a:ext uri="{FF2B5EF4-FFF2-40B4-BE49-F238E27FC236}">
                <a16:creationId xmlns=""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825" y="5367490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9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812" y="152400"/>
            <a:ext cx="6477000" cy="1365737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2362201"/>
            <a:ext cx="7772400" cy="411480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1. Поняття та загальна характеристика матеріальної відповідальності, її відмінність від цивільно-правової відповідальності.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2. Підстави та умови матеріальної відповідальності.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3. Види матеріальної відповідальності працівників.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xmlns="" id="{E02FD001-0679-43DE-BE54-C282FD25BB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зну">
            <a:extLst>
              <a:ext uri="{FF2B5EF4-FFF2-40B4-BE49-F238E27FC236}">
                <a16:creationId xmlns:a16="http://schemas.microsoft.com/office/drawing/2014/main" xmlns="" id="{D70BCA56-3C31-4330-A28F-9D2038D0F0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127" y="2362201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14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917700" y="25400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/>
              <a:t>Договори про повну матеріальну відповідальність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7512" y="1341439"/>
            <a:ext cx="7621588" cy="5183187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dirty="0" smtClean="0"/>
              <a:t>Умови: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працівнику виповнилося </a:t>
            </a:r>
            <a:r>
              <a:rPr lang="uk-UA" i="1" dirty="0" smtClean="0"/>
              <a:t>18 років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посада або робота працівника пов’язані зі зберіганням, обробкою, продажем, перевезенням, застосуванням </a:t>
            </a:r>
            <a:r>
              <a:rPr lang="uk-UA" i="1" dirty="0" smtClean="0"/>
              <a:t>цінностей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укладення відповідно до типового договору і переліку посад, затверджених </a:t>
            </a:r>
            <a:r>
              <a:rPr lang="uk-UA" i="1" dirty="0" smtClean="0"/>
              <a:t>Кабінетом Міністрів України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uk-UA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dirty="0" smtClean="0"/>
              <a:t>Наслідок укладання для працівника: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dirty="0" smtClean="0"/>
              <a:t>у разі втрати цінностей працівник повинен відшкодувати шкоду в повному обсязі, навіть якщо він перевищує заробітну плату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uk-UA" dirty="0" smtClean="0"/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4797426"/>
            <a:ext cx="151923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Картинки по запросу зну">
            <a:extLst>
              <a:ext uri="{FF2B5EF4-FFF2-40B4-BE49-F238E27FC236}">
                <a16:creationId xmlns=""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" y="0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3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611" y="76200"/>
            <a:ext cx="7771051" cy="1447800"/>
          </a:xfrm>
        </p:spPr>
        <p:txBody>
          <a:bodyPr/>
          <a:lstStyle/>
          <a:p>
            <a:r>
              <a:rPr lang="ru-RU" dirty="0"/>
              <a:t>Постанова Держкомпраці СРСР 1977 </a:t>
            </a:r>
            <a:r>
              <a:rPr lang="ru-RU" dirty="0" smtClean="0"/>
              <a:t>року № </a:t>
            </a:r>
            <a:r>
              <a:rPr lang="ru-RU" dirty="0"/>
              <a:t>447/24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512" y="1900548"/>
            <a:ext cx="11353800" cy="4851400"/>
          </a:xfrm>
        </p:spPr>
        <p:txBody>
          <a:bodyPr>
            <a:normAutofit fontScale="92500" lnSpcReduction="10000"/>
          </a:bodyPr>
          <a:lstStyle/>
          <a:p>
            <a:pPr marL="0" lvl="0" indent="0" algn="just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Tx/>
              <a:buNone/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«Перелік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посад і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робіт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що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заміщаються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чи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виконуються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робітниками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з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якими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підприємством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установою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організацією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можуть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укладатися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письмові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договори про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повну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матеріальну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відповідальність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за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незабезпечення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збереження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цінностей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які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були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передані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їм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для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збереження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обробки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продажу (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відпуску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),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перевезення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чи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застосування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під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час </a:t>
            </a:r>
            <a:r>
              <a:rPr lang="ru-RU" sz="2800" dirty="0" err="1" smtClean="0">
                <a:solidFill>
                  <a:prstClr val="black"/>
                </a:solidFill>
                <a:latin typeface="Calibri"/>
              </a:rPr>
              <a:t>виробництва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»,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а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також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типовий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договір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про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повну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індивідуальну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матеріальну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відповідальність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затверджені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постановою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Держкомпраці СРСР і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Секретаріатом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ВЦРПС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від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28.12.1977 р. № 447/24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0" lvl="0" indent="0" algn="just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Серед посад,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які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містяться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у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переліку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можна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виокремити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касирів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 smtClean="0">
                <a:solidFill>
                  <a:prstClr val="black"/>
                </a:solidFill>
                <a:latin typeface="Calibri"/>
              </a:rPr>
              <a:t>комендантів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будівель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завідувачів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магазинів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аптек та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їхніх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заступників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експедиторів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з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перевезення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вантажів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тощо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. Серед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робіт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—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приймання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зберігання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оброблення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відпускання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ТМЦ на складах, базах,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АЗС,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гардеробах,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приймання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від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населення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усіх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видів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платежів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фактично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вся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роздрібна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торгівля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)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тощо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0" lvl="0" indent="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Tx/>
              <a:buNone/>
            </a:pPr>
            <a:endParaRPr lang="ru-RU" sz="28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="" xmlns:a16="http://schemas.microsoft.com/office/drawing/2014/main" id="{4BDD35D4-ADDA-4885-8188-41A84D36B1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зну">
            <a:extLst>
              <a:ext uri="{FF2B5EF4-FFF2-40B4-BE49-F238E27FC236}">
                <a16:creationId xmlns=""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5A9B61-4370-4E13-A49D-19B724B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812" y="152400"/>
            <a:ext cx="6904114" cy="1397000"/>
          </a:xfrm>
        </p:spPr>
        <p:txBody>
          <a:bodyPr>
            <a:noAutofit/>
          </a:bodyPr>
          <a:lstStyle/>
          <a:p>
            <a:r>
              <a:rPr lang="ru-RU" sz="3600" dirty="0" err="1"/>
              <a:t>Шкоди</a:t>
            </a:r>
            <a:r>
              <a:rPr lang="ru-RU" sz="3600" dirty="0"/>
              <a:t> </a:t>
            </a:r>
            <a:r>
              <a:rPr lang="ru-RU" sz="3600" dirty="0" err="1"/>
              <a:t>завдано</a:t>
            </a:r>
            <a:r>
              <a:rPr lang="ru-RU" sz="3600" dirty="0"/>
              <a:t> не при </a:t>
            </a:r>
            <a:r>
              <a:rPr lang="ru-RU" sz="3600" dirty="0" err="1"/>
              <a:t>виконанні</a:t>
            </a:r>
            <a:r>
              <a:rPr lang="ru-RU" sz="3600" dirty="0"/>
              <a:t> </a:t>
            </a:r>
            <a:r>
              <a:rPr lang="ru-RU" sz="3600" dirty="0" err="1"/>
              <a:t>трудових</a:t>
            </a:r>
            <a:r>
              <a:rPr lang="ru-RU" sz="3600" dirty="0"/>
              <a:t> </a:t>
            </a:r>
            <a:r>
              <a:rPr lang="ru-RU" sz="3600" dirty="0" err="1"/>
              <a:t>обов’язків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F46A40-601B-4DB3-96E5-DD445A93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549400"/>
            <a:ext cx="10158703" cy="436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i="1" dirty="0" smtClean="0">
                <a:solidFill>
                  <a:srgbClr val="333333"/>
                </a:solidFill>
                <a:latin typeface="Roboto"/>
              </a:rPr>
              <a:t>Вищий </a:t>
            </a:r>
            <a:r>
              <a:rPr lang="uk-UA" i="1" dirty="0">
                <a:solidFill>
                  <a:srgbClr val="333333"/>
                </a:solidFill>
                <a:latin typeface="Roboto"/>
              </a:rPr>
              <a:t>спеціалізований суд України з розгляду цивільних і кримінальних справ у листі «Узагальнення про практику застосування судами законодавства, що регулює матеріальну відповідальність працівників за шкоду, заподіяну роботодавцеві» від 01.09.2015 р.</a:t>
            </a:r>
            <a:r>
              <a:rPr lang="uk-UA" dirty="0">
                <a:solidFill>
                  <a:srgbClr val="333333"/>
                </a:solidFill>
                <a:latin typeface="Roboto"/>
              </a:rPr>
              <a:t> роз’яснив, що положення </a:t>
            </a:r>
            <a:r>
              <a:rPr lang="uk-UA" i="1" dirty="0">
                <a:solidFill>
                  <a:srgbClr val="333333"/>
                </a:solidFill>
                <a:latin typeface="Roboto"/>
              </a:rPr>
              <a:t>КЗпП «</a:t>
            </a:r>
            <a:r>
              <a:rPr lang="uk-UA" dirty="0">
                <a:solidFill>
                  <a:srgbClr val="333333"/>
                </a:solidFill>
                <a:latin typeface="Roboto"/>
              </a:rPr>
              <a:t>не під час виконання трудових обов’язків» слід розуміти як самовільне використання працівником майна (обладнання, приладів, машин) власника в особистих цілях та всупереч інтересам власника. Проте така шкода, як заподіяна не під час виконання трудових (службових) обов’язків, підлягає відшкодуванню із застосуванням норм цивільного законодавства (див. </a:t>
            </a:r>
            <a:r>
              <a:rPr lang="uk-UA" dirty="0">
                <a:solidFill>
                  <a:srgbClr val="26539A"/>
                </a:solidFill>
                <a:latin typeface="Roboto"/>
                <a:hlinkClick r:id="rId2" tooltip="п. 18 постанови № 14"/>
              </a:rPr>
              <a:t>п. 18 постанови № 14</a:t>
            </a:r>
            <a:r>
              <a:rPr lang="uk-UA" dirty="0">
                <a:solidFill>
                  <a:srgbClr val="333333"/>
                </a:solidFill>
                <a:latin typeface="Roboto"/>
              </a:rPr>
              <a:t>).</a:t>
            </a:r>
            <a:endParaRPr lang="ru-RU" dirty="0"/>
          </a:p>
        </p:txBody>
      </p:sp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="" xmlns:a16="http://schemas.microsoft.com/office/drawing/2014/main" id="{13E1DF53-43D7-409B-83AD-CC712CDDF1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65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011" y="204581"/>
            <a:ext cx="9041077" cy="80012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333333"/>
                </a:solidFill>
                <a:latin typeface="Roboto"/>
              </a:rPr>
              <a:t>Колективна (бригадна) матеріальна </a:t>
            </a:r>
            <a:r>
              <a:rPr lang="uk-UA" sz="2800" b="1" dirty="0" smtClean="0">
                <a:solidFill>
                  <a:srgbClr val="333333"/>
                </a:solidFill>
                <a:latin typeface="Roboto"/>
              </a:rPr>
              <a:t>відповідальність</a:t>
            </a:r>
            <a:endParaRPr lang="ru-RU" sz="28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7012" y="2707430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D1FBFB7-F3EC-4524-9B25-EBFBF88E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301157"/>
            <a:ext cx="10157354" cy="4470400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uk-UA" dirty="0" smtClean="0">
                <a:solidFill>
                  <a:srgbClr val="333333"/>
                </a:solidFill>
                <a:latin typeface="Roboto"/>
              </a:rPr>
              <a:t>Вона </a:t>
            </a:r>
            <a:r>
              <a:rPr lang="uk-UA" dirty="0">
                <a:solidFill>
                  <a:srgbClr val="333333"/>
                </a:solidFill>
                <a:latin typeface="Roboto"/>
              </a:rPr>
              <a:t>настає при </a:t>
            </a:r>
            <a:r>
              <a:rPr lang="uk-UA" b="1" dirty="0">
                <a:solidFill>
                  <a:srgbClr val="333333"/>
                </a:solidFill>
                <a:latin typeface="Roboto"/>
              </a:rPr>
              <a:t>одночасному</a:t>
            </a:r>
            <a:r>
              <a:rPr lang="uk-UA" dirty="0">
                <a:solidFill>
                  <a:srgbClr val="333333"/>
                </a:solidFill>
                <a:latin typeface="Roboto"/>
              </a:rPr>
              <a:t> виконанні таких умов (</a:t>
            </a:r>
            <a:r>
              <a:rPr lang="uk-UA" dirty="0">
                <a:solidFill>
                  <a:srgbClr val="26539A"/>
                </a:solidFill>
                <a:latin typeface="Roboto"/>
                <a:hlinkClick r:id="rId2" tooltip="ст. 135-2 КЗпП"/>
              </a:rPr>
              <a:t>ст. 135</a:t>
            </a:r>
            <a:r>
              <a:rPr lang="uk-UA" baseline="30000" dirty="0">
                <a:solidFill>
                  <a:srgbClr val="26539A"/>
                </a:solidFill>
                <a:latin typeface="Roboto"/>
                <a:hlinkClick r:id="rId2" tooltip="ст. 135-2 КЗпП"/>
              </a:rPr>
              <a:t>2</a:t>
            </a:r>
            <a:r>
              <a:rPr lang="uk-UA" dirty="0">
                <a:solidFill>
                  <a:srgbClr val="26539A"/>
                </a:solidFill>
                <a:latin typeface="Roboto"/>
                <a:hlinkClick r:id="rId2" tooltip="ст. 135-2 КЗпП"/>
              </a:rPr>
              <a:t> КЗпП</a:t>
            </a:r>
            <a:r>
              <a:rPr lang="uk-UA" dirty="0">
                <a:solidFill>
                  <a:srgbClr val="333333"/>
                </a:solidFill>
                <a:latin typeface="Roboto"/>
              </a:rPr>
              <a:t>): (1) працівники спільно виконують роботи, передбачені </a:t>
            </a:r>
            <a:r>
              <a:rPr lang="uk-UA" dirty="0">
                <a:solidFill>
                  <a:srgbClr val="26539A"/>
                </a:solidFill>
                <a:latin typeface="Roboto"/>
                <a:hlinkClick r:id="rId3" tooltip="Переліком № 43"/>
              </a:rPr>
              <a:t>Переліком № </a:t>
            </a:r>
            <a:r>
              <a:rPr lang="uk-UA" dirty="0" smtClean="0">
                <a:solidFill>
                  <a:srgbClr val="26539A"/>
                </a:solidFill>
                <a:latin typeface="Roboto"/>
                <a:hlinkClick r:id="rId3" tooltip="Переліком № 43"/>
              </a:rPr>
              <a:t>43</a:t>
            </a:r>
            <a:r>
              <a:rPr lang="uk-UA" dirty="0" smtClean="0">
                <a:solidFill>
                  <a:srgbClr val="26539A"/>
                </a:solidFill>
                <a:latin typeface="Roboto"/>
              </a:rPr>
              <a:t> 1996 року (Перелік робіт при виконання яких може запроваджуватися колективна матеріальна відповідальність)</a:t>
            </a:r>
            <a:r>
              <a:rPr lang="uk-UA" dirty="0" smtClean="0">
                <a:solidFill>
                  <a:srgbClr val="333333"/>
                </a:solidFill>
                <a:latin typeface="Roboto"/>
              </a:rPr>
              <a:t>; </a:t>
            </a:r>
            <a:r>
              <a:rPr lang="uk-UA" dirty="0">
                <a:solidFill>
                  <a:srgbClr val="333333"/>
                </a:solidFill>
                <a:latin typeface="Roboto"/>
              </a:rPr>
              <a:t>(2) працівники безпосередньо пов’язані з обробкою, </a:t>
            </a:r>
            <a:r>
              <a:rPr lang="uk-UA" dirty="0" err="1">
                <a:solidFill>
                  <a:srgbClr val="333333"/>
                </a:solidFill>
                <a:latin typeface="Roboto"/>
              </a:rPr>
              <a:t>продажем</a:t>
            </a:r>
            <a:r>
              <a:rPr lang="uk-UA" dirty="0">
                <a:solidFill>
                  <a:srgbClr val="333333"/>
                </a:solidFill>
                <a:latin typeface="Roboto"/>
              </a:rPr>
              <a:t> (випуском), перевезенням або використанням у процесі виробництва переданих їм цінностей; (3) неможливо розмежувати матеріальну відповідальність кожного працівника й укласти з ним договір про повну індивідуальну матеріальну відповідальність.</a:t>
            </a:r>
          </a:p>
          <a:p>
            <a:pPr marL="0" indent="0" algn="just" fontAlgn="base">
              <a:buNone/>
            </a:pPr>
            <a:r>
              <a:rPr lang="uk-UA" dirty="0">
                <a:solidFill>
                  <a:srgbClr val="333333"/>
                </a:solidFill>
                <a:latin typeface="Roboto"/>
              </a:rPr>
              <a:t>Зауважте, письмовий договір про колективну матеріальну відповідальність укладають між підприємством та всіма членами колективу (бригади</a:t>
            </a:r>
            <a:r>
              <a:rPr lang="uk-UA" dirty="0" smtClean="0">
                <a:solidFill>
                  <a:srgbClr val="333333"/>
                </a:solidFill>
                <a:latin typeface="Roboto"/>
              </a:rPr>
              <a:t>).</a:t>
            </a:r>
          </a:p>
          <a:p>
            <a:pPr marL="0" indent="0" algn="just" fontAlgn="base">
              <a:buNone/>
            </a:pPr>
            <a:r>
              <a:rPr lang="uk-UA" dirty="0">
                <a:solidFill>
                  <a:srgbClr val="333333"/>
                </a:solidFill>
                <a:latin typeface="Roboto"/>
              </a:rPr>
              <a:t>Заподіяну колективом шкоду підприємству розподіляють між членами колективу </a:t>
            </a:r>
            <a:r>
              <a:rPr lang="uk-UA" b="1" dirty="0" err="1">
                <a:solidFill>
                  <a:srgbClr val="333333"/>
                </a:solidFill>
                <a:latin typeface="Roboto"/>
              </a:rPr>
              <a:t>пропорційно</a:t>
            </a:r>
            <a:r>
              <a:rPr lang="uk-UA" b="1" dirty="0">
                <a:solidFill>
                  <a:srgbClr val="333333"/>
                </a:solidFill>
                <a:latin typeface="Roboto"/>
              </a:rPr>
              <a:t> місячній тарифній ставці</a:t>
            </a:r>
            <a:r>
              <a:rPr lang="uk-UA" dirty="0">
                <a:solidFill>
                  <a:srgbClr val="333333"/>
                </a:solidFill>
                <a:latin typeface="Roboto"/>
              </a:rPr>
              <a:t> (посадовому окладу) і фактично відпрацьованому часу за період від останньої інвентаризації до дня виявлення </a:t>
            </a:r>
            <a:r>
              <a:rPr lang="uk-UA" dirty="0" smtClean="0">
                <a:solidFill>
                  <a:srgbClr val="333333"/>
                </a:solidFill>
                <a:latin typeface="Roboto"/>
              </a:rPr>
              <a:t>шкоди.</a:t>
            </a:r>
            <a:endParaRPr lang="uk-UA" dirty="0">
              <a:solidFill>
                <a:srgbClr val="333333"/>
              </a:solidFill>
              <a:latin typeface="Roboto"/>
            </a:endParaRPr>
          </a:p>
          <a:p>
            <a:endParaRPr lang="ru-RU" dirty="0"/>
          </a:p>
        </p:txBody>
      </p:sp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="" xmlns:a16="http://schemas.microsoft.com/office/drawing/2014/main" id="{3AC911A3-1D4B-4CE3-BCF2-A39D6A8235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7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611" y="76200"/>
            <a:ext cx="7771051" cy="1447800"/>
          </a:xfrm>
        </p:spPr>
        <p:txBody>
          <a:bodyPr/>
          <a:lstStyle/>
          <a:p>
            <a:r>
              <a:rPr lang="ru-RU" dirty="0" smtClean="0"/>
              <a:t>Підвищена </a:t>
            </a:r>
            <a:r>
              <a:rPr lang="ru-RU" dirty="0" err="1" smtClean="0"/>
              <a:t>матеріальна</a:t>
            </a:r>
            <a:r>
              <a:rPr lang="ru-RU" dirty="0" smtClean="0"/>
              <a:t> </a:t>
            </a:r>
            <a:r>
              <a:rPr lang="ru-RU" dirty="0" err="1" smtClean="0"/>
              <a:t>відповідальність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512" y="1900548"/>
            <a:ext cx="11353800" cy="4851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Підвищена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№ 217 як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направлений на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майна та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дорогоцінних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ст. 1 Закону № 217,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матеріальну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закупівлею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продажем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обліком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перевезенням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доставкою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дорогоцінних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дорогоцінного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ювелірних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брухту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дорогоцінні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метали та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валютні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="" xmlns:a16="http://schemas.microsoft.com/office/drawing/2014/main" id="{2419F99D-D9C7-42B1-8B89-A537FE2592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зну">
            <a:extLst>
              <a:ext uri="{FF2B5EF4-FFF2-40B4-BE49-F238E27FC236}">
                <a16:creationId xmlns=""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28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8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5A9B61-4370-4E13-A49D-19B724B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812" y="152400"/>
            <a:ext cx="6904114" cy="1397000"/>
          </a:xfrm>
        </p:spPr>
        <p:txBody>
          <a:bodyPr/>
          <a:lstStyle/>
          <a:p>
            <a:r>
              <a:rPr lang="ru-RU" dirty="0" smtClean="0"/>
              <a:t>Закон </a:t>
            </a:r>
            <a:r>
              <a:rPr lang="ru-RU" dirty="0" err="1" smtClean="0"/>
              <a:t>України</a:t>
            </a:r>
            <a:r>
              <a:rPr lang="ru-RU" dirty="0" smtClean="0"/>
              <a:t> №217 </a:t>
            </a:r>
            <a:r>
              <a:rPr lang="ru-RU" dirty="0" err="1" smtClean="0"/>
              <a:t>від</a:t>
            </a:r>
            <a:r>
              <a:rPr lang="ru-RU" dirty="0" smtClean="0"/>
              <a:t> 6.06.1995 року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F46A40-601B-4DB3-96E5-DD445A93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33600"/>
            <a:ext cx="10158703" cy="3784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визначення розміру збитків, завданих підприємству, 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установі, організації розкраданням, знищенням (псуванням), 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недостачею або втратою дорогоцінних металів, дорогоцінного каміння та валютних цінностей»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Зокрема збитки, пов’язані з дорогоцінними металами, дорогоцінним камінням, визначаються у подвійному розмірі їхньої вартості, огранованого дорогоцінного каміння, ювелірних виробів — у потрійному розмірі, іноземної валюти, а також платіжних документів та інших цінних паперів в іноземній валюті — у сумі, еквівалентній потрійній сумі (вартості) зазначених валютних цінностей, перерахованій у валюту України за обмінним курсом НБУ на день виявлення завданих збитків.</a:t>
            </a:r>
            <a:endParaRPr lang="ru-RU" dirty="0"/>
          </a:p>
        </p:txBody>
      </p:sp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="" xmlns:a16="http://schemas.microsoft.com/office/drawing/2014/main" id="{28110394-F011-4DCC-9B8E-27466102C3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зну">
            <a:extLst>
              <a:ext uri="{FF2B5EF4-FFF2-40B4-BE49-F238E27FC236}">
                <a16:creationId xmlns=""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28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2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9A2D31-E658-4F34-AF04-CF9FB3E0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82842"/>
            <a:ext cx="8763001" cy="863600"/>
          </a:xfrm>
        </p:spPr>
        <p:txBody>
          <a:bodyPr>
            <a:normAutofit/>
          </a:bodyPr>
          <a:lstStyle/>
          <a:p>
            <a:pPr algn="ctr"/>
            <a:r>
              <a:rPr lang="uk-UA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 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="" xmlns:a16="http://schemas.microsoft.com/office/drawing/2014/main" id="{D97445F2-2706-471A-B615-5A4B8B9B68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107A4F07-70F0-41DD-A6EA-61B2D46DD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5612" y="2087242"/>
            <a:ext cx="3563593" cy="2895600"/>
          </a:xfrm>
          <a:prstGeom prst="rect">
            <a:avLst/>
          </a:prstGeom>
        </p:spPr>
      </p:pic>
      <p:pic>
        <p:nvPicPr>
          <p:cNvPr id="8" name="Рисунок 7" descr="Картинки по запросу зну">
            <a:extLst>
              <a:ext uri="{FF2B5EF4-FFF2-40B4-BE49-F238E27FC236}">
                <a16:creationId xmlns=""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6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981" y="143913"/>
            <a:ext cx="10512862" cy="745024"/>
          </a:xfrm>
        </p:spPr>
        <p:txBody>
          <a:bodyPr>
            <a:normAutofit/>
          </a:bodyPr>
          <a:lstStyle/>
          <a:p>
            <a:pPr algn="ctr"/>
            <a:r>
              <a:rPr lang="uk-UA" sz="35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матеріальної відповідальності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5664" y="888937"/>
            <a:ext cx="5968171" cy="2559653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дпов</a:t>
            </a:r>
            <a:r>
              <a:rPr lang="en-US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дно до ст. 13 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</a:t>
            </a:r>
            <a:r>
              <a:rPr lang="en-US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 України держава забезпечує захист прав 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</a:t>
            </a:r>
            <a:r>
              <a:rPr lang="en-US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суб’єкт</a:t>
            </a:r>
            <a:r>
              <a:rPr lang="en-US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права 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</a:t>
            </a:r>
            <a:r>
              <a:rPr lang="en-US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р</a:t>
            </a:r>
            <a:r>
              <a:rPr lang="en-US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en-US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uk-UA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законом. 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</a:t>
            </a:r>
            <a:r>
              <a:rPr lang="en-US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lang="uk-UA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допомогою якого забезпечується виконання 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</a:t>
            </a:r>
            <a:r>
              <a:rPr lang="en-US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йної</a:t>
            </a:r>
            <a:r>
              <a:rPr lang="uk-UA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норми 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</a:t>
            </a:r>
            <a:r>
              <a:rPr lang="en-US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плений</a:t>
            </a:r>
            <a:r>
              <a:rPr lang="uk-UA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</a:t>
            </a:r>
            <a:r>
              <a:rPr lang="en-US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</a:t>
            </a:r>
            <a:r>
              <a:rPr lang="en-US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льного</a:t>
            </a:r>
            <a:r>
              <a:rPr lang="uk-UA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господарського права, в нормах трудового права про матер</a:t>
            </a:r>
            <a:r>
              <a:rPr lang="en-US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альну</a:t>
            </a:r>
            <a:r>
              <a:rPr lang="uk-UA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дпов</a:t>
            </a:r>
            <a:r>
              <a:rPr lang="en-US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</a:t>
            </a:r>
            <a:r>
              <a:rPr lang="en-US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uk-UA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Стрелка углом 4"/>
          <p:cNvSpPr/>
          <p:nvPr/>
        </p:nvSpPr>
        <p:spPr>
          <a:xfrm rot="5400000">
            <a:off x="6190181" y="3056805"/>
            <a:ext cx="1123114" cy="835805"/>
          </a:xfrm>
          <a:prstGeom prst="bentArrow">
            <a:avLst>
              <a:gd name="adj1" fmla="val 25000"/>
              <a:gd name="adj2" fmla="val 24231"/>
              <a:gd name="adj3" fmla="val 25000"/>
              <a:gd name="adj4" fmla="val 4375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399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33835" y="4128316"/>
            <a:ext cx="5186781" cy="2363759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Вiдповiдно</a:t>
            </a:r>
            <a:r>
              <a:rPr lang="ru-RU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ст. 130 </a:t>
            </a:r>
            <a:r>
              <a:rPr lang="ru-RU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КЗпП</a:t>
            </a:r>
            <a:r>
              <a:rPr lang="ru-RU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працiвники</a:t>
            </a:r>
            <a:r>
              <a:rPr lang="ru-RU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матерiальну</a:t>
            </a:r>
            <a:r>
              <a:rPr lang="ru-RU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вiдповiдальнiсть</a:t>
            </a:r>
            <a:r>
              <a:rPr lang="ru-RU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шкоду, </a:t>
            </a:r>
            <a:r>
              <a:rPr lang="ru-RU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заподiяну</a:t>
            </a:r>
            <a:r>
              <a:rPr lang="ru-RU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пiдприємству</a:t>
            </a:r>
            <a:r>
              <a:rPr lang="ru-RU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установi</a:t>
            </a:r>
            <a:r>
              <a:rPr lang="ru-RU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органiзацiї</a:t>
            </a:r>
            <a:r>
              <a:rPr lang="ru-RU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внаслiдок</a:t>
            </a:r>
            <a:r>
              <a:rPr lang="ru-RU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покладених</a:t>
            </a:r>
            <a:r>
              <a:rPr lang="ru-RU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 </a:t>
            </a:r>
            <a:r>
              <a:rPr lang="ru-RU" sz="1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обов’язкiв</a:t>
            </a:r>
            <a:r>
              <a:rPr lang="ru-RU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6" l="0" r="997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21" y="444327"/>
            <a:ext cx="4910787" cy="368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23" y="3675950"/>
            <a:ext cx="2886140" cy="2886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Картинки по запросу зну">
            <a:extLst>
              <a:ext uri="{FF2B5EF4-FFF2-40B4-BE49-F238E27FC236}">
                <a16:creationId xmlns:a16="http://schemas.microsoft.com/office/drawing/2014/main" xmlns="" id="{D70BCA56-3C31-4330-A28F-9D2038D0F09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825" y="0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1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6012" y="463062"/>
            <a:ext cx="6477000" cy="1365737"/>
          </a:xfrm>
        </p:spPr>
        <p:txBody>
          <a:bodyPr>
            <a:normAutofit/>
          </a:bodyPr>
          <a:lstStyle/>
          <a:p>
            <a:r>
              <a:rPr lang="uk-UA" b="1" i="1" dirty="0"/>
              <a:t>Матеріальна відповідальність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2362201"/>
            <a:ext cx="7772400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i="1" dirty="0"/>
              <a:t>Матеріальна відповідальність - </a:t>
            </a:r>
            <a:r>
              <a:rPr lang="uk-UA" i="1" dirty="0"/>
              <a:t>юридична відповідальність, яка полягає у двосторонньому взаємному зобов'язанні найнятого працівника і власника або уповноваженого ним органу відшкодувати винною стороною шкоду, заподіяну при виконанні трудових обов'язків, у встановленому законом розмірі і порядку.</a:t>
            </a:r>
            <a:endParaRPr lang="ru-RU" dirty="0"/>
          </a:p>
        </p:txBody>
      </p:sp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="" xmlns:a16="http://schemas.microsoft.com/office/drawing/2014/main" id="{E02FD001-0679-43DE-BE54-C282FD25BB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зну">
            <a:extLst>
              <a:ext uri="{FF2B5EF4-FFF2-40B4-BE49-F238E27FC236}">
                <a16:creationId xmlns=""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127" y="2362201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39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812" y="152400"/>
            <a:ext cx="6477000" cy="1365737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Законодавство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2362201"/>
            <a:ext cx="7772400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600" dirty="0" err="1">
                <a:solidFill>
                  <a:schemeClr val="tx2"/>
                </a:solidFill>
              </a:rPr>
              <a:t>гл</a:t>
            </a:r>
            <a:r>
              <a:rPr lang="uk-UA" sz="3600" dirty="0">
                <a:solidFill>
                  <a:schemeClr val="tx2"/>
                </a:solidFill>
              </a:rPr>
              <a:t>. IX КЗпП України “Гарантії при покладенні на працівника матеріальної відповідальності за шкоду, заподіяну підприємству, установі, організації”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="" xmlns:a16="http://schemas.microsoft.com/office/drawing/2014/main" id="{E02FD001-0679-43DE-BE54-C282FD25BB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зну">
            <a:extLst>
              <a:ext uri="{FF2B5EF4-FFF2-40B4-BE49-F238E27FC236}">
                <a16:creationId xmlns=""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127" y="2362201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0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812" y="152400"/>
            <a:ext cx="6477000" cy="1365737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Законодавство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2362201"/>
            <a:ext cx="7772400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Закон України "Про </a:t>
            </a:r>
            <a:r>
              <a:rPr lang="uk-UA" sz="32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визначення розмірів збитків, завданих підприємству, установі, організації розкраданням, знищенням (псуванням), недостачею або втратою дорогоцінних металів, дорогоцінного каміння та валютних цінностей" від 6 червня 1995 р.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="" xmlns:a16="http://schemas.microsoft.com/office/drawing/2014/main" id="{E02FD001-0679-43DE-BE54-C282FD25BB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зну">
            <a:extLst>
              <a:ext uri="{FF2B5EF4-FFF2-40B4-BE49-F238E27FC236}">
                <a16:creationId xmlns=""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127" y="2362201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1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812" y="152400"/>
            <a:ext cx="6477000" cy="1365737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Законодавство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2362201"/>
            <a:ext cx="7772400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постанова Держкомпраці СРСР від 28 грудня 1977 р. №447/24 “Про затвердження переліку посад і робіт, що заміщуються або що виконуються працівниками, з якими підприємством, установою, організацією можуть укладатися письмові договори про повну матеріальну відповідальність за незабезпечення збереження цінностей, переданих їм для зберігання, обробки, продажу, перевезення або застосування в процесі виробництва, а також типового договору про повну індивідуальну матеріальну відповідальність”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="" xmlns:a16="http://schemas.microsoft.com/office/drawing/2014/main" id="{E02FD001-0679-43DE-BE54-C282FD25BB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зну">
            <a:extLst>
              <a:ext uri="{FF2B5EF4-FFF2-40B4-BE49-F238E27FC236}">
                <a16:creationId xmlns=""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127" y="2362201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1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812" y="152400"/>
            <a:ext cx="6477000" cy="1365737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Законодавство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2362201"/>
            <a:ext cx="7772400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Переліком робіт, при виконанні яких може запроваджуватися колективна (бригадна) матеріальна відповідальність, </a:t>
            </a:r>
            <a:r>
              <a:rPr lang="uk-UA" sz="32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затв</a:t>
            </a:r>
            <a:r>
              <a:rPr lang="uk-UA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наказом Міністерства праці України від 12 травня 1996 р. №43.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="" xmlns:a16="http://schemas.microsoft.com/office/drawing/2014/main" id="{E02FD001-0679-43DE-BE54-C282FD25BB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зну">
            <a:extLst>
              <a:ext uri="{FF2B5EF4-FFF2-40B4-BE49-F238E27FC236}">
                <a16:creationId xmlns=""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127" y="2362201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02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812" y="152400"/>
            <a:ext cx="6477000" cy="1365737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Законодавство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2362201"/>
            <a:ext cx="7772400" cy="411480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uk-UA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застосуванні зазначених нормативно-правових актів слід керуватися Постановами Пленуму Верховного Суду України: “Про судову практику в справах відшкодування шкоди, заподіяної підприємствам, установам, організаціям їх працівниками” від 29 грудня 1992 р. №14; “Про практику розгляду судами трудових спорів” від 6 листопада 1992 р. №9; “Про судову практику в справах відшкодування моральної (немайнової) шкоди” від 31 березня 1995 р. №4.</a:t>
            </a:r>
            <a:endParaRPr lang="uk-UA" sz="1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="" xmlns:a16="http://schemas.microsoft.com/office/drawing/2014/main" id="{E02FD001-0679-43DE-BE54-C282FD25BB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6347670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зну">
            <a:extLst>
              <a:ext uri="{FF2B5EF4-FFF2-40B4-BE49-F238E27FC236}">
                <a16:creationId xmlns="" xmlns:a16="http://schemas.microsoft.com/office/drawing/2014/main" id="{D70BCA56-3C31-4330-A28F-9D2038D0F0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127" y="2362201"/>
            <a:ext cx="1524000" cy="148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4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purl.org/dc/elements/1.1/"/>
    <ds:schemaRef ds:uri="http://purl.org/dc/terms/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8348</TotalTime>
  <Words>1372</Words>
  <Application>Microsoft Office PowerPoint</Application>
  <PresentationFormat>Произвольный</PresentationFormat>
  <Paragraphs>106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Batang</vt:lpstr>
      <vt:lpstr>Arial</vt:lpstr>
      <vt:lpstr>Arial Black</vt:lpstr>
      <vt:lpstr>Calibri</vt:lpstr>
      <vt:lpstr>Century Gothic</vt:lpstr>
      <vt:lpstr>Roboto</vt:lpstr>
      <vt:lpstr>Times New Roman</vt:lpstr>
      <vt:lpstr>Books 16x9</vt:lpstr>
      <vt:lpstr>Тема Office</vt:lpstr>
      <vt:lpstr>1_Тема Office</vt:lpstr>
      <vt:lpstr>2_Тема Office</vt:lpstr>
      <vt:lpstr>Презентация PowerPoint</vt:lpstr>
      <vt:lpstr>План</vt:lpstr>
      <vt:lpstr>Поняття матеріальної відповідальності</vt:lpstr>
      <vt:lpstr>Матеріальна відповідальність</vt:lpstr>
      <vt:lpstr>Законодавство</vt:lpstr>
      <vt:lpstr>Законодавство</vt:lpstr>
      <vt:lpstr>Законодавство</vt:lpstr>
      <vt:lpstr>Законодавство</vt:lpstr>
      <vt:lpstr>Законодавство</vt:lpstr>
      <vt:lpstr>Відмінність матеріальної відповідальності по трудовому праву від майнової відповідальності, передбаченої нормами цивільного права </vt:lpstr>
      <vt:lpstr>Презентация PowerPoint</vt:lpstr>
      <vt:lpstr>Презентация PowerPoint</vt:lpstr>
      <vt:lpstr>Підстави та умови матеріальної відповідальності</vt:lpstr>
      <vt:lpstr>Презентация PowerPoint</vt:lpstr>
      <vt:lpstr>Види матеріальної відповідальності</vt:lpstr>
      <vt:lpstr>Різновиди повної матеріальної відповідальності</vt:lpstr>
      <vt:lpstr> Основний вид матеріальної відповідальності працівника - обмежена матеріальна відповідальність, яка  полягає  в обов'язку працівника, з вини якого було заподіяно шкоду, відшкодувати власникові ( уповноваженому ним органу) пряму дійсну шкоду, але не більше його середнього місячного заробітку.  </vt:lpstr>
      <vt:lpstr>Повна матеріальна відповідальність</vt:lpstr>
      <vt:lpstr>Презентация PowerPoint</vt:lpstr>
      <vt:lpstr>Договори про повну матеріальну відповідальність</vt:lpstr>
      <vt:lpstr>Постанова Держкомпраці СРСР 1977 року № 447/24</vt:lpstr>
      <vt:lpstr>Шкоди завдано не при виконанні трудових обов’язків</vt:lpstr>
      <vt:lpstr>Колективна (бригадна) матеріальна відповідальність</vt:lpstr>
      <vt:lpstr>Підвищена матеріальна відповідальність</vt:lpstr>
      <vt:lpstr>Закон України №217 від 6.06.1995 року</vt:lpstr>
      <vt:lpstr>Дякуємо за увагу!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E. T.</dc:creator>
  <cp:lastModifiedBy>sergey</cp:lastModifiedBy>
  <cp:revision>102</cp:revision>
  <cp:lastPrinted>2020-10-15T04:45:28Z</cp:lastPrinted>
  <dcterms:created xsi:type="dcterms:W3CDTF">2018-09-22T11:00:06Z</dcterms:created>
  <dcterms:modified xsi:type="dcterms:W3CDTF">2022-11-21T09:26:46Z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