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3" r:id="rId6"/>
    <p:sldId id="260" r:id="rId7"/>
    <p:sldId id="261" r:id="rId8"/>
    <p:sldId id="262"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8579" autoAdjust="0"/>
  </p:normalViewPr>
  <p:slideViewPr>
    <p:cSldViewPr>
      <p:cViewPr varScale="1">
        <p:scale>
          <a:sx n="78" d="100"/>
          <a:sy n="78" d="100"/>
        </p:scale>
        <p:origin x="1350" y="66"/>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24" name="Rectangle 24"/>
          <p:cNvSpPr>
            <a:spLocks noGrp="1"/>
          </p:cNvSpPr>
          <p:nvPr>
            <p:ph type="dt" sz="quarter" idx="1"/>
          </p:nvPr>
        </p:nvSpPr>
        <p:spPr>
          <a:xfrm>
            <a:off x="3884613" y="0"/>
            <a:ext cx="2971800" cy="457200"/>
          </a:xfrm>
          <a:prstGeom prst="rect">
            <a:avLst/>
          </a:prstGeom>
        </p:spPr>
        <p:txBody>
          <a:bodyPr/>
          <a:lstStyle>
            <a:lvl1pPr fontAlgn="auto">
              <a:spcBef>
                <a:spcPts val="0"/>
              </a:spcBef>
              <a:spcAft>
                <a:spcPts val="0"/>
              </a:spcAft>
              <a:defRPr>
                <a:latin typeface="+mn-lt"/>
                <a:cs typeface="+mn-cs"/>
              </a:defRPr>
            </a:lvl1pPr>
          </a:lstStyle>
          <a:p>
            <a:pPr>
              <a:defRPr/>
            </a:pPr>
            <a:fld id="{EC7B4CAC-10EE-4464-9848-EB7704C5B04E}" type="datetimeFigureOut">
              <a:rPr lang="en-US"/>
              <a:pPr>
                <a:defRPr/>
              </a:pPr>
              <a:t>9/1/2020</a:t>
            </a:fld>
            <a:endParaRPr lang="en-US"/>
          </a:p>
        </p:txBody>
      </p:sp>
      <p:sp>
        <p:nvSpPr>
          <p:cNvPr id="30" name="Rectangle 30"/>
          <p:cNvSpPr>
            <a:spLocks noGrp="1"/>
          </p:cNvSpPr>
          <p:nvPr>
            <p:ph type="ftr" sz="quarter" idx="2"/>
          </p:nvPr>
        </p:nvSpPr>
        <p:spPr>
          <a:xfrm>
            <a:off x="0" y="8685213"/>
            <a:ext cx="2971800" cy="457200"/>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18" name="Rectangle 18"/>
          <p:cNvSpPr>
            <a:spLocks noGrp="1"/>
          </p:cNvSpPr>
          <p:nvPr>
            <p:ph type="sldNum" sz="quarter" idx="3"/>
          </p:nvPr>
        </p:nvSpPr>
        <p:spPr>
          <a:xfrm>
            <a:off x="3884613" y="8685213"/>
            <a:ext cx="2971800" cy="457200"/>
          </a:xfrm>
          <a:prstGeom prst="rect">
            <a:avLst/>
          </a:prstGeom>
        </p:spPr>
        <p:txBody>
          <a:bodyPr/>
          <a:lstStyle>
            <a:lvl1pPr fontAlgn="auto">
              <a:spcBef>
                <a:spcPts val="0"/>
              </a:spcBef>
              <a:spcAft>
                <a:spcPts val="0"/>
              </a:spcAft>
              <a:defRPr>
                <a:latin typeface="+mn-lt"/>
                <a:cs typeface="+mn-cs"/>
              </a:defRPr>
            </a:lvl1pPr>
          </a:lstStyle>
          <a:p>
            <a:pPr>
              <a:defRPr/>
            </a:pPr>
            <a:fld id="{68A237CA-46AB-4853-B272-E444FF651428}" type="slidenum">
              <a:rPr lang="en-US"/>
              <a:pPr>
                <a:defRPr/>
              </a:pPr>
              <a:t>‹#›</a:t>
            </a:fld>
            <a:endParaRPr lang="en-US"/>
          </a:p>
        </p:txBody>
      </p:sp>
    </p:spTree>
    <p:extLst>
      <p:ext uri="{BB962C8B-B14F-4D97-AF65-F5344CB8AC3E}">
        <p14:creationId xmlns:p14="http://schemas.microsoft.com/office/powerpoint/2010/main" val="19491283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15" name="Rectangle 15"/>
          <p:cNvSpPr>
            <a:spLocks noGrp="1"/>
          </p:cNvSpPr>
          <p:nvPr>
            <p:ph type="dt" idx="1"/>
          </p:nvPr>
        </p:nvSpPr>
        <p:spPr>
          <a:xfrm>
            <a:off x="3884613" y="0"/>
            <a:ext cx="2971800" cy="457200"/>
          </a:xfrm>
          <a:prstGeom prst="rect">
            <a:avLst/>
          </a:prstGeom>
        </p:spPr>
        <p:txBody>
          <a:bodyPr/>
          <a:lstStyle>
            <a:lvl1pPr fontAlgn="auto">
              <a:spcBef>
                <a:spcPts val="0"/>
              </a:spcBef>
              <a:spcAft>
                <a:spcPts val="0"/>
              </a:spcAft>
              <a:defRPr>
                <a:latin typeface="+mn-lt"/>
                <a:cs typeface="+mn-cs"/>
              </a:defRPr>
            </a:lvl1pPr>
          </a:lstStyle>
          <a:p>
            <a:pPr>
              <a:defRPr/>
            </a:pPr>
            <a:fld id="{5E90EC23-13C6-4625-B55B-76F462FBE768}" type="datetimeFigureOut">
              <a:rPr lang="en-US"/>
              <a:pPr>
                <a:defRPr/>
              </a:pPr>
              <a:t>9/1/2020</a:t>
            </a:fld>
            <a:endParaRPr lang="en-US"/>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pPr lvl="0"/>
            <a:endParaRPr lang="en-US" noProof="0"/>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n-US" noProof="0" smtClean="0"/>
              <a:t>Click to edit Master text styles</a:t>
            </a:r>
            <a:endParaRPr lang="en-US" noProof="0"/>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 name="Rectangle 18"/>
          <p:cNvSpPr>
            <a:spLocks noGrp="1"/>
          </p:cNvSpPr>
          <p:nvPr>
            <p:ph type="ftr" sz="quarter" idx="4"/>
          </p:nvPr>
        </p:nvSpPr>
        <p:spPr>
          <a:xfrm>
            <a:off x="0" y="8685213"/>
            <a:ext cx="2971800" cy="457200"/>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28" name="Rectangle 28"/>
          <p:cNvSpPr>
            <a:spLocks noGrp="1"/>
          </p:cNvSpPr>
          <p:nvPr>
            <p:ph type="sldNum" sz="quarter" idx="5"/>
          </p:nvPr>
        </p:nvSpPr>
        <p:spPr>
          <a:xfrm>
            <a:off x="3884613" y="8685213"/>
            <a:ext cx="2971800" cy="457200"/>
          </a:xfrm>
          <a:prstGeom prst="rect">
            <a:avLst/>
          </a:prstGeom>
        </p:spPr>
        <p:txBody>
          <a:bodyPr/>
          <a:lstStyle>
            <a:lvl1pPr fontAlgn="auto">
              <a:spcBef>
                <a:spcPts val="0"/>
              </a:spcBef>
              <a:spcAft>
                <a:spcPts val="0"/>
              </a:spcAft>
              <a:defRPr>
                <a:latin typeface="+mn-lt"/>
                <a:cs typeface="+mn-cs"/>
              </a:defRPr>
            </a:lvl1pPr>
          </a:lstStyle>
          <a:p>
            <a:pPr>
              <a:defRPr/>
            </a:pPr>
            <a:fld id="{82B4A7CB-AE92-40A8-9727-51BF183C6136}" type="slidenum">
              <a:rPr lang="en-US"/>
              <a:pPr>
                <a:defRPr/>
              </a:pPr>
              <a:t>‹#›</a:t>
            </a:fld>
            <a:endParaRPr lang="en-US"/>
          </a:p>
        </p:txBody>
      </p:sp>
    </p:spTree>
    <p:extLst>
      <p:ext uri="{BB962C8B-B14F-4D97-AF65-F5344CB8AC3E}">
        <p14:creationId xmlns:p14="http://schemas.microsoft.com/office/powerpoint/2010/main" val="33919006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12290" name="Notes Placeholder 2"/>
          <p:cNvSpPr>
            <a:spLocks noGrp="1"/>
          </p:cNvSpPr>
          <p:nvPr>
            <p:ph type="body" idx="1"/>
          </p:nvPr>
        </p:nvSpPr>
        <p:spPr bwMode="auto">
          <a:noFill/>
        </p:spPr>
        <p:txBody>
          <a:bodyPr vert="horz" wrap="square" lIns="91440" tIns="45720" rIns="91440" bIns="45720" numCol="1" anchor="t" anchorCtr="0" compatLnSpc="1">
            <a:prstTxWarp prst="textNoShape">
              <a:avLst/>
            </a:prstTxWarp>
          </a:bodyPr>
          <a:lstStyle/>
          <a:p>
            <a:pPr eaLnBrk="1" hangingPunct="1">
              <a:spcBef>
                <a:spcPct val="0"/>
              </a:spcBef>
            </a:pPr>
            <a:endParaRPr lang="ru-RU" smtClean="0"/>
          </a:p>
        </p:txBody>
      </p:sp>
      <p:sp>
        <p:nvSpPr>
          <p:cNvPr id="12291" name="Slide Number Placeholder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320D3FA9-C849-4721-BDC2-69AD80E77384}" type="slidenum">
              <a:rPr lang="en-US">
                <a:cs typeface="Arial" charset="0"/>
              </a:rPr>
              <a:pPr fontAlgn="base">
                <a:spcBef>
                  <a:spcPct val="0"/>
                </a:spcBef>
                <a:spcAft>
                  <a:spcPct val="0"/>
                </a:spcAft>
                <a:defRPr/>
              </a:pPr>
              <a:t>1</a:t>
            </a:fld>
            <a:endParaRPr lang="en-US">
              <a:cs typeface="Arial" charset="0"/>
            </a:endParaRPr>
          </a:p>
        </p:txBody>
      </p:sp>
    </p:spTree>
    <p:extLst>
      <p:ext uri="{BB962C8B-B14F-4D97-AF65-F5344CB8AC3E}">
        <p14:creationId xmlns:p14="http://schemas.microsoft.com/office/powerpoint/2010/main" val="3516585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Заголовок и текст">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9" name="Title 8"/>
          <p:cNvSpPr>
            <a:spLocks noGrp="1"/>
          </p:cNvSpPr>
          <p:nvPr>
            <p:ph type="title"/>
          </p:nvPr>
        </p:nvSpPr>
        <p:spPr>
          <a:xfrm>
            <a:off x="457200" y="359465"/>
            <a:ext cx="8229600" cy="1143000"/>
          </a:xfrm>
          <a:prstGeom prst="rect">
            <a:avLst/>
          </a:prstGeom>
        </p:spPr>
        <p:txBody>
          <a:bodyPr>
            <a:normAutofit/>
          </a:bodyPr>
          <a:lstStyle/>
          <a:p>
            <a:r>
              <a:rPr lang="ru-RU" smtClean="0"/>
              <a:t>Образец заголовка</a:t>
            </a:r>
            <a:endParaRPr lang="en-US"/>
          </a:p>
        </p:txBody>
      </p:sp>
      <p:sp>
        <p:nvSpPr>
          <p:cNvPr id="4" name="Rectangle 6"/>
          <p:cNvSpPr>
            <a:spLocks noGrp="1"/>
          </p:cNvSpPr>
          <p:nvPr>
            <p:ph type="dt" sz="half" idx="10"/>
          </p:nvPr>
        </p:nvSpPr>
        <p:spPr/>
        <p:txBody>
          <a:bodyPr/>
          <a:lstStyle>
            <a:lvl1pPr>
              <a:defRPr/>
            </a:lvl1pPr>
          </a:lstStyle>
          <a:p>
            <a:pPr>
              <a:defRPr/>
            </a:pPr>
            <a:fld id="{4EE9D50F-FD15-4797-8907-F0AE5661FD00}" type="datetimeFigureOut">
              <a:rPr lang="en-US"/>
              <a:pPr>
                <a:defRPr/>
              </a:pPr>
              <a:t>9/1/2020</a:t>
            </a:fld>
            <a:endParaRPr lang="en-US" dirty="0"/>
          </a:p>
        </p:txBody>
      </p:sp>
      <p:sp>
        <p:nvSpPr>
          <p:cNvPr id="5" name="Rectangle 20"/>
          <p:cNvSpPr>
            <a:spLocks noGrp="1"/>
          </p:cNvSpPr>
          <p:nvPr>
            <p:ph type="ftr" sz="quarter" idx="11"/>
          </p:nvPr>
        </p:nvSpPr>
        <p:spPr/>
        <p:txBody>
          <a:bodyPr/>
          <a:lstStyle>
            <a:lvl1pPr>
              <a:defRPr/>
            </a:lvl1pPr>
          </a:lstStyle>
          <a:p>
            <a:pPr>
              <a:defRPr/>
            </a:pPr>
            <a:endParaRPr lang="en-US"/>
          </a:p>
        </p:txBody>
      </p:sp>
      <p:sp>
        <p:nvSpPr>
          <p:cNvPr id="6" name="Rectangle 21"/>
          <p:cNvSpPr>
            <a:spLocks noGrp="1"/>
          </p:cNvSpPr>
          <p:nvPr>
            <p:ph type="sldNum" sz="quarter" idx="12"/>
          </p:nvPr>
        </p:nvSpPr>
        <p:spPr/>
        <p:txBody>
          <a:bodyPr/>
          <a:lstStyle>
            <a:lvl1pPr>
              <a:defRPr/>
            </a:lvl1pPr>
          </a:lstStyle>
          <a:p>
            <a:pPr>
              <a:defRPr/>
            </a:pPr>
            <a:fld id="{3B4E1595-24DF-42AA-A8BC-B2B3AE90A9C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a:xfrm>
            <a:off x="457200" y="359465"/>
            <a:ext cx="8229600" cy="1143000"/>
          </a:xfrm>
          <a:prstGeom prst="rect">
            <a:avLst/>
          </a:prstGeom>
        </p:spPr>
        <p:txBody>
          <a:bodyPr>
            <a:normAutofit/>
          </a:bodyPr>
          <a:lstStyle/>
          <a:p>
            <a:r>
              <a:rPr lang="ru-RU" smtClean="0"/>
              <a:t>Образец заголовка</a:t>
            </a:r>
            <a:endParaRPr lang="en-US"/>
          </a:p>
        </p:txBody>
      </p:sp>
      <p:sp>
        <p:nvSpPr>
          <p:cNvPr id="3" name="Rectangle 6"/>
          <p:cNvSpPr>
            <a:spLocks noGrp="1"/>
          </p:cNvSpPr>
          <p:nvPr>
            <p:ph type="dt" sz="half" idx="10"/>
          </p:nvPr>
        </p:nvSpPr>
        <p:spPr/>
        <p:txBody>
          <a:bodyPr/>
          <a:lstStyle>
            <a:lvl1pPr>
              <a:defRPr/>
            </a:lvl1pPr>
          </a:lstStyle>
          <a:p>
            <a:pPr>
              <a:defRPr/>
            </a:pPr>
            <a:fld id="{BCD00682-25C4-4B0D-AD6C-4AAF1F69E0CE}" type="datetimeFigureOut">
              <a:rPr lang="en-US"/>
              <a:pPr>
                <a:defRPr/>
              </a:pPr>
              <a:t>9/1/2020</a:t>
            </a:fld>
            <a:endParaRPr lang="en-US" dirty="0"/>
          </a:p>
        </p:txBody>
      </p:sp>
      <p:sp>
        <p:nvSpPr>
          <p:cNvPr id="4" name="Rectangle 20"/>
          <p:cNvSpPr>
            <a:spLocks noGrp="1"/>
          </p:cNvSpPr>
          <p:nvPr>
            <p:ph type="ftr" sz="quarter" idx="11"/>
          </p:nvPr>
        </p:nvSpPr>
        <p:spPr/>
        <p:txBody>
          <a:bodyPr/>
          <a:lstStyle>
            <a:lvl1pPr>
              <a:defRPr/>
            </a:lvl1pPr>
          </a:lstStyle>
          <a:p>
            <a:pPr>
              <a:defRPr/>
            </a:pPr>
            <a:endParaRPr lang="en-US"/>
          </a:p>
        </p:txBody>
      </p:sp>
      <p:sp>
        <p:nvSpPr>
          <p:cNvPr id="5" name="Rectangle 21"/>
          <p:cNvSpPr>
            <a:spLocks noGrp="1"/>
          </p:cNvSpPr>
          <p:nvPr>
            <p:ph type="sldNum" sz="quarter" idx="12"/>
          </p:nvPr>
        </p:nvSpPr>
        <p:spPr/>
        <p:txBody>
          <a:bodyPr/>
          <a:lstStyle>
            <a:lvl1pPr>
              <a:defRPr/>
            </a:lvl1pPr>
          </a:lstStyle>
          <a:p>
            <a:pPr>
              <a:defRPr/>
            </a:pPr>
            <a:fld id="{55E66DBC-932B-4726-965E-493C9291C31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6"/>
          <p:cNvSpPr>
            <a:spLocks noGrp="1"/>
          </p:cNvSpPr>
          <p:nvPr>
            <p:ph type="dt" sz="half" idx="10"/>
          </p:nvPr>
        </p:nvSpPr>
        <p:spPr/>
        <p:txBody>
          <a:bodyPr/>
          <a:lstStyle>
            <a:lvl1pPr>
              <a:defRPr/>
            </a:lvl1pPr>
          </a:lstStyle>
          <a:p>
            <a:pPr>
              <a:defRPr/>
            </a:pPr>
            <a:fld id="{8ACBA1F7-9C6B-4794-91AF-E92583F0CCE8}" type="datetimeFigureOut">
              <a:rPr lang="en-US"/>
              <a:pPr>
                <a:defRPr/>
              </a:pPr>
              <a:t>9/1/2020</a:t>
            </a:fld>
            <a:endParaRPr lang="en-US" dirty="0"/>
          </a:p>
        </p:txBody>
      </p:sp>
      <p:sp>
        <p:nvSpPr>
          <p:cNvPr id="3" name="Rectangle 20"/>
          <p:cNvSpPr>
            <a:spLocks noGrp="1"/>
          </p:cNvSpPr>
          <p:nvPr>
            <p:ph type="ftr" sz="quarter" idx="11"/>
          </p:nvPr>
        </p:nvSpPr>
        <p:spPr/>
        <p:txBody>
          <a:bodyPr/>
          <a:lstStyle>
            <a:lvl1pPr>
              <a:defRPr/>
            </a:lvl1pPr>
          </a:lstStyle>
          <a:p>
            <a:pPr>
              <a:defRPr/>
            </a:pPr>
            <a:endParaRPr lang="en-US"/>
          </a:p>
        </p:txBody>
      </p:sp>
      <p:sp>
        <p:nvSpPr>
          <p:cNvPr id="4" name="Rectangle 21"/>
          <p:cNvSpPr>
            <a:spLocks noGrp="1"/>
          </p:cNvSpPr>
          <p:nvPr>
            <p:ph type="sldNum" sz="quarter" idx="12"/>
          </p:nvPr>
        </p:nvSpPr>
        <p:spPr/>
        <p:txBody>
          <a:bodyPr/>
          <a:lstStyle>
            <a:lvl1pPr>
              <a:defRPr/>
            </a:lvl1pPr>
          </a:lstStyle>
          <a:p>
            <a:pPr>
              <a:defRPr/>
            </a:pPr>
            <a:fld id="{777991C6-326B-4EFB-AB53-926E3234EA1A}"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Заголовок и текст в две колонки">
    <p:spTree>
      <p:nvGrpSpPr>
        <p:cNvPr id="1" name=""/>
        <p:cNvGrpSpPr/>
        <p:nvPr/>
      </p:nvGrpSpPr>
      <p:grpSpPr>
        <a:xfrm>
          <a:off x="0" y="0"/>
          <a:ext cx="0" cy="0"/>
          <a:chOff x="0" y="0"/>
          <a:chExt cx="0" cy="0"/>
        </a:xfrm>
      </p:grpSpPr>
      <p:sp>
        <p:nvSpPr>
          <p:cNvPr id="4" name="Rectangle 4"/>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Rectangle 11"/>
          <p:cNvSpPr>
            <a:spLocks noGrp="1"/>
          </p:cNvSpPr>
          <p:nvPr>
            <p:ph type="body"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8" name="Title 7"/>
          <p:cNvSpPr>
            <a:spLocks noGrp="1"/>
          </p:cNvSpPr>
          <p:nvPr>
            <p:ph type="title"/>
          </p:nvPr>
        </p:nvSpPr>
        <p:spPr>
          <a:xfrm>
            <a:off x="457200" y="359465"/>
            <a:ext cx="8229600" cy="1143000"/>
          </a:xfrm>
          <a:prstGeom prst="rect">
            <a:avLst/>
          </a:prstGeom>
        </p:spPr>
        <p:txBody>
          <a:bodyPr>
            <a:normAutofit/>
          </a:bodyPr>
          <a:lstStyle/>
          <a:p>
            <a:r>
              <a:rPr lang="ru-RU" smtClean="0"/>
              <a:t>Образец заголовка</a:t>
            </a:r>
            <a:endParaRPr lang="en-US"/>
          </a:p>
        </p:txBody>
      </p:sp>
      <p:sp>
        <p:nvSpPr>
          <p:cNvPr id="5" name="Rectangle 6"/>
          <p:cNvSpPr>
            <a:spLocks noGrp="1"/>
          </p:cNvSpPr>
          <p:nvPr>
            <p:ph type="dt" sz="half" idx="10"/>
          </p:nvPr>
        </p:nvSpPr>
        <p:spPr/>
        <p:txBody>
          <a:bodyPr/>
          <a:lstStyle>
            <a:lvl1pPr>
              <a:defRPr/>
            </a:lvl1pPr>
          </a:lstStyle>
          <a:p>
            <a:pPr>
              <a:defRPr/>
            </a:pPr>
            <a:fld id="{5B67DBCE-21F4-41C4-AAA8-766368841DA6}" type="datetimeFigureOut">
              <a:rPr lang="en-US"/>
              <a:pPr>
                <a:defRPr/>
              </a:pPr>
              <a:t>9/1/2020</a:t>
            </a:fld>
            <a:endParaRPr lang="en-US" dirty="0"/>
          </a:p>
        </p:txBody>
      </p:sp>
      <p:sp>
        <p:nvSpPr>
          <p:cNvPr id="6" name="Rectangle 20"/>
          <p:cNvSpPr>
            <a:spLocks noGrp="1"/>
          </p:cNvSpPr>
          <p:nvPr>
            <p:ph type="ftr" sz="quarter" idx="11"/>
          </p:nvPr>
        </p:nvSpPr>
        <p:spPr/>
        <p:txBody>
          <a:bodyPr/>
          <a:lstStyle>
            <a:lvl1pPr>
              <a:defRPr/>
            </a:lvl1pPr>
          </a:lstStyle>
          <a:p>
            <a:pPr>
              <a:defRPr/>
            </a:pPr>
            <a:endParaRPr lang="en-US"/>
          </a:p>
        </p:txBody>
      </p:sp>
      <p:sp>
        <p:nvSpPr>
          <p:cNvPr id="7" name="Rectangle 21"/>
          <p:cNvSpPr>
            <a:spLocks noGrp="1"/>
          </p:cNvSpPr>
          <p:nvPr>
            <p:ph type="sldNum" sz="quarter" idx="12"/>
          </p:nvPr>
        </p:nvSpPr>
        <p:spPr/>
        <p:txBody>
          <a:bodyPr/>
          <a:lstStyle>
            <a:lvl1pPr>
              <a:defRPr/>
            </a:lvl1pPr>
          </a:lstStyle>
          <a:p>
            <a:pPr>
              <a:defRPr/>
            </a:pPr>
            <a:fld id="{DD5919A5-77BD-4B54-99B8-C55C6B88AA8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16" name="Rectangle 1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7" name="Title 6"/>
          <p:cNvSpPr>
            <a:spLocks noGrp="1"/>
          </p:cNvSpPr>
          <p:nvPr>
            <p:ph type="title"/>
          </p:nvPr>
        </p:nvSpPr>
        <p:spPr>
          <a:xfrm>
            <a:off x="457200" y="359465"/>
            <a:ext cx="8229600" cy="1143000"/>
          </a:xfrm>
          <a:prstGeom prst="rect">
            <a:avLst/>
          </a:prstGeom>
        </p:spPr>
        <p:txBody>
          <a:bodyPr>
            <a:normAutofit/>
          </a:bodyPr>
          <a:lstStyle/>
          <a:p>
            <a:r>
              <a:rPr lang="ru-RU" smtClean="0"/>
              <a:t>Образец заголовка</a:t>
            </a:r>
            <a:endParaRPr lang="en-US"/>
          </a:p>
        </p:txBody>
      </p:sp>
      <p:sp>
        <p:nvSpPr>
          <p:cNvPr id="4" name="Rectangle 6"/>
          <p:cNvSpPr>
            <a:spLocks noGrp="1"/>
          </p:cNvSpPr>
          <p:nvPr>
            <p:ph type="dt" sz="half" idx="10"/>
          </p:nvPr>
        </p:nvSpPr>
        <p:spPr/>
        <p:txBody>
          <a:bodyPr/>
          <a:lstStyle>
            <a:lvl1pPr>
              <a:defRPr/>
            </a:lvl1pPr>
          </a:lstStyle>
          <a:p>
            <a:pPr>
              <a:defRPr/>
            </a:pPr>
            <a:fld id="{293399FE-3C96-4855-A689-9DAC9C27C4C1}" type="datetimeFigureOut">
              <a:rPr lang="en-US"/>
              <a:pPr>
                <a:defRPr/>
              </a:pPr>
              <a:t>9/1/2020</a:t>
            </a:fld>
            <a:endParaRPr lang="en-US" dirty="0"/>
          </a:p>
        </p:txBody>
      </p:sp>
      <p:sp>
        <p:nvSpPr>
          <p:cNvPr id="5" name="Rectangle 20"/>
          <p:cNvSpPr>
            <a:spLocks noGrp="1"/>
          </p:cNvSpPr>
          <p:nvPr>
            <p:ph type="ftr" sz="quarter" idx="11"/>
          </p:nvPr>
        </p:nvSpPr>
        <p:spPr/>
        <p:txBody>
          <a:bodyPr/>
          <a:lstStyle>
            <a:lvl1pPr>
              <a:defRPr/>
            </a:lvl1pPr>
          </a:lstStyle>
          <a:p>
            <a:pPr>
              <a:defRPr/>
            </a:pPr>
            <a:endParaRPr lang="en-US"/>
          </a:p>
        </p:txBody>
      </p:sp>
      <p:sp>
        <p:nvSpPr>
          <p:cNvPr id="6" name="Rectangle 21"/>
          <p:cNvSpPr>
            <a:spLocks noGrp="1"/>
          </p:cNvSpPr>
          <p:nvPr>
            <p:ph type="sldNum" sz="quarter" idx="12"/>
          </p:nvPr>
        </p:nvSpPr>
        <p:spPr/>
        <p:txBody>
          <a:bodyPr/>
          <a:lstStyle>
            <a:lvl1pPr>
              <a:defRPr/>
            </a:lvl1pPr>
          </a:lstStyle>
          <a:p>
            <a:pPr>
              <a:defRPr/>
            </a:pPr>
            <a:fld id="{37C105AD-70D6-450A-9835-BB4533E04DB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30" name="Rectangle 30"/>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7" name="Rectangle 17"/>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8" name="Title 7"/>
          <p:cNvSpPr>
            <a:spLocks noGrp="1"/>
          </p:cNvSpPr>
          <p:nvPr>
            <p:ph type="title"/>
          </p:nvPr>
        </p:nvSpPr>
        <p:spPr>
          <a:xfrm>
            <a:off x="457200" y="359465"/>
            <a:ext cx="8229600" cy="1143000"/>
          </a:xfrm>
          <a:prstGeom prst="rect">
            <a:avLst/>
          </a:prstGeom>
        </p:spPr>
        <p:txBody>
          <a:bodyPr>
            <a:normAutofit/>
          </a:bodyPr>
          <a:lstStyle/>
          <a:p>
            <a:r>
              <a:rPr lang="ru-RU" smtClean="0"/>
              <a:t>Образец заголовка</a:t>
            </a:r>
            <a:endParaRPr lang="en-US"/>
          </a:p>
        </p:txBody>
      </p:sp>
      <p:sp>
        <p:nvSpPr>
          <p:cNvPr id="5" name="Rectangle 6"/>
          <p:cNvSpPr>
            <a:spLocks noGrp="1"/>
          </p:cNvSpPr>
          <p:nvPr>
            <p:ph type="dt" sz="half" idx="10"/>
          </p:nvPr>
        </p:nvSpPr>
        <p:spPr/>
        <p:txBody>
          <a:bodyPr/>
          <a:lstStyle>
            <a:lvl1pPr>
              <a:defRPr/>
            </a:lvl1pPr>
          </a:lstStyle>
          <a:p>
            <a:pPr>
              <a:defRPr/>
            </a:pPr>
            <a:fld id="{FEC1013E-4141-40C2-B008-72421F62F6B4}" type="datetimeFigureOut">
              <a:rPr lang="en-US"/>
              <a:pPr>
                <a:defRPr/>
              </a:pPr>
              <a:t>9/1/2020</a:t>
            </a:fld>
            <a:endParaRPr lang="en-US" dirty="0"/>
          </a:p>
        </p:txBody>
      </p:sp>
      <p:sp>
        <p:nvSpPr>
          <p:cNvPr id="6" name="Rectangle 20"/>
          <p:cNvSpPr>
            <a:spLocks noGrp="1"/>
          </p:cNvSpPr>
          <p:nvPr>
            <p:ph type="ftr" sz="quarter" idx="11"/>
          </p:nvPr>
        </p:nvSpPr>
        <p:spPr/>
        <p:txBody>
          <a:bodyPr/>
          <a:lstStyle>
            <a:lvl1pPr>
              <a:defRPr/>
            </a:lvl1pPr>
          </a:lstStyle>
          <a:p>
            <a:pPr>
              <a:defRPr/>
            </a:pPr>
            <a:endParaRPr lang="en-US"/>
          </a:p>
        </p:txBody>
      </p:sp>
      <p:sp>
        <p:nvSpPr>
          <p:cNvPr id="7" name="Rectangle 21"/>
          <p:cNvSpPr>
            <a:spLocks noGrp="1"/>
          </p:cNvSpPr>
          <p:nvPr>
            <p:ph type="sldNum" sz="quarter" idx="12"/>
          </p:nvPr>
        </p:nvSpPr>
        <p:spPr/>
        <p:txBody>
          <a:bodyPr/>
          <a:lstStyle>
            <a:lvl1pPr>
              <a:defRPr/>
            </a:lvl1pPr>
          </a:lstStyle>
          <a:p>
            <a:pPr>
              <a:defRPr/>
            </a:pPr>
            <a:fld id="{CA304540-44F0-4D9E-88BB-465D362FC087}"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pic>
        <p:nvPicPr>
          <p:cNvPr id="1026" name="image5.png"/>
          <p:cNvPicPr>
            <a:picLocks noChangeAspect="1"/>
          </p:cNvPicPr>
          <p:nvPr/>
        </p:nvPicPr>
        <p:blipFill>
          <a:blip r:embed="rId8"/>
          <a:srcRect/>
          <a:stretch>
            <a:fillRect/>
          </a:stretch>
        </p:blipFill>
        <p:spPr bwMode="auto">
          <a:xfrm>
            <a:off x="0" y="0"/>
            <a:ext cx="9144000" cy="6858000"/>
          </a:xfrm>
          <a:prstGeom prst="rect">
            <a:avLst/>
          </a:prstGeom>
          <a:noFill/>
          <a:ln w="9525">
            <a:noFill/>
            <a:miter lim="800000"/>
            <a:headEnd/>
            <a:tailEnd/>
          </a:ln>
        </p:spPr>
      </p:pic>
      <p:pic>
        <p:nvPicPr>
          <p:cNvPr id="1027" name="image6.png"/>
          <p:cNvPicPr>
            <a:picLocks noChangeAspect="1"/>
          </p:cNvPicPr>
          <p:nvPr/>
        </p:nvPicPr>
        <p:blipFill>
          <a:blip r:embed="rId9"/>
          <a:srcRect/>
          <a:stretch>
            <a:fillRect/>
          </a:stretch>
        </p:blipFill>
        <p:spPr bwMode="auto">
          <a:xfrm>
            <a:off x="0" y="0"/>
            <a:ext cx="9144000" cy="6858000"/>
          </a:xfrm>
          <a:prstGeom prst="rect">
            <a:avLst/>
          </a:prstGeom>
          <a:noFill/>
          <a:ln w="9525">
            <a:noFill/>
            <a:miter lim="800000"/>
            <a:headEnd/>
            <a:tailEnd/>
          </a:ln>
        </p:spPr>
      </p:pic>
      <p:sp>
        <p:nvSpPr>
          <p:cNvPr id="1028" name="Rectangle 30"/>
          <p:cNvSpPr>
            <a:spLocks noGrp="1"/>
          </p:cNvSpPr>
          <p:nvPr>
            <p:ph type="title"/>
          </p:nvPr>
        </p:nvSpPr>
        <p:spPr bwMode="auto">
          <a:xfrm>
            <a:off x="457200" y="358775"/>
            <a:ext cx="8229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endParaRPr lang="en-US" smtClean="0"/>
          </a:p>
        </p:txBody>
      </p:sp>
      <p:sp>
        <p:nvSpPr>
          <p:cNvPr id="1029" name="Rectangle 1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6" name="Rectangle 6"/>
          <p:cNvSpPr>
            <a:spLocks noGrp="1"/>
          </p:cNvSpPr>
          <p:nvPr>
            <p:ph type="dt" sz="half" idx="2"/>
          </p:nvPr>
        </p:nvSpPr>
        <p:spPr>
          <a:xfrm>
            <a:off x="457200" y="6245225"/>
            <a:ext cx="2133600" cy="476250"/>
          </a:xfrm>
          <a:prstGeom prst="rect">
            <a:avLst/>
          </a:prstGeom>
        </p:spPr>
        <p:txBody>
          <a:bodyPr/>
          <a:lstStyle>
            <a:lvl1pPr fontAlgn="auto">
              <a:spcBef>
                <a:spcPts val="0"/>
              </a:spcBef>
              <a:spcAft>
                <a:spcPts val="0"/>
              </a:spcAft>
              <a:defRPr sz="1000">
                <a:latin typeface="+mn-lt"/>
                <a:cs typeface="+mn-cs"/>
              </a:defRPr>
            </a:lvl1pPr>
          </a:lstStyle>
          <a:p>
            <a:pPr>
              <a:defRPr/>
            </a:pPr>
            <a:fld id="{D007E6DC-CE98-4002-A2F8-0D5B6573533C}" type="datetimeFigureOut">
              <a:rPr lang="en-US"/>
              <a:pPr>
                <a:defRPr/>
              </a:pPr>
              <a:t>9/1/2020</a:t>
            </a:fld>
            <a:endParaRPr lang="en-US" dirty="0"/>
          </a:p>
        </p:txBody>
      </p:sp>
      <p:sp>
        <p:nvSpPr>
          <p:cNvPr id="20" name="Rectangle 20"/>
          <p:cNvSpPr>
            <a:spLocks noGrp="1"/>
          </p:cNvSpPr>
          <p:nvPr>
            <p:ph type="ftr" sz="quarter" idx="3"/>
          </p:nvPr>
        </p:nvSpPr>
        <p:spPr>
          <a:xfrm>
            <a:off x="3124200" y="6245225"/>
            <a:ext cx="2895600" cy="476250"/>
          </a:xfrm>
          <a:prstGeom prst="rect">
            <a:avLst/>
          </a:prstGeom>
        </p:spPr>
        <p:txBody>
          <a:bodyPr/>
          <a:lstStyle>
            <a:lvl1pPr algn="ctr" fontAlgn="auto">
              <a:spcBef>
                <a:spcPts val="0"/>
              </a:spcBef>
              <a:spcAft>
                <a:spcPts val="0"/>
              </a:spcAft>
              <a:defRPr sz="1000">
                <a:latin typeface="+mn-lt"/>
                <a:cs typeface="+mn-cs"/>
              </a:defRPr>
            </a:lvl1pPr>
          </a:lstStyle>
          <a:p>
            <a:pPr>
              <a:defRPr/>
            </a:pPr>
            <a:endParaRPr lang="en-US"/>
          </a:p>
        </p:txBody>
      </p:sp>
      <p:sp>
        <p:nvSpPr>
          <p:cNvPr id="21" name="Rectangle 21"/>
          <p:cNvSpPr>
            <a:spLocks noGrp="1"/>
          </p:cNvSpPr>
          <p:nvPr>
            <p:ph type="sldNum" sz="quarter" idx="4"/>
          </p:nvPr>
        </p:nvSpPr>
        <p:spPr>
          <a:xfrm>
            <a:off x="6553200" y="6245225"/>
            <a:ext cx="2133600" cy="476250"/>
          </a:xfrm>
          <a:prstGeom prst="rect">
            <a:avLst/>
          </a:prstGeom>
        </p:spPr>
        <p:txBody>
          <a:bodyPr/>
          <a:lstStyle>
            <a:lvl1pPr algn="r" fontAlgn="auto">
              <a:spcBef>
                <a:spcPts val="0"/>
              </a:spcBef>
              <a:spcAft>
                <a:spcPts val="0"/>
              </a:spcAft>
              <a:defRPr sz="1000">
                <a:latin typeface="+mn-lt"/>
                <a:cs typeface="+mn-cs"/>
              </a:defRPr>
            </a:lvl1pPr>
          </a:lstStyle>
          <a:p>
            <a:pPr>
              <a:defRPr/>
            </a:pPr>
            <a:fld id="{4D796623-CDAE-40D2-8027-4AD961245CD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4" r:id="rId1"/>
    <p:sldLayoutId id="2147483653" r:id="rId2"/>
    <p:sldLayoutId id="2147483652" r:id="rId3"/>
    <p:sldLayoutId id="2147483651" r:id="rId4"/>
    <p:sldLayoutId id="2147483650" r:id="rId5"/>
    <p:sldLayoutId id="2147483649" r:id="rId6"/>
  </p:sldLayoutIdLst>
  <p:transition spd="slow">
    <p:checker/>
  </p:transition>
  <p:txStyles>
    <p:titleStyle>
      <a:defPPr>
        <a:defRPr sz="4400">
          <a:solidFill>
            <a:schemeClr val="tx1"/>
          </a:solidFill>
          <a:latin typeface="+mj-lt"/>
          <a:ea typeface="+mj-ea"/>
          <a:cs typeface="+mj-cs"/>
        </a:defRPr>
      </a:defPPr>
      <a:lvl1pPr algn="l" rtl="0" eaLnBrk="1" fontAlgn="base" hangingPunct="1">
        <a:spcBef>
          <a:spcPct val="0"/>
        </a:spcBef>
        <a:spcAft>
          <a:spcPct val="0"/>
        </a:spcAft>
        <a:defRPr sz="3600">
          <a:solidFill>
            <a:schemeClr val="tx1"/>
          </a:solidFill>
          <a:latin typeface="+mj-lt"/>
        </a:defRPr>
      </a:lvl1pPr>
      <a:lvl2pPr algn="l" rtl="0" eaLnBrk="1" fontAlgn="base" hangingPunct="1">
        <a:spcBef>
          <a:spcPct val="0"/>
        </a:spcBef>
        <a:spcAft>
          <a:spcPct val="0"/>
        </a:spcAft>
        <a:defRPr sz="3600">
          <a:solidFill>
            <a:schemeClr val="tx1"/>
          </a:solidFill>
          <a:latin typeface="Corbel" pitchFamily="34" charset="0"/>
        </a:defRPr>
      </a:lvl2pPr>
      <a:lvl3pPr algn="l" rtl="0" eaLnBrk="1" fontAlgn="base" hangingPunct="1">
        <a:spcBef>
          <a:spcPct val="0"/>
        </a:spcBef>
        <a:spcAft>
          <a:spcPct val="0"/>
        </a:spcAft>
        <a:defRPr sz="3600">
          <a:solidFill>
            <a:schemeClr val="tx1"/>
          </a:solidFill>
          <a:latin typeface="Corbel" pitchFamily="34" charset="0"/>
        </a:defRPr>
      </a:lvl3pPr>
      <a:lvl4pPr algn="l" rtl="0" eaLnBrk="1" fontAlgn="base" hangingPunct="1">
        <a:spcBef>
          <a:spcPct val="0"/>
        </a:spcBef>
        <a:spcAft>
          <a:spcPct val="0"/>
        </a:spcAft>
        <a:defRPr sz="3600">
          <a:solidFill>
            <a:schemeClr val="tx1"/>
          </a:solidFill>
          <a:latin typeface="Corbel" pitchFamily="34" charset="0"/>
        </a:defRPr>
      </a:lvl4pPr>
      <a:lvl5pPr algn="l" rtl="0" eaLnBrk="1" fontAlgn="base" hangingPunct="1">
        <a:spcBef>
          <a:spcPct val="0"/>
        </a:spcBef>
        <a:spcAft>
          <a:spcPct val="0"/>
        </a:spcAft>
        <a:defRPr sz="3600">
          <a:solidFill>
            <a:schemeClr val="tx1"/>
          </a:solidFill>
          <a:latin typeface="Corbel" pitchFamily="34" charset="0"/>
        </a:defRPr>
      </a:lvl5pPr>
      <a:lvl6pPr marL="457200" algn="l" rtl="0" eaLnBrk="1" fontAlgn="base" hangingPunct="1">
        <a:spcBef>
          <a:spcPct val="0"/>
        </a:spcBef>
        <a:spcAft>
          <a:spcPct val="0"/>
        </a:spcAft>
        <a:defRPr sz="3600">
          <a:solidFill>
            <a:schemeClr val="tx1"/>
          </a:solidFill>
          <a:latin typeface="Corbel" pitchFamily="34" charset="0"/>
        </a:defRPr>
      </a:lvl6pPr>
      <a:lvl7pPr marL="914400" algn="l" rtl="0" eaLnBrk="1" fontAlgn="base" hangingPunct="1">
        <a:spcBef>
          <a:spcPct val="0"/>
        </a:spcBef>
        <a:spcAft>
          <a:spcPct val="0"/>
        </a:spcAft>
        <a:defRPr sz="3600">
          <a:solidFill>
            <a:schemeClr val="tx1"/>
          </a:solidFill>
          <a:latin typeface="Corbel" pitchFamily="34" charset="0"/>
        </a:defRPr>
      </a:lvl7pPr>
      <a:lvl8pPr marL="1371600" algn="l" rtl="0" eaLnBrk="1" fontAlgn="base" hangingPunct="1">
        <a:spcBef>
          <a:spcPct val="0"/>
        </a:spcBef>
        <a:spcAft>
          <a:spcPct val="0"/>
        </a:spcAft>
        <a:defRPr sz="3600">
          <a:solidFill>
            <a:schemeClr val="tx1"/>
          </a:solidFill>
          <a:latin typeface="Corbel" pitchFamily="34" charset="0"/>
        </a:defRPr>
      </a:lvl8pPr>
      <a:lvl9pPr marL="1828800" algn="l" rtl="0" eaLnBrk="1" fontAlgn="base" hangingPunct="1">
        <a:spcBef>
          <a:spcPct val="0"/>
        </a:spcBef>
        <a:spcAft>
          <a:spcPct val="0"/>
        </a:spcAft>
        <a:defRPr sz="3600">
          <a:solidFill>
            <a:schemeClr val="tx1"/>
          </a:solidFill>
          <a:latin typeface="Corbel" pitchFamily="34" charset="0"/>
        </a:defRPr>
      </a:lvl9pPr>
    </p:titleStyle>
    <p:bodyStyle>
      <a:defPPr>
        <a:defRPr>
          <a:solidFill>
            <a:schemeClr val="tx1"/>
          </a:solidFill>
          <a:latin typeface="+mn-lt"/>
          <a:ea typeface="+mn-ea"/>
          <a:cs typeface="+mn-cs"/>
        </a:defRPr>
      </a:defPPr>
      <a:lvl1pPr marL="342900" indent="-342900" algn="l" rtl="0" eaLnBrk="1" fontAlgn="base" hangingPunct="1">
        <a:spcBef>
          <a:spcPct val="20000"/>
        </a:spcBef>
        <a:spcAft>
          <a:spcPct val="0"/>
        </a:spcAft>
        <a:buChar char="•"/>
        <a:defRPr sz="2800">
          <a:solidFill>
            <a:schemeClr val="tx1"/>
          </a:solidFill>
          <a:latin typeface="+mn-lt"/>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3.xml"/><Relationship Id="rId4" Type="http://schemas.openxmlformats.org/officeDocument/2006/relationships/image" Target="../media/image1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Title 2"/>
          <p:cNvSpPr>
            <a:spLocks noGrp="1"/>
          </p:cNvSpPr>
          <p:nvPr>
            <p:ph type="ctrTitle" idx="4294967295"/>
          </p:nvPr>
        </p:nvSpPr>
        <p:spPr>
          <a:xfrm>
            <a:off x="685800" y="457200"/>
            <a:ext cx="7577138" cy="1927225"/>
          </a:xfrm>
        </p:spPr>
        <p:txBody>
          <a:bodyPr/>
          <a:lstStyle/>
          <a:p>
            <a:pPr algn="ctr" eaLnBrk="1" hangingPunct="1"/>
            <a:r>
              <a:rPr lang="uk-UA" sz="2800" dirty="0" smtClean="0">
                <a:latin typeface="Arial" charset="0"/>
              </a:rPr>
              <a:t/>
            </a:r>
            <a:br>
              <a:rPr lang="uk-UA" sz="2800" dirty="0" smtClean="0">
                <a:latin typeface="Arial" charset="0"/>
              </a:rPr>
            </a:br>
            <a:endParaRPr lang="ru-RU" sz="2800" dirty="0" smtClean="0">
              <a:latin typeface="Arial" charset="0"/>
            </a:endParaRPr>
          </a:p>
        </p:txBody>
      </p:sp>
      <p:sp>
        <p:nvSpPr>
          <p:cNvPr id="11268" name="WordArt 4"/>
          <p:cNvSpPr>
            <a:spLocks noChangeArrowheads="1" noChangeShapeType="1" noTextEdit="1"/>
          </p:cNvSpPr>
          <p:nvPr/>
        </p:nvSpPr>
        <p:spPr bwMode="auto">
          <a:xfrm>
            <a:off x="1219200" y="2209800"/>
            <a:ext cx="6858000" cy="2133600"/>
          </a:xfrm>
          <a:prstGeom prst="rect">
            <a:avLst/>
          </a:prstGeom>
        </p:spPr>
        <p:txBody>
          <a:bodyPr wrap="none" fromWordArt="1">
            <a:prstTxWarp prst="textPlain">
              <a:avLst>
                <a:gd name="adj" fmla="val 50000"/>
              </a:avLst>
            </a:prstTxWarp>
          </a:bodyPr>
          <a:lstStyle/>
          <a:p>
            <a:pPr algn="ctr"/>
            <a:r>
              <a:rPr lang="ru-RU"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Ceremonious Two"/>
              </a:rPr>
              <a:t>Припинення трудового договору</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500" decel="50000" fill="hold">
                                          <p:stCondLst>
                                            <p:cond delay="0"/>
                                          </p:stCondLst>
                                        </p:cTn>
                                        <p:tgtEl>
                                          <p:spTgt spid="1126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26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266"/>
                                        </p:tgtEl>
                                        <p:attrNameLst>
                                          <p:attrName>ppt_w</p:attrName>
                                        </p:attrNameLst>
                                      </p:cBhvr>
                                      <p:tavLst>
                                        <p:tav tm="0">
                                          <p:val>
                                            <p:strVal val="#ppt_w*.05"/>
                                          </p:val>
                                        </p:tav>
                                        <p:tav tm="100000">
                                          <p:val>
                                            <p:strVal val="#ppt_w"/>
                                          </p:val>
                                        </p:tav>
                                      </p:tavLst>
                                    </p:anim>
                                    <p:anim calcmode="lin" valueType="num">
                                      <p:cBhvr>
                                        <p:cTn id="10" dur="1000" fill="hold"/>
                                        <p:tgtEl>
                                          <p:spTgt spid="1126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26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26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26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266"/>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11268"/>
                                        </p:tgtEl>
                                        <p:attrNameLst>
                                          <p:attrName>style.visibility</p:attrName>
                                        </p:attrNameLst>
                                      </p:cBhvr>
                                      <p:to>
                                        <p:strVal val="visible"/>
                                      </p:to>
                                    </p:set>
                                    <p:anim calcmode="lin" valueType="num">
                                      <p:cBhvr>
                                        <p:cTn id="19" dur="500" decel="50000" fill="hold">
                                          <p:stCondLst>
                                            <p:cond delay="0"/>
                                          </p:stCondLst>
                                        </p:cTn>
                                        <p:tgtEl>
                                          <p:spTgt spid="11268"/>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11268"/>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11268"/>
                                        </p:tgtEl>
                                        <p:attrNameLst>
                                          <p:attrName>ppt_w</p:attrName>
                                        </p:attrNameLst>
                                      </p:cBhvr>
                                      <p:tavLst>
                                        <p:tav tm="0">
                                          <p:val>
                                            <p:strVal val="#ppt_w*.05"/>
                                          </p:val>
                                        </p:tav>
                                        <p:tav tm="100000">
                                          <p:val>
                                            <p:strVal val="#ppt_w"/>
                                          </p:val>
                                        </p:tav>
                                      </p:tavLst>
                                    </p:anim>
                                    <p:anim calcmode="lin" valueType="num">
                                      <p:cBhvr>
                                        <p:cTn id="22" dur="1000" fill="hold"/>
                                        <p:tgtEl>
                                          <p:spTgt spid="11268"/>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11268"/>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11268"/>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11268"/>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body" idx="4294967295"/>
          </p:nvPr>
        </p:nvSpPr>
        <p:spPr>
          <a:xfrm>
            <a:off x="1600200" y="6096000"/>
            <a:ext cx="6781800" cy="609600"/>
          </a:xfrm>
        </p:spPr>
        <p:txBody>
          <a:bodyPr/>
          <a:lstStyle/>
          <a:p>
            <a:pPr>
              <a:defRPr/>
            </a:pPr>
            <a:r>
              <a:rPr lang="uk-UA" sz="2400" b="1" smtClean="0">
                <a:effectLst>
                  <a:outerShdw blurRad="38100" dist="38100" dir="2700000" algn="tl">
                    <a:srgbClr val="FFFFFF"/>
                  </a:outerShdw>
                </a:effectLst>
              </a:rPr>
              <a:t>Підстави припинення трудового договору</a:t>
            </a:r>
            <a:r>
              <a:rPr lang="ru-RU" sz="2400" smtClean="0"/>
              <a:t> </a:t>
            </a:r>
            <a:endParaRPr lang="uk-UA" sz="2400" smtClean="0"/>
          </a:p>
        </p:txBody>
      </p:sp>
      <p:sp>
        <p:nvSpPr>
          <p:cNvPr id="21506" name="Rectangle 5"/>
          <p:cNvSpPr>
            <a:spLocks noChangeArrowheads="1"/>
          </p:cNvSpPr>
          <p:nvPr/>
        </p:nvSpPr>
        <p:spPr bwMode="auto">
          <a:xfrm>
            <a:off x="533400" y="674688"/>
            <a:ext cx="7924800" cy="4359275"/>
          </a:xfrm>
          <a:prstGeom prst="rect">
            <a:avLst/>
          </a:prstGeom>
          <a:noFill/>
          <a:ln w="9525">
            <a:noFill/>
            <a:miter lim="800000"/>
            <a:headEnd/>
            <a:tailEnd/>
          </a:ln>
        </p:spPr>
        <p:txBody>
          <a:bodyPr anchor="ctr">
            <a:spAutoFit/>
          </a:bodyPr>
          <a:lstStyle/>
          <a:p>
            <a:pPr indent="142875" algn="ctr">
              <a:buFontTx/>
              <a:buChar char="-"/>
            </a:pPr>
            <a:r>
              <a:rPr lang="uk-UA" sz="2000"/>
              <a:t>припинення трудового договору за спільною (взаємною) ініціативою сторін трудового договору (наприклад, угода сторін, закінчення строку)</a:t>
            </a:r>
          </a:p>
          <a:p>
            <a:pPr indent="142875" algn="ctr">
              <a:buFontTx/>
              <a:buChar char="-"/>
            </a:pPr>
            <a:endParaRPr lang="ru-RU" sz="2000"/>
          </a:p>
          <a:p>
            <a:pPr indent="142875" algn="ctr">
              <a:buFontTx/>
              <a:buChar char="-"/>
            </a:pPr>
            <a:r>
              <a:rPr lang="uk-UA" sz="2000"/>
              <a:t>розірвання трудового договору з ініціативи працівника (статті 38, 39 </a:t>
            </a:r>
          </a:p>
          <a:p>
            <a:pPr indent="142875" algn="ctr"/>
            <a:r>
              <a:rPr lang="uk-UA" sz="2000"/>
              <a:t>КЗпП України)</a:t>
            </a:r>
          </a:p>
          <a:p>
            <a:pPr indent="142875" algn="ctr"/>
            <a:endParaRPr lang="ru-RU" sz="2000"/>
          </a:p>
          <a:p>
            <a:pPr indent="142875" algn="ctr">
              <a:buFontTx/>
              <a:buChar char="-"/>
            </a:pPr>
            <a:r>
              <a:rPr lang="uk-UA" sz="2000"/>
              <a:t>розірвання трудового договору з ініціативи роботодавця (статті 40,41 КЗпП України)</a:t>
            </a:r>
          </a:p>
          <a:p>
            <a:pPr indent="142875" algn="ctr">
              <a:buFontTx/>
              <a:buChar char="-"/>
            </a:pPr>
            <a:endParaRPr lang="ru-RU" sz="2000"/>
          </a:p>
          <a:p>
            <a:pPr indent="142875" algn="ctr"/>
            <a:r>
              <a:rPr lang="uk-UA" sz="2000"/>
              <a:t>- розірвання трудового договору з ініціативи осіб, які не є його стороною (третіх осіб) (пункти 3,7 ст. 36, ст. 45 КЗпП України та ін.,)</a:t>
            </a: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6"/>
                                        </p:tgtEl>
                                        <p:attrNameLst>
                                          <p:attrName>style.visibility</p:attrName>
                                        </p:attrNameLst>
                                      </p:cBhvr>
                                      <p:to>
                                        <p:strVal val="visible"/>
                                      </p:to>
                                    </p:set>
                                    <p:anim calcmode="lin" valueType="num">
                                      <p:cBhvr additive="base">
                                        <p:cTn id="13" dur="500" fill="hold"/>
                                        <p:tgtEl>
                                          <p:spTgt spid="21506"/>
                                        </p:tgtEl>
                                        <p:attrNameLst>
                                          <p:attrName>ppt_x</p:attrName>
                                        </p:attrNameLst>
                                      </p:cBhvr>
                                      <p:tavLst>
                                        <p:tav tm="0">
                                          <p:val>
                                            <p:strVal val="#ppt_x"/>
                                          </p:val>
                                        </p:tav>
                                        <p:tav tm="100000">
                                          <p:val>
                                            <p:strVal val="#ppt_x"/>
                                          </p:val>
                                        </p:tav>
                                      </p:tavLst>
                                    </p:anim>
                                    <p:anim calcmode="lin" valueType="num">
                                      <p:cBhvr additive="base">
                                        <p:cTn id="14" dur="500" fill="hold"/>
                                        <p:tgtEl>
                                          <p:spTgt spid="2150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P spid="2150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a:xfrm>
            <a:off x="1752600" y="381000"/>
            <a:ext cx="5486400" cy="1143000"/>
          </a:xfrm>
        </p:spPr>
        <p:txBody>
          <a:bodyPr/>
          <a:lstStyle/>
          <a:p>
            <a:pPr algn="ctr"/>
            <a:r>
              <a:rPr lang="uk-UA" altLang="zh-CN" sz="3200" b="1" smtClean="0"/>
              <a:t>Підстави розірвання ТД з ініціативи роботодавців</a:t>
            </a:r>
            <a:r>
              <a:rPr lang="ru-RU" altLang="zh-CN" sz="3200" smtClean="0"/>
              <a:t> </a:t>
            </a:r>
            <a:endParaRPr lang="uk-UA" sz="3200" smtClean="0"/>
          </a:p>
        </p:txBody>
      </p:sp>
      <p:sp>
        <p:nvSpPr>
          <p:cNvPr id="22530" name="Rectangle 3"/>
          <p:cNvSpPr>
            <a:spLocks noGrp="1"/>
          </p:cNvSpPr>
          <p:nvPr>
            <p:ph type="body" idx="4294967295"/>
          </p:nvPr>
        </p:nvSpPr>
        <p:spPr>
          <a:xfrm>
            <a:off x="304800" y="1600200"/>
            <a:ext cx="8229600" cy="685800"/>
          </a:xfrm>
        </p:spPr>
        <p:txBody>
          <a:bodyPr/>
          <a:lstStyle/>
          <a:p>
            <a:pPr>
              <a:lnSpc>
                <a:spcPct val="90000"/>
              </a:lnSpc>
            </a:pPr>
            <a:r>
              <a:rPr lang="uk-UA" sz="1400" smtClean="0"/>
              <a:t>Трудовий договір, укладений на невизначений строк, а також строковий трудовий договір до закінчення терміну можна розірвати з ініціативи роботодавця лише за підстав, визначених законом, і з дотриманням визначеного в законі порядку</a:t>
            </a:r>
            <a:r>
              <a:rPr lang="ru-RU" sz="1400" smtClean="0"/>
              <a:t> </a:t>
            </a:r>
            <a:endParaRPr lang="uk-UA" sz="1400" smtClean="0"/>
          </a:p>
        </p:txBody>
      </p:sp>
      <p:sp>
        <p:nvSpPr>
          <p:cNvPr id="22531" name="AutoShape 4"/>
          <p:cNvSpPr>
            <a:spLocks noChangeArrowheads="1"/>
          </p:cNvSpPr>
          <p:nvPr/>
        </p:nvSpPr>
        <p:spPr bwMode="auto">
          <a:xfrm>
            <a:off x="4267200" y="2743200"/>
            <a:ext cx="733425" cy="1214438"/>
          </a:xfrm>
          <a:prstGeom prst="curvedRightArrow">
            <a:avLst>
              <a:gd name="adj1" fmla="val 33117"/>
              <a:gd name="adj2" fmla="val 66234"/>
              <a:gd name="adj3" fmla="val 33333"/>
            </a:avLst>
          </a:prstGeom>
          <a:solidFill>
            <a:schemeClr val="tx1"/>
          </a:solidFill>
          <a:ln w="9525">
            <a:solidFill>
              <a:schemeClr val="tx1"/>
            </a:solidFill>
            <a:miter lim="800000"/>
            <a:headEnd/>
            <a:tailEnd/>
          </a:ln>
        </p:spPr>
        <p:txBody>
          <a:bodyPr wrap="none" anchor="ctr"/>
          <a:lstStyle/>
          <a:p>
            <a:endParaRPr lang="ru-RU"/>
          </a:p>
        </p:txBody>
      </p:sp>
      <p:sp>
        <p:nvSpPr>
          <p:cNvPr id="22532" name="AutoShape 6"/>
          <p:cNvSpPr>
            <a:spLocks noChangeArrowheads="1"/>
          </p:cNvSpPr>
          <p:nvPr/>
        </p:nvSpPr>
        <p:spPr bwMode="auto">
          <a:xfrm>
            <a:off x="3733800" y="2743200"/>
            <a:ext cx="733425" cy="1214438"/>
          </a:xfrm>
          <a:prstGeom prst="curvedLeftArrow">
            <a:avLst>
              <a:gd name="adj1" fmla="val 33117"/>
              <a:gd name="adj2" fmla="val 66234"/>
              <a:gd name="adj3" fmla="val 33333"/>
            </a:avLst>
          </a:prstGeom>
          <a:solidFill>
            <a:schemeClr val="tx1"/>
          </a:solidFill>
          <a:ln w="9525">
            <a:solidFill>
              <a:schemeClr val="tx1"/>
            </a:solidFill>
            <a:miter lim="800000"/>
            <a:headEnd/>
            <a:tailEnd/>
          </a:ln>
        </p:spPr>
        <p:txBody>
          <a:bodyPr wrap="none" anchor="ctr"/>
          <a:lstStyle/>
          <a:p>
            <a:endParaRPr lang="ru-RU"/>
          </a:p>
        </p:txBody>
      </p:sp>
      <p:sp>
        <p:nvSpPr>
          <p:cNvPr id="22533" name="Rectangle 8"/>
          <p:cNvSpPr>
            <a:spLocks noChangeArrowheads="1"/>
          </p:cNvSpPr>
          <p:nvPr/>
        </p:nvSpPr>
        <p:spPr bwMode="auto">
          <a:xfrm>
            <a:off x="685800" y="3581400"/>
            <a:ext cx="2222500" cy="366713"/>
          </a:xfrm>
          <a:prstGeom prst="rect">
            <a:avLst/>
          </a:prstGeom>
          <a:noFill/>
          <a:ln w="9525">
            <a:noFill/>
            <a:miter lim="800000"/>
            <a:headEnd/>
            <a:tailEnd/>
          </a:ln>
        </p:spPr>
        <p:txBody>
          <a:bodyPr wrap="none">
            <a:spAutoFit/>
          </a:bodyPr>
          <a:lstStyle/>
          <a:p>
            <a:r>
              <a:rPr lang="uk-UA" b="1"/>
              <a:t>Загальні підстави</a:t>
            </a:r>
          </a:p>
        </p:txBody>
      </p:sp>
      <p:sp>
        <p:nvSpPr>
          <p:cNvPr id="22534" name="Rectangle 9"/>
          <p:cNvSpPr>
            <a:spLocks noChangeArrowheads="1"/>
          </p:cNvSpPr>
          <p:nvPr/>
        </p:nvSpPr>
        <p:spPr bwMode="auto">
          <a:xfrm>
            <a:off x="6172200" y="3505200"/>
            <a:ext cx="2389188" cy="366713"/>
          </a:xfrm>
          <a:prstGeom prst="rect">
            <a:avLst/>
          </a:prstGeom>
          <a:noFill/>
          <a:ln w="9525">
            <a:noFill/>
            <a:miter lim="800000"/>
            <a:headEnd/>
            <a:tailEnd/>
          </a:ln>
        </p:spPr>
        <p:txBody>
          <a:bodyPr wrap="none">
            <a:spAutoFit/>
          </a:bodyPr>
          <a:lstStyle/>
          <a:p>
            <a:r>
              <a:rPr lang="uk-UA" b="1"/>
              <a:t>Додаткові підстави</a:t>
            </a:r>
          </a:p>
        </p:txBody>
      </p:sp>
      <p:sp>
        <p:nvSpPr>
          <p:cNvPr id="22535" name="Rectangle 10"/>
          <p:cNvSpPr>
            <a:spLocks noChangeArrowheads="1"/>
          </p:cNvSpPr>
          <p:nvPr/>
        </p:nvSpPr>
        <p:spPr bwMode="auto">
          <a:xfrm>
            <a:off x="762000" y="4038600"/>
            <a:ext cx="1814513" cy="366713"/>
          </a:xfrm>
          <a:prstGeom prst="rect">
            <a:avLst/>
          </a:prstGeom>
          <a:noFill/>
          <a:ln w="9525">
            <a:noFill/>
            <a:miter lim="800000"/>
            <a:headEnd/>
            <a:tailEnd/>
          </a:ln>
        </p:spPr>
        <p:txBody>
          <a:bodyPr wrap="none">
            <a:spAutoFit/>
          </a:bodyPr>
          <a:lstStyle/>
          <a:p>
            <a:r>
              <a:rPr lang="uk-UA"/>
              <a:t>Ч. 1 ст 40 КЗпП</a:t>
            </a:r>
          </a:p>
        </p:txBody>
      </p:sp>
      <p:sp>
        <p:nvSpPr>
          <p:cNvPr id="22536" name="Rectangle 11"/>
          <p:cNvSpPr>
            <a:spLocks noChangeArrowheads="1"/>
          </p:cNvSpPr>
          <p:nvPr/>
        </p:nvSpPr>
        <p:spPr bwMode="auto">
          <a:xfrm>
            <a:off x="6781800" y="3962400"/>
            <a:ext cx="1395413" cy="366713"/>
          </a:xfrm>
          <a:prstGeom prst="rect">
            <a:avLst/>
          </a:prstGeom>
          <a:noFill/>
          <a:ln w="9525">
            <a:noFill/>
            <a:miter lim="800000"/>
            <a:headEnd/>
            <a:tailEnd/>
          </a:ln>
        </p:spPr>
        <p:txBody>
          <a:bodyPr wrap="none">
            <a:spAutoFit/>
          </a:bodyPr>
          <a:lstStyle/>
          <a:p>
            <a:r>
              <a:rPr lang="uk-UA"/>
              <a:t>Ст 41 КЗпП</a:t>
            </a:r>
          </a:p>
        </p:txBody>
      </p:sp>
      <p:pic>
        <p:nvPicPr>
          <p:cNvPr id="22537" name="Picture 13" descr="pic270_big"/>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667000" y="4343400"/>
            <a:ext cx="3886200" cy="236220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29"/>
                                        </p:tgtEl>
                                        <p:attrNameLst>
                                          <p:attrName>style.visibility</p:attrName>
                                        </p:attrNameLst>
                                      </p:cBhvr>
                                      <p:to>
                                        <p:strVal val="visible"/>
                                      </p:to>
                                    </p:set>
                                    <p:anim calcmode="lin" valueType="num">
                                      <p:cBhvr additive="base">
                                        <p:cTn id="7" dur="500" fill="hold"/>
                                        <p:tgtEl>
                                          <p:spTgt spid="22529"/>
                                        </p:tgtEl>
                                        <p:attrNameLst>
                                          <p:attrName>ppt_x</p:attrName>
                                        </p:attrNameLst>
                                      </p:cBhvr>
                                      <p:tavLst>
                                        <p:tav tm="0">
                                          <p:val>
                                            <p:strVal val="#ppt_x"/>
                                          </p:val>
                                        </p:tav>
                                        <p:tav tm="100000">
                                          <p:val>
                                            <p:strVal val="#ppt_x"/>
                                          </p:val>
                                        </p:tav>
                                      </p:tavLst>
                                    </p:anim>
                                    <p:anim calcmode="lin" valueType="num">
                                      <p:cBhvr additive="base">
                                        <p:cTn id="8" dur="500" fill="hold"/>
                                        <p:tgtEl>
                                          <p:spTgt spid="225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0">
                                            <p:txEl>
                                              <p:pRg st="0" end="0"/>
                                            </p:txEl>
                                          </p:spTgt>
                                        </p:tgtEl>
                                        <p:attrNameLst>
                                          <p:attrName>style.visibility</p:attrName>
                                        </p:attrNameLst>
                                      </p:cBhvr>
                                      <p:to>
                                        <p:strVal val="visible"/>
                                      </p:to>
                                    </p:set>
                                    <p:anim calcmode="lin" valueType="num">
                                      <p:cBhvr additive="base">
                                        <p:cTn id="13" dur="5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2537"/>
                                        </p:tgtEl>
                                        <p:attrNameLst>
                                          <p:attrName>style.visibility</p:attrName>
                                        </p:attrNameLst>
                                      </p:cBhvr>
                                      <p:to>
                                        <p:strVal val="visible"/>
                                      </p:to>
                                    </p:set>
                                    <p:anim calcmode="lin" valueType="num">
                                      <p:cBhvr additive="base">
                                        <p:cTn id="19" dur="500" fill="hold"/>
                                        <p:tgtEl>
                                          <p:spTgt spid="22537"/>
                                        </p:tgtEl>
                                        <p:attrNameLst>
                                          <p:attrName>ppt_x</p:attrName>
                                        </p:attrNameLst>
                                      </p:cBhvr>
                                      <p:tavLst>
                                        <p:tav tm="0">
                                          <p:val>
                                            <p:strVal val="#ppt_x"/>
                                          </p:val>
                                        </p:tav>
                                        <p:tav tm="100000">
                                          <p:val>
                                            <p:strVal val="#ppt_x"/>
                                          </p:val>
                                        </p:tav>
                                      </p:tavLst>
                                    </p:anim>
                                    <p:anim calcmode="lin" valueType="num">
                                      <p:cBhvr additive="base">
                                        <p:cTn id="20" dur="500" fill="hold"/>
                                        <p:tgtEl>
                                          <p:spTgt spid="225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26" name="Cloud"/>
          <p:cNvSpPr>
            <a:spLocks noChangeAspect="1" noEditPoints="1" noChangeArrowheads="1"/>
          </p:cNvSpPr>
          <p:nvPr/>
        </p:nvSpPr>
        <p:spPr bwMode="auto">
          <a:xfrm>
            <a:off x="2895600" y="2514600"/>
            <a:ext cx="3506788" cy="234950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defRPr/>
            </a:pPr>
            <a:endParaRPr lang="ru-RU"/>
          </a:p>
        </p:txBody>
      </p:sp>
      <p:sp>
        <p:nvSpPr>
          <p:cNvPr id="25604" name="Cloud"/>
          <p:cNvSpPr>
            <a:spLocks noChangeAspect="1" noEditPoints="1" noChangeArrowheads="1"/>
          </p:cNvSpPr>
          <p:nvPr/>
        </p:nvSpPr>
        <p:spPr bwMode="auto">
          <a:xfrm>
            <a:off x="2895600" y="2514600"/>
            <a:ext cx="3506788" cy="234950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defRPr/>
            </a:pPr>
            <a:endParaRPr lang="ru-RU"/>
          </a:p>
        </p:txBody>
      </p:sp>
      <p:sp>
        <p:nvSpPr>
          <p:cNvPr id="23555" name="Rectangle 5"/>
          <p:cNvSpPr>
            <a:spLocks noChangeArrowheads="1"/>
          </p:cNvSpPr>
          <p:nvPr/>
        </p:nvSpPr>
        <p:spPr bwMode="auto">
          <a:xfrm>
            <a:off x="3962400" y="3203575"/>
            <a:ext cx="1476375" cy="822325"/>
          </a:xfrm>
          <a:prstGeom prst="rect">
            <a:avLst/>
          </a:prstGeom>
          <a:noFill/>
          <a:ln w="9525">
            <a:noFill/>
            <a:miter lim="800000"/>
            <a:headEnd/>
            <a:tailEnd/>
          </a:ln>
        </p:spPr>
        <p:txBody>
          <a:bodyPr wrap="none">
            <a:spAutoFit/>
          </a:bodyPr>
          <a:lstStyle/>
          <a:p>
            <a:r>
              <a:rPr lang="uk-UA" sz="2400"/>
              <a:t>Загальні </a:t>
            </a:r>
            <a:br>
              <a:rPr lang="uk-UA" sz="2400"/>
            </a:br>
            <a:r>
              <a:rPr lang="uk-UA" sz="2400"/>
              <a:t>підстави</a:t>
            </a:r>
          </a:p>
        </p:txBody>
      </p:sp>
      <p:sp>
        <p:nvSpPr>
          <p:cNvPr id="25609" name="Cloud"/>
          <p:cNvSpPr>
            <a:spLocks noChangeAspect="1" noEditPoints="1" noChangeArrowheads="1"/>
          </p:cNvSpPr>
          <p:nvPr/>
        </p:nvSpPr>
        <p:spPr bwMode="auto">
          <a:xfrm>
            <a:off x="152400" y="381000"/>
            <a:ext cx="2514600" cy="16843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uk-UA" sz="900"/>
              <a:t>зміни в організації виробництва та праці, серед них ліквідація, реорганізація, банкрутство або перепрофілювання підприємства, скорочення чисельності або штату працівників </a:t>
            </a:r>
          </a:p>
        </p:txBody>
      </p:sp>
      <p:sp>
        <p:nvSpPr>
          <p:cNvPr id="25611" name="Cloud"/>
          <p:cNvSpPr>
            <a:spLocks noChangeAspect="1" noEditPoints="1" noChangeArrowheads="1"/>
          </p:cNvSpPr>
          <p:nvPr/>
        </p:nvSpPr>
        <p:spPr bwMode="auto">
          <a:xfrm>
            <a:off x="3048000" y="228600"/>
            <a:ext cx="2438400" cy="16335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uk-UA" sz="900"/>
              <a:t>виявлена невідповідність працівника займаній посаді або виконуваній роботі внаслідок недостатньої кваліфікації або стану здоров'я, які перешкоджають продовженню роботи</a:t>
            </a:r>
            <a:endParaRPr lang="uk-UA"/>
          </a:p>
        </p:txBody>
      </p:sp>
      <p:sp>
        <p:nvSpPr>
          <p:cNvPr id="25612" name="Cloud"/>
          <p:cNvSpPr>
            <a:spLocks noChangeAspect="1" noEditPoints="1" noChangeArrowheads="1"/>
          </p:cNvSpPr>
          <p:nvPr/>
        </p:nvSpPr>
        <p:spPr bwMode="auto">
          <a:xfrm>
            <a:off x="6172200" y="533400"/>
            <a:ext cx="2362200" cy="15827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uk-UA" sz="900"/>
              <a:t>систематичне невиконання працівником без поважних причин обов'язків, покладених на нього трудовим договором або правилами внутрішнього трудового розпорядку</a:t>
            </a:r>
            <a:endParaRPr lang="uk-UA"/>
          </a:p>
        </p:txBody>
      </p:sp>
      <p:sp>
        <p:nvSpPr>
          <p:cNvPr id="25613" name="Cloud"/>
          <p:cNvSpPr>
            <a:spLocks noChangeAspect="1" noEditPoints="1" noChangeArrowheads="1"/>
          </p:cNvSpPr>
          <p:nvPr/>
        </p:nvSpPr>
        <p:spPr bwMode="auto">
          <a:xfrm>
            <a:off x="0" y="4343400"/>
            <a:ext cx="2362200" cy="15827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uk-UA" sz="1000"/>
              <a:t>поява на роботі в нетверезому стані, у стані наркотичного або токсичного сп'яніння </a:t>
            </a:r>
          </a:p>
        </p:txBody>
      </p:sp>
      <p:sp>
        <p:nvSpPr>
          <p:cNvPr id="25614" name="Cloud"/>
          <p:cNvSpPr>
            <a:spLocks noChangeAspect="1" noEditPoints="1" noChangeArrowheads="1"/>
          </p:cNvSpPr>
          <p:nvPr/>
        </p:nvSpPr>
        <p:spPr bwMode="auto">
          <a:xfrm>
            <a:off x="2743200" y="5105400"/>
            <a:ext cx="2362200" cy="15827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endParaRPr lang="uk-UA" sz="1000"/>
          </a:p>
          <a:p>
            <a:pPr algn="ctr">
              <a:defRPr/>
            </a:pPr>
            <a:r>
              <a:rPr lang="uk-UA" sz="1000"/>
              <a:t>Поновлення на роботі працівника, який раніше виконував цю роботу</a:t>
            </a:r>
            <a:r>
              <a:rPr lang="uk-UA"/>
              <a:t> </a:t>
            </a:r>
          </a:p>
        </p:txBody>
      </p:sp>
      <p:sp>
        <p:nvSpPr>
          <p:cNvPr id="25615" name="Cloud"/>
          <p:cNvSpPr>
            <a:spLocks noChangeAspect="1" noEditPoints="1" noChangeArrowheads="1"/>
          </p:cNvSpPr>
          <p:nvPr/>
        </p:nvSpPr>
        <p:spPr bwMode="auto">
          <a:xfrm>
            <a:off x="6172200" y="4876800"/>
            <a:ext cx="2286000" cy="15319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uk-UA" sz="900"/>
              <a:t>відсутність на роботі протягом більш як чотирьох місяців поспіль внаслідок тимчасової непрацездатності, не рахуючи відпустки у зв'язку з вагітністю та пологами</a:t>
            </a:r>
            <a:r>
              <a:rPr lang="ru-RU" sz="900"/>
              <a:t> </a:t>
            </a:r>
            <a:endParaRPr lang="uk-UA" sz="900"/>
          </a:p>
        </p:txBody>
      </p:sp>
      <p:sp>
        <p:nvSpPr>
          <p:cNvPr id="25616" name="Cloud"/>
          <p:cNvSpPr>
            <a:spLocks noChangeAspect="1" noEditPoints="1" noChangeArrowheads="1"/>
          </p:cNvSpPr>
          <p:nvPr/>
        </p:nvSpPr>
        <p:spPr bwMode="auto">
          <a:xfrm>
            <a:off x="6858000" y="2819400"/>
            <a:ext cx="2286000" cy="15319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uk-UA" sz="900"/>
              <a:t>прогул (зокрема, відсутність на роботі більше трьох годин протягом робочого дня) без поважних причин</a:t>
            </a:r>
            <a:r>
              <a:rPr lang="uk-UA"/>
              <a:t> </a:t>
            </a:r>
          </a:p>
        </p:txBody>
      </p:sp>
      <p:sp>
        <p:nvSpPr>
          <p:cNvPr id="25617" name="Cloud"/>
          <p:cNvSpPr>
            <a:spLocks noChangeAspect="1" noEditPoints="1" noChangeArrowheads="1"/>
          </p:cNvSpPr>
          <p:nvPr/>
        </p:nvSpPr>
        <p:spPr bwMode="auto">
          <a:xfrm>
            <a:off x="152400" y="2438400"/>
            <a:ext cx="2362200" cy="15827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uk-UA" sz="1000"/>
              <a:t>вчинення за місцем роботи розкрадання (у т. ч. дрібного) майна власника</a:t>
            </a:r>
            <a:r>
              <a:rPr lang="uk-UA"/>
              <a:t> </a:t>
            </a:r>
          </a:p>
        </p:txBody>
      </p:sp>
      <p:sp>
        <p:nvSpPr>
          <p:cNvPr id="23564" name="Line 18"/>
          <p:cNvSpPr>
            <a:spLocks noChangeShapeType="1"/>
          </p:cNvSpPr>
          <p:nvPr/>
        </p:nvSpPr>
        <p:spPr bwMode="auto">
          <a:xfrm flipV="1">
            <a:off x="4495800" y="2057400"/>
            <a:ext cx="0" cy="381000"/>
          </a:xfrm>
          <a:prstGeom prst="line">
            <a:avLst/>
          </a:prstGeom>
          <a:noFill/>
          <a:ln w="9525">
            <a:solidFill>
              <a:srgbClr val="000000"/>
            </a:solidFill>
            <a:round/>
            <a:headEnd/>
            <a:tailEnd type="triangle" w="med" len="med"/>
          </a:ln>
        </p:spPr>
        <p:txBody>
          <a:bodyPr/>
          <a:lstStyle/>
          <a:p>
            <a:endParaRPr lang="ru-RU"/>
          </a:p>
        </p:txBody>
      </p:sp>
      <p:sp>
        <p:nvSpPr>
          <p:cNvPr id="23565" name="Line 19"/>
          <p:cNvSpPr>
            <a:spLocks noChangeShapeType="1"/>
          </p:cNvSpPr>
          <p:nvPr/>
        </p:nvSpPr>
        <p:spPr bwMode="auto">
          <a:xfrm flipH="1" flipV="1">
            <a:off x="2667000" y="1905000"/>
            <a:ext cx="762000" cy="685800"/>
          </a:xfrm>
          <a:prstGeom prst="line">
            <a:avLst/>
          </a:prstGeom>
          <a:noFill/>
          <a:ln w="9525">
            <a:solidFill>
              <a:srgbClr val="000000"/>
            </a:solidFill>
            <a:round/>
            <a:headEnd/>
            <a:tailEnd type="triangle" w="med" len="med"/>
          </a:ln>
        </p:spPr>
        <p:txBody>
          <a:bodyPr/>
          <a:lstStyle/>
          <a:p>
            <a:endParaRPr lang="ru-RU"/>
          </a:p>
        </p:txBody>
      </p:sp>
      <p:sp>
        <p:nvSpPr>
          <p:cNvPr id="23566" name="Line 20"/>
          <p:cNvSpPr>
            <a:spLocks noChangeShapeType="1"/>
          </p:cNvSpPr>
          <p:nvPr/>
        </p:nvSpPr>
        <p:spPr bwMode="auto">
          <a:xfrm flipH="1">
            <a:off x="2667000" y="3048000"/>
            <a:ext cx="381000" cy="0"/>
          </a:xfrm>
          <a:prstGeom prst="line">
            <a:avLst/>
          </a:prstGeom>
          <a:noFill/>
          <a:ln w="9525">
            <a:solidFill>
              <a:srgbClr val="000000"/>
            </a:solidFill>
            <a:round/>
            <a:headEnd/>
            <a:tailEnd type="triangle" w="med" len="med"/>
          </a:ln>
        </p:spPr>
        <p:txBody>
          <a:bodyPr/>
          <a:lstStyle/>
          <a:p>
            <a:endParaRPr lang="ru-RU"/>
          </a:p>
        </p:txBody>
      </p:sp>
      <p:sp>
        <p:nvSpPr>
          <p:cNvPr id="23567" name="Line 21"/>
          <p:cNvSpPr>
            <a:spLocks noChangeShapeType="1"/>
          </p:cNvSpPr>
          <p:nvPr/>
        </p:nvSpPr>
        <p:spPr bwMode="auto">
          <a:xfrm flipH="1">
            <a:off x="2362200" y="3886200"/>
            <a:ext cx="457200" cy="304800"/>
          </a:xfrm>
          <a:prstGeom prst="line">
            <a:avLst/>
          </a:prstGeom>
          <a:noFill/>
          <a:ln w="9525">
            <a:solidFill>
              <a:srgbClr val="000000"/>
            </a:solidFill>
            <a:round/>
            <a:headEnd/>
            <a:tailEnd type="triangle" w="med" len="med"/>
          </a:ln>
        </p:spPr>
        <p:txBody>
          <a:bodyPr/>
          <a:lstStyle/>
          <a:p>
            <a:endParaRPr lang="ru-RU"/>
          </a:p>
        </p:txBody>
      </p:sp>
      <p:sp>
        <p:nvSpPr>
          <p:cNvPr id="23568" name="Line 22"/>
          <p:cNvSpPr>
            <a:spLocks noChangeShapeType="1"/>
          </p:cNvSpPr>
          <p:nvPr/>
        </p:nvSpPr>
        <p:spPr bwMode="auto">
          <a:xfrm flipH="1">
            <a:off x="3962400" y="4800600"/>
            <a:ext cx="228600" cy="228600"/>
          </a:xfrm>
          <a:prstGeom prst="line">
            <a:avLst/>
          </a:prstGeom>
          <a:noFill/>
          <a:ln w="9525">
            <a:solidFill>
              <a:srgbClr val="000000"/>
            </a:solidFill>
            <a:round/>
            <a:headEnd/>
            <a:tailEnd type="triangle" w="med" len="med"/>
          </a:ln>
        </p:spPr>
        <p:txBody>
          <a:bodyPr/>
          <a:lstStyle/>
          <a:p>
            <a:endParaRPr lang="ru-RU"/>
          </a:p>
        </p:txBody>
      </p:sp>
      <p:sp>
        <p:nvSpPr>
          <p:cNvPr id="23569" name="Line 23"/>
          <p:cNvSpPr>
            <a:spLocks noChangeShapeType="1"/>
          </p:cNvSpPr>
          <p:nvPr/>
        </p:nvSpPr>
        <p:spPr bwMode="auto">
          <a:xfrm>
            <a:off x="6019800" y="4648200"/>
            <a:ext cx="457200" cy="228600"/>
          </a:xfrm>
          <a:prstGeom prst="line">
            <a:avLst/>
          </a:prstGeom>
          <a:noFill/>
          <a:ln w="9525">
            <a:solidFill>
              <a:srgbClr val="000000"/>
            </a:solidFill>
            <a:round/>
            <a:headEnd/>
            <a:tailEnd type="triangle" w="med" len="med"/>
          </a:ln>
        </p:spPr>
        <p:txBody>
          <a:bodyPr/>
          <a:lstStyle/>
          <a:p>
            <a:endParaRPr lang="ru-RU"/>
          </a:p>
        </p:txBody>
      </p:sp>
      <p:sp>
        <p:nvSpPr>
          <p:cNvPr id="23570" name="Line 24"/>
          <p:cNvSpPr>
            <a:spLocks noChangeShapeType="1"/>
          </p:cNvSpPr>
          <p:nvPr/>
        </p:nvSpPr>
        <p:spPr bwMode="auto">
          <a:xfrm>
            <a:off x="6553200" y="3657600"/>
            <a:ext cx="228600" cy="76200"/>
          </a:xfrm>
          <a:prstGeom prst="line">
            <a:avLst/>
          </a:prstGeom>
          <a:noFill/>
          <a:ln w="9525">
            <a:solidFill>
              <a:srgbClr val="000000"/>
            </a:solidFill>
            <a:round/>
            <a:headEnd/>
            <a:tailEnd type="triangle" w="med" len="med"/>
          </a:ln>
        </p:spPr>
        <p:txBody>
          <a:bodyPr/>
          <a:lstStyle/>
          <a:p>
            <a:endParaRPr lang="ru-RU"/>
          </a:p>
        </p:txBody>
      </p:sp>
      <p:sp>
        <p:nvSpPr>
          <p:cNvPr id="23571" name="Line 25"/>
          <p:cNvSpPr>
            <a:spLocks noChangeShapeType="1"/>
          </p:cNvSpPr>
          <p:nvPr/>
        </p:nvSpPr>
        <p:spPr bwMode="auto">
          <a:xfrm flipV="1">
            <a:off x="6019800" y="2057400"/>
            <a:ext cx="381000" cy="381000"/>
          </a:xfrm>
          <a:prstGeom prst="line">
            <a:avLst/>
          </a:prstGeom>
          <a:noFill/>
          <a:ln w="9525">
            <a:solidFill>
              <a:srgbClr val="000000"/>
            </a:solidFill>
            <a:round/>
            <a:headEnd/>
            <a:tailEnd type="triangle" w="med" len="med"/>
          </a:ln>
        </p:spPr>
        <p:txBody>
          <a:bodyPr/>
          <a:lstStyle/>
          <a:p>
            <a:endParaRPr lang="ru-RU"/>
          </a:p>
        </p:txBody>
      </p:sp>
    </p:spTree>
  </p:cSld>
  <p:clrMapOvr>
    <a:masterClrMapping/>
  </p:clrMapOvr>
  <p:transition spd="slow">
    <p:check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Cloud"/>
          <p:cNvSpPr>
            <a:spLocks noChangeAspect="1" noEditPoints="1" noChangeArrowheads="1"/>
          </p:cNvSpPr>
          <p:nvPr/>
        </p:nvSpPr>
        <p:spPr bwMode="auto">
          <a:xfrm>
            <a:off x="3048000" y="2209800"/>
            <a:ext cx="2741613" cy="18367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endParaRPr lang="uk-UA"/>
          </a:p>
          <a:p>
            <a:pPr algn="ctr">
              <a:defRPr/>
            </a:pPr>
            <a:r>
              <a:rPr lang="uk-UA" sz="2000"/>
              <a:t>Додаткові підстави</a:t>
            </a:r>
          </a:p>
        </p:txBody>
      </p:sp>
      <p:sp>
        <p:nvSpPr>
          <p:cNvPr id="26629" name="Cloud"/>
          <p:cNvSpPr>
            <a:spLocks noChangeAspect="1" noEditPoints="1" noChangeArrowheads="1"/>
          </p:cNvSpPr>
          <p:nvPr/>
        </p:nvSpPr>
        <p:spPr bwMode="auto">
          <a:xfrm>
            <a:off x="0" y="0"/>
            <a:ext cx="3276600" cy="220980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uk-UA" sz="1000"/>
              <a:t>одноразове грубе порушення трудових обов'язків керівником підприємства усіх форм власності (філії, представництва, відділення та іншого відокремленого підрозділу), його заступниками, головним бухгалтером підприємства, його заступниками…</a:t>
            </a:r>
          </a:p>
        </p:txBody>
      </p:sp>
      <p:sp>
        <p:nvSpPr>
          <p:cNvPr id="26630" name="Cloud"/>
          <p:cNvSpPr>
            <a:spLocks noChangeAspect="1" noEditPoints="1" noChangeArrowheads="1"/>
          </p:cNvSpPr>
          <p:nvPr/>
        </p:nvSpPr>
        <p:spPr bwMode="auto">
          <a:xfrm>
            <a:off x="6019800" y="4495800"/>
            <a:ext cx="2971800" cy="1992313"/>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endParaRPr lang="uk-UA" sz="1000"/>
          </a:p>
          <a:p>
            <a:pPr algn="ctr">
              <a:defRPr/>
            </a:pPr>
            <a:r>
              <a:rPr lang="uk-UA" sz="1000"/>
              <a:t>вчинення працівником, який виконує виховні функції, аморального проступку, не сумісного з продовженням цієї роботи </a:t>
            </a:r>
          </a:p>
        </p:txBody>
      </p:sp>
      <p:sp>
        <p:nvSpPr>
          <p:cNvPr id="26631" name="Cloud"/>
          <p:cNvSpPr>
            <a:spLocks noChangeAspect="1" noEditPoints="1" noChangeArrowheads="1"/>
          </p:cNvSpPr>
          <p:nvPr/>
        </p:nvSpPr>
        <p:spPr bwMode="auto">
          <a:xfrm>
            <a:off x="0" y="4495800"/>
            <a:ext cx="3124200" cy="2093913"/>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endParaRPr lang="uk-UA" sz="1000"/>
          </a:p>
          <a:p>
            <a:pPr algn="ctr">
              <a:defRPr/>
            </a:pPr>
            <a:r>
              <a:rPr lang="uk-UA" sz="1000"/>
              <a:t>винні дій працівника, який безпосередньо обслуговує грошові, товарні або культурні цінності, якщо ці дії дають підстави для втрати довір'я до нього з боку роботодавця </a:t>
            </a:r>
          </a:p>
        </p:txBody>
      </p:sp>
      <p:sp>
        <p:nvSpPr>
          <p:cNvPr id="26632" name="Cloud"/>
          <p:cNvSpPr>
            <a:spLocks noChangeAspect="1" noEditPoints="1" noChangeArrowheads="1"/>
          </p:cNvSpPr>
          <p:nvPr/>
        </p:nvSpPr>
        <p:spPr bwMode="auto">
          <a:xfrm>
            <a:off x="5867400" y="152400"/>
            <a:ext cx="3124200" cy="2093913"/>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lstStyle/>
          <a:p>
            <a:pPr algn="ctr">
              <a:defRPr/>
            </a:pPr>
            <a:endParaRPr lang="uk-UA" sz="1000"/>
          </a:p>
          <a:p>
            <a:pPr algn="ctr">
              <a:defRPr/>
            </a:pPr>
            <a:r>
              <a:rPr lang="uk-UA" sz="1000"/>
              <a:t>винні дій керівника підприємства, внаслідок чого заробітна плата виплачувалася невчасно або в розмірах, нижчих від установленого законом розміру мінімальної заробітної плати </a:t>
            </a:r>
          </a:p>
        </p:txBody>
      </p:sp>
      <p:sp>
        <p:nvSpPr>
          <p:cNvPr id="24582" name="Line 9"/>
          <p:cNvSpPr>
            <a:spLocks noChangeShapeType="1"/>
          </p:cNvSpPr>
          <p:nvPr/>
        </p:nvSpPr>
        <p:spPr bwMode="auto">
          <a:xfrm flipH="1" flipV="1">
            <a:off x="2209800" y="2362200"/>
            <a:ext cx="533400" cy="533400"/>
          </a:xfrm>
          <a:prstGeom prst="line">
            <a:avLst/>
          </a:prstGeom>
          <a:noFill/>
          <a:ln w="9525">
            <a:solidFill>
              <a:srgbClr val="000000"/>
            </a:solidFill>
            <a:round/>
            <a:headEnd/>
            <a:tailEnd type="triangle" w="med" len="med"/>
          </a:ln>
        </p:spPr>
        <p:txBody>
          <a:bodyPr/>
          <a:lstStyle/>
          <a:p>
            <a:endParaRPr lang="ru-RU"/>
          </a:p>
        </p:txBody>
      </p:sp>
      <p:sp>
        <p:nvSpPr>
          <p:cNvPr id="24583" name="Line 10"/>
          <p:cNvSpPr>
            <a:spLocks noChangeShapeType="1"/>
          </p:cNvSpPr>
          <p:nvPr/>
        </p:nvSpPr>
        <p:spPr bwMode="auto">
          <a:xfrm flipH="1">
            <a:off x="2057400" y="3810000"/>
            <a:ext cx="685800" cy="381000"/>
          </a:xfrm>
          <a:prstGeom prst="line">
            <a:avLst/>
          </a:prstGeom>
          <a:noFill/>
          <a:ln w="9525">
            <a:solidFill>
              <a:srgbClr val="000000"/>
            </a:solidFill>
            <a:round/>
            <a:headEnd/>
            <a:tailEnd type="triangle" w="med" len="med"/>
          </a:ln>
        </p:spPr>
        <p:txBody>
          <a:bodyPr/>
          <a:lstStyle/>
          <a:p>
            <a:endParaRPr lang="ru-RU"/>
          </a:p>
        </p:txBody>
      </p:sp>
      <p:sp>
        <p:nvSpPr>
          <p:cNvPr id="24584" name="Line 11"/>
          <p:cNvSpPr>
            <a:spLocks noChangeShapeType="1"/>
          </p:cNvSpPr>
          <p:nvPr/>
        </p:nvSpPr>
        <p:spPr bwMode="auto">
          <a:xfrm>
            <a:off x="5791200" y="3810000"/>
            <a:ext cx="914400" cy="457200"/>
          </a:xfrm>
          <a:prstGeom prst="line">
            <a:avLst/>
          </a:prstGeom>
          <a:noFill/>
          <a:ln w="9525">
            <a:solidFill>
              <a:srgbClr val="000000"/>
            </a:solidFill>
            <a:round/>
            <a:headEnd/>
            <a:tailEnd type="triangle" w="med" len="med"/>
          </a:ln>
        </p:spPr>
        <p:txBody>
          <a:bodyPr/>
          <a:lstStyle/>
          <a:p>
            <a:endParaRPr lang="ru-RU"/>
          </a:p>
        </p:txBody>
      </p:sp>
      <p:sp>
        <p:nvSpPr>
          <p:cNvPr id="24585" name="Line 13"/>
          <p:cNvSpPr>
            <a:spLocks noChangeShapeType="1"/>
          </p:cNvSpPr>
          <p:nvPr/>
        </p:nvSpPr>
        <p:spPr bwMode="auto">
          <a:xfrm flipV="1">
            <a:off x="5486400" y="1676400"/>
            <a:ext cx="457200" cy="381000"/>
          </a:xfrm>
          <a:prstGeom prst="line">
            <a:avLst/>
          </a:prstGeom>
          <a:noFill/>
          <a:ln w="9525">
            <a:solidFill>
              <a:srgbClr val="000000"/>
            </a:solidFill>
            <a:round/>
            <a:headEnd/>
            <a:tailEnd type="triangle" w="med" len="med"/>
          </a:ln>
        </p:spPr>
        <p:txBody>
          <a:bodyPr/>
          <a:lstStyle/>
          <a:p>
            <a:endParaRPr lang="ru-RU"/>
          </a:p>
        </p:txBody>
      </p:sp>
    </p:spTree>
  </p:cSld>
  <p:clrMapOvr>
    <a:masterClrMapping/>
  </p:clrMapOvr>
  <p:transition spd="slow">
    <p:check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idx="4294967295"/>
          </p:nvPr>
        </p:nvSpPr>
        <p:spPr>
          <a:xfrm>
            <a:off x="304800" y="152400"/>
            <a:ext cx="8305800" cy="1196975"/>
          </a:xfrm>
        </p:spPr>
        <p:txBody>
          <a:bodyPr/>
          <a:lstStyle/>
          <a:p>
            <a:pPr algn="ctr">
              <a:defRPr/>
            </a:pPr>
            <a:r>
              <a:rPr lang="uk-UA" b="1" smtClean="0">
                <a:effectLst>
                  <a:outerShdw blurRad="38100" dist="38100" dir="2700000" algn="tl">
                    <a:srgbClr val="FFFFFF"/>
                  </a:outerShdw>
                </a:effectLst>
              </a:rPr>
              <a:t>Припинення ТД з ініціативи працівника</a:t>
            </a:r>
            <a:br>
              <a:rPr lang="uk-UA" b="1" smtClean="0">
                <a:effectLst>
                  <a:outerShdw blurRad="38100" dist="38100" dir="2700000" algn="tl">
                    <a:srgbClr val="FFFFFF"/>
                  </a:outerShdw>
                </a:effectLst>
              </a:rPr>
            </a:br>
            <a:endParaRPr lang="uk-UA" b="1" smtClean="0">
              <a:effectLst>
                <a:outerShdw blurRad="38100" dist="38100" dir="2700000" algn="tl">
                  <a:srgbClr val="FFFFFF"/>
                </a:outerShdw>
              </a:effectLst>
            </a:endParaRPr>
          </a:p>
        </p:txBody>
      </p:sp>
      <p:pic>
        <p:nvPicPr>
          <p:cNvPr id="25602" name="Picture 5" descr="308302_html_6556ec0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1524000"/>
            <a:ext cx="8996363" cy="4498975"/>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fade">
                                      <p:cBhvr>
                                        <p:cTn id="7" dur="2000"/>
                                        <p:tgtEl>
                                          <p:spTgt spid="27650"/>
                                        </p:tgtEl>
                                      </p:cBhvr>
                                    </p:animEffect>
                                    <p:anim calcmode="lin" valueType="num">
                                      <p:cBhvr>
                                        <p:cTn id="8" dur="2000" fill="hold"/>
                                        <p:tgtEl>
                                          <p:spTgt spid="27650"/>
                                        </p:tgtEl>
                                        <p:attrNameLst>
                                          <p:attrName>style.rotation</p:attrName>
                                        </p:attrNameLst>
                                      </p:cBhvr>
                                      <p:tavLst>
                                        <p:tav tm="0">
                                          <p:val>
                                            <p:fltVal val="720"/>
                                          </p:val>
                                        </p:tav>
                                        <p:tav tm="100000">
                                          <p:val>
                                            <p:fltVal val="0"/>
                                          </p:val>
                                        </p:tav>
                                      </p:tavLst>
                                    </p:anim>
                                    <p:anim calcmode="lin" valueType="num">
                                      <p:cBhvr>
                                        <p:cTn id="9" dur="2000" fill="hold"/>
                                        <p:tgtEl>
                                          <p:spTgt spid="27650"/>
                                        </p:tgtEl>
                                        <p:attrNameLst>
                                          <p:attrName>ppt_h</p:attrName>
                                        </p:attrNameLst>
                                      </p:cBhvr>
                                      <p:tavLst>
                                        <p:tav tm="0">
                                          <p:val>
                                            <p:fltVal val="0"/>
                                          </p:val>
                                        </p:tav>
                                        <p:tav tm="100000">
                                          <p:val>
                                            <p:strVal val="#ppt_h"/>
                                          </p:val>
                                        </p:tav>
                                      </p:tavLst>
                                    </p:anim>
                                    <p:anim calcmode="lin" valueType="num">
                                      <p:cBhvr>
                                        <p:cTn id="10" dur="2000" fill="hold"/>
                                        <p:tgtEl>
                                          <p:spTgt spid="2765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p:cNvSpPr>
          <p:nvPr>
            <p:ph type="body" idx="4294967295"/>
          </p:nvPr>
        </p:nvSpPr>
        <p:spPr>
          <a:xfrm>
            <a:off x="228600" y="4495800"/>
            <a:ext cx="8229600" cy="2133600"/>
          </a:xfrm>
        </p:spPr>
        <p:txBody>
          <a:bodyPr/>
          <a:lstStyle/>
          <a:p>
            <a:pPr algn="ctr"/>
            <a:r>
              <a:rPr lang="uk-UA" sz="1800" smtClean="0"/>
              <a:t>Строковий трудовий договiр (пункти 2 i 3 статтi 23) пiдлягає розiрванню достроково на вимогу працiвника в разi його хвороби або iнвалiдностi, якi перешкоджають виконанню роботи за договором, порушення власником або уповноваженим ним органом законодавства про працю, колективного або трудового договору та у випадках, передбачених частиною першою статтi 38 цього Кодексу </a:t>
            </a:r>
          </a:p>
        </p:txBody>
      </p:sp>
      <p:pic>
        <p:nvPicPr>
          <p:cNvPr id="26626" name="Picture 5" descr="1376475430"/>
          <p:cNvPicPr>
            <a:picLocks noChangeAspect="1" noChangeArrowheads="1"/>
          </p:cNvPicPr>
          <p:nvPr/>
        </p:nvPicPr>
        <p:blipFill>
          <a:blip r:embed="rId2"/>
          <a:srcRect/>
          <a:stretch>
            <a:fillRect/>
          </a:stretch>
        </p:blipFill>
        <p:spPr bwMode="auto">
          <a:xfrm>
            <a:off x="1219200" y="152400"/>
            <a:ext cx="5905500" cy="3660775"/>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6625">
                                            <p:txEl>
                                              <p:pRg st="0" end="0"/>
                                            </p:txEl>
                                          </p:spTgt>
                                        </p:tgtEl>
                                        <p:attrNameLst>
                                          <p:attrName>style.visibility</p:attrName>
                                        </p:attrNameLst>
                                      </p:cBhvr>
                                      <p:to>
                                        <p:strVal val="visible"/>
                                      </p:to>
                                    </p:set>
                                    <p:anim calcmode="lin" valueType="num">
                                      <p:cBhvr>
                                        <p:cTn id="7" dur="1000" fill="hold"/>
                                        <p:tgtEl>
                                          <p:spTgt spid="2662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662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662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6626"/>
                                        </p:tgtEl>
                                        <p:attrNameLst>
                                          <p:attrName>style.visibility</p:attrName>
                                        </p:attrNameLst>
                                      </p:cBhvr>
                                      <p:to>
                                        <p:strVal val="visible"/>
                                      </p:to>
                                    </p:set>
                                    <p:anim calcmode="lin" valueType="num">
                                      <p:cBhvr additive="base">
                                        <p:cTn id="14" dur="500" fill="hold"/>
                                        <p:tgtEl>
                                          <p:spTgt spid="26626"/>
                                        </p:tgtEl>
                                        <p:attrNameLst>
                                          <p:attrName>ppt_x</p:attrName>
                                        </p:attrNameLst>
                                      </p:cBhvr>
                                      <p:tavLst>
                                        <p:tav tm="0">
                                          <p:val>
                                            <p:strVal val="#ppt_x"/>
                                          </p:val>
                                        </p:tav>
                                        <p:tav tm="100000">
                                          <p:val>
                                            <p:strVal val="#ppt_x"/>
                                          </p:val>
                                        </p:tav>
                                      </p:tavLst>
                                    </p:anim>
                                    <p:anim calcmode="lin" valueType="num">
                                      <p:cBhvr additive="base">
                                        <p:cTn id="15" dur="500" fill="hold"/>
                                        <p:tgtEl>
                                          <p:spTgt spid="266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idx="4294967295"/>
          </p:nvPr>
        </p:nvSpPr>
        <p:spPr>
          <a:xfrm>
            <a:off x="381000" y="1066800"/>
            <a:ext cx="8153400" cy="1958975"/>
          </a:xfrm>
        </p:spPr>
        <p:txBody>
          <a:bodyPr/>
          <a:lstStyle/>
          <a:p>
            <a:pPr algn="ctr">
              <a:defRPr/>
            </a:pPr>
            <a:r>
              <a:rPr lang="uk-UA" sz="3200" b="1" smtClean="0">
                <a:effectLst>
                  <a:outerShdw blurRad="38100" dist="38100" dir="2700000" algn="tl">
                    <a:srgbClr val="FFFFFF"/>
                  </a:outerShdw>
                </a:effectLst>
              </a:rPr>
              <a:t/>
            </a:r>
            <a:br>
              <a:rPr lang="uk-UA" sz="3200" b="1" smtClean="0">
                <a:effectLst>
                  <a:outerShdw blurRad="38100" dist="38100" dir="2700000" algn="tl">
                    <a:srgbClr val="FFFFFF"/>
                  </a:outerShdw>
                </a:effectLst>
              </a:rPr>
            </a:br>
            <a:r>
              <a:rPr lang="uk-UA" sz="3200" b="1" smtClean="0">
                <a:effectLst>
                  <a:outerShdw blurRad="38100" dist="38100" dir="2700000" algn="tl">
                    <a:srgbClr val="FFFFFF"/>
                  </a:outerShdw>
                </a:effectLst>
              </a:rPr>
              <a:t>Підстави розірвання трудового договору на вимогу 3-х осіб</a:t>
            </a:r>
            <a:br>
              <a:rPr lang="uk-UA" sz="3200" b="1" smtClean="0">
                <a:effectLst>
                  <a:outerShdw blurRad="38100" dist="38100" dir="2700000" algn="tl">
                    <a:srgbClr val="FFFFFF"/>
                  </a:outerShdw>
                </a:effectLst>
              </a:rPr>
            </a:br>
            <a:endParaRPr lang="uk-UA" sz="3200" b="1" smtClean="0">
              <a:effectLst>
                <a:outerShdw blurRad="38100" dist="38100" dir="2700000" algn="tl">
                  <a:srgbClr val="FFFFFF"/>
                </a:outerShdw>
              </a:effectLst>
            </a:endParaRPr>
          </a:p>
        </p:txBody>
      </p:sp>
      <p:pic>
        <p:nvPicPr>
          <p:cNvPr id="27650" name="Picture 5" descr="ANd9GcRbWJaeAYnfkluRcZqLtP1sm9efkpZkMv-qcZqWYP5vHQ_4Iu9Y"/>
          <p:cNvPicPr>
            <a:picLocks noChangeAspect="1" noChangeArrowheads="1"/>
          </p:cNvPicPr>
          <p:nvPr/>
        </p:nvPicPr>
        <p:blipFill>
          <a:blip r:embed="rId2"/>
          <a:srcRect/>
          <a:stretch>
            <a:fillRect/>
          </a:stretch>
        </p:blipFill>
        <p:spPr bwMode="auto">
          <a:xfrm>
            <a:off x="0" y="2819400"/>
            <a:ext cx="3429000" cy="2568575"/>
          </a:xfrm>
          <a:prstGeom prst="rect">
            <a:avLst/>
          </a:prstGeom>
          <a:noFill/>
          <a:ln w="9525">
            <a:noFill/>
            <a:miter lim="800000"/>
            <a:headEnd/>
            <a:tailEnd/>
          </a:ln>
        </p:spPr>
      </p:pic>
      <p:pic>
        <p:nvPicPr>
          <p:cNvPr id="27651" name="Picture 7" descr="a_2726cae1"/>
          <p:cNvPicPr>
            <a:picLocks noChangeAspect="1" noChangeArrowheads="1"/>
          </p:cNvPicPr>
          <p:nvPr/>
        </p:nvPicPr>
        <p:blipFill>
          <a:blip r:embed="rId3"/>
          <a:srcRect/>
          <a:stretch>
            <a:fillRect/>
          </a:stretch>
        </p:blipFill>
        <p:spPr bwMode="auto">
          <a:xfrm>
            <a:off x="3810000" y="3505200"/>
            <a:ext cx="1905000" cy="2543175"/>
          </a:xfrm>
          <a:prstGeom prst="rect">
            <a:avLst/>
          </a:prstGeom>
          <a:noFill/>
          <a:ln w="9525">
            <a:noFill/>
            <a:miter lim="800000"/>
            <a:headEnd/>
            <a:tailEnd/>
          </a:ln>
        </p:spPr>
      </p:pic>
      <p:sp>
        <p:nvSpPr>
          <p:cNvPr id="27652" name="AutoShape 9" descr="9k="/>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ru-RU"/>
          </a:p>
        </p:txBody>
      </p:sp>
      <p:sp>
        <p:nvSpPr>
          <p:cNvPr id="27653" name="AutoShape 11" descr="9k="/>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ru-RU"/>
          </a:p>
        </p:txBody>
      </p:sp>
      <p:pic>
        <p:nvPicPr>
          <p:cNvPr id="27654" name="Picture 13" descr="64"/>
          <p:cNvPicPr>
            <a:picLocks noChangeAspect="1" noChangeArrowheads="1"/>
          </p:cNvPicPr>
          <p:nvPr/>
        </p:nvPicPr>
        <p:blipFill>
          <a:blip r:embed="rId4"/>
          <a:srcRect/>
          <a:stretch>
            <a:fillRect/>
          </a:stretch>
        </p:blipFill>
        <p:spPr bwMode="auto">
          <a:xfrm>
            <a:off x="6324600" y="3048000"/>
            <a:ext cx="2355850" cy="2390775"/>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additive="base">
                                        <p:cTn id="7" dur="500" fill="hold"/>
                                        <p:tgtEl>
                                          <p:spTgt spid="29698"/>
                                        </p:tgtEl>
                                        <p:attrNameLst>
                                          <p:attrName>ppt_x</p:attrName>
                                        </p:attrNameLst>
                                      </p:cBhvr>
                                      <p:tavLst>
                                        <p:tav tm="0">
                                          <p:val>
                                            <p:strVal val="#ppt_x"/>
                                          </p:val>
                                        </p:tav>
                                        <p:tav tm="100000">
                                          <p:val>
                                            <p:strVal val="#ppt_x"/>
                                          </p:val>
                                        </p:tav>
                                      </p:tavLst>
                                    </p:anim>
                                    <p:anim calcmode="lin" valueType="num">
                                      <p:cBhvr additive="base">
                                        <p:cTn id="8" dur="500" fill="hold"/>
                                        <p:tgtEl>
                                          <p:spTgt spid="296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381000" y="381000"/>
            <a:ext cx="8229600" cy="739775"/>
          </a:xfrm>
        </p:spPr>
        <p:txBody>
          <a:bodyPr/>
          <a:lstStyle/>
          <a:p>
            <a:r>
              <a:rPr lang="uk-UA" smtClean="0"/>
              <a:t>Випадки:</a:t>
            </a:r>
          </a:p>
        </p:txBody>
      </p:sp>
      <p:sp>
        <p:nvSpPr>
          <p:cNvPr id="28674" name="Rectangle 3"/>
          <p:cNvSpPr>
            <a:spLocks noGrp="1"/>
          </p:cNvSpPr>
          <p:nvPr>
            <p:ph type="body" idx="4294967295"/>
          </p:nvPr>
        </p:nvSpPr>
        <p:spPr>
          <a:xfrm>
            <a:off x="457200" y="1600200"/>
            <a:ext cx="8229600" cy="4876800"/>
          </a:xfrm>
        </p:spPr>
        <p:txBody>
          <a:bodyPr/>
          <a:lstStyle/>
          <a:p>
            <a:pPr>
              <a:lnSpc>
                <a:spcPct val="90000"/>
              </a:lnSpc>
            </a:pPr>
            <a:r>
              <a:rPr lang="uk-UA" altLang="zh-CN" sz="2000" smtClean="0"/>
              <a:t>1) </a:t>
            </a:r>
            <a:r>
              <a:rPr lang="uk-UA" altLang="zh-CN" sz="2000" i="1" smtClean="0"/>
              <a:t>Набрання законної сили вироком суду, яким працівника засуджено (крім випадків умовного засудження і відстрочки виконання вироку) до позбавлення волі, виправних робіт не за місцем роботи або іншого покарання, яке виключає можливість продовження даної роботи</a:t>
            </a:r>
          </a:p>
          <a:p>
            <a:pPr>
              <a:lnSpc>
                <a:spcPct val="90000"/>
              </a:lnSpc>
            </a:pPr>
            <a:endParaRPr lang="uk-UA" altLang="zh-CN" sz="2000" i="1" smtClean="0"/>
          </a:p>
          <a:p>
            <a:pPr>
              <a:lnSpc>
                <a:spcPct val="90000"/>
              </a:lnSpc>
            </a:pPr>
            <a:r>
              <a:rPr lang="uk-UA" altLang="zh-CN" sz="2000" i="1" smtClean="0"/>
              <a:t>Направлення працівника за постановою суду до лікувально-трудового профілакторію</a:t>
            </a:r>
            <a:r>
              <a:rPr lang="uk-UA" altLang="zh-CN" sz="2000" smtClean="0"/>
              <a:t> </a:t>
            </a:r>
          </a:p>
          <a:p>
            <a:pPr>
              <a:lnSpc>
                <a:spcPct val="90000"/>
              </a:lnSpc>
            </a:pPr>
            <a:endParaRPr lang="uk-UA" altLang="zh-CN" sz="2000" i="1" smtClean="0"/>
          </a:p>
          <a:p>
            <a:pPr>
              <a:lnSpc>
                <a:spcPct val="90000"/>
              </a:lnSpc>
            </a:pPr>
            <a:r>
              <a:rPr lang="uk-UA" altLang="zh-CN" sz="2000" i="1" smtClean="0"/>
              <a:t>Призов або вступ працівника на військову службу або альтернативну (невійськову) службу</a:t>
            </a:r>
            <a:r>
              <a:rPr lang="uk-UA" altLang="zh-CN" sz="2000" smtClean="0"/>
              <a:t> </a:t>
            </a:r>
          </a:p>
          <a:p>
            <a:pPr>
              <a:lnSpc>
                <a:spcPct val="90000"/>
              </a:lnSpc>
            </a:pPr>
            <a:endParaRPr lang="uk-UA" altLang="zh-CN" sz="2000" i="1" smtClean="0"/>
          </a:p>
          <a:p>
            <a:pPr>
              <a:lnSpc>
                <a:spcPct val="90000"/>
              </a:lnSpc>
            </a:pPr>
            <a:r>
              <a:rPr lang="uk-UA" altLang="zh-CN" sz="2000" i="1" smtClean="0"/>
              <a:t>Розірвання трудового договору на вимогу профспілкового органу</a:t>
            </a:r>
          </a:p>
          <a:p>
            <a:pPr>
              <a:lnSpc>
                <a:spcPct val="90000"/>
              </a:lnSpc>
            </a:pPr>
            <a:endParaRPr lang="uk-UA" altLang="zh-CN" sz="2000" i="1" smtClean="0"/>
          </a:p>
          <a:p>
            <a:pPr>
              <a:lnSpc>
                <a:spcPct val="90000"/>
              </a:lnSpc>
            </a:pPr>
            <a:r>
              <a:rPr lang="uk-UA" altLang="zh-CN" sz="2000" i="1" smtClean="0"/>
              <a:t>Припинення трудового договору в зв’язку з порушенням правил прийняття </a:t>
            </a:r>
            <a:endParaRPr lang="uk-UA" sz="2000" i="1" smtClean="0"/>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3"/>
                                        </p:tgtEl>
                                        <p:attrNameLst>
                                          <p:attrName>style.visibility</p:attrName>
                                        </p:attrNameLst>
                                      </p:cBhvr>
                                      <p:to>
                                        <p:strVal val="visible"/>
                                      </p:to>
                                    </p:set>
                                    <p:anim calcmode="lin" valueType="num">
                                      <p:cBhvr additive="base">
                                        <p:cTn id="7" dur="500" fill="hold"/>
                                        <p:tgtEl>
                                          <p:spTgt spid="28673"/>
                                        </p:tgtEl>
                                        <p:attrNameLst>
                                          <p:attrName>ppt_x</p:attrName>
                                        </p:attrNameLst>
                                      </p:cBhvr>
                                      <p:tavLst>
                                        <p:tav tm="0">
                                          <p:val>
                                            <p:strVal val="#ppt_x"/>
                                          </p:val>
                                        </p:tav>
                                        <p:tav tm="100000">
                                          <p:val>
                                            <p:strVal val="#ppt_x"/>
                                          </p:val>
                                        </p:tav>
                                      </p:tavLst>
                                    </p:anim>
                                    <p:anim calcmode="lin" valueType="num">
                                      <p:cBhvr additive="base">
                                        <p:cTn id="8" dur="500" fill="hold"/>
                                        <p:tgtEl>
                                          <p:spTgt spid="2867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8674">
                                            <p:txEl>
                                              <p:pRg st="0" end="0"/>
                                            </p:txEl>
                                          </p:spTgt>
                                        </p:tgtEl>
                                        <p:attrNameLst>
                                          <p:attrName>style.visibility</p:attrName>
                                        </p:attrNameLst>
                                      </p:cBhvr>
                                      <p:to>
                                        <p:strVal val="visible"/>
                                      </p:to>
                                    </p:set>
                                    <p:animEffect transition="in" filter="blinds(horizontal)">
                                      <p:cBhvr>
                                        <p:cTn id="13" dur="500"/>
                                        <p:tgtEl>
                                          <p:spTgt spid="2867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8674">
                                            <p:txEl>
                                              <p:pRg st="2" end="2"/>
                                            </p:txEl>
                                          </p:spTgt>
                                        </p:tgtEl>
                                        <p:attrNameLst>
                                          <p:attrName>style.visibility</p:attrName>
                                        </p:attrNameLst>
                                      </p:cBhvr>
                                      <p:to>
                                        <p:strVal val="visible"/>
                                      </p:to>
                                    </p:set>
                                    <p:animEffect transition="in" filter="blinds(horizontal)">
                                      <p:cBhvr>
                                        <p:cTn id="18" dur="500"/>
                                        <p:tgtEl>
                                          <p:spTgt spid="28674">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8674">
                                            <p:txEl>
                                              <p:pRg st="4" end="4"/>
                                            </p:txEl>
                                          </p:spTgt>
                                        </p:tgtEl>
                                        <p:attrNameLst>
                                          <p:attrName>style.visibility</p:attrName>
                                        </p:attrNameLst>
                                      </p:cBhvr>
                                      <p:to>
                                        <p:strVal val="visible"/>
                                      </p:to>
                                    </p:set>
                                    <p:animEffect transition="in" filter="blinds(horizontal)">
                                      <p:cBhvr>
                                        <p:cTn id="23" dur="500"/>
                                        <p:tgtEl>
                                          <p:spTgt spid="2867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8674">
                                            <p:txEl>
                                              <p:pRg st="6" end="6"/>
                                            </p:txEl>
                                          </p:spTgt>
                                        </p:tgtEl>
                                        <p:attrNameLst>
                                          <p:attrName>style.visibility</p:attrName>
                                        </p:attrNameLst>
                                      </p:cBhvr>
                                      <p:to>
                                        <p:strVal val="visible"/>
                                      </p:to>
                                    </p:set>
                                    <p:animEffect transition="in" filter="blinds(horizontal)">
                                      <p:cBhvr>
                                        <p:cTn id="28" dur="500"/>
                                        <p:tgtEl>
                                          <p:spTgt spid="28674">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8674">
                                            <p:txEl>
                                              <p:pRg st="8" end="8"/>
                                            </p:txEl>
                                          </p:spTgt>
                                        </p:tgtEl>
                                        <p:attrNameLst>
                                          <p:attrName>style.visibility</p:attrName>
                                        </p:attrNameLst>
                                      </p:cBhvr>
                                      <p:to>
                                        <p:strVal val="visible"/>
                                      </p:to>
                                    </p:set>
                                    <p:animEffect transition="in" filter="blinds(horizontal)">
                                      <p:cBhvr>
                                        <p:cTn id="33" dur="500"/>
                                        <p:tgtEl>
                                          <p:spTgt spid="2867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3" grpId="0"/>
      <p:bldP spid="2867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idx="4294967295"/>
          </p:nvPr>
        </p:nvSpPr>
        <p:spPr>
          <a:xfrm>
            <a:off x="457200" y="381000"/>
            <a:ext cx="8229600" cy="663575"/>
          </a:xfrm>
        </p:spPr>
        <p:txBody>
          <a:bodyPr/>
          <a:lstStyle/>
          <a:p>
            <a:pPr algn="ctr">
              <a:defRPr/>
            </a:pPr>
            <a:r>
              <a:rPr lang="uk-UA" b="1" smtClean="0">
                <a:solidFill>
                  <a:srgbClr val="996600"/>
                </a:solidFill>
                <a:effectLst>
                  <a:outerShdw blurRad="38100" dist="38100" dir="2700000" algn="tl">
                    <a:srgbClr val="000000"/>
                  </a:outerShdw>
                </a:effectLst>
              </a:rPr>
              <a:t>План</a:t>
            </a:r>
          </a:p>
        </p:txBody>
      </p:sp>
      <p:sp>
        <p:nvSpPr>
          <p:cNvPr id="14340" name="Rectangle 4"/>
          <p:cNvSpPr>
            <a:spLocks noGrp="1"/>
          </p:cNvSpPr>
          <p:nvPr>
            <p:ph type="body" idx="4294967295"/>
          </p:nvPr>
        </p:nvSpPr>
        <p:spPr>
          <a:xfrm>
            <a:off x="457200" y="1295400"/>
            <a:ext cx="8229600" cy="4525963"/>
          </a:xfrm>
        </p:spPr>
        <p:txBody>
          <a:bodyPr/>
          <a:lstStyle/>
          <a:p>
            <a:pPr>
              <a:defRPr/>
            </a:pPr>
            <a:r>
              <a:rPr lang="uk-UA" b="1" smtClean="0">
                <a:effectLst>
                  <a:outerShdw blurRad="38100" dist="38100" dir="2700000" algn="tl">
                    <a:srgbClr val="FFFFFF"/>
                  </a:outerShdw>
                </a:effectLst>
              </a:rPr>
              <a:t>1. Зміна умов трудового договору</a:t>
            </a:r>
          </a:p>
          <a:p>
            <a:pPr>
              <a:defRPr/>
            </a:pPr>
            <a:r>
              <a:rPr lang="uk-UA" b="1" smtClean="0">
                <a:effectLst>
                  <a:outerShdw blurRad="38100" dist="38100" dir="2700000" algn="tl">
                    <a:srgbClr val="FFFFFF"/>
                  </a:outerShdw>
                </a:effectLst>
              </a:rPr>
              <a:t>2. Поняття та види підстав припинення трудового договору</a:t>
            </a:r>
          </a:p>
          <a:p>
            <a:pPr>
              <a:defRPr/>
            </a:pPr>
            <a:r>
              <a:rPr lang="uk-UA" b="1" smtClean="0">
                <a:effectLst>
                  <a:outerShdw blurRad="38100" dist="38100" dir="2700000" algn="tl">
                    <a:srgbClr val="FFFFFF"/>
                  </a:outerShdw>
                </a:effectLst>
              </a:rPr>
              <a:t>3. Підстави розірвання трудового договору з ініціативи роботодавця</a:t>
            </a:r>
          </a:p>
          <a:p>
            <a:pPr>
              <a:defRPr/>
            </a:pPr>
            <a:r>
              <a:rPr lang="uk-UA" b="1" smtClean="0">
                <a:effectLst>
                  <a:outerShdw blurRad="38100" dist="38100" dir="2700000" algn="tl">
                    <a:srgbClr val="FFFFFF"/>
                  </a:outerShdw>
                </a:effectLst>
              </a:rPr>
              <a:t>4. Припинення трудового договору з ініціативи працівника</a:t>
            </a:r>
          </a:p>
          <a:p>
            <a:pPr>
              <a:defRPr/>
            </a:pPr>
            <a:r>
              <a:rPr lang="uk-UA" b="1" smtClean="0">
                <a:effectLst>
                  <a:outerShdw blurRad="38100" dist="38100" dir="2700000" algn="tl">
                    <a:srgbClr val="FFFFFF"/>
                  </a:outerShdw>
                </a:effectLst>
              </a:rPr>
              <a:t>5. Розірвання трудового договору на вимогу третіх осіб</a:t>
            </a:r>
          </a:p>
          <a:p>
            <a:pPr>
              <a:defRPr/>
            </a:pPr>
            <a:endParaRPr lang="uk-UA" b="1" smtClean="0">
              <a:effectLst>
                <a:outerShdw blurRad="38100" dist="38100" dir="2700000" algn="tl">
                  <a:srgbClr val="FFFFFF"/>
                </a:outerShdw>
              </a:effectLst>
            </a:endParaRPr>
          </a:p>
          <a:p>
            <a:pPr>
              <a:defRPr/>
            </a:pPr>
            <a:endParaRPr lang="uk-UA" smtClean="0"/>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additive="base">
                                        <p:cTn id="7" dur="500" fill="hold"/>
                                        <p:tgtEl>
                                          <p:spTgt spid="14338"/>
                                        </p:tgtEl>
                                        <p:attrNameLst>
                                          <p:attrName>ppt_x</p:attrName>
                                        </p:attrNameLst>
                                      </p:cBhvr>
                                      <p:tavLst>
                                        <p:tav tm="0">
                                          <p:val>
                                            <p:strVal val="#ppt_x"/>
                                          </p:val>
                                        </p:tav>
                                        <p:tav tm="100000">
                                          <p:val>
                                            <p:strVal val="#ppt_x"/>
                                          </p:val>
                                        </p:tav>
                                      </p:tavLst>
                                    </p:anim>
                                    <p:anim calcmode="lin" valueType="num">
                                      <p:cBhvr additive="base">
                                        <p:cTn id="8" dur="500" fill="hold"/>
                                        <p:tgtEl>
                                          <p:spTgt spid="143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40">
                                            <p:txEl>
                                              <p:pRg st="0" end="0"/>
                                            </p:txEl>
                                          </p:spTgt>
                                        </p:tgtEl>
                                        <p:attrNameLst>
                                          <p:attrName>style.visibility</p:attrName>
                                        </p:attrNameLst>
                                      </p:cBhvr>
                                      <p:to>
                                        <p:strVal val="visible"/>
                                      </p:to>
                                    </p:set>
                                    <p:anim calcmode="lin" valueType="num">
                                      <p:cBhvr additive="base">
                                        <p:cTn id="13" dur="500" fill="hold"/>
                                        <p:tgtEl>
                                          <p:spTgt spid="1434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4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340">
                                            <p:txEl>
                                              <p:pRg st="1" end="1"/>
                                            </p:txEl>
                                          </p:spTgt>
                                        </p:tgtEl>
                                        <p:attrNameLst>
                                          <p:attrName>style.visibility</p:attrName>
                                        </p:attrNameLst>
                                      </p:cBhvr>
                                      <p:to>
                                        <p:strVal val="visible"/>
                                      </p:to>
                                    </p:set>
                                    <p:anim calcmode="lin" valueType="num">
                                      <p:cBhvr additive="base">
                                        <p:cTn id="19" dur="500" fill="hold"/>
                                        <p:tgtEl>
                                          <p:spTgt spid="14340">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34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340">
                                            <p:txEl>
                                              <p:pRg st="2" end="2"/>
                                            </p:txEl>
                                          </p:spTgt>
                                        </p:tgtEl>
                                        <p:attrNameLst>
                                          <p:attrName>style.visibility</p:attrName>
                                        </p:attrNameLst>
                                      </p:cBhvr>
                                      <p:to>
                                        <p:strVal val="visible"/>
                                      </p:to>
                                    </p:set>
                                    <p:anim calcmode="lin" valueType="num">
                                      <p:cBhvr additive="base">
                                        <p:cTn id="25" dur="500" fill="hold"/>
                                        <p:tgtEl>
                                          <p:spTgt spid="14340">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34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340">
                                            <p:txEl>
                                              <p:pRg st="3" end="3"/>
                                            </p:txEl>
                                          </p:spTgt>
                                        </p:tgtEl>
                                        <p:attrNameLst>
                                          <p:attrName>style.visibility</p:attrName>
                                        </p:attrNameLst>
                                      </p:cBhvr>
                                      <p:to>
                                        <p:strVal val="visible"/>
                                      </p:to>
                                    </p:set>
                                    <p:anim calcmode="lin" valueType="num">
                                      <p:cBhvr additive="base">
                                        <p:cTn id="31" dur="500" fill="hold"/>
                                        <p:tgtEl>
                                          <p:spTgt spid="14340">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34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340">
                                            <p:txEl>
                                              <p:pRg st="4" end="4"/>
                                            </p:txEl>
                                          </p:spTgt>
                                        </p:tgtEl>
                                        <p:attrNameLst>
                                          <p:attrName>style.visibility</p:attrName>
                                        </p:attrNameLst>
                                      </p:cBhvr>
                                      <p:to>
                                        <p:strVal val="visible"/>
                                      </p:to>
                                    </p:set>
                                    <p:anim calcmode="lin" valueType="num">
                                      <p:cBhvr additive="base">
                                        <p:cTn id="37" dur="500" fill="hold"/>
                                        <p:tgtEl>
                                          <p:spTgt spid="14340">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34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4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12" descr="76571152_trudovoydogovor"/>
          <p:cNvPicPr>
            <a:picLocks noChangeAspect="1" noChangeArrowheads="1"/>
          </p:cNvPicPr>
          <p:nvPr/>
        </p:nvPicPr>
        <p:blipFill>
          <a:blip r:embed="rId2">
            <a:clrChange>
              <a:clrFrom>
                <a:srgbClr val="CAE7D1"/>
              </a:clrFrom>
              <a:clrTo>
                <a:srgbClr val="CAE7D1">
                  <a:alpha val="0"/>
                </a:srgbClr>
              </a:clrTo>
            </a:clrChange>
          </a:blip>
          <a:srcRect/>
          <a:stretch>
            <a:fillRect/>
          </a:stretch>
        </p:blipFill>
        <p:spPr bwMode="auto">
          <a:xfrm>
            <a:off x="2743200" y="3938588"/>
            <a:ext cx="4114800" cy="2919412"/>
          </a:xfrm>
          <a:prstGeom prst="rect">
            <a:avLst/>
          </a:prstGeom>
          <a:noFill/>
          <a:ln w="9525">
            <a:noFill/>
            <a:miter lim="800000"/>
            <a:headEnd/>
            <a:tailEnd/>
          </a:ln>
        </p:spPr>
      </p:pic>
      <p:sp>
        <p:nvSpPr>
          <p:cNvPr id="16386" name="Rectangle 2"/>
          <p:cNvSpPr>
            <a:spLocks noGrp="1"/>
          </p:cNvSpPr>
          <p:nvPr>
            <p:ph type="title" idx="4294967295"/>
          </p:nvPr>
        </p:nvSpPr>
        <p:spPr/>
        <p:txBody>
          <a:bodyPr/>
          <a:lstStyle/>
          <a:p>
            <a:pPr algn="ctr">
              <a:defRPr/>
            </a:pPr>
            <a:r>
              <a:rPr lang="uk-UA" b="1" smtClean="0">
                <a:effectLst>
                  <a:outerShdw blurRad="38100" dist="38100" dir="2700000" algn="tl">
                    <a:srgbClr val="FFFFFF"/>
                  </a:outerShdw>
                </a:effectLst>
              </a:rPr>
              <a:t>1. Зміна умов трудового договору</a:t>
            </a:r>
            <a:br>
              <a:rPr lang="uk-UA" b="1" smtClean="0">
                <a:effectLst>
                  <a:outerShdw blurRad="38100" dist="38100" dir="2700000" algn="tl">
                    <a:srgbClr val="FFFFFF"/>
                  </a:outerShdw>
                </a:effectLst>
              </a:rPr>
            </a:br>
            <a:endParaRPr lang="uk-UA" b="1" smtClean="0">
              <a:effectLst>
                <a:outerShdw blurRad="38100" dist="38100" dir="2700000" algn="tl">
                  <a:srgbClr val="FFFFFF"/>
                </a:outerShdw>
              </a:effectLst>
            </a:endParaRPr>
          </a:p>
        </p:txBody>
      </p:sp>
      <p:sp>
        <p:nvSpPr>
          <p:cNvPr id="14339" name="AutoShape 5"/>
          <p:cNvSpPr>
            <a:spLocks noChangeArrowheads="1"/>
          </p:cNvSpPr>
          <p:nvPr/>
        </p:nvSpPr>
        <p:spPr bwMode="auto">
          <a:xfrm>
            <a:off x="6096000" y="1600200"/>
            <a:ext cx="685800" cy="985838"/>
          </a:xfrm>
          <a:prstGeom prst="curvedRightArrow">
            <a:avLst>
              <a:gd name="adj1" fmla="val 18601"/>
              <a:gd name="adj2" fmla="val 47351"/>
              <a:gd name="adj3" fmla="val 33333"/>
            </a:avLst>
          </a:prstGeom>
          <a:solidFill>
            <a:schemeClr val="accent1"/>
          </a:solidFill>
          <a:ln w="9525">
            <a:solidFill>
              <a:schemeClr val="tx1"/>
            </a:solidFill>
            <a:miter lim="800000"/>
            <a:headEnd/>
            <a:tailEnd/>
          </a:ln>
        </p:spPr>
        <p:txBody>
          <a:bodyPr wrap="none" anchor="ctr"/>
          <a:lstStyle/>
          <a:p>
            <a:endParaRPr lang="ru-RU"/>
          </a:p>
        </p:txBody>
      </p:sp>
      <p:sp>
        <p:nvSpPr>
          <p:cNvPr id="14340" name="AutoShape 6"/>
          <p:cNvSpPr>
            <a:spLocks noChangeArrowheads="1"/>
          </p:cNvSpPr>
          <p:nvPr/>
        </p:nvSpPr>
        <p:spPr bwMode="auto">
          <a:xfrm>
            <a:off x="2514600" y="1600200"/>
            <a:ext cx="581025" cy="985838"/>
          </a:xfrm>
          <a:prstGeom prst="curvedLeftArrow">
            <a:avLst>
              <a:gd name="adj1" fmla="val 19072"/>
              <a:gd name="adj2" fmla="val 53007"/>
              <a:gd name="adj3" fmla="val 33333"/>
            </a:avLst>
          </a:prstGeom>
          <a:solidFill>
            <a:schemeClr val="accent1"/>
          </a:solidFill>
          <a:ln w="9525">
            <a:solidFill>
              <a:schemeClr val="tx1"/>
            </a:solidFill>
            <a:miter lim="800000"/>
            <a:headEnd/>
            <a:tailEnd/>
          </a:ln>
        </p:spPr>
        <p:txBody>
          <a:bodyPr wrap="none" anchor="ctr"/>
          <a:lstStyle/>
          <a:p>
            <a:endParaRPr lang="ru-RU"/>
          </a:p>
        </p:txBody>
      </p:sp>
      <p:sp>
        <p:nvSpPr>
          <p:cNvPr id="14341" name="AutoShape 7"/>
          <p:cNvSpPr>
            <a:spLocks noChangeArrowheads="1"/>
          </p:cNvSpPr>
          <p:nvPr/>
        </p:nvSpPr>
        <p:spPr bwMode="auto">
          <a:xfrm flipH="1">
            <a:off x="4495800" y="1676400"/>
            <a:ext cx="352425" cy="976313"/>
          </a:xfrm>
          <a:prstGeom prst="downArrow">
            <a:avLst>
              <a:gd name="adj1" fmla="val 50000"/>
              <a:gd name="adj2" fmla="val 69257"/>
            </a:avLst>
          </a:prstGeom>
          <a:solidFill>
            <a:schemeClr val="accent1"/>
          </a:solidFill>
          <a:ln w="9525">
            <a:solidFill>
              <a:schemeClr val="tx1"/>
            </a:solidFill>
            <a:miter lim="800000"/>
            <a:headEnd/>
            <a:tailEnd/>
          </a:ln>
        </p:spPr>
        <p:txBody>
          <a:bodyPr wrap="none" anchor="ctr"/>
          <a:lstStyle/>
          <a:p>
            <a:endParaRPr lang="ru-RU"/>
          </a:p>
        </p:txBody>
      </p:sp>
      <p:sp>
        <p:nvSpPr>
          <p:cNvPr id="16392" name="Rectangle 8"/>
          <p:cNvSpPr>
            <a:spLocks noChangeArrowheads="1"/>
          </p:cNvSpPr>
          <p:nvPr/>
        </p:nvSpPr>
        <p:spPr bwMode="auto">
          <a:xfrm>
            <a:off x="457200" y="3048000"/>
            <a:ext cx="2057400" cy="1190625"/>
          </a:xfrm>
          <a:prstGeom prst="rect">
            <a:avLst/>
          </a:prstGeom>
          <a:noFill/>
          <a:ln w="9525">
            <a:noFill/>
            <a:miter lim="800000"/>
            <a:headEnd/>
            <a:tailEnd/>
          </a:ln>
          <a:effectLst/>
        </p:spPr>
        <p:txBody>
          <a:bodyPr anchor="ctr">
            <a:spAutoFit/>
          </a:bodyPr>
          <a:lstStyle/>
          <a:p>
            <a:pPr algn="ctr">
              <a:defRPr/>
            </a:pPr>
            <a:r>
              <a:rPr lang="uk-UA" b="1">
                <a:effectLst>
                  <a:outerShdw blurRad="38100" dist="38100" dir="2700000" algn="tl">
                    <a:srgbClr val="FFFFFF"/>
                  </a:outerShdw>
                </a:effectLst>
              </a:rPr>
              <a:t>переведення на іншу роботу</a:t>
            </a:r>
            <a:br>
              <a:rPr lang="uk-UA" b="1">
                <a:effectLst>
                  <a:outerShdw blurRad="38100" dist="38100" dir="2700000" algn="tl">
                    <a:srgbClr val="FFFFFF"/>
                  </a:outerShdw>
                </a:effectLst>
              </a:rPr>
            </a:br>
            <a:r>
              <a:rPr lang="uk-UA"/>
              <a:t/>
            </a:r>
            <a:br>
              <a:rPr lang="uk-UA"/>
            </a:br>
            <a:endParaRPr lang="ru-RU"/>
          </a:p>
        </p:txBody>
      </p:sp>
      <p:sp>
        <p:nvSpPr>
          <p:cNvPr id="16393" name="Rectangle 9"/>
          <p:cNvSpPr>
            <a:spLocks noChangeArrowheads="1"/>
          </p:cNvSpPr>
          <p:nvPr/>
        </p:nvSpPr>
        <p:spPr bwMode="auto">
          <a:xfrm>
            <a:off x="3200400" y="2590800"/>
            <a:ext cx="3048000" cy="1465263"/>
          </a:xfrm>
          <a:prstGeom prst="rect">
            <a:avLst/>
          </a:prstGeom>
          <a:noFill/>
          <a:ln w="9525">
            <a:noFill/>
            <a:miter lim="800000"/>
            <a:headEnd/>
            <a:tailEnd/>
          </a:ln>
          <a:effectLst/>
        </p:spPr>
        <p:txBody>
          <a:bodyPr anchor="ctr">
            <a:spAutoFit/>
          </a:bodyPr>
          <a:lstStyle/>
          <a:p>
            <a:pPr algn="ctr">
              <a:defRPr/>
            </a:pPr>
            <a:r>
              <a:rPr lang="uk-UA"/>
              <a:t/>
            </a:r>
            <a:br>
              <a:rPr lang="uk-UA"/>
            </a:br>
            <a:r>
              <a:rPr lang="uk-UA"/>
              <a:t/>
            </a:r>
            <a:br>
              <a:rPr lang="uk-UA"/>
            </a:br>
            <a:r>
              <a:rPr lang="uk-UA" b="1">
                <a:effectLst>
                  <a:outerShdw blurRad="38100" dist="38100" dir="2700000" algn="tl">
                    <a:srgbClr val="FFFFFF"/>
                  </a:outerShdw>
                </a:effectLst>
              </a:rPr>
              <a:t>переміщення на інше робоче місце</a:t>
            </a:r>
            <a:br>
              <a:rPr lang="uk-UA" b="1">
                <a:effectLst>
                  <a:outerShdw blurRad="38100" dist="38100" dir="2700000" algn="tl">
                    <a:srgbClr val="FFFFFF"/>
                  </a:outerShdw>
                </a:effectLst>
              </a:rPr>
            </a:br>
            <a:endParaRPr lang="ru-RU" b="1">
              <a:effectLst>
                <a:outerShdw blurRad="38100" dist="38100" dir="2700000" algn="tl">
                  <a:srgbClr val="FFFFFF"/>
                </a:outerShdw>
              </a:effectLst>
            </a:endParaRPr>
          </a:p>
        </p:txBody>
      </p:sp>
      <p:sp>
        <p:nvSpPr>
          <p:cNvPr id="16394" name="Rectangle 10"/>
          <p:cNvSpPr>
            <a:spLocks noChangeArrowheads="1"/>
          </p:cNvSpPr>
          <p:nvPr/>
        </p:nvSpPr>
        <p:spPr bwMode="auto">
          <a:xfrm>
            <a:off x="6705600" y="2514600"/>
            <a:ext cx="2209800" cy="1190625"/>
          </a:xfrm>
          <a:prstGeom prst="rect">
            <a:avLst/>
          </a:prstGeom>
          <a:noFill/>
          <a:ln w="9525">
            <a:noFill/>
            <a:miter lim="800000"/>
            <a:headEnd/>
            <a:tailEnd/>
          </a:ln>
          <a:effectLst/>
        </p:spPr>
        <p:txBody>
          <a:bodyPr anchor="ctr">
            <a:spAutoFit/>
          </a:bodyPr>
          <a:lstStyle/>
          <a:p>
            <a:pPr algn="ctr">
              <a:defRPr/>
            </a:pPr>
            <a:r>
              <a:rPr lang="uk-UA"/>
              <a:t/>
            </a:r>
            <a:br>
              <a:rPr lang="uk-UA"/>
            </a:br>
            <a:r>
              <a:rPr lang="uk-UA"/>
              <a:t/>
            </a:r>
            <a:br>
              <a:rPr lang="uk-UA"/>
            </a:br>
            <a:r>
              <a:rPr lang="uk-UA" b="1">
                <a:effectLst>
                  <a:outerShdw blurRad="38100" dist="38100" dir="2700000" algn="tl">
                    <a:srgbClr val="FFFFFF"/>
                  </a:outerShdw>
                </a:effectLst>
              </a:rPr>
              <a:t>зміна істотних умов праці</a:t>
            </a:r>
            <a:r>
              <a:rPr lang="ru-RU" b="1">
                <a:effectLst>
                  <a:outerShdw blurRad="38100" dist="38100" dir="2700000" algn="tl">
                    <a:srgbClr val="FFFFFF"/>
                  </a:outerShdw>
                </a:effectLst>
              </a:rPr>
              <a:t> </a:t>
            </a:r>
          </a:p>
        </p:txBody>
      </p:sp>
      <p:sp>
        <p:nvSpPr>
          <p:cNvPr id="14345" name="Line 17"/>
          <p:cNvSpPr>
            <a:spLocks noChangeShapeType="1"/>
          </p:cNvSpPr>
          <p:nvPr/>
        </p:nvSpPr>
        <p:spPr bwMode="auto">
          <a:xfrm flipH="1">
            <a:off x="1066800" y="3733800"/>
            <a:ext cx="304800" cy="685800"/>
          </a:xfrm>
          <a:prstGeom prst="line">
            <a:avLst/>
          </a:prstGeom>
          <a:noFill/>
          <a:ln w="9525">
            <a:solidFill>
              <a:schemeClr val="tx1"/>
            </a:solidFill>
            <a:round/>
            <a:headEnd/>
            <a:tailEnd type="triangle" w="med" len="med"/>
          </a:ln>
        </p:spPr>
        <p:txBody>
          <a:bodyPr/>
          <a:lstStyle/>
          <a:p>
            <a:endParaRPr lang="ru-RU"/>
          </a:p>
        </p:txBody>
      </p:sp>
      <p:sp>
        <p:nvSpPr>
          <p:cNvPr id="14346" name="Line 18"/>
          <p:cNvSpPr>
            <a:spLocks noChangeShapeType="1"/>
          </p:cNvSpPr>
          <p:nvPr/>
        </p:nvSpPr>
        <p:spPr bwMode="auto">
          <a:xfrm>
            <a:off x="1600200" y="3733800"/>
            <a:ext cx="304800" cy="685800"/>
          </a:xfrm>
          <a:prstGeom prst="line">
            <a:avLst/>
          </a:prstGeom>
          <a:noFill/>
          <a:ln w="9525">
            <a:solidFill>
              <a:schemeClr val="tx1"/>
            </a:solidFill>
            <a:round/>
            <a:headEnd/>
            <a:tailEnd type="triangle" w="med" len="med"/>
          </a:ln>
        </p:spPr>
        <p:txBody>
          <a:bodyPr/>
          <a:lstStyle/>
          <a:p>
            <a:endParaRPr lang="ru-RU"/>
          </a:p>
        </p:txBody>
      </p:sp>
      <p:sp>
        <p:nvSpPr>
          <p:cNvPr id="16403" name="Rectangle 19"/>
          <p:cNvSpPr>
            <a:spLocks noChangeArrowheads="1"/>
          </p:cNvSpPr>
          <p:nvPr/>
        </p:nvSpPr>
        <p:spPr bwMode="auto">
          <a:xfrm>
            <a:off x="228600" y="4572000"/>
            <a:ext cx="914400" cy="641350"/>
          </a:xfrm>
          <a:prstGeom prst="rect">
            <a:avLst/>
          </a:prstGeom>
          <a:noFill/>
          <a:ln w="9525">
            <a:noFill/>
            <a:miter lim="800000"/>
            <a:headEnd/>
            <a:tailEnd/>
          </a:ln>
          <a:effectLst/>
        </p:spPr>
        <p:txBody>
          <a:bodyPr>
            <a:spAutoFit/>
          </a:bodyPr>
          <a:lstStyle/>
          <a:p>
            <a:pPr>
              <a:defRPr/>
            </a:pPr>
            <a:r>
              <a:rPr lang="uk-UA" b="1">
                <a:effectLst>
                  <a:outerShdw blurRad="38100" dist="38100" dir="2700000" algn="tl">
                    <a:srgbClr val="FFFFFF"/>
                  </a:outerShdw>
                </a:effectLst>
              </a:rPr>
              <a:t>тимчасове</a:t>
            </a:r>
          </a:p>
        </p:txBody>
      </p:sp>
      <p:sp>
        <p:nvSpPr>
          <p:cNvPr id="16404" name="Rectangle 20"/>
          <p:cNvSpPr>
            <a:spLocks noChangeArrowheads="1"/>
          </p:cNvSpPr>
          <p:nvPr/>
        </p:nvSpPr>
        <p:spPr bwMode="auto">
          <a:xfrm>
            <a:off x="1600200" y="4572000"/>
            <a:ext cx="914400" cy="641350"/>
          </a:xfrm>
          <a:prstGeom prst="rect">
            <a:avLst/>
          </a:prstGeom>
          <a:noFill/>
          <a:ln w="9525">
            <a:noFill/>
            <a:miter lim="800000"/>
            <a:headEnd/>
            <a:tailEnd/>
          </a:ln>
          <a:effectLst/>
        </p:spPr>
        <p:txBody>
          <a:bodyPr>
            <a:spAutoFit/>
          </a:bodyPr>
          <a:lstStyle/>
          <a:p>
            <a:pPr>
              <a:defRPr/>
            </a:pPr>
            <a:r>
              <a:rPr lang="uk-UA" b="1">
                <a:effectLst>
                  <a:outerShdw blurRad="38100" dist="38100" dir="2700000" algn="tl">
                    <a:srgbClr val="FFFFFF"/>
                  </a:outerShdw>
                </a:effectLst>
              </a:rPr>
              <a:t>постійне</a:t>
            </a: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92"/>
                                        </p:tgtEl>
                                        <p:attrNameLst>
                                          <p:attrName>style.visibility</p:attrName>
                                        </p:attrNameLst>
                                      </p:cBhvr>
                                      <p:to>
                                        <p:strVal val="visible"/>
                                      </p:to>
                                    </p:set>
                                    <p:anim calcmode="lin" valueType="num">
                                      <p:cBhvr additive="base">
                                        <p:cTn id="13" dur="500" fill="hold"/>
                                        <p:tgtEl>
                                          <p:spTgt spid="16392"/>
                                        </p:tgtEl>
                                        <p:attrNameLst>
                                          <p:attrName>ppt_x</p:attrName>
                                        </p:attrNameLst>
                                      </p:cBhvr>
                                      <p:tavLst>
                                        <p:tav tm="0">
                                          <p:val>
                                            <p:strVal val="#ppt_x"/>
                                          </p:val>
                                        </p:tav>
                                        <p:tav tm="100000">
                                          <p:val>
                                            <p:strVal val="#ppt_x"/>
                                          </p:val>
                                        </p:tav>
                                      </p:tavLst>
                                    </p:anim>
                                    <p:anim calcmode="lin" valueType="num">
                                      <p:cBhvr additive="base">
                                        <p:cTn id="14" dur="500" fill="hold"/>
                                        <p:tgtEl>
                                          <p:spTgt spid="1639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403"/>
                                        </p:tgtEl>
                                        <p:attrNameLst>
                                          <p:attrName>style.visibility</p:attrName>
                                        </p:attrNameLst>
                                      </p:cBhvr>
                                      <p:to>
                                        <p:strVal val="visible"/>
                                      </p:to>
                                    </p:set>
                                    <p:anim calcmode="lin" valueType="num">
                                      <p:cBhvr additive="base">
                                        <p:cTn id="19" dur="500" fill="hold"/>
                                        <p:tgtEl>
                                          <p:spTgt spid="16403"/>
                                        </p:tgtEl>
                                        <p:attrNameLst>
                                          <p:attrName>ppt_x</p:attrName>
                                        </p:attrNameLst>
                                      </p:cBhvr>
                                      <p:tavLst>
                                        <p:tav tm="0">
                                          <p:val>
                                            <p:strVal val="#ppt_x"/>
                                          </p:val>
                                        </p:tav>
                                        <p:tav tm="100000">
                                          <p:val>
                                            <p:strVal val="#ppt_x"/>
                                          </p:val>
                                        </p:tav>
                                      </p:tavLst>
                                    </p:anim>
                                    <p:anim calcmode="lin" valueType="num">
                                      <p:cBhvr additive="base">
                                        <p:cTn id="20" dur="500" fill="hold"/>
                                        <p:tgtEl>
                                          <p:spTgt spid="1640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404"/>
                                        </p:tgtEl>
                                        <p:attrNameLst>
                                          <p:attrName>style.visibility</p:attrName>
                                        </p:attrNameLst>
                                      </p:cBhvr>
                                      <p:to>
                                        <p:strVal val="visible"/>
                                      </p:to>
                                    </p:set>
                                    <p:anim calcmode="lin" valueType="num">
                                      <p:cBhvr additive="base">
                                        <p:cTn id="25" dur="500" fill="hold"/>
                                        <p:tgtEl>
                                          <p:spTgt spid="16404"/>
                                        </p:tgtEl>
                                        <p:attrNameLst>
                                          <p:attrName>ppt_x</p:attrName>
                                        </p:attrNameLst>
                                      </p:cBhvr>
                                      <p:tavLst>
                                        <p:tav tm="0">
                                          <p:val>
                                            <p:strVal val="#ppt_x"/>
                                          </p:val>
                                        </p:tav>
                                        <p:tav tm="100000">
                                          <p:val>
                                            <p:strVal val="#ppt_x"/>
                                          </p:val>
                                        </p:tav>
                                      </p:tavLst>
                                    </p:anim>
                                    <p:anim calcmode="lin" valueType="num">
                                      <p:cBhvr additive="base">
                                        <p:cTn id="26" dur="500" fill="hold"/>
                                        <p:tgtEl>
                                          <p:spTgt spid="1640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93"/>
                                        </p:tgtEl>
                                        <p:attrNameLst>
                                          <p:attrName>style.visibility</p:attrName>
                                        </p:attrNameLst>
                                      </p:cBhvr>
                                      <p:to>
                                        <p:strVal val="visible"/>
                                      </p:to>
                                    </p:set>
                                    <p:anim calcmode="lin" valueType="num">
                                      <p:cBhvr additive="base">
                                        <p:cTn id="31" dur="500" fill="hold"/>
                                        <p:tgtEl>
                                          <p:spTgt spid="16393"/>
                                        </p:tgtEl>
                                        <p:attrNameLst>
                                          <p:attrName>ppt_x</p:attrName>
                                        </p:attrNameLst>
                                      </p:cBhvr>
                                      <p:tavLst>
                                        <p:tav tm="0">
                                          <p:val>
                                            <p:strVal val="#ppt_x"/>
                                          </p:val>
                                        </p:tav>
                                        <p:tav tm="100000">
                                          <p:val>
                                            <p:strVal val="#ppt_x"/>
                                          </p:val>
                                        </p:tav>
                                      </p:tavLst>
                                    </p:anim>
                                    <p:anim calcmode="lin" valueType="num">
                                      <p:cBhvr additive="base">
                                        <p:cTn id="32" dur="500" fill="hold"/>
                                        <p:tgtEl>
                                          <p:spTgt spid="1639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394"/>
                                        </p:tgtEl>
                                        <p:attrNameLst>
                                          <p:attrName>style.visibility</p:attrName>
                                        </p:attrNameLst>
                                      </p:cBhvr>
                                      <p:to>
                                        <p:strVal val="visible"/>
                                      </p:to>
                                    </p:set>
                                    <p:anim calcmode="lin" valueType="num">
                                      <p:cBhvr additive="base">
                                        <p:cTn id="37" dur="500" fill="hold"/>
                                        <p:tgtEl>
                                          <p:spTgt spid="16394"/>
                                        </p:tgtEl>
                                        <p:attrNameLst>
                                          <p:attrName>ppt_x</p:attrName>
                                        </p:attrNameLst>
                                      </p:cBhvr>
                                      <p:tavLst>
                                        <p:tav tm="0">
                                          <p:val>
                                            <p:strVal val="#ppt_x"/>
                                          </p:val>
                                        </p:tav>
                                        <p:tav tm="100000">
                                          <p:val>
                                            <p:strVal val="#ppt_x"/>
                                          </p:val>
                                        </p:tav>
                                      </p:tavLst>
                                    </p:anim>
                                    <p:anim calcmode="lin" valueType="num">
                                      <p:cBhvr additive="base">
                                        <p:cTn id="38" dur="500" fill="hold"/>
                                        <p:tgtEl>
                                          <p:spTgt spid="163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92" grpId="0"/>
      <p:bldP spid="16393" grpId="0"/>
      <p:bldP spid="16394" grpId="0"/>
      <p:bldP spid="16403" grpId="0"/>
      <p:bldP spid="1640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idx="4294967295"/>
          </p:nvPr>
        </p:nvSpPr>
        <p:spPr>
          <a:xfrm>
            <a:off x="609600" y="304800"/>
            <a:ext cx="8229600" cy="1143000"/>
          </a:xfrm>
        </p:spPr>
        <p:txBody>
          <a:bodyPr/>
          <a:lstStyle/>
          <a:p>
            <a:pPr algn="ctr"/>
            <a:r>
              <a:rPr lang="uk-UA" sz="3200" b="1" smtClean="0"/>
              <a:t>Переведення працівників на іншу тимчасову роботу</a:t>
            </a:r>
            <a:r>
              <a:rPr lang="ru-RU" sz="3200" smtClean="0"/>
              <a:t> </a:t>
            </a:r>
            <a:endParaRPr lang="uk-UA" sz="3200" smtClean="0"/>
          </a:p>
        </p:txBody>
      </p:sp>
      <p:sp>
        <p:nvSpPr>
          <p:cNvPr id="17411" name="Rectangle 3"/>
          <p:cNvSpPr>
            <a:spLocks noGrp="1"/>
          </p:cNvSpPr>
          <p:nvPr>
            <p:ph type="body" idx="4294967295"/>
          </p:nvPr>
        </p:nvSpPr>
        <p:spPr>
          <a:xfrm>
            <a:off x="457200" y="1676400"/>
            <a:ext cx="8686800" cy="990600"/>
          </a:xfrm>
        </p:spPr>
        <p:txBody>
          <a:bodyPr/>
          <a:lstStyle/>
          <a:p>
            <a:pPr>
              <a:lnSpc>
                <a:spcPct val="80000"/>
              </a:lnSpc>
            </a:pPr>
            <a:r>
              <a:rPr lang="uk-UA" sz="1600" smtClean="0"/>
              <a:t>Суть тимчасових переведень полягає у тому, що застережені у трудовому договорі умови тимчасово змінюються відповідно до вказаних у законодавстві причин, проте сам договір не втрачає своєї чинності. Відновлення ж попередніх умов договору відбувається після припинення обставин, що зумовили переведення працівника</a:t>
            </a:r>
            <a:r>
              <a:rPr lang="ru-RU" sz="1600" smtClean="0"/>
              <a:t> </a:t>
            </a:r>
            <a:endParaRPr lang="uk-UA" sz="1600" smtClean="0"/>
          </a:p>
        </p:txBody>
      </p:sp>
      <p:sp>
        <p:nvSpPr>
          <p:cNvPr id="17412" name="Rectangle 4"/>
          <p:cNvSpPr>
            <a:spLocks noChangeArrowheads="1"/>
          </p:cNvSpPr>
          <p:nvPr/>
        </p:nvSpPr>
        <p:spPr bwMode="auto">
          <a:xfrm>
            <a:off x="2819400" y="2743200"/>
            <a:ext cx="3733800" cy="701675"/>
          </a:xfrm>
          <a:prstGeom prst="rect">
            <a:avLst/>
          </a:prstGeom>
          <a:noFill/>
          <a:ln w="9525">
            <a:noFill/>
            <a:miter lim="800000"/>
            <a:headEnd/>
            <a:tailEnd/>
          </a:ln>
          <a:effectLst/>
        </p:spPr>
        <p:txBody>
          <a:bodyPr anchor="ctr">
            <a:spAutoFit/>
          </a:bodyPr>
          <a:lstStyle/>
          <a:p>
            <a:pPr algn="ctr">
              <a:defRPr/>
            </a:pPr>
            <a:r>
              <a:rPr lang="ru-RU" sz="2000" b="1">
                <a:effectLst>
                  <a:outerShdw blurRad="38100" dist="38100" dir="2700000" algn="tl">
                    <a:srgbClr val="FFFFFF"/>
                  </a:outerShdw>
                </a:effectLst>
              </a:rPr>
              <a:t>Види тимчасових переведень</a:t>
            </a:r>
          </a:p>
        </p:txBody>
      </p:sp>
      <p:sp>
        <p:nvSpPr>
          <p:cNvPr id="15364" name="Line 5"/>
          <p:cNvSpPr>
            <a:spLocks noChangeShapeType="1"/>
          </p:cNvSpPr>
          <p:nvPr/>
        </p:nvSpPr>
        <p:spPr bwMode="auto">
          <a:xfrm flipH="1">
            <a:off x="1905000" y="3429000"/>
            <a:ext cx="1143000" cy="685800"/>
          </a:xfrm>
          <a:prstGeom prst="line">
            <a:avLst/>
          </a:prstGeom>
          <a:noFill/>
          <a:ln w="9525">
            <a:solidFill>
              <a:schemeClr val="tx1"/>
            </a:solidFill>
            <a:round/>
            <a:headEnd/>
            <a:tailEnd type="triangle" w="med" len="med"/>
          </a:ln>
        </p:spPr>
        <p:txBody>
          <a:bodyPr/>
          <a:lstStyle/>
          <a:p>
            <a:endParaRPr lang="ru-RU"/>
          </a:p>
        </p:txBody>
      </p:sp>
      <p:sp>
        <p:nvSpPr>
          <p:cNvPr id="15365" name="Line 6"/>
          <p:cNvSpPr>
            <a:spLocks noChangeShapeType="1"/>
          </p:cNvSpPr>
          <p:nvPr/>
        </p:nvSpPr>
        <p:spPr bwMode="auto">
          <a:xfrm>
            <a:off x="6172200" y="3352800"/>
            <a:ext cx="1143000" cy="685800"/>
          </a:xfrm>
          <a:prstGeom prst="line">
            <a:avLst/>
          </a:prstGeom>
          <a:noFill/>
          <a:ln w="9525">
            <a:solidFill>
              <a:schemeClr val="tx1"/>
            </a:solidFill>
            <a:round/>
            <a:headEnd/>
            <a:tailEnd type="triangle" w="med" len="med"/>
          </a:ln>
        </p:spPr>
        <p:txBody>
          <a:bodyPr/>
          <a:lstStyle/>
          <a:p>
            <a:endParaRPr lang="ru-RU"/>
          </a:p>
        </p:txBody>
      </p:sp>
      <p:sp>
        <p:nvSpPr>
          <p:cNvPr id="15366" name="Line 7"/>
          <p:cNvSpPr>
            <a:spLocks noChangeShapeType="1"/>
          </p:cNvSpPr>
          <p:nvPr/>
        </p:nvSpPr>
        <p:spPr bwMode="auto">
          <a:xfrm>
            <a:off x="4572000" y="3429000"/>
            <a:ext cx="0" cy="914400"/>
          </a:xfrm>
          <a:prstGeom prst="line">
            <a:avLst/>
          </a:prstGeom>
          <a:noFill/>
          <a:ln w="9525">
            <a:solidFill>
              <a:schemeClr val="tx1"/>
            </a:solidFill>
            <a:round/>
            <a:headEnd/>
            <a:tailEnd type="triangle" w="med" len="med"/>
          </a:ln>
        </p:spPr>
        <p:txBody>
          <a:bodyPr/>
          <a:lstStyle/>
          <a:p>
            <a:endParaRPr lang="ru-RU"/>
          </a:p>
        </p:txBody>
      </p:sp>
      <p:sp>
        <p:nvSpPr>
          <p:cNvPr id="17416" name="Rectangle 8"/>
          <p:cNvSpPr>
            <a:spLocks noChangeArrowheads="1"/>
          </p:cNvSpPr>
          <p:nvPr/>
        </p:nvSpPr>
        <p:spPr bwMode="auto">
          <a:xfrm>
            <a:off x="228600" y="4419600"/>
            <a:ext cx="3124200" cy="915988"/>
          </a:xfrm>
          <a:prstGeom prst="rect">
            <a:avLst/>
          </a:prstGeom>
          <a:noFill/>
          <a:ln w="9525">
            <a:noFill/>
            <a:miter lim="800000"/>
            <a:headEnd/>
            <a:tailEnd/>
          </a:ln>
        </p:spPr>
        <p:txBody>
          <a:bodyPr anchor="ctr">
            <a:spAutoFit/>
          </a:bodyPr>
          <a:lstStyle/>
          <a:p>
            <a:pPr algn="ctr"/>
            <a:r>
              <a:rPr lang="uk-UA"/>
              <a:t>переведення з причин виняткового характеру</a:t>
            </a:r>
            <a:endParaRPr lang="ru-RU"/>
          </a:p>
          <a:p>
            <a:pPr algn="ctr"/>
            <a:r>
              <a:rPr lang="uk-UA"/>
              <a:t>	</a:t>
            </a:r>
            <a:endParaRPr lang="ru-RU"/>
          </a:p>
        </p:txBody>
      </p:sp>
      <p:sp>
        <p:nvSpPr>
          <p:cNvPr id="17417" name="Rectangle 9"/>
          <p:cNvSpPr>
            <a:spLocks noChangeArrowheads="1"/>
          </p:cNvSpPr>
          <p:nvPr/>
        </p:nvSpPr>
        <p:spPr bwMode="auto">
          <a:xfrm>
            <a:off x="3079750" y="4129088"/>
            <a:ext cx="2711450" cy="1190625"/>
          </a:xfrm>
          <a:prstGeom prst="rect">
            <a:avLst/>
          </a:prstGeom>
          <a:noFill/>
          <a:ln w="9525">
            <a:noFill/>
            <a:miter lim="800000"/>
            <a:headEnd/>
            <a:tailEnd/>
          </a:ln>
        </p:spPr>
        <p:txBody>
          <a:bodyPr anchor="ctr">
            <a:spAutoFit/>
          </a:bodyPr>
          <a:lstStyle/>
          <a:p>
            <a:pPr algn="ctr"/>
            <a:endParaRPr lang="ru-RU"/>
          </a:p>
          <a:p>
            <a:pPr algn="ctr"/>
            <a:r>
              <a:rPr lang="uk-UA"/>
              <a:t>переведення у разі простою</a:t>
            </a:r>
          </a:p>
          <a:p>
            <a:pPr algn="ctr"/>
            <a:endParaRPr lang="ru-RU"/>
          </a:p>
        </p:txBody>
      </p:sp>
      <p:sp>
        <p:nvSpPr>
          <p:cNvPr id="17418" name="Rectangle 10"/>
          <p:cNvSpPr>
            <a:spLocks noChangeArrowheads="1"/>
          </p:cNvSpPr>
          <p:nvPr/>
        </p:nvSpPr>
        <p:spPr bwMode="auto">
          <a:xfrm>
            <a:off x="5791200" y="4343400"/>
            <a:ext cx="3048000" cy="641350"/>
          </a:xfrm>
          <a:prstGeom prst="rect">
            <a:avLst/>
          </a:prstGeom>
          <a:noFill/>
          <a:ln w="9525">
            <a:noFill/>
            <a:miter lim="800000"/>
            <a:headEnd/>
            <a:tailEnd/>
          </a:ln>
        </p:spPr>
        <p:txBody>
          <a:bodyPr anchor="ctr">
            <a:spAutoFit/>
          </a:bodyPr>
          <a:lstStyle/>
          <a:p>
            <a:pPr algn="ctr"/>
            <a:r>
              <a:rPr lang="uk-UA"/>
              <a:t>переведення в інтересах працівника</a:t>
            </a:r>
            <a:r>
              <a:rPr lang="ru-RU"/>
              <a:t> </a:t>
            </a: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p:cTn id="7" dur="500" decel="50000" fill="hold">
                                          <p:stCondLst>
                                            <p:cond delay="0"/>
                                          </p:stCondLst>
                                        </p:cTn>
                                        <p:tgtEl>
                                          <p:spTgt spid="17410"/>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7410"/>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7410"/>
                                        </p:tgtEl>
                                        <p:attrNameLst>
                                          <p:attrName>ppt_w</p:attrName>
                                        </p:attrNameLst>
                                      </p:cBhvr>
                                      <p:tavLst>
                                        <p:tav tm="0">
                                          <p:val>
                                            <p:strVal val="#ppt_w*.05"/>
                                          </p:val>
                                        </p:tav>
                                        <p:tav tm="100000">
                                          <p:val>
                                            <p:strVal val="#ppt_w"/>
                                          </p:val>
                                        </p:tav>
                                      </p:tavLst>
                                    </p:anim>
                                    <p:anim calcmode="lin" valueType="num">
                                      <p:cBhvr>
                                        <p:cTn id="10" dur="1000" fill="hold"/>
                                        <p:tgtEl>
                                          <p:spTgt spid="17410"/>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7410"/>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7410"/>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7410"/>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7410"/>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17411">
                                            <p:txEl>
                                              <p:pRg st="0" end="0"/>
                                            </p:txEl>
                                          </p:spTgt>
                                        </p:tgtEl>
                                        <p:attrNameLst>
                                          <p:attrName>style.visibility</p:attrName>
                                        </p:attrNameLst>
                                      </p:cBhvr>
                                      <p:to>
                                        <p:strVal val="visible"/>
                                      </p:to>
                                    </p:set>
                                    <p:animEffect transition="in" filter="blinds(horizontal)">
                                      <p:cBhvr>
                                        <p:cTn id="19" dur="500"/>
                                        <p:tgtEl>
                                          <p:spTgt spid="17411">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7412"/>
                                        </p:tgtEl>
                                        <p:attrNameLst>
                                          <p:attrName>style.visibility</p:attrName>
                                        </p:attrNameLst>
                                      </p:cBhvr>
                                      <p:to>
                                        <p:strVal val="visible"/>
                                      </p:to>
                                    </p:set>
                                    <p:anim calcmode="lin" valueType="num">
                                      <p:cBhvr additive="base">
                                        <p:cTn id="24" dur="500" fill="hold"/>
                                        <p:tgtEl>
                                          <p:spTgt spid="17412"/>
                                        </p:tgtEl>
                                        <p:attrNameLst>
                                          <p:attrName>ppt_x</p:attrName>
                                        </p:attrNameLst>
                                      </p:cBhvr>
                                      <p:tavLst>
                                        <p:tav tm="0">
                                          <p:val>
                                            <p:strVal val="#ppt_x"/>
                                          </p:val>
                                        </p:tav>
                                        <p:tav tm="100000">
                                          <p:val>
                                            <p:strVal val="#ppt_x"/>
                                          </p:val>
                                        </p:tav>
                                      </p:tavLst>
                                    </p:anim>
                                    <p:anim calcmode="lin" valueType="num">
                                      <p:cBhvr additive="base">
                                        <p:cTn id="25"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7416"/>
                                        </p:tgtEl>
                                        <p:attrNameLst>
                                          <p:attrName>style.visibility</p:attrName>
                                        </p:attrNameLst>
                                      </p:cBhvr>
                                      <p:to>
                                        <p:strVal val="visible"/>
                                      </p:to>
                                    </p:set>
                                    <p:anim calcmode="lin" valueType="num">
                                      <p:cBhvr additive="base">
                                        <p:cTn id="30" dur="500" fill="hold"/>
                                        <p:tgtEl>
                                          <p:spTgt spid="17416"/>
                                        </p:tgtEl>
                                        <p:attrNameLst>
                                          <p:attrName>ppt_x</p:attrName>
                                        </p:attrNameLst>
                                      </p:cBhvr>
                                      <p:tavLst>
                                        <p:tav tm="0">
                                          <p:val>
                                            <p:strVal val="#ppt_x"/>
                                          </p:val>
                                        </p:tav>
                                        <p:tav tm="100000">
                                          <p:val>
                                            <p:strVal val="#ppt_x"/>
                                          </p:val>
                                        </p:tav>
                                      </p:tavLst>
                                    </p:anim>
                                    <p:anim calcmode="lin" valueType="num">
                                      <p:cBhvr additive="base">
                                        <p:cTn id="31" dur="500" fill="hold"/>
                                        <p:tgtEl>
                                          <p:spTgt spid="17416"/>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7417"/>
                                        </p:tgtEl>
                                        <p:attrNameLst>
                                          <p:attrName>style.visibility</p:attrName>
                                        </p:attrNameLst>
                                      </p:cBhvr>
                                      <p:to>
                                        <p:strVal val="visible"/>
                                      </p:to>
                                    </p:set>
                                    <p:anim calcmode="lin" valueType="num">
                                      <p:cBhvr additive="base">
                                        <p:cTn id="36" dur="500" fill="hold"/>
                                        <p:tgtEl>
                                          <p:spTgt spid="17417"/>
                                        </p:tgtEl>
                                        <p:attrNameLst>
                                          <p:attrName>ppt_x</p:attrName>
                                        </p:attrNameLst>
                                      </p:cBhvr>
                                      <p:tavLst>
                                        <p:tav tm="0">
                                          <p:val>
                                            <p:strVal val="#ppt_x"/>
                                          </p:val>
                                        </p:tav>
                                        <p:tav tm="100000">
                                          <p:val>
                                            <p:strVal val="#ppt_x"/>
                                          </p:val>
                                        </p:tav>
                                      </p:tavLst>
                                    </p:anim>
                                    <p:anim calcmode="lin" valueType="num">
                                      <p:cBhvr additive="base">
                                        <p:cTn id="37" dur="500" fill="hold"/>
                                        <p:tgtEl>
                                          <p:spTgt spid="17417"/>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7418"/>
                                        </p:tgtEl>
                                        <p:attrNameLst>
                                          <p:attrName>style.visibility</p:attrName>
                                        </p:attrNameLst>
                                      </p:cBhvr>
                                      <p:to>
                                        <p:strVal val="visible"/>
                                      </p:to>
                                    </p:set>
                                    <p:anim calcmode="lin" valueType="num">
                                      <p:cBhvr additive="base">
                                        <p:cTn id="42" dur="500" fill="hold"/>
                                        <p:tgtEl>
                                          <p:spTgt spid="17418"/>
                                        </p:tgtEl>
                                        <p:attrNameLst>
                                          <p:attrName>ppt_x</p:attrName>
                                        </p:attrNameLst>
                                      </p:cBhvr>
                                      <p:tavLst>
                                        <p:tav tm="0">
                                          <p:val>
                                            <p:strVal val="#ppt_x"/>
                                          </p:val>
                                        </p:tav>
                                        <p:tav tm="100000">
                                          <p:val>
                                            <p:strVal val="#ppt_x"/>
                                          </p:val>
                                        </p:tav>
                                      </p:tavLst>
                                    </p:anim>
                                    <p:anim calcmode="lin" valueType="num">
                                      <p:cBhvr additive="base">
                                        <p:cTn id="43" dur="500" fill="hold"/>
                                        <p:tgtEl>
                                          <p:spTgt spid="174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P spid="17412" grpId="0"/>
      <p:bldP spid="17416" grpId="0"/>
      <p:bldP spid="17417" grpId="0"/>
      <p:bldP spid="174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idx="4294967295"/>
          </p:nvPr>
        </p:nvSpPr>
        <p:spPr>
          <a:xfrm>
            <a:off x="381000" y="533400"/>
            <a:ext cx="8229600" cy="739775"/>
          </a:xfrm>
        </p:spPr>
        <p:txBody>
          <a:bodyPr/>
          <a:lstStyle/>
          <a:p>
            <a:pPr>
              <a:defRPr/>
            </a:pPr>
            <a:r>
              <a:rPr lang="uk-UA" sz="3200" b="1" i="1" smtClean="0">
                <a:effectLst>
                  <a:outerShdw blurRad="38100" dist="38100" dir="2700000" algn="tl">
                    <a:srgbClr val="FFFFFF"/>
                  </a:outerShdw>
                </a:effectLst>
              </a:rPr>
              <a:t>Переведення працівників на іншу роботу -</a:t>
            </a:r>
            <a:r>
              <a:rPr lang="uk-UA" sz="3200" b="1" smtClean="0"/>
              <a:t> </a:t>
            </a:r>
          </a:p>
        </p:txBody>
      </p:sp>
      <p:sp>
        <p:nvSpPr>
          <p:cNvPr id="21507" name="Rectangle 3"/>
          <p:cNvSpPr>
            <a:spLocks noGrp="1"/>
          </p:cNvSpPr>
          <p:nvPr>
            <p:ph type="body" idx="4294967295"/>
          </p:nvPr>
        </p:nvSpPr>
        <p:spPr>
          <a:xfrm>
            <a:off x="457200" y="1447800"/>
            <a:ext cx="8229600" cy="2667000"/>
          </a:xfrm>
        </p:spPr>
        <p:txBody>
          <a:bodyPr/>
          <a:lstStyle/>
          <a:p>
            <a:r>
              <a:rPr lang="uk-UA" smtClean="0"/>
              <a:t>Переведення працівника на іншу роботу означає зміну його трудової функції, переведення на іншу посаду, роботу за іншою спеціальністю, в результаті чого змінюються його трудові права і обов'язки, ступінь його професійної самостійності і відповідальності</a:t>
            </a:r>
            <a:r>
              <a:rPr lang="ru-RU" smtClean="0"/>
              <a:t> </a:t>
            </a:r>
            <a:endParaRPr lang="uk-UA" smtClean="0"/>
          </a:p>
        </p:txBody>
      </p:sp>
      <p:sp>
        <p:nvSpPr>
          <p:cNvPr id="21508" name="Rectangle 4"/>
          <p:cNvSpPr>
            <a:spLocks noChangeArrowheads="1"/>
          </p:cNvSpPr>
          <p:nvPr/>
        </p:nvSpPr>
        <p:spPr bwMode="auto">
          <a:xfrm>
            <a:off x="4648200" y="4843463"/>
            <a:ext cx="4267200" cy="2014537"/>
          </a:xfrm>
          <a:prstGeom prst="rect">
            <a:avLst/>
          </a:prstGeom>
          <a:noFill/>
          <a:ln w="9525">
            <a:noFill/>
            <a:miter lim="800000"/>
            <a:headEnd/>
            <a:tailEnd/>
          </a:ln>
        </p:spPr>
        <p:txBody>
          <a:bodyPr anchor="ctr">
            <a:spAutoFit/>
          </a:bodyPr>
          <a:lstStyle/>
          <a:p>
            <a:r>
              <a:rPr lang="uk-UA"/>
              <a:t>Залежно від місця переведення: а) в межах однієї організації чи підприємства для виконання іншої роботи, не обумовленої трудовим договором; б) в іншу організацію (підприємство) або навіть в іншу місцевість</a:t>
            </a:r>
            <a:r>
              <a:rPr lang="ru-RU"/>
              <a:t> </a:t>
            </a:r>
          </a:p>
        </p:txBody>
      </p:sp>
      <p:sp>
        <p:nvSpPr>
          <p:cNvPr id="16388" name="AutoShape 5"/>
          <p:cNvSpPr>
            <a:spLocks noChangeArrowheads="1"/>
          </p:cNvSpPr>
          <p:nvPr/>
        </p:nvSpPr>
        <p:spPr bwMode="auto">
          <a:xfrm>
            <a:off x="5715000" y="3886200"/>
            <a:ext cx="687388" cy="533400"/>
          </a:xfrm>
          <a:prstGeom prst="downArrow">
            <a:avLst>
              <a:gd name="adj1" fmla="val 50000"/>
              <a:gd name="adj2" fmla="val 25000"/>
            </a:avLst>
          </a:prstGeom>
          <a:solidFill>
            <a:schemeClr val="tx1"/>
          </a:solidFill>
          <a:ln w="9525">
            <a:solidFill>
              <a:schemeClr val="tx1"/>
            </a:solidFill>
            <a:miter lim="800000"/>
            <a:headEnd/>
            <a:tailEnd/>
          </a:ln>
        </p:spPr>
        <p:txBody>
          <a:bodyPr wrap="none" anchor="ctr"/>
          <a:lstStyle/>
          <a:p>
            <a:endParaRPr lang="ru-RU"/>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anim calcmode="lin" valueType="num">
                                      <p:cBhvr>
                                        <p:cTn id="8" dur="2000" fill="hold"/>
                                        <p:tgtEl>
                                          <p:spTgt spid="21506"/>
                                        </p:tgtEl>
                                        <p:attrNameLst>
                                          <p:attrName>style.rotation</p:attrName>
                                        </p:attrNameLst>
                                      </p:cBhvr>
                                      <p:tavLst>
                                        <p:tav tm="0">
                                          <p:val>
                                            <p:fltVal val="720"/>
                                          </p:val>
                                        </p:tav>
                                        <p:tav tm="100000">
                                          <p:val>
                                            <p:fltVal val="0"/>
                                          </p:val>
                                        </p:tav>
                                      </p:tavLst>
                                    </p:anim>
                                    <p:anim calcmode="lin" valueType="num">
                                      <p:cBhvr>
                                        <p:cTn id="9" dur="2000" fill="hold"/>
                                        <p:tgtEl>
                                          <p:spTgt spid="21506"/>
                                        </p:tgtEl>
                                        <p:attrNameLst>
                                          <p:attrName>ppt_h</p:attrName>
                                        </p:attrNameLst>
                                      </p:cBhvr>
                                      <p:tavLst>
                                        <p:tav tm="0">
                                          <p:val>
                                            <p:fltVal val="0"/>
                                          </p:val>
                                        </p:tav>
                                        <p:tav tm="100000">
                                          <p:val>
                                            <p:strVal val="#ppt_h"/>
                                          </p:val>
                                        </p:tav>
                                      </p:tavLst>
                                    </p:anim>
                                    <p:anim calcmode="lin" valueType="num">
                                      <p:cBhvr>
                                        <p:cTn id="10" dur="2000" fill="hold"/>
                                        <p:tgtEl>
                                          <p:spTgt spid="21506"/>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21507">
                                            <p:txEl>
                                              <p:pRg st="0" end="0"/>
                                            </p:txEl>
                                          </p:spTgt>
                                        </p:tgtEl>
                                        <p:attrNameLst>
                                          <p:attrName>style.visibility</p:attrName>
                                        </p:attrNameLst>
                                      </p:cBhvr>
                                      <p:to>
                                        <p:strVal val="visible"/>
                                      </p:to>
                                    </p:set>
                                    <p:animEffect transition="in" filter="fade">
                                      <p:cBhvr>
                                        <p:cTn id="15" dur="2000"/>
                                        <p:tgtEl>
                                          <p:spTgt spid="21507">
                                            <p:txEl>
                                              <p:pRg st="0" end="0"/>
                                            </p:txEl>
                                          </p:spTgt>
                                        </p:tgtEl>
                                      </p:cBhvr>
                                    </p:animEffect>
                                    <p:anim calcmode="lin" valueType="num">
                                      <p:cBhvr>
                                        <p:cTn id="16" dur="2000" fill="hold"/>
                                        <p:tgtEl>
                                          <p:spTgt spid="21507">
                                            <p:txEl>
                                              <p:pRg st="0" end="0"/>
                                            </p:txEl>
                                          </p:spTgt>
                                        </p:tgtEl>
                                        <p:attrNameLst>
                                          <p:attrName>style.rotation</p:attrName>
                                        </p:attrNameLst>
                                      </p:cBhvr>
                                      <p:tavLst>
                                        <p:tav tm="0">
                                          <p:val>
                                            <p:fltVal val="720"/>
                                          </p:val>
                                        </p:tav>
                                        <p:tav tm="100000">
                                          <p:val>
                                            <p:fltVal val="0"/>
                                          </p:val>
                                        </p:tav>
                                      </p:tavLst>
                                    </p:anim>
                                    <p:anim calcmode="lin" valueType="num">
                                      <p:cBhvr>
                                        <p:cTn id="17" dur="2000" fill="hold"/>
                                        <p:tgtEl>
                                          <p:spTgt spid="21507">
                                            <p:txEl>
                                              <p:pRg st="0" end="0"/>
                                            </p:txEl>
                                          </p:spTgt>
                                        </p:tgtEl>
                                        <p:attrNameLst>
                                          <p:attrName>ppt_h</p:attrName>
                                        </p:attrNameLst>
                                      </p:cBhvr>
                                      <p:tavLst>
                                        <p:tav tm="0">
                                          <p:val>
                                            <p:fltVal val="0"/>
                                          </p:val>
                                        </p:tav>
                                        <p:tav tm="100000">
                                          <p:val>
                                            <p:strVal val="#ppt_h"/>
                                          </p:val>
                                        </p:tav>
                                      </p:tavLst>
                                    </p:anim>
                                    <p:anim calcmode="lin" valueType="num">
                                      <p:cBhvr>
                                        <p:cTn id="18" dur="2000" fill="hold"/>
                                        <p:tgtEl>
                                          <p:spTgt spid="21507">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1508"/>
                                        </p:tgtEl>
                                        <p:attrNameLst>
                                          <p:attrName>style.visibility</p:attrName>
                                        </p:attrNameLst>
                                      </p:cBhvr>
                                      <p:to>
                                        <p:strVal val="visible"/>
                                      </p:to>
                                    </p:set>
                                    <p:animEffect transition="in" filter="blinds(horizontal)">
                                      <p:cBhvr>
                                        <p:cTn id="23"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p:bldP spid="2150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type="body" idx="4294967295"/>
          </p:nvPr>
        </p:nvSpPr>
        <p:spPr>
          <a:xfrm>
            <a:off x="457200" y="609600"/>
            <a:ext cx="4419600" cy="5715000"/>
          </a:xfrm>
        </p:spPr>
        <p:txBody>
          <a:bodyPr/>
          <a:lstStyle/>
          <a:p>
            <a:r>
              <a:rPr lang="uk-UA" sz="2400" i="1" smtClean="0"/>
              <a:t>Роботодавець має право перевести працівника на іншу роботу, не обумовлену трудовим договором, без його згоди для відвернення або ліквідації наслідків стихійного лиха, епідемій, епізоотій, виробничих аварій, а також інших обставин, які ставлять або можуть поставити під загрозу життя чи нормальні життєві умови людей</a:t>
            </a:r>
            <a:r>
              <a:rPr lang="ru-RU" sz="2400" smtClean="0"/>
              <a:t> </a:t>
            </a:r>
            <a:endParaRPr lang="uk-UA" sz="2400" smtClean="0"/>
          </a:p>
        </p:txBody>
      </p:sp>
      <p:pic>
        <p:nvPicPr>
          <p:cNvPr id="18437" name="Picture 5" descr="5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648200" y="1676400"/>
            <a:ext cx="4243388" cy="472440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8437"/>
                                        </p:tgtEl>
                                        <p:attrNameLst>
                                          <p:attrName>style.visibility</p:attrName>
                                        </p:attrNameLst>
                                      </p:cBhvr>
                                      <p:to>
                                        <p:strVal val="visible"/>
                                      </p:to>
                                    </p:set>
                                    <p:anim calcmode="lin" valueType="num">
                                      <p:cBhvr>
                                        <p:cTn id="7" dur="1000" fill="hold"/>
                                        <p:tgtEl>
                                          <p:spTgt spid="18437"/>
                                        </p:tgtEl>
                                        <p:attrNameLst>
                                          <p:attrName>ppt_w</p:attrName>
                                        </p:attrNameLst>
                                      </p:cBhvr>
                                      <p:tavLst>
                                        <p:tav tm="0">
                                          <p:val>
                                            <p:strVal val="#ppt_w*0.70"/>
                                          </p:val>
                                        </p:tav>
                                        <p:tav tm="100000">
                                          <p:val>
                                            <p:strVal val="#ppt_w"/>
                                          </p:val>
                                        </p:tav>
                                      </p:tavLst>
                                    </p:anim>
                                    <p:anim calcmode="lin" valueType="num">
                                      <p:cBhvr>
                                        <p:cTn id="8" dur="1000" fill="hold"/>
                                        <p:tgtEl>
                                          <p:spTgt spid="18437"/>
                                        </p:tgtEl>
                                        <p:attrNameLst>
                                          <p:attrName>ppt_h</p:attrName>
                                        </p:attrNameLst>
                                      </p:cBhvr>
                                      <p:tavLst>
                                        <p:tav tm="0">
                                          <p:val>
                                            <p:strVal val="#ppt_h"/>
                                          </p:val>
                                        </p:tav>
                                        <p:tav tm="100000">
                                          <p:val>
                                            <p:strVal val="#ppt_h"/>
                                          </p:val>
                                        </p:tav>
                                      </p:tavLst>
                                    </p:anim>
                                    <p:animEffect transition="in" filter="fade">
                                      <p:cBhvr>
                                        <p:cTn id="9" dur="1000"/>
                                        <p:tgtEl>
                                          <p:spTgt spid="18437"/>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8435">
                                            <p:txEl>
                                              <p:pRg st="0" end="0"/>
                                            </p:txEl>
                                          </p:spTgt>
                                        </p:tgtEl>
                                        <p:attrNameLst>
                                          <p:attrName>style.visibility</p:attrName>
                                        </p:attrNameLst>
                                      </p:cBhvr>
                                      <p:to>
                                        <p:strVal val="visible"/>
                                      </p:to>
                                    </p:set>
                                    <p:anim calcmode="lin" valueType="num">
                                      <p:cBhvr additive="base">
                                        <p:cTn id="14"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843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idx="4294967295"/>
          </p:nvPr>
        </p:nvSpPr>
        <p:spPr>
          <a:xfrm>
            <a:off x="457200" y="358775"/>
            <a:ext cx="3429000" cy="1165225"/>
          </a:xfrm>
        </p:spPr>
        <p:txBody>
          <a:bodyPr/>
          <a:lstStyle/>
          <a:p>
            <a:pPr>
              <a:defRPr/>
            </a:pPr>
            <a:r>
              <a:rPr lang="uk-UA" b="1" i="1" smtClean="0">
                <a:effectLst>
                  <a:outerShdw blurRad="38100" dist="38100" dir="2700000" algn="tl">
                    <a:srgbClr val="FFFFFF"/>
                  </a:outerShdw>
                </a:effectLst>
              </a:rPr>
              <a:t>ст. 34 КЗпП</a:t>
            </a:r>
            <a:r>
              <a:rPr lang="ru-RU" sz="3200" smtClean="0"/>
              <a:t> </a:t>
            </a:r>
            <a:r>
              <a:rPr lang="uk-UA" sz="3200" smtClean="0"/>
              <a:t/>
            </a:r>
            <a:br>
              <a:rPr lang="uk-UA" sz="3200" smtClean="0"/>
            </a:br>
            <a:endParaRPr lang="uk-UA" sz="3200" smtClean="0"/>
          </a:p>
        </p:txBody>
      </p:sp>
      <p:sp>
        <p:nvSpPr>
          <p:cNvPr id="19459" name="Rectangle 3"/>
          <p:cNvSpPr>
            <a:spLocks noGrp="1"/>
          </p:cNvSpPr>
          <p:nvPr>
            <p:ph type="body" idx="4294967295"/>
          </p:nvPr>
        </p:nvSpPr>
        <p:spPr>
          <a:xfrm>
            <a:off x="762000" y="3124200"/>
            <a:ext cx="8229600" cy="3505200"/>
          </a:xfrm>
        </p:spPr>
        <p:txBody>
          <a:bodyPr/>
          <a:lstStyle/>
          <a:p>
            <a:pPr>
              <a:lnSpc>
                <a:spcPct val="90000"/>
              </a:lnSpc>
              <a:defRPr/>
            </a:pPr>
            <a:r>
              <a:rPr lang="uk-UA" b="1" smtClean="0">
                <a:effectLst>
                  <a:outerShdw blurRad="38100" dist="38100" dir="2700000" algn="tl">
                    <a:srgbClr val="FFFFFF"/>
                  </a:outerShdw>
                </a:effectLst>
              </a:rPr>
              <a:t>У відповідності з трудовим законодавством працівник за його згодою може бути тимчасово переведений на іншу роботу у разі простою</a:t>
            </a:r>
            <a:r>
              <a:rPr lang="uk-UA" b="1" i="1" smtClean="0">
                <a:effectLst>
                  <a:outerShdw blurRad="38100" dist="38100" dir="2700000" algn="tl">
                    <a:srgbClr val="FFFFFF"/>
                  </a:outerShdw>
                </a:effectLst>
              </a:rPr>
              <a:t>. Простій — це призупинення роботи, викликане відсутністю організаційних або технічних умов, необхідних для виконання роботи, невідворотною силою або іншими обставинами</a:t>
            </a:r>
            <a:endParaRPr lang="uk-UA" b="1" smtClean="0">
              <a:effectLst>
                <a:outerShdw blurRad="38100" dist="38100" dir="2700000" algn="tl">
                  <a:srgbClr val="FFFFFF"/>
                </a:outerShdw>
              </a:effectLst>
            </a:endParaRPr>
          </a:p>
        </p:txBody>
      </p:sp>
      <p:sp>
        <p:nvSpPr>
          <p:cNvPr id="19460" name="AutoShape 4"/>
          <p:cNvSpPr>
            <a:spLocks noChangeArrowheads="1"/>
          </p:cNvSpPr>
          <p:nvPr/>
        </p:nvSpPr>
        <p:spPr bwMode="auto">
          <a:xfrm rot="3219636">
            <a:off x="2667000" y="1371600"/>
            <a:ext cx="1828800" cy="1371600"/>
          </a:xfrm>
          <a:custGeom>
            <a:avLst/>
            <a:gdLst>
              <a:gd name="T0" fmla="*/ 1371600 w 21600"/>
              <a:gd name="T1" fmla="*/ 0 h 21600"/>
              <a:gd name="T2" fmla="*/ 0 w 21600"/>
              <a:gd name="T3" fmla="*/ 685800 h 21600"/>
              <a:gd name="T4" fmla="*/ 1371600 w 21600"/>
              <a:gd name="T5" fmla="*/ 1371600 h 21600"/>
              <a:gd name="T6" fmla="*/ 1828800 w 21600"/>
              <a:gd name="T7" fmla="*/ 6858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tx1"/>
          </a:solidFill>
          <a:ln w="9525">
            <a:solidFill>
              <a:schemeClr val="tx1"/>
            </a:solidFill>
            <a:miter lim="800000"/>
            <a:headEnd/>
            <a:tailEnd/>
          </a:ln>
        </p:spPr>
        <p:txBody>
          <a:bodyPr wrap="none" anchor="ctr"/>
          <a:lstStyle/>
          <a:p>
            <a:endParaRPr lang="ru-RU"/>
          </a:p>
        </p:txBody>
      </p:sp>
      <p:pic>
        <p:nvPicPr>
          <p:cNvPr id="18436" name="Picture 6" descr="q72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572000" y="609600"/>
            <a:ext cx="4343400" cy="2060575"/>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additive="base">
                                        <p:cTn id="7" dur="5000" fill="hold"/>
                                        <p:tgtEl>
                                          <p:spTgt spid="19458"/>
                                        </p:tgtEl>
                                        <p:attrNameLst>
                                          <p:attrName>ppt_x</p:attrName>
                                        </p:attrNameLst>
                                      </p:cBhvr>
                                      <p:tavLst>
                                        <p:tav tm="0">
                                          <p:val>
                                            <p:strVal val="#ppt_x"/>
                                          </p:val>
                                        </p:tav>
                                        <p:tav tm="100000">
                                          <p:val>
                                            <p:strVal val="#ppt_x"/>
                                          </p:val>
                                        </p:tav>
                                      </p:tavLst>
                                    </p:anim>
                                    <p:anim calcmode="lin" valueType="num">
                                      <p:cBhvr additive="base">
                                        <p:cTn id="8" dur="5000" fill="hold"/>
                                        <p:tgtEl>
                                          <p:spTgt spid="194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60"/>
                                        </p:tgtEl>
                                        <p:attrNameLst>
                                          <p:attrName>style.visibility</p:attrName>
                                        </p:attrNameLst>
                                      </p:cBhvr>
                                      <p:to>
                                        <p:strVal val="visible"/>
                                      </p:to>
                                    </p:set>
                                    <p:anim calcmode="lin" valueType="num">
                                      <p:cBhvr additive="base">
                                        <p:cTn id="13" dur="500" fill="hold"/>
                                        <p:tgtEl>
                                          <p:spTgt spid="19460"/>
                                        </p:tgtEl>
                                        <p:attrNameLst>
                                          <p:attrName>ppt_x</p:attrName>
                                        </p:attrNameLst>
                                      </p:cBhvr>
                                      <p:tavLst>
                                        <p:tav tm="0">
                                          <p:val>
                                            <p:strVal val="#ppt_x"/>
                                          </p:val>
                                        </p:tav>
                                        <p:tav tm="100000">
                                          <p:val>
                                            <p:strVal val="#ppt_x"/>
                                          </p:val>
                                        </p:tav>
                                      </p:tavLst>
                                    </p:anim>
                                    <p:anim calcmode="lin" valueType="num">
                                      <p:cBhvr additive="base">
                                        <p:cTn id="14" dur="500" fill="hold"/>
                                        <p:tgtEl>
                                          <p:spTgt spid="1946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459">
                                            <p:txEl>
                                              <p:pRg st="0" end="0"/>
                                            </p:txEl>
                                          </p:spTgt>
                                        </p:tgtEl>
                                        <p:attrNameLst>
                                          <p:attrName>style.visibility</p:attrName>
                                        </p:attrNameLst>
                                      </p:cBhvr>
                                      <p:to>
                                        <p:strVal val="visible"/>
                                      </p:to>
                                    </p:set>
                                    <p:anim calcmode="lin" valueType="num">
                                      <p:cBhvr additive="base">
                                        <p:cTn id="19"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build="p"/>
      <p:bldP spid="1946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7" name="Picture 7" descr="a25_2"/>
          <p:cNvPicPr>
            <a:picLocks noChangeAspect="1" noChangeArrowheads="1"/>
          </p:cNvPicPr>
          <p:nvPr/>
        </p:nvPicPr>
        <p:blipFill>
          <a:blip r:embed="rId2">
            <a:clrChange>
              <a:clrFrom>
                <a:srgbClr val="0DB7EA"/>
              </a:clrFrom>
              <a:clrTo>
                <a:srgbClr val="0DB7EA">
                  <a:alpha val="0"/>
                </a:srgbClr>
              </a:clrTo>
            </a:clrChange>
          </a:blip>
          <a:srcRect/>
          <a:stretch>
            <a:fillRect/>
          </a:stretch>
        </p:blipFill>
        <p:spPr bwMode="auto">
          <a:xfrm>
            <a:off x="5334000" y="1704975"/>
            <a:ext cx="3810000" cy="5153025"/>
          </a:xfrm>
          <a:prstGeom prst="rect">
            <a:avLst/>
          </a:prstGeom>
          <a:noFill/>
          <a:ln w="9525">
            <a:noFill/>
            <a:miter lim="800000"/>
            <a:headEnd/>
            <a:tailEnd/>
          </a:ln>
        </p:spPr>
      </p:pic>
      <p:sp>
        <p:nvSpPr>
          <p:cNvPr id="20482" name="Rectangle 2"/>
          <p:cNvSpPr>
            <a:spLocks noGrp="1"/>
          </p:cNvSpPr>
          <p:nvPr>
            <p:ph type="title" idx="4294967295"/>
          </p:nvPr>
        </p:nvSpPr>
        <p:spPr>
          <a:xfrm>
            <a:off x="533400" y="228600"/>
            <a:ext cx="8229600" cy="739775"/>
          </a:xfrm>
        </p:spPr>
        <p:txBody>
          <a:bodyPr/>
          <a:lstStyle/>
          <a:p>
            <a:pPr>
              <a:defRPr/>
            </a:pPr>
            <a:r>
              <a:rPr lang="uk-UA" b="1" smtClean="0">
                <a:effectLst>
                  <a:outerShdw blurRad="38100" dist="38100" dir="2700000" algn="tl">
                    <a:srgbClr val="FFFFFF"/>
                  </a:outerShdw>
                </a:effectLst>
              </a:rPr>
              <a:t>Переміщення на інше робоче місце</a:t>
            </a:r>
          </a:p>
        </p:txBody>
      </p:sp>
      <p:sp>
        <p:nvSpPr>
          <p:cNvPr id="20483" name="Rectangle 3"/>
          <p:cNvSpPr>
            <a:spLocks noGrp="1"/>
          </p:cNvSpPr>
          <p:nvPr>
            <p:ph type="body" idx="4294967295"/>
          </p:nvPr>
        </p:nvSpPr>
        <p:spPr>
          <a:xfrm>
            <a:off x="457200" y="1752600"/>
            <a:ext cx="8229600" cy="4525963"/>
          </a:xfrm>
        </p:spPr>
        <p:txBody>
          <a:bodyPr/>
          <a:lstStyle/>
          <a:p>
            <a:pPr>
              <a:lnSpc>
                <a:spcPct val="90000"/>
              </a:lnSpc>
            </a:pPr>
            <a:r>
              <a:rPr lang="uk-UA" sz="2000" smtClean="0"/>
              <a:t>Як правило, переміщення пов'язане з реалізацією власником або адміністрацією підприємства (установи, організації) їх повноважень по управлінню виробництвом і організації праці. </a:t>
            </a:r>
          </a:p>
          <a:p>
            <a:pPr>
              <a:lnSpc>
                <a:spcPct val="90000"/>
              </a:lnSpc>
            </a:pPr>
            <a:endParaRPr lang="uk-UA" sz="2000" smtClean="0"/>
          </a:p>
          <a:p>
            <a:pPr>
              <a:lnSpc>
                <a:spcPct val="90000"/>
              </a:lnSpc>
            </a:pPr>
            <a:r>
              <a:rPr lang="uk-UA" sz="2000" smtClean="0"/>
              <a:t>Переміщення на інше робоче місце може проводитись за розпорядженням власника або адміністрації і не потребує згоди працівника. </a:t>
            </a:r>
          </a:p>
          <a:p>
            <a:pPr>
              <a:lnSpc>
                <a:spcPct val="90000"/>
              </a:lnSpc>
            </a:pPr>
            <a:endParaRPr lang="uk-UA" sz="2000" smtClean="0"/>
          </a:p>
          <a:p>
            <a:pPr>
              <a:lnSpc>
                <a:spcPct val="90000"/>
              </a:lnSpc>
            </a:pPr>
            <a:r>
              <a:rPr lang="uk-UA" sz="2000" smtClean="0"/>
              <a:t>При цьому існує лише одне застереження: вони не мають права переміщати працівника з однієї роботи на іншу, якщо умови її виконання на новому робочому місці протипоказані йому за станом здоров'я.</a:t>
            </a:r>
            <a:br>
              <a:rPr lang="uk-UA" sz="2000" smtClean="0"/>
            </a:br>
            <a:r>
              <a:rPr lang="uk-UA" sz="2000" smtClean="0"/>
              <a:t/>
            </a:r>
            <a:br>
              <a:rPr lang="uk-UA" sz="2000" smtClean="0"/>
            </a:br>
            <a:endParaRPr lang="uk-UA" sz="2000" smtClean="0"/>
          </a:p>
        </p:txBody>
      </p:sp>
      <p:sp>
        <p:nvSpPr>
          <p:cNvPr id="19460" name="AutoShape 4"/>
          <p:cNvSpPr>
            <a:spLocks noChangeArrowheads="1"/>
          </p:cNvSpPr>
          <p:nvPr/>
        </p:nvSpPr>
        <p:spPr bwMode="auto">
          <a:xfrm rot="5400000">
            <a:off x="4038600" y="1219200"/>
            <a:ext cx="381000" cy="381000"/>
          </a:xfrm>
          <a:prstGeom prst="notchedRightArrow">
            <a:avLst>
              <a:gd name="adj1" fmla="val 50000"/>
              <a:gd name="adj2" fmla="val 25000"/>
            </a:avLst>
          </a:prstGeom>
          <a:solidFill>
            <a:schemeClr val="tx1"/>
          </a:solidFill>
          <a:ln w="9525">
            <a:solidFill>
              <a:schemeClr val="tx1"/>
            </a:solidFill>
            <a:miter lim="800000"/>
            <a:headEnd/>
            <a:tailEnd/>
          </a:ln>
        </p:spPr>
        <p:txBody>
          <a:bodyPr wrap="none" anchor="ctr"/>
          <a:lstStyle/>
          <a:p>
            <a:endParaRPr lang="ru-RU"/>
          </a:p>
        </p:txBody>
      </p:sp>
      <p:sp>
        <p:nvSpPr>
          <p:cNvPr id="19461" name="AutoShape 5"/>
          <p:cNvSpPr>
            <a:spLocks noChangeArrowheads="1"/>
          </p:cNvSpPr>
          <p:nvPr/>
        </p:nvSpPr>
        <p:spPr bwMode="auto">
          <a:xfrm rot="5400000">
            <a:off x="4038600" y="1219200"/>
            <a:ext cx="381000" cy="381000"/>
          </a:xfrm>
          <a:prstGeom prst="notchedRightArrow">
            <a:avLst>
              <a:gd name="adj1" fmla="val 50000"/>
              <a:gd name="adj2" fmla="val 25000"/>
            </a:avLst>
          </a:prstGeom>
          <a:solidFill>
            <a:schemeClr val="tx1"/>
          </a:solidFill>
          <a:ln w="9525">
            <a:solidFill>
              <a:schemeClr val="tx1"/>
            </a:solidFill>
            <a:miter lim="800000"/>
            <a:headEnd/>
            <a:tailEnd/>
          </a:ln>
        </p:spPr>
        <p:txBody>
          <a:bodyPr wrap="none" anchor="ctr"/>
          <a:lstStyle/>
          <a:p>
            <a:endParaRPr lang="ru-RU"/>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20487"/>
                                        </p:tgtEl>
                                        <p:attrNameLst>
                                          <p:attrName>style.visibility</p:attrName>
                                        </p:attrNameLst>
                                      </p:cBhvr>
                                      <p:to>
                                        <p:strVal val="visible"/>
                                      </p:to>
                                    </p:set>
                                    <p:anim calcmode="lin" valueType="num">
                                      <p:cBhvr>
                                        <p:cTn id="7" dur="500" decel="50000" fill="hold">
                                          <p:stCondLst>
                                            <p:cond delay="0"/>
                                          </p:stCondLst>
                                        </p:cTn>
                                        <p:tgtEl>
                                          <p:spTgt spid="20487"/>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0487"/>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0487"/>
                                        </p:tgtEl>
                                        <p:attrNameLst>
                                          <p:attrName>ppt_w</p:attrName>
                                        </p:attrNameLst>
                                      </p:cBhvr>
                                      <p:tavLst>
                                        <p:tav tm="0">
                                          <p:val>
                                            <p:strVal val="#ppt_w*.05"/>
                                          </p:val>
                                        </p:tav>
                                        <p:tav tm="100000">
                                          <p:val>
                                            <p:strVal val="#ppt_w"/>
                                          </p:val>
                                        </p:tav>
                                      </p:tavLst>
                                    </p:anim>
                                    <p:anim calcmode="lin" valueType="num">
                                      <p:cBhvr>
                                        <p:cTn id="10" dur="1000" fill="hold"/>
                                        <p:tgtEl>
                                          <p:spTgt spid="20487"/>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0487"/>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0487"/>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0487"/>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0487"/>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482"/>
                                        </p:tgtEl>
                                        <p:attrNameLst>
                                          <p:attrName>style.visibility</p:attrName>
                                        </p:attrNameLst>
                                      </p:cBhvr>
                                      <p:to>
                                        <p:strVal val="visible"/>
                                      </p:to>
                                    </p:set>
                                    <p:anim calcmode="lin" valueType="num">
                                      <p:cBhvr additive="base">
                                        <p:cTn id="19" dur="500" fill="hold"/>
                                        <p:tgtEl>
                                          <p:spTgt spid="20482"/>
                                        </p:tgtEl>
                                        <p:attrNameLst>
                                          <p:attrName>ppt_x</p:attrName>
                                        </p:attrNameLst>
                                      </p:cBhvr>
                                      <p:tavLst>
                                        <p:tav tm="0">
                                          <p:val>
                                            <p:strVal val="#ppt_x"/>
                                          </p:val>
                                        </p:tav>
                                        <p:tav tm="100000">
                                          <p:val>
                                            <p:strVal val="#ppt_x"/>
                                          </p:val>
                                        </p:tav>
                                      </p:tavLst>
                                    </p:anim>
                                    <p:anim calcmode="lin" valueType="num">
                                      <p:cBhvr additive="base">
                                        <p:cTn id="20" dur="500" fill="hold"/>
                                        <p:tgtEl>
                                          <p:spTgt spid="2048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0483">
                                            <p:txEl>
                                              <p:pRg st="0" end="0"/>
                                            </p:txEl>
                                          </p:spTgt>
                                        </p:tgtEl>
                                        <p:attrNameLst>
                                          <p:attrName>style.visibility</p:attrName>
                                        </p:attrNameLst>
                                      </p:cBhvr>
                                      <p:to>
                                        <p:strVal val="visible"/>
                                      </p:to>
                                    </p:set>
                                    <p:animEffect transition="in" filter="blinds(horizontal)">
                                      <p:cBhvr>
                                        <p:cTn id="25" dur="500"/>
                                        <p:tgtEl>
                                          <p:spTgt spid="2048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20483">
                                            <p:txEl>
                                              <p:pRg st="2" end="2"/>
                                            </p:txEl>
                                          </p:spTgt>
                                        </p:tgtEl>
                                        <p:attrNameLst>
                                          <p:attrName>style.visibility</p:attrName>
                                        </p:attrNameLst>
                                      </p:cBhvr>
                                      <p:to>
                                        <p:strVal val="visible"/>
                                      </p:to>
                                    </p:set>
                                    <p:animEffect transition="in" filter="blinds(horizontal)">
                                      <p:cBhvr>
                                        <p:cTn id="30" dur="500"/>
                                        <p:tgtEl>
                                          <p:spTgt spid="2048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20483">
                                            <p:txEl>
                                              <p:pRg st="4" end="4"/>
                                            </p:txEl>
                                          </p:spTgt>
                                        </p:tgtEl>
                                        <p:attrNameLst>
                                          <p:attrName>style.visibility</p:attrName>
                                        </p:attrNameLst>
                                      </p:cBhvr>
                                      <p:to>
                                        <p:strVal val="visible"/>
                                      </p:to>
                                    </p:set>
                                    <p:animEffect transition="in" filter="blinds(horizontal)">
                                      <p:cBhvr>
                                        <p:cTn id="35" dur="500"/>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idx="4294967295"/>
          </p:nvPr>
        </p:nvSpPr>
        <p:spPr>
          <a:xfrm>
            <a:off x="914400" y="457200"/>
            <a:ext cx="7696200" cy="838200"/>
          </a:xfrm>
        </p:spPr>
        <p:txBody>
          <a:bodyPr/>
          <a:lstStyle/>
          <a:p>
            <a:pPr>
              <a:defRPr/>
            </a:pPr>
            <a:r>
              <a:rPr lang="uk-UA" sz="1600" b="1" smtClean="0">
                <a:effectLst>
                  <a:outerShdw blurRad="38100" dist="38100" dir="2700000" algn="tl">
                    <a:srgbClr val="FFFFFF"/>
                  </a:outerShdw>
                </a:effectLst>
              </a:rPr>
              <a:t>Відповідно до ч.З ст.32 КЗпП до Істотних умов праці відносяться встановлені системи і розміри оплати праці,пільги, режим праці, умови про суміщення професій та ін</a:t>
            </a:r>
            <a:r>
              <a:rPr lang="ru-RU" sz="1600" b="1" smtClean="0">
                <a:effectLst>
                  <a:outerShdw blurRad="38100" dist="38100" dir="2700000" algn="tl">
                    <a:srgbClr val="FFFFFF"/>
                  </a:outerShdw>
                </a:effectLst>
              </a:rPr>
              <a:t>.</a:t>
            </a:r>
            <a:endParaRPr lang="uk-UA" sz="1600" b="1" smtClean="0">
              <a:effectLst>
                <a:outerShdw blurRad="38100" dist="38100" dir="2700000" algn="tl">
                  <a:srgbClr val="FFFFFF"/>
                </a:outerShdw>
              </a:effectLst>
            </a:endParaRPr>
          </a:p>
        </p:txBody>
      </p:sp>
      <p:sp>
        <p:nvSpPr>
          <p:cNvPr id="20482" name="Rectangle 3"/>
          <p:cNvSpPr>
            <a:spLocks noGrp="1"/>
          </p:cNvSpPr>
          <p:nvPr>
            <p:ph type="body" idx="4294967295"/>
          </p:nvPr>
        </p:nvSpPr>
        <p:spPr>
          <a:xfrm>
            <a:off x="457200" y="4191000"/>
            <a:ext cx="8458200" cy="2438400"/>
          </a:xfrm>
        </p:spPr>
        <p:txBody>
          <a:bodyPr/>
          <a:lstStyle/>
          <a:p>
            <a:pPr>
              <a:lnSpc>
                <a:spcPct val="90000"/>
              </a:lnSpc>
            </a:pPr>
            <a:r>
              <a:rPr lang="uk-UA" sz="2400" smtClean="0"/>
              <a:t>Закон зобов'язує власника або уповноважений ним орган повідомити працівника про зміни, які стосуються істотних умов його праці, не пізніше ніж за два місяці до їх введення. Якщо працівник не погоджується виконувати роботу на нових умовах, то дія трудового договору працівника з даним підприємством припиняється на підставі п.6 ст. 36 КЗпП.</a:t>
            </a:r>
            <a:r>
              <a:rPr lang="ru-RU" sz="2400" smtClean="0"/>
              <a:t> </a:t>
            </a:r>
            <a:endParaRPr lang="uk-UA" sz="2400" smtClean="0"/>
          </a:p>
        </p:txBody>
      </p:sp>
      <p:sp>
        <p:nvSpPr>
          <p:cNvPr id="20483" name="AutoShape 7" descr="2Q=="/>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ru-RU"/>
          </a:p>
        </p:txBody>
      </p:sp>
      <p:sp>
        <p:nvSpPr>
          <p:cNvPr id="20484" name="AutoShape 9" descr="2Q=="/>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ru-RU"/>
          </a:p>
        </p:txBody>
      </p:sp>
      <p:pic>
        <p:nvPicPr>
          <p:cNvPr id="20485" name="Picture 11" descr="sobesed"/>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1143000" y="1371600"/>
            <a:ext cx="6553200" cy="281940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 calcmode="lin" valueType="num">
                                      <p:cBhvr>
                                        <p:cTn id="7" dur="500" decel="50000" fill="hold">
                                          <p:stCondLst>
                                            <p:cond delay="0"/>
                                          </p:stCondLst>
                                        </p:cTn>
                                        <p:tgtEl>
                                          <p:spTgt spid="22530"/>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2530"/>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2530"/>
                                        </p:tgtEl>
                                        <p:attrNameLst>
                                          <p:attrName>ppt_w</p:attrName>
                                        </p:attrNameLst>
                                      </p:cBhvr>
                                      <p:tavLst>
                                        <p:tav tm="0">
                                          <p:val>
                                            <p:strVal val="#ppt_w*.05"/>
                                          </p:val>
                                        </p:tav>
                                        <p:tav tm="100000">
                                          <p:val>
                                            <p:strVal val="#ppt_w"/>
                                          </p:val>
                                        </p:tav>
                                      </p:tavLst>
                                    </p:anim>
                                    <p:anim calcmode="lin" valueType="num">
                                      <p:cBhvr>
                                        <p:cTn id="10" dur="1000" fill="hold"/>
                                        <p:tgtEl>
                                          <p:spTgt spid="22530"/>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2530"/>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2530"/>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2530"/>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2530"/>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20482">
                                            <p:txEl>
                                              <p:pRg st="0" end="0"/>
                                            </p:txEl>
                                          </p:spTgt>
                                        </p:tgtEl>
                                        <p:attrNameLst>
                                          <p:attrName>style.visibility</p:attrName>
                                        </p:attrNameLst>
                                      </p:cBhvr>
                                      <p:to>
                                        <p:strVal val="visible"/>
                                      </p:to>
                                    </p:set>
                                    <p:anim calcmode="lin" valueType="num">
                                      <p:cBhvr>
                                        <p:cTn id="19" dur="500" decel="50000" fill="hold">
                                          <p:stCondLst>
                                            <p:cond delay="0"/>
                                          </p:stCondLst>
                                        </p:cTn>
                                        <p:tgtEl>
                                          <p:spTgt spid="20482">
                                            <p:txEl>
                                              <p:pRg st="0" end="0"/>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20482">
                                            <p:txEl>
                                              <p:pRg st="0" end="0"/>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20482">
                                            <p:txEl>
                                              <p:pRg st="0" end="0"/>
                                            </p:txEl>
                                          </p:spTgt>
                                        </p:tgtEl>
                                        <p:attrNameLst>
                                          <p:attrName>ppt_w</p:attrName>
                                        </p:attrNameLst>
                                      </p:cBhvr>
                                      <p:tavLst>
                                        <p:tav tm="0">
                                          <p:val>
                                            <p:strVal val="#ppt_w*.05"/>
                                          </p:val>
                                        </p:tav>
                                        <p:tav tm="100000">
                                          <p:val>
                                            <p:strVal val="#ppt_w"/>
                                          </p:val>
                                        </p:tav>
                                      </p:tavLst>
                                    </p:anim>
                                    <p:anim calcmode="lin" valueType="num">
                                      <p:cBhvr>
                                        <p:cTn id="22" dur="1000" fill="hold"/>
                                        <p:tgtEl>
                                          <p:spTgt spid="20482">
                                            <p:txEl>
                                              <p:pRg st="0" end="0"/>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20482">
                                            <p:txEl>
                                              <p:pRg st="0" end="0"/>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20482">
                                            <p:txEl>
                                              <p:pRg st="0" end="0"/>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20482">
                                            <p:txEl>
                                              <p:pRg st="0" end="0"/>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2048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0482" grpId="0" build="p"/>
    </p:bldLst>
  </p:timing>
</p:sld>
</file>

<file path=ppt/theme/theme1.xml><?xml version="1.0" encoding="utf-8"?>
<a:theme xmlns:a="http://schemas.openxmlformats.org/drawingml/2006/main" name="Custom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Латипова А. 3421-3</Template>
  <TotalTime>0</TotalTime>
  <Words>904</Words>
  <Application>Microsoft Office PowerPoint</Application>
  <PresentationFormat>Экран (4:3)</PresentationFormat>
  <Paragraphs>84</Paragraphs>
  <Slides>17</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MS PGothic</vt:lpstr>
      <vt:lpstr>Arial</vt:lpstr>
      <vt:lpstr>Calibri</vt:lpstr>
      <vt:lpstr>Ceremonious Two</vt:lpstr>
      <vt:lpstr>Corbel</vt:lpstr>
      <vt:lpstr>Custom Theme</vt:lpstr>
      <vt:lpstr> </vt:lpstr>
      <vt:lpstr>План</vt:lpstr>
      <vt:lpstr>1. Зміна умов трудового договору </vt:lpstr>
      <vt:lpstr>Переведення працівників на іншу тимчасову роботу </vt:lpstr>
      <vt:lpstr>Переведення працівників на іншу роботу - </vt:lpstr>
      <vt:lpstr>Презентация PowerPoint</vt:lpstr>
      <vt:lpstr>ст. 34 КЗпП  </vt:lpstr>
      <vt:lpstr>Переміщення на інше робоче місце</vt:lpstr>
      <vt:lpstr>Відповідно до ч.З ст.32 КЗпП до Істотних умов праці відносяться встановлені системи і розміри оплати праці,пільги, режим праці, умови про суміщення професій та ін.</vt:lpstr>
      <vt:lpstr>Презентация PowerPoint</vt:lpstr>
      <vt:lpstr>Підстави розірвання ТД з ініціативи роботодавців </vt:lpstr>
      <vt:lpstr>Презентация PowerPoint</vt:lpstr>
      <vt:lpstr>Презентация PowerPoint</vt:lpstr>
      <vt:lpstr>Припинення ТД з ініціативи працівника </vt:lpstr>
      <vt:lpstr>Презентация PowerPoint</vt:lpstr>
      <vt:lpstr> Підстави розірвання трудового договору на вимогу 3-х осіб </vt:lpstr>
      <vt:lpstr>Випадки:</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2020-09-01T18:08:34Z</dcterms:created>
  <dcterms:modified xsi:type="dcterms:W3CDTF">2020-09-01T18:09:58Z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