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720" r:id="rId2"/>
    <p:sldMasterId id="2147483732" r:id="rId3"/>
    <p:sldMasterId id="2147483768" r:id="rId4"/>
    <p:sldMasterId id="2147483780" r:id="rId5"/>
    <p:sldMasterId id="2147483804" r:id="rId6"/>
    <p:sldMasterId id="2147483816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516DB-3207-4206-AA89-112AE40BCB39}" type="doc">
      <dgm:prSet loTypeId="urn:microsoft.com/office/officeart/2005/8/layout/pyramid2" loCatId="pyramid" qsTypeId="urn:microsoft.com/office/officeart/2005/8/quickstyle/3d3" qsCatId="3D" csTypeId="urn:microsoft.com/office/officeart/2005/8/colors/colorful5" csCatId="colorful" phldr="1"/>
      <dgm:spPr/>
    </dgm:pt>
    <dgm:pt modelId="{9A6B46A0-3E2D-41DA-A213-FD12D9201BDA}">
      <dgm:prSet phldrT="[Текст]"/>
      <dgm:spPr/>
      <dgm:t>
        <a:bodyPr/>
        <a:lstStyle/>
        <a:p>
          <a:r>
            <a:rPr lang="uk-UA" dirty="0" smtClean="0"/>
            <a:t>формування аудитором судження про те, чи відповідає інформація, відображена у фінансовій звітності щодо витрат і собівартості реалізованої продукції, в усіх суттєвих аспектах нормативним документам, які регламентують порядок обліку, підготовки і подання фінансової звітності. </a:t>
          </a:r>
          <a:endParaRPr lang="ru-RU" dirty="0"/>
        </a:p>
      </dgm:t>
    </dgm:pt>
    <dgm:pt modelId="{CC0699DD-D085-4F56-A156-BF613B08162B}" type="parTrans" cxnId="{D5ED7341-EE3A-48F8-B7A4-5D962AA7FCD4}">
      <dgm:prSet/>
      <dgm:spPr/>
      <dgm:t>
        <a:bodyPr/>
        <a:lstStyle/>
        <a:p>
          <a:endParaRPr lang="ru-RU"/>
        </a:p>
      </dgm:t>
    </dgm:pt>
    <dgm:pt modelId="{2A8BA0FF-85A4-46DD-9BEF-727CCFD2A307}" type="sibTrans" cxnId="{D5ED7341-EE3A-48F8-B7A4-5D962AA7FCD4}">
      <dgm:prSet/>
      <dgm:spPr/>
      <dgm:t>
        <a:bodyPr/>
        <a:lstStyle/>
        <a:p>
          <a:endParaRPr lang="ru-RU"/>
        </a:p>
      </dgm:t>
    </dgm:pt>
    <dgm:pt modelId="{74575D74-5CAA-4159-A601-5BE469303A1D}" type="pres">
      <dgm:prSet presAssocID="{7FB516DB-3207-4206-AA89-112AE40BCB39}" presName="compositeShape" presStyleCnt="0">
        <dgm:presLayoutVars>
          <dgm:dir/>
          <dgm:resizeHandles/>
        </dgm:presLayoutVars>
      </dgm:prSet>
      <dgm:spPr/>
    </dgm:pt>
    <dgm:pt modelId="{928EE554-669E-4750-B17F-1D769C773EDC}" type="pres">
      <dgm:prSet presAssocID="{7FB516DB-3207-4206-AA89-112AE40BCB39}" presName="pyramid" presStyleLbl="node1" presStyleIdx="0" presStyleCnt="1"/>
      <dgm:spPr/>
    </dgm:pt>
    <dgm:pt modelId="{3B115922-046D-449E-89C0-F809D18EC601}" type="pres">
      <dgm:prSet presAssocID="{7FB516DB-3207-4206-AA89-112AE40BCB39}" presName="theList" presStyleCnt="0"/>
      <dgm:spPr/>
    </dgm:pt>
    <dgm:pt modelId="{BAF8EB24-BB57-4826-AC0A-0CF000150C6D}" type="pres">
      <dgm:prSet presAssocID="{9A6B46A0-3E2D-41DA-A213-FD12D9201BDA}" presName="aNode" presStyleLbl="fgAcc1" presStyleIdx="0" presStyleCnt="1" custScaleX="161297" custScaleY="153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F00EF-ECB2-49FF-9DB6-8DAFFAEF2787}" type="pres">
      <dgm:prSet presAssocID="{9A6B46A0-3E2D-41DA-A213-FD12D9201BDA}" presName="aSpace" presStyleCnt="0"/>
      <dgm:spPr/>
    </dgm:pt>
  </dgm:ptLst>
  <dgm:cxnLst>
    <dgm:cxn modelId="{D5ED7341-EE3A-48F8-B7A4-5D962AA7FCD4}" srcId="{7FB516DB-3207-4206-AA89-112AE40BCB39}" destId="{9A6B46A0-3E2D-41DA-A213-FD12D9201BDA}" srcOrd="0" destOrd="0" parTransId="{CC0699DD-D085-4F56-A156-BF613B08162B}" sibTransId="{2A8BA0FF-85A4-46DD-9BEF-727CCFD2A307}"/>
    <dgm:cxn modelId="{124F01C8-8693-43D7-9437-C9BD853566ED}" type="presOf" srcId="{9A6B46A0-3E2D-41DA-A213-FD12D9201BDA}" destId="{BAF8EB24-BB57-4826-AC0A-0CF000150C6D}" srcOrd="0" destOrd="0" presId="urn:microsoft.com/office/officeart/2005/8/layout/pyramid2"/>
    <dgm:cxn modelId="{154C5ADD-9A68-44D0-8827-329624C7A63A}" type="presOf" srcId="{7FB516DB-3207-4206-AA89-112AE40BCB39}" destId="{74575D74-5CAA-4159-A601-5BE469303A1D}" srcOrd="0" destOrd="0" presId="urn:microsoft.com/office/officeart/2005/8/layout/pyramid2"/>
    <dgm:cxn modelId="{8571D5B0-FB70-4D65-AE86-8B8F84628471}" type="presParOf" srcId="{74575D74-5CAA-4159-A601-5BE469303A1D}" destId="{928EE554-669E-4750-B17F-1D769C773EDC}" srcOrd="0" destOrd="0" presId="urn:microsoft.com/office/officeart/2005/8/layout/pyramid2"/>
    <dgm:cxn modelId="{D6C0C066-886F-40F0-A664-53449F142E6A}" type="presParOf" srcId="{74575D74-5CAA-4159-A601-5BE469303A1D}" destId="{3B115922-046D-449E-89C0-F809D18EC601}" srcOrd="1" destOrd="0" presId="urn:microsoft.com/office/officeart/2005/8/layout/pyramid2"/>
    <dgm:cxn modelId="{1DEDAC49-9882-4F61-9069-DF2D08A95232}" type="presParOf" srcId="{3B115922-046D-449E-89C0-F809D18EC601}" destId="{BAF8EB24-BB57-4826-AC0A-0CF000150C6D}" srcOrd="0" destOrd="0" presId="urn:microsoft.com/office/officeart/2005/8/layout/pyramid2"/>
    <dgm:cxn modelId="{73D5DD6D-BAD4-4CF7-959F-C7622D453553}" type="presParOf" srcId="{3B115922-046D-449E-89C0-F809D18EC601}" destId="{096F00EF-ECB2-49FF-9DB6-8DAFFAEF278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0714C-8B66-4EF1-A8CC-5E34E1CC6E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148CDF-7DAF-4E73-B0A2-624250D4D784}">
      <dgm:prSet phldrT="[Текст]"/>
      <dgm:spPr/>
      <dgm:t>
        <a:bodyPr/>
        <a:lstStyle/>
        <a:p>
          <a:r>
            <a:rPr lang="uk-UA" b="0" i="0" noProof="0" dirty="0" smtClean="0"/>
            <a:t>визначають динаміку цих витрат на одну гривню товарної продукції;</a:t>
          </a:r>
        </a:p>
      </dgm:t>
    </dgm:pt>
    <dgm:pt modelId="{4E43F830-1BBB-4855-ADD1-A879376A6D3F}" type="parTrans" cxnId="{E8512B39-0FCD-42B4-B184-67BFB8A1C257}">
      <dgm:prSet/>
      <dgm:spPr/>
      <dgm:t>
        <a:bodyPr/>
        <a:lstStyle/>
        <a:p>
          <a:endParaRPr lang="uk-UA" noProof="0"/>
        </a:p>
      </dgm:t>
    </dgm:pt>
    <dgm:pt modelId="{31A81635-9286-4BD6-BA19-A6F9415D6ED6}" type="sibTrans" cxnId="{E8512B39-0FCD-42B4-B184-67BFB8A1C257}">
      <dgm:prSet/>
      <dgm:spPr/>
      <dgm:t>
        <a:bodyPr/>
        <a:lstStyle/>
        <a:p>
          <a:endParaRPr lang="uk-UA" noProof="0"/>
        </a:p>
      </dgm:t>
    </dgm:pt>
    <dgm:pt modelId="{535F2C93-AE65-45FD-B0B0-6AC23975D2FD}">
      <dgm:prSet phldrT="[Текст]"/>
      <dgm:spPr/>
      <dgm:t>
        <a:bodyPr/>
        <a:lstStyle/>
        <a:p>
          <a:r>
            <a:rPr lang="uk-UA" b="0" i="0" noProof="0" smtClean="0"/>
            <a:t>вивчають динаміку цих витрат на одну гривню товарної продукції;</a:t>
          </a:r>
          <a:endParaRPr lang="uk-UA" noProof="0"/>
        </a:p>
      </dgm:t>
    </dgm:pt>
    <dgm:pt modelId="{75661BC1-3FB1-4EAE-A568-A352C1D3BA39}" type="parTrans" cxnId="{E812C9EE-AF88-46A7-9FB7-BEA4C3BF3C8F}">
      <dgm:prSet/>
      <dgm:spPr/>
      <dgm:t>
        <a:bodyPr/>
        <a:lstStyle/>
        <a:p>
          <a:endParaRPr lang="uk-UA" noProof="0"/>
        </a:p>
      </dgm:t>
    </dgm:pt>
    <dgm:pt modelId="{B84FACFC-33C0-4432-9FB7-BBAEED9997AC}" type="sibTrans" cxnId="{E812C9EE-AF88-46A7-9FB7-BEA4C3BF3C8F}">
      <dgm:prSet/>
      <dgm:spPr/>
      <dgm:t>
        <a:bodyPr/>
        <a:lstStyle/>
        <a:p>
          <a:endParaRPr lang="uk-UA" noProof="0"/>
        </a:p>
      </dgm:t>
    </dgm:pt>
    <dgm:pt modelId="{9D296273-45F0-480D-A49F-10266E3BF5B9}">
      <dgm:prSet phldrT="[Текст]"/>
      <dgm:spPr/>
      <dgm:t>
        <a:bodyPr/>
        <a:lstStyle/>
        <a:p>
          <a:r>
            <a:rPr lang="uk-UA" b="0" i="0" noProof="0" dirty="0" smtClean="0"/>
            <a:t>визначають вплив зміни структури та обсягу випуску продукції та обсяг зазначених затрат;</a:t>
          </a:r>
          <a:endParaRPr lang="uk-UA" noProof="0" dirty="0"/>
        </a:p>
      </dgm:t>
    </dgm:pt>
    <dgm:pt modelId="{4F37F276-7944-49E7-B38A-3602EA1CEC04}" type="parTrans" cxnId="{5EDA9CEF-F324-4A47-BA50-285366542E59}">
      <dgm:prSet/>
      <dgm:spPr/>
      <dgm:t>
        <a:bodyPr/>
        <a:lstStyle/>
        <a:p>
          <a:endParaRPr lang="uk-UA" noProof="0"/>
        </a:p>
      </dgm:t>
    </dgm:pt>
    <dgm:pt modelId="{FD4F598B-0A0A-4678-85FD-45234876AF18}" type="sibTrans" cxnId="{5EDA9CEF-F324-4A47-BA50-285366542E59}">
      <dgm:prSet/>
      <dgm:spPr/>
      <dgm:t>
        <a:bodyPr/>
        <a:lstStyle/>
        <a:p>
          <a:endParaRPr lang="uk-UA" noProof="0"/>
        </a:p>
      </dgm:t>
    </dgm:pt>
    <dgm:pt modelId="{F2E661BE-9E62-40D0-B1C8-3053C3B9B275}">
      <dgm:prSet phldrT="[Текст]"/>
      <dgm:spPr/>
      <dgm:t>
        <a:bodyPr/>
        <a:lstStyle/>
        <a:p>
          <a:r>
            <a:rPr lang="uk-UA" b="0" i="0" noProof="0" smtClean="0"/>
            <a:t>перевіряють правильність розподілу цих витрат між окремими видами виробів;</a:t>
          </a:r>
          <a:endParaRPr lang="uk-UA" noProof="0"/>
        </a:p>
      </dgm:t>
    </dgm:pt>
    <dgm:pt modelId="{0B77376C-CAAD-4E63-A2BA-8C5A01063DD2}" type="parTrans" cxnId="{7F1AA81E-C3EE-4DEF-964A-B672E172CA99}">
      <dgm:prSet/>
      <dgm:spPr/>
      <dgm:t>
        <a:bodyPr/>
        <a:lstStyle/>
        <a:p>
          <a:endParaRPr lang="uk-UA" noProof="0"/>
        </a:p>
      </dgm:t>
    </dgm:pt>
    <dgm:pt modelId="{855AE67E-29F4-4AD3-982B-1269E750FF75}" type="sibTrans" cxnId="{7F1AA81E-C3EE-4DEF-964A-B672E172CA99}">
      <dgm:prSet/>
      <dgm:spPr/>
      <dgm:t>
        <a:bodyPr/>
        <a:lstStyle/>
        <a:p>
          <a:endParaRPr lang="uk-UA" noProof="0"/>
        </a:p>
      </dgm:t>
    </dgm:pt>
    <dgm:pt modelId="{44D6AC16-8C5D-4C4D-A937-67D03C55D70A}">
      <dgm:prSet phldrT="[Текст]"/>
      <dgm:spPr/>
      <dgm:t>
        <a:bodyPr/>
        <a:lstStyle/>
        <a:p>
          <a:r>
            <a:rPr lang="uk-UA" b="0" i="0" noProof="0" smtClean="0"/>
            <a:t>розробляють заходи щодо зниження затрат на одиницю продукції.</a:t>
          </a:r>
          <a:endParaRPr lang="uk-UA" noProof="0"/>
        </a:p>
      </dgm:t>
    </dgm:pt>
    <dgm:pt modelId="{61C6C7C8-8926-4266-91D3-F4C086864338}" type="parTrans" cxnId="{2B70B5E3-1971-43BF-A291-9E4465A426AF}">
      <dgm:prSet/>
      <dgm:spPr/>
      <dgm:t>
        <a:bodyPr/>
        <a:lstStyle/>
        <a:p>
          <a:endParaRPr lang="uk-UA" noProof="0"/>
        </a:p>
      </dgm:t>
    </dgm:pt>
    <dgm:pt modelId="{5CD5E186-D7FA-4939-A29A-CA3F2A06F629}" type="sibTrans" cxnId="{2B70B5E3-1971-43BF-A291-9E4465A426AF}">
      <dgm:prSet/>
      <dgm:spPr/>
      <dgm:t>
        <a:bodyPr/>
        <a:lstStyle/>
        <a:p>
          <a:endParaRPr lang="uk-UA" noProof="0"/>
        </a:p>
      </dgm:t>
    </dgm:pt>
    <dgm:pt modelId="{9D822D84-5598-43A2-91D3-463B9A4486B4}">
      <dgm:prSet phldrT="[Текст]"/>
      <dgm:spPr/>
      <dgm:t>
        <a:bodyPr/>
        <a:lstStyle/>
        <a:p>
          <a:r>
            <a:rPr lang="uk-UA" b="0" i="0" noProof="0" smtClean="0"/>
            <a:t>встановлюють абсолютне та відносне відхилення від кошторису, як у цілому, так і за окремими статтями, причини цих відхилень, обсяг і причини непродуктивних витрат;</a:t>
          </a:r>
        </a:p>
      </dgm:t>
    </dgm:pt>
    <dgm:pt modelId="{95EBCA40-93DA-4201-9DF9-58F7DCB7A952}" type="parTrans" cxnId="{61D60883-D9E3-4126-AB2E-E223F8703BD6}">
      <dgm:prSet/>
      <dgm:spPr/>
      <dgm:t>
        <a:bodyPr/>
        <a:lstStyle/>
        <a:p>
          <a:endParaRPr lang="uk-UA" noProof="0"/>
        </a:p>
      </dgm:t>
    </dgm:pt>
    <dgm:pt modelId="{B13C55F5-862E-430C-B342-75FD26C55493}" type="sibTrans" cxnId="{61D60883-D9E3-4126-AB2E-E223F8703BD6}">
      <dgm:prSet/>
      <dgm:spPr/>
      <dgm:t>
        <a:bodyPr/>
        <a:lstStyle/>
        <a:p>
          <a:endParaRPr lang="uk-UA" noProof="0"/>
        </a:p>
      </dgm:t>
    </dgm:pt>
    <dgm:pt modelId="{487C9A4C-2F89-4D92-BB22-7D22C082C447}" type="pres">
      <dgm:prSet presAssocID="{2910714C-8B66-4EF1-A8CC-5E34E1CC6E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D719BF-2DB5-4854-918B-05F9C4D97DCC}" type="pres">
      <dgm:prSet presAssocID="{2910714C-8B66-4EF1-A8CC-5E34E1CC6E34}" presName="Name1" presStyleCnt="0"/>
      <dgm:spPr/>
    </dgm:pt>
    <dgm:pt modelId="{707D0DEB-1109-47C2-8E4A-0A3602485E63}" type="pres">
      <dgm:prSet presAssocID="{2910714C-8B66-4EF1-A8CC-5E34E1CC6E34}" presName="cycle" presStyleCnt="0"/>
      <dgm:spPr/>
    </dgm:pt>
    <dgm:pt modelId="{7662D85F-B0F8-4EA8-8C3B-C5F768FD3C87}" type="pres">
      <dgm:prSet presAssocID="{2910714C-8B66-4EF1-A8CC-5E34E1CC6E34}" presName="srcNode" presStyleLbl="node1" presStyleIdx="0" presStyleCnt="6"/>
      <dgm:spPr/>
    </dgm:pt>
    <dgm:pt modelId="{32CED063-B3BB-423A-ABC8-AD00BB291D79}" type="pres">
      <dgm:prSet presAssocID="{2910714C-8B66-4EF1-A8CC-5E34E1CC6E34}" presName="conn" presStyleLbl="parChTrans1D2" presStyleIdx="0" presStyleCnt="1"/>
      <dgm:spPr/>
      <dgm:t>
        <a:bodyPr/>
        <a:lstStyle/>
        <a:p>
          <a:endParaRPr lang="ru-RU"/>
        </a:p>
      </dgm:t>
    </dgm:pt>
    <dgm:pt modelId="{88B2075E-8324-40F1-AC55-F5757D7B0764}" type="pres">
      <dgm:prSet presAssocID="{2910714C-8B66-4EF1-A8CC-5E34E1CC6E34}" presName="extraNode" presStyleLbl="node1" presStyleIdx="0" presStyleCnt="6"/>
      <dgm:spPr/>
    </dgm:pt>
    <dgm:pt modelId="{FF00B469-4463-4478-8B66-FDDD7570B368}" type="pres">
      <dgm:prSet presAssocID="{2910714C-8B66-4EF1-A8CC-5E34E1CC6E34}" presName="dstNode" presStyleLbl="node1" presStyleIdx="0" presStyleCnt="6"/>
      <dgm:spPr/>
    </dgm:pt>
    <dgm:pt modelId="{781C6B28-9F70-4DA8-9777-FECA7031909F}" type="pres">
      <dgm:prSet presAssocID="{9C148CDF-7DAF-4E73-B0A2-624250D4D78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156D0-1684-4C5F-8AB6-2BB693C1DEE6}" type="pres">
      <dgm:prSet presAssocID="{9C148CDF-7DAF-4E73-B0A2-624250D4D784}" presName="accent_1" presStyleCnt="0"/>
      <dgm:spPr/>
    </dgm:pt>
    <dgm:pt modelId="{48CD7144-8CF4-447B-ABAB-99E9276EC88D}" type="pres">
      <dgm:prSet presAssocID="{9C148CDF-7DAF-4E73-B0A2-624250D4D784}" presName="accentRepeatNode" presStyleLbl="solidFgAcc1" presStyleIdx="0" presStyleCnt="6"/>
      <dgm:spPr/>
    </dgm:pt>
    <dgm:pt modelId="{774CA7AC-DF86-4913-A5DD-2B0A9B9AD98E}" type="pres">
      <dgm:prSet presAssocID="{9D822D84-5598-43A2-91D3-463B9A4486B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3C7E8-C27D-463A-A240-B7B70728D409}" type="pres">
      <dgm:prSet presAssocID="{9D822D84-5598-43A2-91D3-463B9A4486B4}" presName="accent_2" presStyleCnt="0"/>
      <dgm:spPr/>
    </dgm:pt>
    <dgm:pt modelId="{D913DA33-5FA7-470C-AFB8-89E907A21064}" type="pres">
      <dgm:prSet presAssocID="{9D822D84-5598-43A2-91D3-463B9A4486B4}" presName="accentRepeatNode" presStyleLbl="solidFgAcc1" presStyleIdx="1" presStyleCnt="6"/>
      <dgm:spPr/>
    </dgm:pt>
    <dgm:pt modelId="{0EE0CA3B-8168-4C31-A980-7BD9C472544C}" type="pres">
      <dgm:prSet presAssocID="{535F2C93-AE65-45FD-B0B0-6AC23975D2F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E4AEC-0198-4ABC-840D-D1724EA1DDD3}" type="pres">
      <dgm:prSet presAssocID="{535F2C93-AE65-45FD-B0B0-6AC23975D2FD}" presName="accent_3" presStyleCnt="0"/>
      <dgm:spPr/>
    </dgm:pt>
    <dgm:pt modelId="{C4546E18-1511-443D-B57C-61EABB75FC9A}" type="pres">
      <dgm:prSet presAssocID="{535F2C93-AE65-45FD-B0B0-6AC23975D2FD}" presName="accentRepeatNode" presStyleLbl="solidFgAcc1" presStyleIdx="2" presStyleCnt="6"/>
      <dgm:spPr/>
    </dgm:pt>
    <dgm:pt modelId="{E39C82C3-C1FD-4D57-96F0-B94D2EB45E5E}" type="pres">
      <dgm:prSet presAssocID="{9D296273-45F0-480D-A49F-10266E3BF5B9}" presName="text_4" presStyleLbl="node1" presStyleIdx="3" presStyleCnt="6" custLinFactNeighborX="-47" custLinFactNeighborY="-10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7BDAE-5E05-4711-A461-53DB34AD215E}" type="pres">
      <dgm:prSet presAssocID="{9D296273-45F0-480D-A49F-10266E3BF5B9}" presName="accent_4" presStyleCnt="0"/>
      <dgm:spPr/>
    </dgm:pt>
    <dgm:pt modelId="{58CE2879-9C0F-4C60-89FF-EBFC988E012D}" type="pres">
      <dgm:prSet presAssocID="{9D296273-45F0-480D-A49F-10266E3BF5B9}" presName="accentRepeatNode" presStyleLbl="solidFgAcc1" presStyleIdx="3" presStyleCnt="6"/>
      <dgm:spPr/>
    </dgm:pt>
    <dgm:pt modelId="{C30D2CCE-D793-49A8-A971-1EDE4A2C7CE5}" type="pres">
      <dgm:prSet presAssocID="{F2E661BE-9E62-40D0-B1C8-3053C3B9B27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E4B50-B5A0-43D2-B03C-B3C6E6110B22}" type="pres">
      <dgm:prSet presAssocID="{F2E661BE-9E62-40D0-B1C8-3053C3B9B275}" presName="accent_5" presStyleCnt="0"/>
      <dgm:spPr/>
    </dgm:pt>
    <dgm:pt modelId="{4C3185D8-FA47-4CD1-B6E9-3B2D9C469D96}" type="pres">
      <dgm:prSet presAssocID="{F2E661BE-9E62-40D0-B1C8-3053C3B9B275}" presName="accentRepeatNode" presStyleLbl="solidFgAcc1" presStyleIdx="4" presStyleCnt="6"/>
      <dgm:spPr/>
    </dgm:pt>
    <dgm:pt modelId="{F459A990-C633-4151-B0E1-F65C9867B333}" type="pres">
      <dgm:prSet presAssocID="{44D6AC16-8C5D-4C4D-A937-67D03C55D70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CD48B-F907-4CFB-931F-6ADB08B7D223}" type="pres">
      <dgm:prSet presAssocID="{44D6AC16-8C5D-4C4D-A937-67D03C55D70A}" presName="accent_6" presStyleCnt="0"/>
      <dgm:spPr/>
    </dgm:pt>
    <dgm:pt modelId="{B348D01E-0830-45F7-B3F4-0C1CA7C16148}" type="pres">
      <dgm:prSet presAssocID="{44D6AC16-8C5D-4C4D-A937-67D03C55D70A}" presName="accentRepeatNode" presStyleLbl="solidFgAcc1" presStyleIdx="5" presStyleCnt="6"/>
      <dgm:spPr/>
    </dgm:pt>
  </dgm:ptLst>
  <dgm:cxnLst>
    <dgm:cxn modelId="{7F1AA81E-C3EE-4DEF-964A-B672E172CA99}" srcId="{2910714C-8B66-4EF1-A8CC-5E34E1CC6E34}" destId="{F2E661BE-9E62-40D0-B1C8-3053C3B9B275}" srcOrd="4" destOrd="0" parTransId="{0B77376C-CAAD-4E63-A2BA-8C5A01063DD2}" sibTransId="{855AE67E-29F4-4AD3-982B-1269E750FF75}"/>
    <dgm:cxn modelId="{71FC713C-5472-4BBA-8140-ACE175B75361}" type="presOf" srcId="{9D822D84-5598-43A2-91D3-463B9A4486B4}" destId="{774CA7AC-DF86-4913-A5DD-2B0A9B9AD98E}" srcOrd="0" destOrd="0" presId="urn:microsoft.com/office/officeart/2008/layout/VerticalCurvedList"/>
    <dgm:cxn modelId="{992D4A6D-778A-464A-B147-33C5DB4DD47B}" type="presOf" srcId="{535F2C93-AE65-45FD-B0B0-6AC23975D2FD}" destId="{0EE0CA3B-8168-4C31-A980-7BD9C472544C}" srcOrd="0" destOrd="0" presId="urn:microsoft.com/office/officeart/2008/layout/VerticalCurvedList"/>
    <dgm:cxn modelId="{95763E07-12C7-4C02-958B-8B75E11968A2}" type="presOf" srcId="{9D296273-45F0-480D-A49F-10266E3BF5B9}" destId="{E39C82C3-C1FD-4D57-96F0-B94D2EB45E5E}" srcOrd="0" destOrd="0" presId="urn:microsoft.com/office/officeart/2008/layout/VerticalCurvedList"/>
    <dgm:cxn modelId="{E812C9EE-AF88-46A7-9FB7-BEA4C3BF3C8F}" srcId="{2910714C-8B66-4EF1-A8CC-5E34E1CC6E34}" destId="{535F2C93-AE65-45FD-B0B0-6AC23975D2FD}" srcOrd="2" destOrd="0" parTransId="{75661BC1-3FB1-4EAE-A568-A352C1D3BA39}" sibTransId="{B84FACFC-33C0-4432-9FB7-BBAEED9997AC}"/>
    <dgm:cxn modelId="{4F664234-B583-4147-9FD1-F6D33D36B40E}" type="presOf" srcId="{31A81635-9286-4BD6-BA19-A6F9415D6ED6}" destId="{32CED063-B3BB-423A-ABC8-AD00BB291D79}" srcOrd="0" destOrd="0" presId="urn:microsoft.com/office/officeart/2008/layout/VerticalCurvedList"/>
    <dgm:cxn modelId="{52B02844-3F47-46A7-B4DF-588DB38570EE}" type="presOf" srcId="{F2E661BE-9E62-40D0-B1C8-3053C3B9B275}" destId="{C30D2CCE-D793-49A8-A971-1EDE4A2C7CE5}" srcOrd="0" destOrd="0" presId="urn:microsoft.com/office/officeart/2008/layout/VerticalCurvedList"/>
    <dgm:cxn modelId="{2B70B5E3-1971-43BF-A291-9E4465A426AF}" srcId="{2910714C-8B66-4EF1-A8CC-5E34E1CC6E34}" destId="{44D6AC16-8C5D-4C4D-A937-67D03C55D70A}" srcOrd="5" destOrd="0" parTransId="{61C6C7C8-8926-4266-91D3-F4C086864338}" sibTransId="{5CD5E186-D7FA-4939-A29A-CA3F2A06F629}"/>
    <dgm:cxn modelId="{1CC60712-9F22-49B6-BF2F-DE30FDA1C70D}" type="presOf" srcId="{44D6AC16-8C5D-4C4D-A937-67D03C55D70A}" destId="{F459A990-C633-4151-B0E1-F65C9867B333}" srcOrd="0" destOrd="0" presId="urn:microsoft.com/office/officeart/2008/layout/VerticalCurvedList"/>
    <dgm:cxn modelId="{97077294-E9BE-4C16-A387-400487F03129}" type="presOf" srcId="{2910714C-8B66-4EF1-A8CC-5E34E1CC6E34}" destId="{487C9A4C-2F89-4D92-BB22-7D22C082C447}" srcOrd="0" destOrd="0" presId="urn:microsoft.com/office/officeart/2008/layout/VerticalCurvedList"/>
    <dgm:cxn modelId="{E8512B39-0FCD-42B4-B184-67BFB8A1C257}" srcId="{2910714C-8B66-4EF1-A8CC-5E34E1CC6E34}" destId="{9C148CDF-7DAF-4E73-B0A2-624250D4D784}" srcOrd="0" destOrd="0" parTransId="{4E43F830-1BBB-4855-ADD1-A879376A6D3F}" sibTransId="{31A81635-9286-4BD6-BA19-A6F9415D6ED6}"/>
    <dgm:cxn modelId="{5EDA9CEF-F324-4A47-BA50-285366542E59}" srcId="{2910714C-8B66-4EF1-A8CC-5E34E1CC6E34}" destId="{9D296273-45F0-480D-A49F-10266E3BF5B9}" srcOrd="3" destOrd="0" parTransId="{4F37F276-7944-49E7-B38A-3602EA1CEC04}" sibTransId="{FD4F598B-0A0A-4678-85FD-45234876AF18}"/>
    <dgm:cxn modelId="{9ECFB2A3-CDE8-4BFD-BBDD-FBDEA2614FCB}" type="presOf" srcId="{9C148CDF-7DAF-4E73-B0A2-624250D4D784}" destId="{781C6B28-9F70-4DA8-9777-FECA7031909F}" srcOrd="0" destOrd="0" presId="urn:microsoft.com/office/officeart/2008/layout/VerticalCurvedList"/>
    <dgm:cxn modelId="{61D60883-D9E3-4126-AB2E-E223F8703BD6}" srcId="{2910714C-8B66-4EF1-A8CC-5E34E1CC6E34}" destId="{9D822D84-5598-43A2-91D3-463B9A4486B4}" srcOrd="1" destOrd="0" parTransId="{95EBCA40-93DA-4201-9DF9-58F7DCB7A952}" sibTransId="{B13C55F5-862E-430C-B342-75FD26C55493}"/>
    <dgm:cxn modelId="{70E1C844-5FB1-4344-87E7-A2FB0335E9C4}" type="presParOf" srcId="{487C9A4C-2F89-4D92-BB22-7D22C082C447}" destId="{33D719BF-2DB5-4854-918B-05F9C4D97DCC}" srcOrd="0" destOrd="0" presId="urn:microsoft.com/office/officeart/2008/layout/VerticalCurvedList"/>
    <dgm:cxn modelId="{70F8750C-6943-45C1-BABD-EDE5443D8DAB}" type="presParOf" srcId="{33D719BF-2DB5-4854-918B-05F9C4D97DCC}" destId="{707D0DEB-1109-47C2-8E4A-0A3602485E63}" srcOrd="0" destOrd="0" presId="urn:microsoft.com/office/officeart/2008/layout/VerticalCurvedList"/>
    <dgm:cxn modelId="{C5375603-A678-4C21-84B6-3F6767CA3D73}" type="presParOf" srcId="{707D0DEB-1109-47C2-8E4A-0A3602485E63}" destId="{7662D85F-B0F8-4EA8-8C3B-C5F768FD3C87}" srcOrd="0" destOrd="0" presId="urn:microsoft.com/office/officeart/2008/layout/VerticalCurvedList"/>
    <dgm:cxn modelId="{00FD2617-1393-4659-A93D-B17BA312250E}" type="presParOf" srcId="{707D0DEB-1109-47C2-8E4A-0A3602485E63}" destId="{32CED063-B3BB-423A-ABC8-AD00BB291D79}" srcOrd="1" destOrd="0" presId="urn:microsoft.com/office/officeart/2008/layout/VerticalCurvedList"/>
    <dgm:cxn modelId="{5BF207E8-280E-40E7-B095-A6071772E4BC}" type="presParOf" srcId="{707D0DEB-1109-47C2-8E4A-0A3602485E63}" destId="{88B2075E-8324-40F1-AC55-F5757D7B0764}" srcOrd="2" destOrd="0" presId="urn:microsoft.com/office/officeart/2008/layout/VerticalCurvedList"/>
    <dgm:cxn modelId="{FA34D667-F1E2-44AF-90B2-6D9FBB0DBC63}" type="presParOf" srcId="{707D0DEB-1109-47C2-8E4A-0A3602485E63}" destId="{FF00B469-4463-4478-8B66-FDDD7570B368}" srcOrd="3" destOrd="0" presId="urn:microsoft.com/office/officeart/2008/layout/VerticalCurvedList"/>
    <dgm:cxn modelId="{DBE4B8F9-0C0E-478C-8A9E-1E2F0E384B1B}" type="presParOf" srcId="{33D719BF-2DB5-4854-918B-05F9C4D97DCC}" destId="{781C6B28-9F70-4DA8-9777-FECA7031909F}" srcOrd="1" destOrd="0" presId="urn:microsoft.com/office/officeart/2008/layout/VerticalCurvedList"/>
    <dgm:cxn modelId="{91CFAD5C-51EA-4BD3-9F59-21652AF42196}" type="presParOf" srcId="{33D719BF-2DB5-4854-918B-05F9C4D97DCC}" destId="{64C156D0-1684-4C5F-8AB6-2BB693C1DEE6}" srcOrd="2" destOrd="0" presId="urn:microsoft.com/office/officeart/2008/layout/VerticalCurvedList"/>
    <dgm:cxn modelId="{691ABA6B-655B-4FD5-8E58-3A0E905D7AF1}" type="presParOf" srcId="{64C156D0-1684-4C5F-8AB6-2BB693C1DEE6}" destId="{48CD7144-8CF4-447B-ABAB-99E9276EC88D}" srcOrd="0" destOrd="0" presId="urn:microsoft.com/office/officeart/2008/layout/VerticalCurvedList"/>
    <dgm:cxn modelId="{8582E711-E517-4F6D-8386-09320A379B94}" type="presParOf" srcId="{33D719BF-2DB5-4854-918B-05F9C4D97DCC}" destId="{774CA7AC-DF86-4913-A5DD-2B0A9B9AD98E}" srcOrd="3" destOrd="0" presId="urn:microsoft.com/office/officeart/2008/layout/VerticalCurvedList"/>
    <dgm:cxn modelId="{F050AC1F-D4D3-4620-94EA-BF0E48141E97}" type="presParOf" srcId="{33D719BF-2DB5-4854-918B-05F9C4D97DCC}" destId="{1113C7E8-C27D-463A-A240-B7B70728D409}" srcOrd="4" destOrd="0" presId="urn:microsoft.com/office/officeart/2008/layout/VerticalCurvedList"/>
    <dgm:cxn modelId="{D7091ADA-06D3-4669-AEDB-7E51D0D08FDE}" type="presParOf" srcId="{1113C7E8-C27D-463A-A240-B7B70728D409}" destId="{D913DA33-5FA7-470C-AFB8-89E907A21064}" srcOrd="0" destOrd="0" presId="urn:microsoft.com/office/officeart/2008/layout/VerticalCurvedList"/>
    <dgm:cxn modelId="{F240FA91-CE1B-4F73-8165-50DA400DE075}" type="presParOf" srcId="{33D719BF-2DB5-4854-918B-05F9C4D97DCC}" destId="{0EE0CA3B-8168-4C31-A980-7BD9C472544C}" srcOrd="5" destOrd="0" presId="urn:microsoft.com/office/officeart/2008/layout/VerticalCurvedList"/>
    <dgm:cxn modelId="{294041CF-B288-4836-BCE8-1058FC889A71}" type="presParOf" srcId="{33D719BF-2DB5-4854-918B-05F9C4D97DCC}" destId="{482E4AEC-0198-4ABC-840D-D1724EA1DDD3}" srcOrd="6" destOrd="0" presId="urn:microsoft.com/office/officeart/2008/layout/VerticalCurvedList"/>
    <dgm:cxn modelId="{690B6EEB-A55D-4E28-968E-B99EB20733C2}" type="presParOf" srcId="{482E4AEC-0198-4ABC-840D-D1724EA1DDD3}" destId="{C4546E18-1511-443D-B57C-61EABB75FC9A}" srcOrd="0" destOrd="0" presId="urn:microsoft.com/office/officeart/2008/layout/VerticalCurvedList"/>
    <dgm:cxn modelId="{4D3F0A15-898E-4BDC-A21C-2E0CF93C97BF}" type="presParOf" srcId="{33D719BF-2DB5-4854-918B-05F9C4D97DCC}" destId="{E39C82C3-C1FD-4D57-96F0-B94D2EB45E5E}" srcOrd="7" destOrd="0" presId="urn:microsoft.com/office/officeart/2008/layout/VerticalCurvedList"/>
    <dgm:cxn modelId="{2639E5EC-B53C-4129-942C-EDB1F1C75B23}" type="presParOf" srcId="{33D719BF-2DB5-4854-918B-05F9C4D97DCC}" destId="{D7A7BDAE-5E05-4711-A461-53DB34AD215E}" srcOrd="8" destOrd="0" presId="urn:microsoft.com/office/officeart/2008/layout/VerticalCurvedList"/>
    <dgm:cxn modelId="{C02905DF-6401-4B8D-A3CA-5FA3A541F572}" type="presParOf" srcId="{D7A7BDAE-5E05-4711-A461-53DB34AD215E}" destId="{58CE2879-9C0F-4C60-89FF-EBFC988E012D}" srcOrd="0" destOrd="0" presId="urn:microsoft.com/office/officeart/2008/layout/VerticalCurvedList"/>
    <dgm:cxn modelId="{40B28DAF-D2CB-4537-B041-4F9B8F3FF577}" type="presParOf" srcId="{33D719BF-2DB5-4854-918B-05F9C4D97DCC}" destId="{C30D2CCE-D793-49A8-A971-1EDE4A2C7CE5}" srcOrd="9" destOrd="0" presId="urn:microsoft.com/office/officeart/2008/layout/VerticalCurvedList"/>
    <dgm:cxn modelId="{8C4D4613-6FB4-427F-90C7-1983E0CAFCEA}" type="presParOf" srcId="{33D719BF-2DB5-4854-918B-05F9C4D97DCC}" destId="{146E4B50-B5A0-43D2-B03C-B3C6E6110B22}" srcOrd="10" destOrd="0" presId="urn:microsoft.com/office/officeart/2008/layout/VerticalCurvedList"/>
    <dgm:cxn modelId="{306DF58A-9B83-4AED-86C7-6320C0CEF308}" type="presParOf" srcId="{146E4B50-B5A0-43D2-B03C-B3C6E6110B22}" destId="{4C3185D8-FA47-4CD1-B6E9-3B2D9C469D96}" srcOrd="0" destOrd="0" presId="urn:microsoft.com/office/officeart/2008/layout/VerticalCurvedList"/>
    <dgm:cxn modelId="{28FA023B-08F8-4406-A418-B605441E7A20}" type="presParOf" srcId="{33D719BF-2DB5-4854-918B-05F9C4D97DCC}" destId="{F459A990-C633-4151-B0E1-F65C9867B333}" srcOrd="11" destOrd="0" presId="urn:microsoft.com/office/officeart/2008/layout/VerticalCurvedList"/>
    <dgm:cxn modelId="{D09881A6-39CD-4296-BC57-EF27AAA81BEE}" type="presParOf" srcId="{33D719BF-2DB5-4854-918B-05F9C4D97DCC}" destId="{950CD48B-F907-4CFB-931F-6ADB08B7D223}" srcOrd="12" destOrd="0" presId="urn:microsoft.com/office/officeart/2008/layout/VerticalCurvedList"/>
    <dgm:cxn modelId="{703E33DF-8572-4BA9-928E-B9D2B2BBB2CF}" type="presParOf" srcId="{950CD48B-F907-4CFB-931F-6ADB08B7D223}" destId="{B348D01E-0830-45F7-B3F4-0C1CA7C161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D1A6F7-FB39-4CD9-81C4-746DF8BF74A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996D614-8731-4DCC-A089-FDD15432D97E}">
      <dgm:prSet phldrT="[Текст]" custT="1"/>
      <dgm:spPr/>
      <dgm:t>
        <a:bodyPr/>
        <a:lstStyle/>
        <a:p>
          <a:r>
            <a:rPr lang="uk-UA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Процедури внутрішнього аудиту загальновиробничих витрат можна поділити на два блоки:</a:t>
          </a:r>
          <a:endParaRPr lang="ru-RU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88B8E90-7342-4897-BA62-A13460E2844C}" type="parTrans" cxnId="{AA415D0C-D80E-4D34-B776-336084ECA016}">
      <dgm:prSet/>
      <dgm:spPr/>
      <dgm:t>
        <a:bodyPr/>
        <a:lstStyle/>
        <a:p>
          <a:endParaRPr lang="ru-RU"/>
        </a:p>
      </dgm:t>
    </dgm:pt>
    <dgm:pt modelId="{D9FC205F-B4E6-4762-9E3D-D124C2DB3D4A}" type="sibTrans" cxnId="{AA415D0C-D80E-4D34-B776-336084ECA016}">
      <dgm:prSet/>
      <dgm:spPr/>
      <dgm:t>
        <a:bodyPr/>
        <a:lstStyle/>
        <a:p>
          <a:endParaRPr lang="ru-RU"/>
        </a:p>
      </dgm:t>
    </dgm:pt>
    <dgm:pt modelId="{1D2C46AA-70BE-45BA-8352-124F89FCAAFE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- детальні тести зі складу загально</a:t>
          </a:r>
          <a:br>
            <a:rPr lang="uk-UA" sz="2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</a:br>
          <a:r>
            <a:rPr lang="uk-UA" sz="2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виробничих витрат</a:t>
          </a:r>
          <a:endParaRPr lang="ru-RU" sz="2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22DF6A2-B8F6-404D-A9DD-C37E7103AF89}" type="parTrans" cxnId="{183D95EE-A31C-46B0-9260-CE60C4D11EBD}">
      <dgm:prSet/>
      <dgm:spPr/>
      <dgm:t>
        <a:bodyPr/>
        <a:lstStyle/>
        <a:p>
          <a:endParaRPr lang="ru-RU"/>
        </a:p>
      </dgm:t>
    </dgm:pt>
    <dgm:pt modelId="{BC005BCC-5439-4B91-B6CB-691B920DEB57}" type="sibTrans" cxnId="{183D95EE-A31C-46B0-9260-CE60C4D11EBD}">
      <dgm:prSet/>
      <dgm:spPr/>
      <dgm:t>
        <a:bodyPr/>
        <a:lstStyle/>
        <a:p>
          <a:endParaRPr lang="ru-RU"/>
        </a:p>
      </dgm:t>
    </dgm:pt>
    <dgm:pt modelId="{E8666EDB-FF25-4FA6-A357-B1D591BF4EB9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- загальні аудиторські процедури</a:t>
          </a:r>
          <a:endParaRPr lang="ru-RU" sz="24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39B0E69-E8AC-412E-8B83-CF035BD0D334}" type="parTrans" cxnId="{0CEB1320-3018-44A6-920E-D8385D8B0400}">
      <dgm:prSet/>
      <dgm:spPr/>
      <dgm:t>
        <a:bodyPr/>
        <a:lstStyle/>
        <a:p>
          <a:endParaRPr lang="ru-RU"/>
        </a:p>
      </dgm:t>
    </dgm:pt>
    <dgm:pt modelId="{2C4FC44F-7F30-45A0-A0AD-19E38B02BE0A}" type="sibTrans" cxnId="{0CEB1320-3018-44A6-920E-D8385D8B0400}">
      <dgm:prSet/>
      <dgm:spPr/>
      <dgm:t>
        <a:bodyPr/>
        <a:lstStyle/>
        <a:p>
          <a:endParaRPr lang="ru-RU"/>
        </a:p>
      </dgm:t>
    </dgm:pt>
    <dgm:pt modelId="{0AED195A-8A5F-4640-9FA9-B2471880C555}" type="pres">
      <dgm:prSet presAssocID="{04D1A6F7-FB39-4CD9-81C4-746DF8BF74A4}" presName="compositeShape" presStyleCnt="0">
        <dgm:presLayoutVars>
          <dgm:chMax val="7"/>
          <dgm:dir/>
          <dgm:resizeHandles val="exact"/>
        </dgm:presLayoutVars>
      </dgm:prSet>
      <dgm:spPr/>
    </dgm:pt>
    <dgm:pt modelId="{42F5924B-1984-4C83-A856-1EAA7622887F}" type="pres">
      <dgm:prSet presAssocID="{A996D614-8731-4DCC-A089-FDD15432D97E}" presName="circ1" presStyleLbl="vennNode1" presStyleIdx="0" presStyleCnt="3" custScaleX="146263" custScaleY="119411"/>
      <dgm:spPr/>
      <dgm:t>
        <a:bodyPr/>
        <a:lstStyle/>
        <a:p>
          <a:endParaRPr lang="ru-RU"/>
        </a:p>
      </dgm:t>
    </dgm:pt>
    <dgm:pt modelId="{1E802ACB-F755-4B25-86B3-7BA5AFD34184}" type="pres">
      <dgm:prSet presAssocID="{A996D614-8731-4DCC-A089-FDD15432D9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7D3A9-A6EB-4077-A553-3154706EABF2}" type="pres">
      <dgm:prSet presAssocID="{1D2C46AA-70BE-45BA-8352-124F89FCAAFE}" presName="circ2" presStyleLbl="vennNode1" presStyleIdx="1" presStyleCnt="3" custScaleX="104828" custScaleY="80005" custLinFactNeighborX="9564" custLinFactNeighborY="3141"/>
      <dgm:spPr/>
      <dgm:t>
        <a:bodyPr/>
        <a:lstStyle/>
        <a:p>
          <a:endParaRPr lang="ru-RU"/>
        </a:p>
      </dgm:t>
    </dgm:pt>
    <dgm:pt modelId="{A42B49B3-ED36-4E86-8C88-43629C0643E2}" type="pres">
      <dgm:prSet presAssocID="{1D2C46AA-70BE-45BA-8352-124F89FCAAF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5369-60FA-41CE-ADDD-8E2662D080BD}" type="pres">
      <dgm:prSet presAssocID="{E8666EDB-FF25-4FA6-A357-B1D591BF4EB9}" presName="circ3" presStyleLbl="vennNode1" presStyleIdx="2" presStyleCnt="3" custScaleX="103411" custScaleY="80170" custLinFactNeighborX="-40" custLinFactNeighborY="1124"/>
      <dgm:spPr/>
      <dgm:t>
        <a:bodyPr/>
        <a:lstStyle/>
        <a:p>
          <a:endParaRPr lang="ru-RU"/>
        </a:p>
      </dgm:t>
    </dgm:pt>
    <dgm:pt modelId="{AC334ECE-53F4-4A85-B46C-CDD8D9F09F52}" type="pres">
      <dgm:prSet presAssocID="{E8666EDB-FF25-4FA6-A357-B1D591BF4E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D0F46-F18A-4C2D-B6F5-C9E9307BA250}" type="presOf" srcId="{E8666EDB-FF25-4FA6-A357-B1D591BF4EB9}" destId="{4ECA5369-60FA-41CE-ADDD-8E2662D080BD}" srcOrd="0" destOrd="0" presId="urn:microsoft.com/office/officeart/2005/8/layout/venn1"/>
    <dgm:cxn modelId="{AA415D0C-D80E-4D34-B776-336084ECA016}" srcId="{04D1A6F7-FB39-4CD9-81C4-746DF8BF74A4}" destId="{A996D614-8731-4DCC-A089-FDD15432D97E}" srcOrd="0" destOrd="0" parTransId="{888B8E90-7342-4897-BA62-A13460E2844C}" sibTransId="{D9FC205F-B4E6-4762-9E3D-D124C2DB3D4A}"/>
    <dgm:cxn modelId="{53DFF061-23C0-4C6E-BFE1-56B60BE78B03}" type="presOf" srcId="{A996D614-8731-4DCC-A089-FDD15432D97E}" destId="{42F5924B-1984-4C83-A856-1EAA7622887F}" srcOrd="0" destOrd="0" presId="urn:microsoft.com/office/officeart/2005/8/layout/venn1"/>
    <dgm:cxn modelId="{E116E24C-8C47-443E-8D20-1F137AB22BE4}" type="presOf" srcId="{1D2C46AA-70BE-45BA-8352-124F89FCAAFE}" destId="{A42B49B3-ED36-4E86-8C88-43629C0643E2}" srcOrd="1" destOrd="0" presId="urn:microsoft.com/office/officeart/2005/8/layout/venn1"/>
    <dgm:cxn modelId="{0CEB1320-3018-44A6-920E-D8385D8B0400}" srcId="{04D1A6F7-FB39-4CD9-81C4-746DF8BF74A4}" destId="{E8666EDB-FF25-4FA6-A357-B1D591BF4EB9}" srcOrd="2" destOrd="0" parTransId="{439B0E69-E8AC-412E-8B83-CF035BD0D334}" sibTransId="{2C4FC44F-7F30-45A0-A0AD-19E38B02BE0A}"/>
    <dgm:cxn modelId="{9C69D87A-51BC-4C1D-8A96-E3F1474869EE}" type="presOf" srcId="{E8666EDB-FF25-4FA6-A357-B1D591BF4EB9}" destId="{AC334ECE-53F4-4A85-B46C-CDD8D9F09F52}" srcOrd="1" destOrd="0" presId="urn:microsoft.com/office/officeart/2005/8/layout/venn1"/>
    <dgm:cxn modelId="{B1DEAD5C-E5D1-4023-9FB9-DE5BCA293425}" type="presOf" srcId="{04D1A6F7-FB39-4CD9-81C4-746DF8BF74A4}" destId="{0AED195A-8A5F-4640-9FA9-B2471880C555}" srcOrd="0" destOrd="0" presId="urn:microsoft.com/office/officeart/2005/8/layout/venn1"/>
    <dgm:cxn modelId="{183D95EE-A31C-46B0-9260-CE60C4D11EBD}" srcId="{04D1A6F7-FB39-4CD9-81C4-746DF8BF74A4}" destId="{1D2C46AA-70BE-45BA-8352-124F89FCAAFE}" srcOrd="1" destOrd="0" parTransId="{422DF6A2-B8F6-404D-A9DD-C37E7103AF89}" sibTransId="{BC005BCC-5439-4B91-B6CB-691B920DEB57}"/>
    <dgm:cxn modelId="{8E945CA4-C6C3-4D3A-B294-DA5C5EBB5278}" type="presOf" srcId="{1D2C46AA-70BE-45BA-8352-124F89FCAAFE}" destId="{AD37D3A9-A6EB-4077-A553-3154706EABF2}" srcOrd="0" destOrd="0" presId="urn:microsoft.com/office/officeart/2005/8/layout/venn1"/>
    <dgm:cxn modelId="{8C826AD1-FBDA-4A93-B0A6-4D297E4B39AA}" type="presOf" srcId="{A996D614-8731-4DCC-A089-FDD15432D97E}" destId="{1E802ACB-F755-4B25-86B3-7BA5AFD34184}" srcOrd="1" destOrd="0" presId="urn:microsoft.com/office/officeart/2005/8/layout/venn1"/>
    <dgm:cxn modelId="{034F8B43-5599-4A5F-8D26-779E323C611E}" type="presParOf" srcId="{0AED195A-8A5F-4640-9FA9-B2471880C555}" destId="{42F5924B-1984-4C83-A856-1EAA7622887F}" srcOrd="0" destOrd="0" presId="urn:microsoft.com/office/officeart/2005/8/layout/venn1"/>
    <dgm:cxn modelId="{074ED4D0-9BFA-4CD6-B17D-DDB20332CDDD}" type="presParOf" srcId="{0AED195A-8A5F-4640-9FA9-B2471880C555}" destId="{1E802ACB-F755-4B25-86B3-7BA5AFD34184}" srcOrd="1" destOrd="0" presId="urn:microsoft.com/office/officeart/2005/8/layout/venn1"/>
    <dgm:cxn modelId="{05A6A053-43E1-4559-B3D7-713DDBFD05D5}" type="presParOf" srcId="{0AED195A-8A5F-4640-9FA9-B2471880C555}" destId="{AD37D3A9-A6EB-4077-A553-3154706EABF2}" srcOrd="2" destOrd="0" presId="urn:microsoft.com/office/officeart/2005/8/layout/venn1"/>
    <dgm:cxn modelId="{FF557578-E35F-4849-9284-79083688731C}" type="presParOf" srcId="{0AED195A-8A5F-4640-9FA9-B2471880C555}" destId="{A42B49B3-ED36-4E86-8C88-43629C0643E2}" srcOrd="3" destOrd="0" presId="urn:microsoft.com/office/officeart/2005/8/layout/venn1"/>
    <dgm:cxn modelId="{A9A6B470-3298-4E12-8299-AD9537E9F018}" type="presParOf" srcId="{0AED195A-8A5F-4640-9FA9-B2471880C555}" destId="{4ECA5369-60FA-41CE-ADDD-8E2662D080BD}" srcOrd="4" destOrd="0" presId="urn:microsoft.com/office/officeart/2005/8/layout/venn1"/>
    <dgm:cxn modelId="{272E3460-5B2E-4545-B2CE-C276A4C5AFF6}" type="presParOf" srcId="{0AED195A-8A5F-4640-9FA9-B2471880C555}" destId="{AC334ECE-53F4-4A85-B46C-CDD8D9F09F5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C2BE58-4455-4033-AF2F-437B078C2F58}" type="doc">
      <dgm:prSet loTypeId="urn:microsoft.com/office/officeart/2005/8/layout/pyramid2" loCatId="list" qsTypeId="urn:microsoft.com/office/officeart/2005/8/quickstyle/3d2" qsCatId="3D" csTypeId="urn:microsoft.com/office/officeart/2005/8/colors/colorful3" csCatId="colorful" phldr="1"/>
      <dgm:spPr/>
    </dgm:pt>
    <dgm:pt modelId="{6FD4F2EF-32BA-4E6B-A8DA-8985BA1C8585}">
      <dgm:prSet phldrT="[Текст]" custT="1"/>
      <dgm:spPr/>
      <dgm:t>
        <a:bodyPr/>
        <a:lstStyle/>
        <a:p>
          <a:r>
            <a:rPr lang="uk-UA" sz="1400" noProof="0" dirty="0" smtClean="0">
              <a:effectLst/>
              <a:latin typeface="arial"/>
            </a:rPr>
            <a:t>Амортизація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устаткування</a:t>
          </a:r>
          <a:r>
            <a:rPr lang="ru-RU" sz="1400" dirty="0" smtClean="0">
              <a:effectLst/>
              <a:latin typeface="arial"/>
            </a:rPr>
            <a:t> — </a:t>
          </a:r>
          <a:r>
            <a:rPr lang="ru-RU" sz="1400" dirty="0" err="1" smtClean="0">
              <a:effectLst/>
              <a:latin typeface="arial"/>
            </a:rPr>
            <a:t>зміна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вартості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устаткування</a:t>
          </a:r>
          <a:r>
            <a:rPr lang="ru-RU" sz="1400" dirty="0" smtClean="0">
              <a:effectLst/>
              <a:latin typeface="arial"/>
            </a:rPr>
            <a:t>, в тому </a:t>
          </a:r>
          <a:r>
            <a:rPr lang="ru-RU" sz="1400" dirty="0" err="1" smtClean="0">
              <a:effectLst/>
              <a:latin typeface="arial"/>
            </a:rPr>
            <a:t>числі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внаслідок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переоцінки</a:t>
          </a:r>
          <a:r>
            <a:rPr lang="ru-RU" sz="1400" dirty="0" smtClean="0">
              <a:effectLst/>
              <a:latin typeface="arial"/>
            </a:rPr>
            <a:t>, </a:t>
          </a:r>
          <a:r>
            <a:rPr lang="uk-UA" sz="1400" noProof="0" dirty="0" smtClean="0">
              <a:effectLst/>
              <a:latin typeface="arial"/>
            </a:rPr>
            <a:t>дострокового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надходження</a:t>
          </a:r>
          <a:r>
            <a:rPr lang="ru-RU" sz="1400" dirty="0" smtClean="0">
              <a:effectLst/>
              <a:latin typeface="arial"/>
            </a:rPr>
            <a:t> й </a:t>
          </a:r>
          <a:r>
            <a:rPr lang="ru-RU" sz="1400" dirty="0" err="1" smtClean="0">
              <a:effectLst/>
              <a:latin typeface="arial"/>
            </a:rPr>
            <a:t>вибуття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основних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засобів</a:t>
          </a:r>
          <a:r>
            <a:rPr lang="ru-RU" sz="1400" dirty="0" smtClean="0">
              <a:effectLst/>
              <a:latin typeface="arial"/>
            </a:rPr>
            <a:t>, </a:t>
          </a:r>
          <a:r>
            <a:rPr lang="ru-RU" sz="1400" dirty="0" err="1" smtClean="0">
              <a:effectLst/>
              <a:latin typeface="arial"/>
            </a:rPr>
            <a:t>зміна</a:t>
          </a:r>
          <a:r>
            <a:rPr lang="ru-RU" sz="1400" dirty="0" smtClean="0">
              <a:effectLst/>
              <a:latin typeface="arial"/>
            </a:rPr>
            <a:t> порядку і норм </a:t>
          </a:r>
          <a:r>
            <a:rPr lang="ru-RU" sz="1400" dirty="0" err="1" smtClean="0">
              <a:effectLst/>
              <a:latin typeface="arial"/>
            </a:rPr>
            <a:t>амортизаційних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відрахувань</a:t>
          </a:r>
          <a:r>
            <a:rPr lang="ru-RU" sz="1400" dirty="0" smtClean="0">
              <a:effectLst/>
              <a:latin typeface="arial"/>
            </a:rPr>
            <a:t>;</a:t>
          </a:r>
          <a:endParaRPr lang="ru-RU" sz="1400" dirty="0"/>
        </a:p>
      </dgm:t>
    </dgm:pt>
    <dgm:pt modelId="{3DDCCBE2-B8F3-4B70-98BA-3B6D71DA8FAE}" type="parTrans" cxnId="{FB73AC03-42F8-491A-94EB-975EAC30EA0F}">
      <dgm:prSet/>
      <dgm:spPr/>
      <dgm:t>
        <a:bodyPr/>
        <a:lstStyle/>
        <a:p>
          <a:endParaRPr lang="ru-RU" sz="1400"/>
        </a:p>
      </dgm:t>
    </dgm:pt>
    <dgm:pt modelId="{8BF38E5E-8EC9-46A5-BF3F-5338E67DB823}" type="sibTrans" cxnId="{FB73AC03-42F8-491A-94EB-975EAC30EA0F}">
      <dgm:prSet/>
      <dgm:spPr/>
      <dgm:t>
        <a:bodyPr/>
        <a:lstStyle/>
        <a:p>
          <a:endParaRPr lang="ru-RU" sz="1400"/>
        </a:p>
      </dgm:t>
    </dgm:pt>
    <dgm:pt modelId="{002F2C06-4253-4564-B2AC-4D946450222E}">
      <dgm:prSet phldrT="[Текст]" custT="1"/>
      <dgm:spPr/>
      <dgm:t>
        <a:bodyPr/>
        <a:lstStyle/>
        <a:p>
          <a:r>
            <a:rPr lang="ru-RU" sz="1400" dirty="0" err="1" smtClean="0">
              <a:effectLst/>
              <a:latin typeface="arial"/>
            </a:rPr>
            <a:t>Поточний</a:t>
          </a:r>
          <a:r>
            <a:rPr lang="ru-RU" sz="1400" dirty="0" smtClean="0">
              <a:effectLst/>
              <a:latin typeface="arial"/>
            </a:rPr>
            <a:t> і </a:t>
          </a:r>
          <a:r>
            <a:rPr lang="ru-RU" sz="1400" dirty="0" err="1" smtClean="0">
              <a:effectLst/>
              <a:latin typeface="arial"/>
            </a:rPr>
            <a:t>капітальний</a:t>
          </a:r>
          <a:r>
            <a:rPr lang="ru-RU" sz="1400" dirty="0" smtClean="0">
              <a:effectLst/>
              <a:latin typeface="arial"/>
            </a:rPr>
            <a:t> ремонт — </a:t>
          </a:r>
          <a:r>
            <a:rPr lang="ru-RU" sz="1400" dirty="0" err="1" smtClean="0">
              <a:effectLst/>
              <a:latin typeface="arial"/>
            </a:rPr>
            <a:t>зміна</a:t>
          </a:r>
          <a:r>
            <a:rPr lang="ru-RU" sz="1400" dirty="0" smtClean="0">
              <a:effectLst/>
              <a:latin typeface="arial"/>
            </a:rPr>
            <a:t> норм </a:t>
          </a:r>
          <a:r>
            <a:rPr lang="ru-RU" sz="1400" dirty="0" err="1" smtClean="0">
              <a:effectLst/>
              <a:latin typeface="arial"/>
            </a:rPr>
            <a:t>витрат</a:t>
          </a:r>
          <a:r>
            <a:rPr lang="ru-RU" sz="1400" dirty="0" smtClean="0">
              <a:effectLst/>
              <a:latin typeface="arial"/>
            </a:rPr>
            <a:t> і </a:t>
          </a:r>
          <a:r>
            <a:rPr lang="ru-RU" sz="1400" dirty="0" err="1" smtClean="0">
              <a:effectLst/>
              <a:latin typeface="arial"/>
            </a:rPr>
            <a:t>цін</a:t>
          </a:r>
          <a:r>
            <a:rPr lang="ru-RU" sz="1400" dirty="0" smtClean="0">
              <a:effectLst/>
              <a:latin typeface="arial"/>
            </a:rPr>
            <a:t> на </a:t>
          </a:r>
          <a:r>
            <a:rPr lang="ru-RU" sz="1400" dirty="0" err="1" smtClean="0">
              <a:effectLst/>
              <a:latin typeface="arial"/>
            </a:rPr>
            <a:t>ремонтні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матеріали</a:t>
          </a:r>
          <a:r>
            <a:rPr lang="ru-RU" sz="1400" dirty="0" smtClean="0">
              <a:effectLst/>
              <a:latin typeface="arial"/>
            </a:rPr>
            <a:t>, </a:t>
          </a:r>
          <a:r>
            <a:rPr lang="ru-RU" sz="1400" dirty="0" err="1" smtClean="0">
              <a:effectLst/>
              <a:latin typeface="arial"/>
            </a:rPr>
            <a:t>зміна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погодинної</a:t>
          </a:r>
          <a:r>
            <a:rPr lang="ru-RU" sz="1400" dirty="0" smtClean="0">
              <a:effectLst/>
              <a:latin typeface="arial"/>
            </a:rPr>
            <a:t> оплати </a:t>
          </a:r>
          <a:r>
            <a:rPr lang="ru-RU" sz="1400" dirty="0" err="1" smtClean="0">
              <a:effectLst/>
              <a:latin typeface="arial"/>
            </a:rPr>
            <a:t>робіт</a:t>
          </a:r>
          <a:r>
            <a:rPr lang="ru-RU" sz="1400" dirty="0" smtClean="0">
              <a:effectLst/>
              <a:latin typeface="arial"/>
            </a:rPr>
            <a:t> і </a:t>
          </a:r>
          <a:r>
            <a:rPr lang="ru-RU" sz="1400" dirty="0" err="1" smtClean="0">
              <a:effectLst/>
              <a:latin typeface="arial"/>
            </a:rPr>
            <a:t>трудоміст­кості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їх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виконання</a:t>
          </a:r>
          <a:r>
            <a:rPr lang="ru-RU" sz="1400" dirty="0" smtClean="0">
              <a:effectLst/>
              <a:latin typeface="arial"/>
            </a:rPr>
            <a:t>, </a:t>
          </a:r>
          <a:r>
            <a:rPr lang="ru-RU" sz="1400" dirty="0" err="1" smtClean="0">
              <a:effectLst/>
              <a:latin typeface="arial"/>
            </a:rPr>
            <a:t>зміна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кількості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устаткування</a:t>
          </a:r>
          <a:r>
            <a:rPr lang="ru-RU" sz="1400" dirty="0" smtClean="0">
              <a:effectLst/>
              <a:latin typeface="arial"/>
            </a:rPr>
            <a:t> та </a:t>
          </a:r>
          <a:r>
            <a:rPr lang="ru-RU" sz="1400" dirty="0" err="1" smtClean="0">
              <a:effectLst/>
              <a:latin typeface="arial"/>
            </a:rPr>
            <a:t>обсягів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вико­наних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робіт</a:t>
          </a:r>
          <a:r>
            <a:rPr lang="ru-RU" sz="1400" dirty="0" smtClean="0">
              <a:effectLst/>
              <a:latin typeface="arial"/>
            </a:rPr>
            <a:t> </a:t>
          </a:r>
          <a:r>
            <a:rPr lang="ru-RU" sz="1400" dirty="0" err="1" smtClean="0">
              <a:effectLst/>
              <a:latin typeface="arial"/>
            </a:rPr>
            <a:t>тощо</a:t>
          </a:r>
          <a:r>
            <a:rPr lang="ru-RU" sz="1400" dirty="0" smtClean="0">
              <a:effectLst/>
              <a:latin typeface="arial"/>
            </a:rPr>
            <a:t>;</a:t>
          </a:r>
          <a:endParaRPr lang="ru-RU" sz="1400" dirty="0"/>
        </a:p>
      </dgm:t>
    </dgm:pt>
    <dgm:pt modelId="{201F3DF1-CA1A-43DF-B3A9-2187E3222A26}" type="parTrans" cxnId="{04C07D67-A5A2-4C1B-A036-04A5F709DA63}">
      <dgm:prSet/>
      <dgm:spPr/>
      <dgm:t>
        <a:bodyPr/>
        <a:lstStyle/>
        <a:p>
          <a:endParaRPr lang="ru-RU" sz="1400"/>
        </a:p>
      </dgm:t>
    </dgm:pt>
    <dgm:pt modelId="{F4FCCB19-9958-49C6-903B-851D625D0473}" type="sibTrans" cxnId="{04C07D67-A5A2-4C1B-A036-04A5F709DA63}">
      <dgm:prSet/>
      <dgm:spPr/>
      <dgm:t>
        <a:bodyPr/>
        <a:lstStyle/>
        <a:p>
          <a:endParaRPr lang="ru-RU" sz="1400"/>
        </a:p>
      </dgm:t>
    </dgm:pt>
    <dgm:pt modelId="{56C9C6A4-CFB9-4F27-A622-09459C541F8E}">
      <dgm:prSet phldrT="[Текст]" custT="1"/>
      <dgm:spPr/>
      <dgm:t>
        <a:bodyPr/>
        <a:lstStyle/>
        <a:p>
          <a:r>
            <a:rPr lang="ru-RU" sz="1400" dirty="0" err="1" smtClean="0">
              <a:effectLst/>
              <a:latin typeface="arial"/>
            </a:rPr>
            <a:t>Необґрунтованість</a:t>
          </a:r>
          <a:r>
            <a:rPr lang="ru-RU" sz="1400" dirty="0" smtClean="0">
              <a:effectLst/>
              <a:latin typeface="arial"/>
            </a:rPr>
            <a:t> плану;</a:t>
          </a:r>
          <a:endParaRPr lang="ru-RU" sz="1400" dirty="0"/>
        </a:p>
      </dgm:t>
    </dgm:pt>
    <dgm:pt modelId="{A9C85183-793B-4AFE-A263-4A08C1BC7C09}" type="parTrans" cxnId="{0F3D9A05-ED9D-43B0-B54B-13F0C12AF384}">
      <dgm:prSet/>
      <dgm:spPr/>
      <dgm:t>
        <a:bodyPr/>
        <a:lstStyle/>
        <a:p>
          <a:endParaRPr lang="ru-RU" sz="1400"/>
        </a:p>
      </dgm:t>
    </dgm:pt>
    <dgm:pt modelId="{491A044A-9E1E-4D6B-970C-A301FBA5C897}" type="sibTrans" cxnId="{0F3D9A05-ED9D-43B0-B54B-13F0C12AF384}">
      <dgm:prSet/>
      <dgm:spPr/>
      <dgm:t>
        <a:bodyPr/>
        <a:lstStyle/>
        <a:p>
          <a:endParaRPr lang="ru-RU" sz="1400"/>
        </a:p>
      </dgm:t>
    </dgm:pt>
    <dgm:pt modelId="{121BA773-5210-48DC-B0A0-A42D4277223D}">
      <dgm:prSet phldrT="[Текст]" custT="1"/>
      <dgm:spPr/>
      <dgm:t>
        <a:bodyPr/>
        <a:lstStyle/>
        <a:p>
          <a:r>
            <a:rPr lang="uk-UA" sz="1400" noProof="0" smtClean="0">
              <a:effectLst/>
              <a:latin typeface="arial"/>
            </a:rPr>
            <a:t>Неправильне віднесення витрат по рахункам.</a:t>
          </a:r>
        </a:p>
        <a:p>
          <a:endParaRPr lang="uk-UA" sz="1400" noProof="0"/>
        </a:p>
      </dgm:t>
    </dgm:pt>
    <dgm:pt modelId="{83B16241-F86B-49F5-955C-FDD7FB518580}" type="parTrans" cxnId="{347B13C3-E9BC-4ECF-B447-F3349541A194}">
      <dgm:prSet/>
      <dgm:spPr/>
      <dgm:t>
        <a:bodyPr/>
        <a:lstStyle/>
        <a:p>
          <a:endParaRPr lang="ru-RU" sz="1400"/>
        </a:p>
      </dgm:t>
    </dgm:pt>
    <dgm:pt modelId="{0D8B79FA-A03F-40F4-9E8F-92B9B004FF67}" type="sibTrans" cxnId="{347B13C3-E9BC-4ECF-B447-F3349541A194}">
      <dgm:prSet/>
      <dgm:spPr/>
      <dgm:t>
        <a:bodyPr/>
        <a:lstStyle/>
        <a:p>
          <a:endParaRPr lang="ru-RU" sz="1400"/>
        </a:p>
      </dgm:t>
    </dgm:pt>
    <dgm:pt modelId="{E1846DFA-34B7-437D-A6CC-80A41B03AFDB}" type="pres">
      <dgm:prSet presAssocID="{B6C2BE58-4455-4033-AF2F-437B078C2F58}" presName="compositeShape" presStyleCnt="0">
        <dgm:presLayoutVars>
          <dgm:dir/>
          <dgm:resizeHandles/>
        </dgm:presLayoutVars>
      </dgm:prSet>
      <dgm:spPr/>
    </dgm:pt>
    <dgm:pt modelId="{6EC9C740-1DE6-4BCE-80D0-6E3DEE16F0CF}" type="pres">
      <dgm:prSet presAssocID="{B6C2BE58-4455-4033-AF2F-437B078C2F58}" presName="pyramid" presStyleLbl="node1" presStyleIdx="0" presStyleCnt="1" custLinFactNeighborX="1990" custLinFactNeighborY="1772"/>
      <dgm:spPr/>
    </dgm:pt>
    <dgm:pt modelId="{E51C1B9D-F733-44FB-A410-53392232FF67}" type="pres">
      <dgm:prSet presAssocID="{B6C2BE58-4455-4033-AF2F-437B078C2F58}" presName="theList" presStyleCnt="0"/>
      <dgm:spPr/>
    </dgm:pt>
    <dgm:pt modelId="{B1BFAA29-8748-42A5-90C9-308C3235B03F}" type="pres">
      <dgm:prSet presAssocID="{6FD4F2EF-32BA-4E6B-A8DA-8985BA1C8585}" presName="aNode" presStyleLbl="fgAcc1" presStyleIdx="0" presStyleCnt="4" custScaleX="20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F6F43-07AA-47FF-9457-548656385B1F}" type="pres">
      <dgm:prSet presAssocID="{6FD4F2EF-32BA-4E6B-A8DA-8985BA1C8585}" presName="aSpace" presStyleCnt="0"/>
      <dgm:spPr/>
    </dgm:pt>
    <dgm:pt modelId="{F36206F2-EC9A-44C9-B126-5287F7551296}" type="pres">
      <dgm:prSet presAssocID="{002F2C06-4253-4564-B2AC-4D946450222E}" presName="aNode" presStyleLbl="fgAcc1" presStyleIdx="1" presStyleCnt="4" custScaleX="20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D2961-B336-476A-806D-AC720B7F2D5A}" type="pres">
      <dgm:prSet presAssocID="{002F2C06-4253-4564-B2AC-4D946450222E}" presName="aSpace" presStyleCnt="0"/>
      <dgm:spPr/>
    </dgm:pt>
    <dgm:pt modelId="{CF86065D-3B1C-4453-A655-6D71F403EFC7}" type="pres">
      <dgm:prSet presAssocID="{56C9C6A4-CFB9-4F27-A622-09459C541F8E}" presName="aNode" presStyleLbl="fgAcc1" presStyleIdx="2" presStyleCnt="4" custScaleX="203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FC992-563C-48CB-BD0F-0745DF4BF92B}" type="pres">
      <dgm:prSet presAssocID="{56C9C6A4-CFB9-4F27-A622-09459C541F8E}" presName="aSpace" presStyleCnt="0"/>
      <dgm:spPr/>
    </dgm:pt>
    <dgm:pt modelId="{AD49A7AA-3B46-447F-9D94-655D790B6401}" type="pres">
      <dgm:prSet presAssocID="{121BA773-5210-48DC-B0A0-A42D4277223D}" presName="aNode" presStyleLbl="fgAcc1" presStyleIdx="3" presStyleCnt="4" custScaleX="20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F3349-29A2-4959-B4A8-89CBABCB6704}" type="pres">
      <dgm:prSet presAssocID="{121BA773-5210-48DC-B0A0-A42D4277223D}" presName="aSpace" presStyleCnt="0"/>
      <dgm:spPr/>
    </dgm:pt>
  </dgm:ptLst>
  <dgm:cxnLst>
    <dgm:cxn modelId="{68A1F56C-4234-4909-B661-49F7F4AD618C}" type="presOf" srcId="{121BA773-5210-48DC-B0A0-A42D4277223D}" destId="{AD49A7AA-3B46-447F-9D94-655D790B6401}" srcOrd="0" destOrd="0" presId="urn:microsoft.com/office/officeart/2005/8/layout/pyramid2"/>
    <dgm:cxn modelId="{654A6971-74FF-4B73-9F52-0D2A5D43D689}" type="presOf" srcId="{B6C2BE58-4455-4033-AF2F-437B078C2F58}" destId="{E1846DFA-34B7-437D-A6CC-80A41B03AFDB}" srcOrd="0" destOrd="0" presId="urn:microsoft.com/office/officeart/2005/8/layout/pyramid2"/>
    <dgm:cxn modelId="{04C07D67-A5A2-4C1B-A036-04A5F709DA63}" srcId="{B6C2BE58-4455-4033-AF2F-437B078C2F58}" destId="{002F2C06-4253-4564-B2AC-4D946450222E}" srcOrd="1" destOrd="0" parTransId="{201F3DF1-CA1A-43DF-B3A9-2187E3222A26}" sibTransId="{F4FCCB19-9958-49C6-903B-851D625D0473}"/>
    <dgm:cxn modelId="{347B13C3-E9BC-4ECF-B447-F3349541A194}" srcId="{B6C2BE58-4455-4033-AF2F-437B078C2F58}" destId="{121BA773-5210-48DC-B0A0-A42D4277223D}" srcOrd="3" destOrd="0" parTransId="{83B16241-F86B-49F5-955C-FDD7FB518580}" sibTransId="{0D8B79FA-A03F-40F4-9E8F-92B9B004FF67}"/>
    <dgm:cxn modelId="{8A33CC2B-4721-474D-9EAD-5511F8537545}" type="presOf" srcId="{002F2C06-4253-4564-B2AC-4D946450222E}" destId="{F36206F2-EC9A-44C9-B126-5287F7551296}" srcOrd="0" destOrd="0" presId="urn:microsoft.com/office/officeart/2005/8/layout/pyramid2"/>
    <dgm:cxn modelId="{0F3D9A05-ED9D-43B0-B54B-13F0C12AF384}" srcId="{B6C2BE58-4455-4033-AF2F-437B078C2F58}" destId="{56C9C6A4-CFB9-4F27-A622-09459C541F8E}" srcOrd="2" destOrd="0" parTransId="{A9C85183-793B-4AFE-A263-4A08C1BC7C09}" sibTransId="{491A044A-9E1E-4D6B-970C-A301FBA5C897}"/>
    <dgm:cxn modelId="{07427CD3-2BB7-43C7-B55E-F06FB538812A}" type="presOf" srcId="{56C9C6A4-CFB9-4F27-A622-09459C541F8E}" destId="{CF86065D-3B1C-4453-A655-6D71F403EFC7}" srcOrd="0" destOrd="0" presId="urn:microsoft.com/office/officeart/2005/8/layout/pyramid2"/>
    <dgm:cxn modelId="{FB73AC03-42F8-491A-94EB-975EAC30EA0F}" srcId="{B6C2BE58-4455-4033-AF2F-437B078C2F58}" destId="{6FD4F2EF-32BA-4E6B-A8DA-8985BA1C8585}" srcOrd="0" destOrd="0" parTransId="{3DDCCBE2-B8F3-4B70-98BA-3B6D71DA8FAE}" sibTransId="{8BF38E5E-8EC9-46A5-BF3F-5338E67DB823}"/>
    <dgm:cxn modelId="{B734F644-B9A5-4526-963D-235B1CA0ED58}" type="presOf" srcId="{6FD4F2EF-32BA-4E6B-A8DA-8985BA1C8585}" destId="{B1BFAA29-8748-42A5-90C9-308C3235B03F}" srcOrd="0" destOrd="0" presId="urn:microsoft.com/office/officeart/2005/8/layout/pyramid2"/>
    <dgm:cxn modelId="{29477E7A-20EC-4A3B-80FD-00B88F08BA27}" type="presParOf" srcId="{E1846DFA-34B7-437D-A6CC-80A41B03AFDB}" destId="{6EC9C740-1DE6-4BCE-80D0-6E3DEE16F0CF}" srcOrd="0" destOrd="0" presId="urn:microsoft.com/office/officeart/2005/8/layout/pyramid2"/>
    <dgm:cxn modelId="{278BAC9A-6254-41B0-B632-9803F2AE5FD0}" type="presParOf" srcId="{E1846DFA-34B7-437D-A6CC-80A41B03AFDB}" destId="{E51C1B9D-F733-44FB-A410-53392232FF67}" srcOrd="1" destOrd="0" presId="urn:microsoft.com/office/officeart/2005/8/layout/pyramid2"/>
    <dgm:cxn modelId="{0448E5AD-04FF-475E-8155-BFBF5E4EFD25}" type="presParOf" srcId="{E51C1B9D-F733-44FB-A410-53392232FF67}" destId="{B1BFAA29-8748-42A5-90C9-308C3235B03F}" srcOrd="0" destOrd="0" presId="urn:microsoft.com/office/officeart/2005/8/layout/pyramid2"/>
    <dgm:cxn modelId="{D4E08A39-A657-46C2-8630-014B4EB5F2DE}" type="presParOf" srcId="{E51C1B9D-F733-44FB-A410-53392232FF67}" destId="{C58F6F43-07AA-47FF-9457-548656385B1F}" srcOrd="1" destOrd="0" presId="urn:microsoft.com/office/officeart/2005/8/layout/pyramid2"/>
    <dgm:cxn modelId="{3FCD026D-CA99-4230-9DF8-FE5E889817F8}" type="presParOf" srcId="{E51C1B9D-F733-44FB-A410-53392232FF67}" destId="{F36206F2-EC9A-44C9-B126-5287F7551296}" srcOrd="2" destOrd="0" presId="urn:microsoft.com/office/officeart/2005/8/layout/pyramid2"/>
    <dgm:cxn modelId="{BB3F6D64-2064-4C65-A7A7-C860B92DBC43}" type="presParOf" srcId="{E51C1B9D-F733-44FB-A410-53392232FF67}" destId="{AECD2961-B336-476A-806D-AC720B7F2D5A}" srcOrd="3" destOrd="0" presId="urn:microsoft.com/office/officeart/2005/8/layout/pyramid2"/>
    <dgm:cxn modelId="{85040A27-8062-40EA-B511-F213D563F556}" type="presParOf" srcId="{E51C1B9D-F733-44FB-A410-53392232FF67}" destId="{CF86065D-3B1C-4453-A655-6D71F403EFC7}" srcOrd="4" destOrd="0" presId="urn:microsoft.com/office/officeart/2005/8/layout/pyramid2"/>
    <dgm:cxn modelId="{B9399F11-9B98-46BA-AFBE-4C2D3DFFAE9E}" type="presParOf" srcId="{E51C1B9D-F733-44FB-A410-53392232FF67}" destId="{79DFC992-563C-48CB-BD0F-0745DF4BF92B}" srcOrd="5" destOrd="0" presId="urn:microsoft.com/office/officeart/2005/8/layout/pyramid2"/>
    <dgm:cxn modelId="{6564AF5A-7C43-469D-B60A-3E56190D9A6C}" type="presParOf" srcId="{E51C1B9D-F733-44FB-A410-53392232FF67}" destId="{AD49A7AA-3B46-447F-9D94-655D790B6401}" srcOrd="6" destOrd="0" presId="urn:microsoft.com/office/officeart/2005/8/layout/pyramid2"/>
    <dgm:cxn modelId="{CC738E56-8A66-4D6F-B7F9-4ECB8DB60906}" type="presParOf" srcId="{E51C1B9D-F733-44FB-A410-53392232FF67}" destId="{AE9F3349-29A2-4959-B4A8-89CBABCB670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711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646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369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348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247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424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21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910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219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891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613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63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632848" cy="266429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uk-UA" sz="4000" b="1" dirty="0" smtClean="0"/>
              <a:t>ВНУТРІШНІЙ АУДИТ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uk-UA" sz="4000" b="1" dirty="0"/>
              <a:t>ЗАГАЛЬНОВИРОБНИЧИХ ВИТРАТ ПІДПРИЄМСТВА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54838"/>
            <a:ext cx="7493000" cy="29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агальні аудиторські процедури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6552728" cy="489654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b="1" dirty="0"/>
              <a:t>Загальними процедурами </a:t>
            </a:r>
            <a:r>
              <a:rPr lang="uk-UA" dirty="0"/>
              <a:t>є такі способи перевірки загальновиробничих витрат, які дають всебічну оцінку правильності ведення обліку та розподілу загальновиробничих витрат, достовірності відображення їх у первинних документах та облікових регістрах. </a:t>
            </a:r>
            <a:endParaRPr lang="uk-UA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dirty="0" smtClean="0"/>
              <a:t>Перевіривши </a:t>
            </a:r>
            <a:r>
              <a:rPr lang="uk-UA" dirty="0"/>
              <a:t>облікові регістри та господарські операції в них, внутрішній аудитор складає вибірку загальновиробничих витрат, понесених в періоді, з включенням в неї великих сум, виражених в гривнях і валюті, незвичайних операцій і деякої частини дрібних сум. </a:t>
            </a:r>
            <a:endParaRPr lang="uk-UA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dirty="0" smtClean="0"/>
              <a:t>Необхідною </a:t>
            </a:r>
            <a:r>
              <a:rPr lang="uk-UA" dirty="0"/>
              <a:t>також є перевірка наявності у документах всіх необхідних реквізитів. За цим слідує перевірка віднесення загальновиробничих витрат до того періоду, в якому вони реально понесені. </a:t>
            </a:r>
            <a:endParaRPr lang="uk-UA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dirty="0" smtClean="0"/>
              <a:t>Далі </a:t>
            </a:r>
            <a:r>
              <a:rPr lang="uk-UA" dirty="0"/>
              <a:t>потрібно звірити віднесення загальновиробничих витрат на відповідні рахунки.</a:t>
            </a:r>
            <a:endParaRPr lang="ru-RU" dirty="0"/>
          </a:p>
          <a:p>
            <a:pPr marL="457200" indent="-457200">
              <a:buFont typeface="Wingdings" pitchFamily="2" charset="2"/>
              <a:buChar char="v"/>
            </a:pPr>
            <a:r>
              <a:rPr lang="uk-UA" dirty="0"/>
              <a:t>Наступним етапом загальних процедур внутрішнього аудиту є перевірка санкціонування всіх загальновиробничих витрат шляхом ознайомлення з внутрішніми документами організації</a:t>
            </a:r>
            <a:r>
              <a:rPr lang="uk-UA" dirty="0" smtClean="0"/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dirty="0"/>
              <a:t>А в подальшому, необхідно оцінити результати виконаних процедур на предмет відповідності ведення обліку на підприємств встановленим </a:t>
            </a:r>
            <a:r>
              <a:rPr lang="uk-UA" dirty="0" smtClean="0"/>
              <a:t>методикам. </a:t>
            </a:r>
            <a:endParaRPr lang="ru-RU" dirty="0"/>
          </a:p>
        </p:txBody>
      </p:sp>
      <p:pic>
        <p:nvPicPr>
          <p:cNvPr id="4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66" y="5050916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7268344" cy="1470025"/>
          </a:xfrm>
        </p:spPr>
        <p:txBody>
          <a:bodyPr/>
          <a:lstStyle/>
          <a:p>
            <a:r>
              <a:rPr lang="uk-UA" dirty="0" smtClean="0"/>
              <a:t>Детальні </a:t>
            </a:r>
            <a:r>
              <a:rPr lang="uk-UA" dirty="0"/>
              <a:t>тести зі складу загальновиробничих витрат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204864"/>
            <a:ext cx="7016824" cy="388843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dirty="0" smtClean="0"/>
              <a:t>Перевіряється </a:t>
            </a:r>
            <a:r>
              <a:rPr lang="uk-UA" dirty="0"/>
              <a:t>відповідність загальновиробничих витрат конкретному виду діяльності. </a:t>
            </a:r>
            <a:endParaRPr lang="uk-UA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dirty="0" smtClean="0"/>
              <a:t>Після </a:t>
            </a:r>
            <a:r>
              <a:rPr lang="uk-UA" dirty="0"/>
              <a:t>чого здійснюється перевірка акуратності запису. </a:t>
            </a:r>
            <a:endParaRPr lang="uk-UA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dirty="0" smtClean="0"/>
              <a:t>Особливу </a:t>
            </a:r>
            <a:r>
              <a:rPr lang="uk-UA" dirty="0"/>
              <a:t>увагу внутрішній аудитор має приділити перевірці незвичайних операцій, бухгалтерських проводок з нестандартною кореспонденцією рахунків. </a:t>
            </a:r>
            <a:endParaRPr lang="ru-RU" dirty="0"/>
          </a:p>
          <a:p>
            <a:pPr marL="457200" indent="-457200">
              <a:buFont typeface="Wingdings" pitchFamily="2" charset="2"/>
              <a:buChar char="v"/>
            </a:pPr>
            <a:r>
              <a:rPr lang="uk-UA" dirty="0"/>
              <a:t>Заключними процедурами внутрішнього аудиту детальних тестів зі складу загальновиробничих витрат будуть перевірка правильності визначення та обліку загальновиробничих витрат та перевірка порядку визначення та списання загальновиробничих витрат, відповідність методу, вибраному в обліковій політиці, послідовність його вживання. </a:t>
            </a:r>
            <a:endParaRPr lang="uk-UA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dirty="0" smtClean="0"/>
              <a:t>Результати </a:t>
            </a:r>
            <a:r>
              <a:rPr lang="uk-UA" dirty="0"/>
              <a:t>перевірки загальновиробничих витрат оформлюють у робочих документах 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4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2800" dirty="0" smtClean="0"/>
              <a:t>Причинами відхилень фактичних витрат від планових при подальшому аудиті загальновиробничих витрат можуть бути: </a:t>
            </a:r>
            <a:endParaRPr lang="ru-RU" sz="28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1153530"/>
              </p:ext>
            </p:extLst>
          </p:nvPr>
        </p:nvGraphicFramePr>
        <p:xfrm>
          <a:off x="1259632" y="1772816"/>
          <a:ext cx="684076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5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95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Autofit/>
          </a:bodyPr>
          <a:lstStyle/>
          <a:p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Заходи щодо скорочення загальновиробничих витрат можуть охоплювати: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852936"/>
            <a:ext cx="7200800" cy="302433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зміцнення штатної і фінансової дисципліни на підприємстві;</a:t>
            </a:r>
          </a:p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суворе дотримання режиму економії внаслідок скорочення витрат за статтями кошторису;</a:t>
            </a:r>
          </a:p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поліпшення структури управління;</a:t>
            </a:r>
          </a:p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усунення непродуктивних витрат.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60649"/>
            <a:ext cx="3955976" cy="1440160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3744416" cy="41044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/>
              <a:t>Отже, аудит </a:t>
            </a:r>
            <a:r>
              <a:rPr lang="uk-UA" dirty="0"/>
              <a:t>загальновиробничих витрат відіграє важливу роль у забезпеченні конкурентоспроможності підприємств в сучасних динамічних умовах. Він дає змогу дослідити розмір витрат та дослідити витрати підприємства у складі загальної вартості. Тому для більш точного та повного визначення величини та структури необхідно взяти до уваги та проаналізувати базу розподілу загальновиробничих витрат. </a:t>
            </a:r>
            <a:endParaRPr lang="ru-RU" dirty="0"/>
          </a:p>
        </p:txBody>
      </p:sp>
      <p:pic>
        <p:nvPicPr>
          <p:cNvPr id="4" name="Picture 2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78" y="512676"/>
            <a:ext cx="2728151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109">
            <a:off x="817457" y="3572997"/>
            <a:ext cx="2700303" cy="220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0264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0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1" y="1412776"/>
            <a:ext cx="8208912" cy="1080119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Загальновиробничі витрати – це:</a:t>
            </a:r>
            <a:b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499992" y="2348880"/>
            <a:ext cx="4267457" cy="3960441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uk-UA" sz="2400" dirty="0">
                <a:solidFill>
                  <a:srgbClr val="FFC000"/>
                </a:solidFill>
              </a:rPr>
              <a:t>непрямі витрати, пов‘язані з організацією виробництва і керівництвом цехами, бригадами, відділеннями та іншими структурними підрозділами </a:t>
            </a:r>
            <a:r>
              <a:rPr lang="uk-UA" sz="2400" dirty="0" smtClean="0">
                <a:solidFill>
                  <a:srgbClr val="FFC000"/>
                </a:solidFill>
              </a:rPr>
              <a:t>підприємства.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Picture 3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420">
            <a:off x="1147877" y="2222909"/>
            <a:ext cx="3434537" cy="353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2780928"/>
            <a:ext cx="7488832" cy="367240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витрати на управління виробництвом;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dirty="0">
                <a:latin typeface="Times New Roman" pitchFamily="18" charset="0"/>
                <a:cs typeface="Times New Roman" pitchFamily="18" charset="0"/>
              </a:rPr>
              <a:t>– амортизацію основних засобів загальновиробничого призначення;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dirty="0">
                <a:latin typeface="Times New Roman" pitchFamily="18" charset="0"/>
                <a:cs typeface="Times New Roman" pitchFamily="18" charset="0"/>
              </a:rPr>
              <a:t>– витрати на утримання, експлуатацію та ремонт, операційну оренду основних засобів, інших необоротних активів загальновиробничого призначення;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dirty="0">
                <a:latin typeface="Times New Roman" pitchFamily="18" charset="0"/>
                <a:cs typeface="Times New Roman" pitchFamily="18" charset="0"/>
              </a:rPr>
              <a:t>– витрати на вдосконалення технології і організації виробництва;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dirty="0">
                <a:latin typeface="Times New Roman" pitchFamily="18" charset="0"/>
                <a:cs typeface="Times New Roman" pitchFamily="18" charset="0"/>
              </a:rPr>
              <a:t>– витрати на опалення, освітлення, водопостачання, водовідведення та інше утримання виробничих приміщень;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dirty="0">
                <a:latin typeface="Times New Roman" pitchFamily="18" charset="0"/>
                <a:cs typeface="Times New Roman" pitchFamily="18" charset="0"/>
              </a:rPr>
              <a:t>– витрати на обслуговування виробничого процесу;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dirty="0">
                <a:latin typeface="Times New Roman" pitchFamily="18" charset="0"/>
                <a:cs typeface="Times New Roman" pitchFamily="18" charset="0"/>
              </a:rPr>
              <a:t>– витрати на охорону праці, техніку безпеки та охорону навколишнього середовища;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dirty="0">
                <a:latin typeface="Times New Roman" pitchFamily="18" charset="0"/>
                <a:cs typeface="Times New Roman" pitchFamily="18" charset="0"/>
              </a:rPr>
              <a:t>– інші витрати (втрати від браку, оплата простоїв тощо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8060432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Згідно з п. 15 П(С)БО 16 «Витрати» до складу загальновиробничих витрат включають: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0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Метою внутрішнього аудиту витрат і собівартості продукції </a:t>
            </a:r>
            <a:r>
              <a:rPr lang="uk-UA" dirty="0" smtClean="0">
                <a:solidFill>
                  <a:srgbClr val="FFFF00"/>
                </a:solidFill>
              </a:rPr>
              <a:t>є: 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10524264"/>
              </p:ext>
            </p:extLst>
          </p:nvPr>
        </p:nvGraphicFramePr>
        <p:xfrm>
          <a:off x="1115616" y="2276872"/>
          <a:ext cx="676875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3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6480720" cy="4392488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dirty="0"/>
              <a:t>При проведенні внутрішнього аудиту загальновиробничих витрат вивчаються процеси і явища, відображені документально і пов'язані з виробничою діяльністю суб'єкта господарювання. </a:t>
            </a:r>
            <a:endParaRPr lang="uk-UA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dirty="0" smtClean="0"/>
              <a:t>Предметна </a:t>
            </a:r>
            <a:r>
              <a:rPr lang="uk-UA" dirty="0"/>
              <a:t>область дослідження включає інформацію, за допомогою якої аудитор відтворює ланцюг взаємопов'язаних фактів виробничої діяльності.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00573"/>
            <a:ext cx="2227930" cy="22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Program Files (x86)\Microsoft Office\MEDIA\CAGCAT10\j028541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2484276" cy="236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08912" cy="1109985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В процесі проведення аудиту загальновиробничих витрат вирішують такі основні завдання:</a:t>
            </a:r>
            <a:endParaRPr lang="uk-UA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3819279"/>
              </p:ext>
            </p:extLst>
          </p:nvPr>
        </p:nvGraphicFramePr>
        <p:xfrm>
          <a:off x="772914" y="1772816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0520">
            <a:off x="194240" y="3666571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57000">
              <a:srgbClr val="F8B049"/>
            </a:gs>
            <a:gs pos="100000">
              <a:schemeClr val="accent2">
                <a:lumMod val="60000"/>
                <a:lumOff val="40000"/>
              </a:schemeClr>
            </a:gs>
            <a:gs pos="92000">
              <a:srgbClr val="F952A0"/>
            </a:gs>
            <a:gs pos="100000">
              <a:schemeClr val="accent2">
                <a:lumMod val="60000"/>
                <a:lumOff val="40000"/>
              </a:schemeClr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76456" cy="108255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Зовнішні та внутрішні джерела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аудиту загальновиробничих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витрат: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19" y="2276872"/>
            <a:ext cx="6041301" cy="42282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До зовнішніх джерел аудиту загальновиробничих витрат відносяться нормативно-правові акти України. Що регулюють як процес організації обліку загальновиробничих витрат, так і процедури виконання внутрішнього аудиту.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Внутрішні джерела інформації аудиту загальновиробничих витрат внутрішній аудитор визначає відповідно до облікової політики підприємства.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1245">
            <a:off x="6394880" y="2736946"/>
            <a:ext cx="2383037" cy="2420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541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13557"/>
            <a:ext cx="4932040" cy="3043636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rgbClr val="002060"/>
                </a:solidFill>
              </a:rPr>
              <a:t>Оцінивши систему внутрішнього контролю на підприємстві, внутрішній аудитор переходить до аудиту загальновиробничих витрат, кінцевим результатом якого є складання </a:t>
            </a:r>
            <a:r>
              <a:rPr lang="uk-UA" b="1" dirty="0">
                <a:solidFill>
                  <a:srgbClr val="002060"/>
                </a:solidFill>
              </a:rPr>
              <a:t>плану аудиту</a:t>
            </a:r>
            <a:r>
              <a:rPr lang="uk-UA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Під час здійснення внутрішнього аудиту загальновиробничих витрат підприємства широко використовують дані, отримані в результаті перевірки виробничих запасів, зносу необоротних активів та інших складових витрат.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30" y="3694883"/>
            <a:ext cx="333403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8911">
            <a:off x="5470621" y="828660"/>
            <a:ext cx="2880320" cy="234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9483349"/>
              </p:ext>
            </p:extLst>
          </p:nvPr>
        </p:nvGraphicFramePr>
        <p:xfrm>
          <a:off x="683568" y="404664"/>
          <a:ext cx="79208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0520">
            <a:off x="568805" y="1982818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Остин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811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21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15</vt:i4>
      </vt:variant>
    </vt:vector>
  </HeadingPairs>
  <TitlesOfParts>
    <vt:vector size="49" baseType="lpstr">
      <vt:lpstr>arial</vt:lpstr>
      <vt:lpstr>arial</vt:lpstr>
      <vt:lpstr>Brush Script MT</vt:lpstr>
      <vt:lpstr>Calibri</vt:lpstr>
      <vt:lpstr>Candara</vt:lpstr>
      <vt:lpstr>Century Gothic</vt:lpstr>
      <vt:lpstr>Century Schoolbook</vt:lpstr>
      <vt:lpstr>Constantia</vt:lpstr>
      <vt:lpstr>Corbel</vt:lpstr>
      <vt:lpstr>Franklin Gothic Book</vt:lpstr>
      <vt:lpstr>Franklin Gothic Medium</vt:lpstr>
      <vt:lpstr>Georgia</vt:lpstr>
      <vt:lpstr>Gill Sans MT</vt:lpstr>
      <vt:lpstr>Rage Italic</vt:lpstr>
      <vt:lpstr>Symbol</vt:lpstr>
      <vt:lpstr>Times New Roman</vt:lpstr>
      <vt:lpstr>Trebuchet MS</vt:lpstr>
      <vt:lpstr>Tw Cen MT</vt:lpstr>
      <vt:lpstr>Verdana</vt:lpstr>
      <vt:lpstr>Wingdings</vt:lpstr>
      <vt:lpstr>Wingdings 2</vt:lpstr>
      <vt:lpstr>Воздушный поток</vt:lpstr>
      <vt:lpstr>Перспектива</vt:lpstr>
      <vt:lpstr>Тема Office</vt:lpstr>
      <vt:lpstr>Официальная</vt:lpstr>
      <vt:lpstr>Волна</vt:lpstr>
      <vt:lpstr>Сетка</vt:lpstr>
      <vt:lpstr>Аспект</vt:lpstr>
      <vt:lpstr>Паркет</vt:lpstr>
      <vt:lpstr>Яркая</vt:lpstr>
      <vt:lpstr>Солнцестояние</vt:lpstr>
      <vt:lpstr>Эркер</vt:lpstr>
      <vt:lpstr>Кнопка</vt:lpstr>
      <vt:lpstr>Остин</vt:lpstr>
      <vt:lpstr>ВНУТРІШНІЙ АУДИТ ЗАГАЛЬНОВИРОБНИЧИХ ВИТРАТ ПІДПРИЄМСТВА </vt:lpstr>
      <vt:lpstr>Загальновиробничі витрати – це: </vt:lpstr>
      <vt:lpstr>Згідно з п. 15 П(С)БО 16 «Витрати» до складу загальновиробничих витрат включають: </vt:lpstr>
      <vt:lpstr>Метою внутрішнього аудиту витрат і собівартості продукції є: </vt:lpstr>
      <vt:lpstr>Презентация PowerPoint</vt:lpstr>
      <vt:lpstr>В процесі проведення аудиту загальновиробничих витрат вирішують такі основні завдання:</vt:lpstr>
      <vt:lpstr>Зовнішні та внутрішні джерела аудиту загальновиробничих витрат:</vt:lpstr>
      <vt:lpstr>Презентация PowerPoint</vt:lpstr>
      <vt:lpstr>Презентация PowerPoint</vt:lpstr>
      <vt:lpstr>Загальні аудиторські процедури </vt:lpstr>
      <vt:lpstr>Детальні тести зі складу загальновиробничих витрат</vt:lpstr>
      <vt:lpstr>Причинами відхилень фактичних витрат від планових при подальшому аудиті загальновиробничих витрат можуть бути: </vt:lpstr>
      <vt:lpstr>Заходи щодо скорочення загальновиробничих витрат можуть охоплювати: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МЕТОДИЧНІ ПІДХОДИ ДО ВНУТРІШНЬОГО АУДИТУ ЗАГАЛЬНОВИРОБНИЧИХ ВИТРАТ ПІДПРИЄМСТВА</dc:title>
  <dc:creator>mYaroslava</dc:creator>
  <cp:lastModifiedBy>User</cp:lastModifiedBy>
  <cp:revision>20</cp:revision>
  <dcterms:created xsi:type="dcterms:W3CDTF">2017-04-22T10:11:41Z</dcterms:created>
  <dcterms:modified xsi:type="dcterms:W3CDTF">2019-03-10T13:49:23Z</dcterms:modified>
</cp:coreProperties>
</file>