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58" r:id="rId5"/>
    <p:sldId id="260" r:id="rId6"/>
    <p:sldId id="261" r:id="rId7"/>
    <p:sldId id="262" r:id="rId8"/>
    <p:sldId id="263" r:id="rId9"/>
    <p:sldId id="264" r:id="rId10"/>
    <p:sldId id="25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17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E3113-9689-485C-A099-CDA9B862FAB6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76DA8-DE7E-499D-8AFB-B87D715BF44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E3113-9689-485C-A099-CDA9B862FAB6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76DA8-DE7E-499D-8AFB-B87D715BF4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E3113-9689-485C-A099-CDA9B862FAB6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76DA8-DE7E-499D-8AFB-B87D715BF4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E3113-9689-485C-A099-CDA9B862FAB6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76DA8-DE7E-499D-8AFB-B87D715BF44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E3113-9689-485C-A099-CDA9B862FAB6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76DA8-DE7E-499D-8AFB-B87D715BF4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E3113-9689-485C-A099-CDA9B862FAB6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76DA8-DE7E-499D-8AFB-B87D715BF44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E3113-9689-485C-A099-CDA9B862FAB6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76DA8-DE7E-499D-8AFB-B87D715BF44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E3113-9689-485C-A099-CDA9B862FAB6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76DA8-DE7E-499D-8AFB-B87D715BF4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E3113-9689-485C-A099-CDA9B862FAB6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76DA8-DE7E-499D-8AFB-B87D715BF4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E3113-9689-485C-A099-CDA9B862FAB6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76DA8-DE7E-499D-8AFB-B87D715BF4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E3113-9689-485C-A099-CDA9B862FAB6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76DA8-DE7E-499D-8AFB-B87D715BF44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CCE3113-9689-485C-A099-CDA9B862FAB6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3476DA8-DE7E-499D-8AFB-B87D715BF44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789040"/>
            <a:ext cx="8568952" cy="2808312"/>
          </a:xfrm>
        </p:spPr>
        <p:txBody>
          <a:bodyPr/>
          <a:lstStyle/>
          <a:p>
            <a:pPr marL="182880" indent="0" algn="ctr">
              <a:buNone/>
            </a:pPr>
            <a:r>
              <a:rPr lang="uk-UA" sz="4500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ВНУТРІШНІЙ АУДИТ </a:t>
            </a:r>
            <a:r>
              <a:rPr lang="uk-UA" sz="4500" dirty="0">
                <a:solidFill>
                  <a:schemeClr val="accent4">
                    <a:lumMod val="75000"/>
                  </a:schemeClr>
                </a:solidFill>
                <a:effectLst/>
              </a:rPr>
              <a:t>ДЕБІТОРСЬКОЇ ЗАБОРГОВАНОСТІ </a:t>
            </a:r>
            <a:r>
              <a:rPr lang="ru-RU" sz="4500" dirty="0">
                <a:solidFill>
                  <a:schemeClr val="accent4">
                    <a:lumMod val="75000"/>
                  </a:schemeClr>
                </a:solidFill>
                <a:effectLst/>
              </a:rPr>
              <a:t/>
            </a:r>
            <a:br>
              <a:rPr lang="ru-RU" sz="4500" dirty="0">
                <a:solidFill>
                  <a:schemeClr val="accent4">
                    <a:lumMod val="75000"/>
                  </a:schemeClr>
                </a:solidFill>
                <a:effectLst/>
              </a:rPr>
            </a:br>
            <a:endParaRPr lang="ru-RU" sz="45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6" name="Picture 2" descr="http://minagro.gov.ua/system/files/%D0%BA%D1%80%D0%B5%D0%B4_21.jpg?14792021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416" y="0"/>
            <a:ext cx="5256584" cy="350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07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mebel-natali.com/assets/images/resources/6787/makro-i-fonyi-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07904" y="764704"/>
            <a:ext cx="49525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7200" b="1" dirty="0" smtClean="0">
                <a:solidFill>
                  <a:schemeClr val="accent4">
                    <a:lumMod val="50000"/>
                  </a:schemeClr>
                </a:solidFill>
              </a:rPr>
              <a:t>Дякую за увагу!</a:t>
            </a:r>
            <a:endParaRPr lang="ru-RU" sz="72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18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sz="quarter" idx="13"/>
          </p:nvPr>
        </p:nvSpPr>
        <p:spPr>
          <a:xfrm>
            <a:off x="467544" y="3933056"/>
            <a:ext cx="3096344" cy="2016223"/>
          </a:xfrm>
          <a:ln w="19050"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" indent="0">
              <a:buNone/>
            </a:pPr>
            <a:r>
              <a:rPr lang="uk-UA" sz="3600" dirty="0" smtClean="0">
                <a:latin typeface="Times New Roman"/>
                <a:ea typeface="Times New Roman"/>
              </a:rPr>
              <a:t> до вилучення </a:t>
            </a:r>
            <a:r>
              <a:rPr lang="uk-UA" sz="3600" dirty="0">
                <a:latin typeface="Times New Roman"/>
                <a:ea typeface="Times New Roman"/>
              </a:rPr>
              <a:t>коштів з обороту</a:t>
            </a:r>
            <a:endParaRPr lang="ru-RU" sz="3500" dirty="0"/>
          </a:p>
        </p:txBody>
      </p:sp>
      <p:sp>
        <p:nvSpPr>
          <p:cNvPr id="6" name="Стрелка вниз 5"/>
          <p:cNvSpPr/>
          <p:nvPr/>
        </p:nvSpPr>
        <p:spPr>
          <a:xfrm>
            <a:off x="2644934" y="2780928"/>
            <a:ext cx="3816424" cy="586906"/>
          </a:xfrm>
          <a:prstGeom prst="downArrow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призводить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23928" y="4581128"/>
            <a:ext cx="1152128" cy="5040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24328" y="44624"/>
            <a:ext cx="45719" cy="681337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678588" y="44624"/>
            <a:ext cx="45719" cy="681337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795169" y="44624"/>
            <a:ext cx="45719" cy="681337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308304" y="2348880"/>
            <a:ext cx="864096" cy="64807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7956376" y="3036658"/>
            <a:ext cx="432048" cy="32403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sz="quarter" idx="13"/>
          </p:nvPr>
        </p:nvSpPr>
        <p:spPr>
          <a:xfrm>
            <a:off x="5364088" y="3753036"/>
            <a:ext cx="3384376" cy="2448272"/>
          </a:xfrm>
          <a:ln w="19050"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45720" indent="0" algn="ctr">
              <a:buNone/>
            </a:pPr>
            <a:r>
              <a:rPr lang="uk-UA" sz="3600" dirty="0" smtClean="0">
                <a:latin typeface="Times New Roman"/>
                <a:ea typeface="Times New Roman"/>
              </a:rPr>
              <a:t>перешкоджає </a:t>
            </a:r>
            <a:r>
              <a:rPr lang="uk-UA" sz="3600" dirty="0">
                <a:latin typeface="Times New Roman"/>
                <a:ea typeface="Times New Roman"/>
              </a:rPr>
              <a:t>успішній діяльності  </a:t>
            </a:r>
            <a:r>
              <a:rPr lang="uk-UA" sz="3600" dirty="0" smtClean="0">
                <a:latin typeface="Times New Roman"/>
                <a:ea typeface="Times New Roman"/>
              </a:rPr>
              <a:t>  будь-якого </a:t>
            </a:r>
            <a:r>
              <a:rPr lang="uk-UA" sz="3600" dirty="0">
                <a:latin typeface="Times New Roman"/>
                <a:ea typeface="Times New Roman"/>
              </a:rPr>
              <a:t>підприємства</a:t>
            </a:r>
            <a:endParaRPr lang="ru-RU" sz="35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0"/>
            <a:ext cx="7848872" cy="47667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908720"/>
            <a:ext cx="7704856" cy="1257321"/>
          </a:xfrm>
          <a:gradFill flip="none" rotWithShape="1">
            <a:gsLst>
              <a:gs pos="0">
                <a:srgbClr val="CCCCFF"/>
              </a:gs>
              <a:gs pos="30000">
                <a:srgbClr val="99CCFF"/>
              </a:gs>
              <a:gs pos="100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3500000" scaled="1"/>
            <a:tileRect/>
          </a:gra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uk-UA" sz="3600" b="1" dirty="0">
                <a:latin typeface="Times New Roman"/>
                <a:ea typeface="Times New Roman"/>
              </a:rPr>
              <a:t>Наявність дебіторської заборгованості</a:t>
            </a:r>
            <a:endParaRPr lang="ru-RU" sz="3500" b="1" dirty="0"/>
          </a:p>
        </p:txBody>
      </p:sp>
      <p:sp>
        <p:nvSpPr>
          <p:cNvPr id="16" name="Овал 15"/>
          <p:cNvSpPr/>
          <p:nvPr/>
        </p:nvSpPr>
        <p:spPr>
          <a:xfrm>
            <a:off x="8203976" y="2780928"/>
            <a:ext cx="216024" cy="17877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8470134" y="3019900"/>
            <a:ext cx="216024" cy="17877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8578146" y="2628222"/>
            <a:ext cx="108012" cy="8938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371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sz="quarter" idx="13"/>
          </p:nvPr>
        </p:nvSpPr>
        <p:spPr>
          <a:xfrm>
            <a:off x="1043608" y="2613922"/>
            <a:ext cx="3952996" cy="990732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ru-RU" sz="3600" dirty="0" err="1" smtClean="0">
                <a:latin typeface="Times New Roman"/>
                <a:ea typeface="Times New Roman"/>
              </a:rPr>
              <a:t>розмір</a:t>
            </a:r>
            <a:r>
              <a:rPr lang="ru-RU" sz="3600" dirty="0" smtClean="0">
                <a:latin typeface="Times New Roman"/>
                <a:ea typeface="Times New Roman"/>
              </a:rPr>
              <a:t> </a:t>
            </a:r>
            <a:r>
              <a:rPr lang="ru-RU" sz="3600" dirty="0" err="1" smtClean="0">
                <a:latin typeface="Times New Roman"/>
                <a:ea typeface="Times New Roman"/>
              </a:rPr>
              <a:t>деб</a:t>
            </a:r>
            <a:r>
              <a:rPr lang="uk-UA" sz="3600" dirty="0" err="1" smtClean="0">
                <a:latin typeface="Times New Roman"/>
                <a:ea typeface="Times New Roman"/>
              </a:rPr>
              <a:t>іторської</a:t>
            </a:r>
            <a:r>
              <a:rPr lang="uk-UA" sz="3600" dirty="0" smtClean="0">
                <a:latin typeface="Times New Roman"/>
                <a:ea typeface="Times New Roman"/>
              </a:rPr>
              <a:t> заборгованості</a:t>
            </a:r>
            <a:r>
              <a:rPr lang="ru-RU" sz="3600" dirty="0" smtClean="0">
                <a:latin typeface="Times New Roman"/>
                <a:ea typeface="Times New Roman"/>
              </a:rPr>
              <a:t>;</a:t>
            </a:r>
            <a:endParaRPr lang="ru-RU" sz="35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524328" y="44624"/>
            <a:ext cx="45719" cy="681337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678588" y="44624"/>
            <a:ext cx="45719" cy="681337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795169" y="44624"/>
            <a:ext cx="45719" cy="681337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308304" y="2348880"/>
            <a:ext cx="864096" cy="64807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7956376" y="3036658"/>
            <a:ext cx="432048" cy="32403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0"/>
            <a:ext cx="7848872" cy="47667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15144" y="836712"/>
            <a:ext cx="7704856" cy="1257321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600" b="1" dirty="0">
                <a:latin typeface="Times New Roman"/>
                <a:ea typeface="Times New Roman"/>
              </a:rPr>
              <a:t>На </a:t>
            </a:r>
            <a:r>
              <a:rPr lang="ru-RU" sz="3600" b="1" dirty="0" err="1">
                <a:latin typeface="Times New Roman"/>
                <a:ea typeface="Times New Roman"/>
              </a:rPr>
              <a:t>фінансове</a:t>
            </a:r>
            <a:r>
              <a:rPr lang="ru-RU" sz="3600" b="1" dirty="0">
                <a:latin typeface="Times New Roman"/>
                <a:ea typeface="Times New Roman"/>
              </a:rPr>
              <a:t> становище </a:t>
            </a:r>
            <a:r>
              <a:rPr lang="ru-RU" sz="3600" b="1" dirty="0" err="1">
                <a:latin typeface="Times New Roman"/>
                <a:ea typeface="Times New Roman"/>
              </a:rPr>
              <a:t>підприємства</a:t>
            </a:r>
            <a:r>
              <a:rPr lang="ru-RU" sz="3600" b="1" dirty="0">
                <a:latin typeface="Times New Roman"/>
                <a:ea typeface="Times New Roman"/>
              </a:rPr>
              <a:t> </a:t>
            </a:r>
            <a:r>
              <a:rPr lang="ru-RU" sz="3600" b="1" dirty="0" err="1">
                <a:latin typeface="Times New Roman"/>
                <a:ea typeface="Times New Roman"/>
              </a:rPr>
              <a:t>впливає</a:t>
            </a:r>
            <a:r>
              <a:rPr lang="ru-RU" sz="3600" b="1" dirty="0">
                <a:latin typeface="Times New Roman"/>
                <a:ea typeface="Times New Roman"/>
              </a:rPr>
              <a:t> </a:t>
            </a:r>
            <a:r>
              <a:rPr lang="ru-RU" sz="3600" b="1" dirty="0" smtClean="0">
                <a:latin typeface="Times New Roman"/>
                <a:ea typeface="Times New Roman"/>
              </a:rPr>
              <a:t>: </a:t>
            </a:r>
            <a:endParaRPr lang="ru-RU" sz="3500" b="1" dirty="0"/>
          </a:p>
        </p:txBody>
      </p:sp>
      <p:sp>
        <p:nvSpPr>
          <p:cNvPr id="16" name="Овал 15"/>
          <p:cNvSpPr/>
          <p:nvPr/>
        </p:nvSpPr>
        <p:spPr>
          <a:xfrm>
            <a:off x="8203976" y="2780928"/>
            <a:ext cx="216024" cy="17877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8470134" y="3019900"/>
            <a:ext cx="216024" cy="17877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8578146" y="2628222"/>
            <a:ext cx="108012" cy="8938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Объект 2"/>
          <p:cNvSpPr>
            <a:spLocks noGrp="1"/>
          </p:cNvSpPr>
          <p:nvPr>
            <p:ph sz="quarter" idx="13"/>
          </p:nvPr>
        </p:nvSpPr>
        <p:spPr>
          <a:xfrm>
            <a:off x="1043608" y="3933056"/>
            <a:ext cx="3960440" cy="1080120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ru-RU" sz="3600" dirty="0" err="1" smtClean="0">
                <a:latin typeface="Times New Roman"/>
                <a:ea typeface="Times New Roman"/>
              </a:rPr>
              <a:t>рух</a:t>
            </a:r>
            <a:r>
              <a:rPr lang="ru-RU" sz="3600" dirty="0" smtClean="0">
                <a:latin typeface="Times New Roman"/>
                <a:ea typeface="Times New Roman"/>
              </a:rPr>
              <a:t> </a:t>
            </a:r>
            <a:r>
              <a:rPr lang="ru-RU" sz="3600" dirty="0" err="1">
                <a:latin typeface="Times New Roman"/>
                <a:ea typeface="Times New Roman"/>
              </a:rPr>
              <a:t>дебіторської</a:t>
            </a:r>
            <a:r>
              <a:rPr lang="ru-RU" sz="3600" dirty="0">
                <a:latin typeface="Times New Roman"/>
                <a:ea typeface="Times New Roman"/>
              </a:rPr>
              <a:t> </a:t>
            </a:r>
            <a:r>
              <a:rPr lang="ru-RU" sz="3600" dirty="0" err="1" smtClean="0">
                <a:latin typeface="Times New Roman"/>
                <a:ea typeface="Times New Roman"/>
              </a:rPr>
              <a:t>заборгованості</a:t>
            </a:r>
            <a:r>
              <a:rPr lang="ru-RU" sz="3600" dirty="0" smtClean="0">
                <a:latin typeface="Times New Roman"/>
                <a:ea typeface="Times New Roman"/>
              </a:rPr>
              <a:t>;</a:t>
            </a:r>
            <a:endParaRPr lang="ru-RU" sz="3500" dirty="0"/>
          </a:p>
        </p:txBody>
      </p:sp>
      <p:sp>
        <p:nvSpPr>
          <p:cNvPr id="20" name="Объект 2"/>
          <p:cNvSpPr>
            <a:spLocks noGrp="1"/>
          </p:cNvSpPr>
          <p:nvPr>
            <p:ph sz="quarter" idx="13"/>
          </p:nvPr>
        </p:nvSpPr>
        <p:spPr>
          <a:xfrm>
            <a:off x="1043608" y="5301208"/>
            <a:ext cx="3960440" cy="1080120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ru-RU" sz="3600" dirty="0" smtClean="0">
                <a:latin typeface="Times New Roman"/>
                <a:ea typeface="Times New Roman"/>
              </a:rPr>
              <a:t>форма </a:t>
            </a:r>
            <a:r>
              <a:rPr lang="ru-RU" sz="3600" dirty="0" err="1">
                <a:latin typeface="Times New Roman"/>
                <a:ea typeface="Times New Roman"/>
              </a:rPr>
              <a:t>дебіторської</a:t>
            </a:r>
            <a:r>
              <a:rPr lang="ru-RU" sz="3600" dirty="0">
                <a:latin typeface="Times New Roman"/>
                <a:ea typeface="Times New Roman"/>
              </a:rPr>
              <a:t> </a:t>
            </a:r>
            <a:r>
              <a:rPr lang="ru-RU" sz="3600" dirty="0" err="1" smtClean="0">
                <a:latin typeface="Times New Roman"/>
                <a:ea typeface="Times New Roman"/>
              </a:rPr>
              <a:t>заборгованості</a:t>
            </a:r>
            <a:r>
              <a:rPr lang="ru-RU" sz="3600" dirty="0">
                <a:latin typeface="Times New Roman"/>
                <a:ea typeface="Times New Roman"/>
              </a:rPr>
              <a:t>.</a:t>
            </a:r>
            <a:endParaRPr lang="ru-RU" sz="3500" dirty="0"/>
          </a:p>
        </p:txBody>
      </p:sp>
      <p:sp>
        <p:nvSpPr>
          <p:cNvPr id="4" name="Крест 3"/>
          <p:cNvSpPr/>
          <p:nvPr/>
        </p:nvSpPr>
        <p:spPr>
          <a:xfrm>
            <a:off x="179512" y="2908793"/>
            <a:ext cx="576064" cy="400990"/>
          </a:xfrm>
          <a:prstGeom prst="plu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Крест 20"/>
          <p:cNvSpPr/>
          <p:nvPr/>
        </p:nvSpPr>
        <p:spPr>
          <a:xfrm>
            <a:off x="196280" y="4293096"/>
            <a:ext cx="576064" cy="400990"/>
          </a:xfrm>
          <a:prstGeom prst="plu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Крест 21"/>
          <p:cNvSpPr/>
          <p:nvPr/>
        </p:nvSpPr>
        <p:spPr>
          <a:xfrm>
            <a:off x="196280" y="5661248"/>
            <a:ext cx="576064" cy="400990"/>
          </a:xfrm>
          <a:prstGeom prst="plu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авая фигурная скобка 13"/>
          <p:cNvSpPr/>
          <p:nvPr/>
        </p:nvSpPr>
        <p:spPr>
          <a:xfrm>
            <a:off x="5076056" y="2996952"/>
            <a:ext cx="864096" cy="2952328"/>
          </a:xfrm>
          <a:prstGeom prst="righ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 rot="5400000">
            <a:off x="4154835" y="4355307"/>
            <a:ext cx="4372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solidFill>
                  <a:schemeClr val="accent5">
                    <a:lumMod val="50000"/>
                  </a:schemeClr>
                </a:solidFill>
              </a:rPr>
              <a:t>т</a:t>
            </a:r>
            <a:r>
              <a:rPr lang="uk-UA" sz="2000" dirty="0" smtClean="0">
                <a:solidFill>
                  <a:schemeClr val="accent5">
                    <a:lumMod val="50000"/>
                  </a:schemeClr>
                </a:solidFill>
              </a:rPr>
              <a:t>е, чим викликана заборгованість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75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3600400" cy="1872208"/>
          </a:xfrm>
          <a:gradFill flip="none" rotWithShape="1">
            <a:gsLst>
              <a:gs pos="27000">
                <a:srgbClr val="03D4A8"/>
              </a:gs>
              <a:gs pos="50000">
                <a:srgbClr val="21D6E0"/>
              </a:gs>
              <a:gs pos="85000">
                <a:srgbClr val="0087E6"/>
              </a:gs>
              <a:gs pos="94000">
                <a:srgbClr val="005CBF"/>
              </a:gs>
            </a:gsLst>
            <a:lin ang="13500000" scaled="0"/>
            <a:tileRect/>
          </a:gra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uk-UA" sz="3600" b="1" dirty="0">
                <a:latin typeface="Times New Roman"/>
                <a:ea typeface="Times New Roman"/>
              </a:rPr>
              <a:t>П(С)БО 10 «Дебіторська заборгованість» </a:t>
            </a:r>
            <a:endParaRPr lang="ru-RU" sz="3500" b="1" dirty="0"/>
          </a:p>
        </p:txBody>
      </p:sp>
      <p:sp>
        <p:nvSpPr>
          <p:cNvPr id="8" name="Объект 2"/>
          <p:cNvSpPr>
            <a:spLocks noGrp="1"/>
          </p:cNvSpPr>
          <p:nvPr>
            <p:ph sz="quarter" idx="13"/>
          </p:nvPr>
        </p:nvSpPr>
        <p:spPr>
          <a:xfrm>
            <a:off x="4572000" y="692696"/>
            <a:ext cx="4320480" cy="5400600"/>
          </a:xfr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uk-UA" sz="3600" dirty="0">
                <a:latin typeface="Times New Roman"/>
                <a:ea typeface="Times New Roman"/>
              </a:rPr>
              <a:t> визначає методологічні засади формування у бухгалтерському обліку інформації про дебіторську заборгованість та її розкриття у фінансовій звітності</a:t>
            </a:r>
            <a:endParaRPr lang="ru-RU" sz="3500" dirty="0"/>
          </a:p>
        </p:txBody>
      </p:sp>
      <p:pic>
        <p:nvPicPr>
          <p:cNvPr id="2052" name="Picture 4" descr="https://www.spok.by/sites/default/files/upload/novost/2013/naaaa0000484_glav_utverzhdeny-pravila-vnutrennego-trudovog.jpg?13812331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24944"/>
            <a:ext cx="3456384" cy="335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03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sz="quarter" idx="13"/>
          </p:nvPr>
        </p:nvSpPr>
        <p:spPr>
          <a:xfrm>
            <a:off x="1043608" y="1628800"/>
            <a:ext cx="4320480" cy="2376264"/>
          </a:xfrm>
          <a:ln w="19050"/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" indent="0">
              <a:buNone/>
            </a:pPr>
            <a:r>
              <a:rPr lang="uk-UA" sz="2800" dirty="0" smtClean="0">
                <a:solidFill>
                  <a:srgbClr val="000000"/>
                </a:solidFill>
                <a:latin typeface="Times New Roman"/>
                <a:ea typeface="Calibri"/>
              </a:rPr>
              <a:t>перевірку </a:t>
            </a:r>
            <a:r>
              <a:rPr lang="uk-UA" sz="2800" dirty="0">
                <a:solidFill>
                  <a:srgbClr val="000000"/>
                </a:solidFill>
                <a:latin typeface="Times New Roman"/>
                <a:ea typeface="Calibri"/>
              </a:rPr>
              <a:t>дотримання порядку документального відображення виникнення дебіторської </a:t>
            </a:r>
            <a:r>
              <a:rPr lang="uk-UA" sz="2800" dirty="0" smtClean="0">
                <a:solidFill>
                  <a:srgbClr val="000000"/>
                </a:solidFill>
                <a:latin typeface="Times New Roman"/>
                <a:ea typeface="Calibri"/>
              </a:rPr>
              <a:t>заборгованості;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188640"/>
            <a:ext cx="7704856" cy="1257321"/>
          </a:xfrm>
          <a:solidFill>
            <a:schemeClr val="accent3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uk-UA" sz="3600" b="1" dirty="0" smtClean="0">
                <a:latin typeface="Times New Roman"/>
                <a:ea typeface="Times New Roman"/>
              </a:rPr>
              <a:t>Основні завдання аудиту дебіторської заборгованості</a:t>
            </a:r>
            <a:r>
              <a:rPr lang="ru-RU" sz="3600" b="1" dirty="0" smtClean="0">
                <a:latin typeface="Times New Roman"/>
                <a:ea typeface="Times New Roman"/>
              </a:rPr>
              <a:t>:</a:t>
            </a:r>
            <a:endParaRPr lang="ru-RU" sz="3500" b="1" dirty="0"/>
          </a:p>
        </p:txBody>
      </p:sp>
      <p:sp>
        <p:nvSpPr>
          <p:cNvPr id="4" name="Нашивка 3"/>
          <p:cNvSpPr/>
          <p:nvPr/>
        </p:nvSpPr>
        <p:spPr>
          <a:xfrm>
            <a:off x="179512" y="2420888"/>
            <a:ext cx="720080" cy="504056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Объект 2"/>
          <p:cNvSpPr>
            <a:spLocks noGrp="1"/>
          </p:cNvSpPr>
          <p:nvPr>
            <p:ph sz="quarter" idx="13"/>
          </p:nvPr>
        </p:nvSpPr>
        <p:spPr>
          <a:xfrm>
            <a:off x="3635896" y="4221088"/>
            <a:ext cx="5184576" cy="2448272"/>
          </a:xfrm>
          <a:ln w="19050"/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45720" indent="0">
              <a:buNone/>
            </a:pPr>
            <a:r>
              <a:rPr lang="uk-UA" sz="3200" dirty="0">
                <a:solidFill>
                  <a:srgbClr val="000000"/>
                </a:solidFill>
                <a:latin typeface="Times New Roman"/>
                <a:ea typeface="Calibri"/>
              </a:rPr>
              <a:t>підтвердження наявності внутрішнього контролю за відсутністю викривлення даних при відображенні показників на рахунках бухгалтерського обліку та фінансової </a:t>
            </a:r>
            <a:r>
              <a:rPr lang="uk-UA" sz="3200" dirty="0" smtClean="0">
                <a:solidFill>
                  <a:srgbClr val="000000"/>
                </a:solidFill>
                <a:latin typeface="Times New Roman"/>
                <a:ea typeface="Calibri"/>
              </a:rPr>
              <a:t>звітності;</a:t>
            </a:r>
            <a:endParaRPr lang="ru-RU" sz="2900" dirty="0"/>
          </a:p>
        </p:txBody>
      </p:sp>
      <p:sp>
        <p:nvSpPr>
          <p:cNvPr id="20" name="Нашивка 19"/>
          <p:cNvSpPr/>
          <p:nvPr/>
        </p:nvSpPr>
        <p:spPr>
          <a:xfrm>
            <a:off x="2699792" y="5061726"/>
            <a:ext cx="720080" cy="504056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146" name="Picture 2" descr="http://dr.ck.ua/upLoadFiles/images/news/2/99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362" y="1628800"/>
            <a:ext cx="3401832" cy="224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esseo.ru/sites/default/files/Upravlenie_i_kontro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37" y="4434405"/>
            <a:ext cx="2221924" cy="175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04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sz="quarter" idx="13"/>
          </p:nvPr>
        </p:nvSpPr>
        <p:spPr>
          <a:xfrm>
            <a:off x="3851920" y="404664"/>
            <a:ext cx="5002802" cy="3312368"/>
          </a:xfrm>
          <a:ln w="19050"/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lvl="0" indent="0" algn="just">
              <a:spcAft>
                <a:spcPts val="0"/>
              </a:spcAft>
              <a:buNone/>
              <a:tabLst>
                <a:tab pos="450215" algn="l"/>
              </a:tabLst>
            </a:pPr>
            <a:r>
              <a:rPr lang="uk-UA" sz="2800" dirty="0">
                <a:solidFill>
                  <a:srgbClr val="000000"/>
                </a:solidFill>
                <a:latin typeface="Times New Roman"/>
                <a:ea typeface="Calibri"/>
              </a:rPr>
              <a:t>підтвердження відповідності оформлених бухгалтерських операцій діючим нормативним актам, перевірка наявності інвентаризації розрахунків відповідно до облікової політики підприємства та вимог законодавства;</a:t>
            </a:r>
            <a:endParaRPr lang="ru-RU" sz="2800" dirty="0">
              <a:effectLst/>
            </a:endParaRPr>
          </a:p>
        </p:txBody>
      </p:sp>
      <p:sp>
        <p:nvSpPr>
          <p:cNvPr id="4" name="Нашивка 3"/>
          <p:cNvSpPr/>
          <p:nvPr/>
        </p:nvSpPr>
        <p:spPr>
          <a:xfrm>
            <a:off x="2987824" y="1772816"/>
            <a:ext cx="720080" cy="504056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Объект 2"/>
          <p:cNvSpPr>
            <a:spLocks noGrp="1"/>
          </p:cNvSpPr>
          <p:nvPr>
            <p:ph sz="quarter" idx="13"/>
          </p:nvPr>
        </p:nvSpPr>
        <p:spPr>
          <a:xfrm>
            <a:off x="1115616" y="4293096"/>
            <a:ext cx="4320480" cy="2136782"/>
          </a:xfrm>
          <a:ln w="19050"/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" indent="0">
              <a:buNone/>
            </a:pPr>
            <a:r>
              <a:rPr lang="uk-UA" sz="3200" dirty="0" smtClean="0">
                <a:solidFill>
                  <a:srgbClr val="000000"/>
                </a:solidFill>
                <a:latin typeface="Times New Roman"/>
                <a:ea typeface="Calibri"/>
              </a:rPr>
              <a:t>перевірка </a:t>
            </a:r>
            <a:r>
              <a:rPr lang="uk-UA" sz="3200" dirty="0">
                <a:solidFill>
                  <a:srgbClr val="000000"/>
                </a:solidFill>
                <a:latin typeface="Times New Roman"/>
                <a:ea typeface="Calibri"/>
              </a:rPr>
              <a:t>своєчасності списання безнадійної дебіторської </a:t>
            </a:r>
            <a:r>
              <a:rPr lang="uk-UA" sz="3200" dirty="0" smtClean="0">
                <a:solidFill>
                  <a:srgbClr val="000000"/>
                </a:solidFill>
                <a:latin typeface="Times New Roman"/>
                <a:ea typeface="Calibri"/>
              </a:rPr>
              <a:t>заборгованості.</a:t>
            </a:r>
            <a:endParaRPr lang="ru-RU" sz="2900" dirty="0"/>
          </a:p>
        </p:txBody>
      </p:sp>
      <p:sp>
        <p:nvSpPr>
          <p:cNvPr id="20" name="Нашивка 19"/>
          <p:cNvSpPr/>
          <p:nvPr/>
        </p:nvSpPr>
        <p:spPr>
          <a:xfrm>
            <a:off x="251520" y="5061726"/>
            <a:ext cx="720080" cy="504056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170" name="Picture 2" descr="http://mbk.biz.ua/wp-content/uploads/2013/06/fold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528" y="4269084"/>
            <a:ext cx="2952328" cy="208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files.viola50.webnode.ru/200000321-ec97fed927/la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12" y="476672"/>
            <a:ext cx="2841486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5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sz="quarter" idx="13"/>
          </p:nvPr>
        </p:nvSpPr>
        <p:spPr>
          <a:xfrm>
            <a:off x="251520" y="2685502"/>
            <a:ext cx="4356484" cy="3528392"/>
          </a:xfrm>
          <a:ln w="19050"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uk-UA" sz="3600" dirty="0" smtClean="0">
                <a:latin typeface="Times New Roman"/>
                <a:ea typeface="Times New Roman"/>
              </a:rPr>
              <a:t> </a:t>
            </a:r>
            <a:r>
              <a:rPr lang="uk-UA" sz="3600" dirty="0">
                <a:latin typeface="Times New Roman"/>
                <a:ea typeface="Times New Roman"/>
              </a:rPr>
              <a:t>яка б відповідала сучасним вимогам якісного проведення внутрішнього аудиту дебіторської </a:t>
            </a:r>
            <a:r>
              <a:rPr lang="uk-UA" sz="3600" dirty="0" smtClean="0">
                <a:latin typeface="Times New Roman"/>
                <a:ea typeface="Times New Roman"/>
              </a:rPr>
              <a:t>заборгованості</a:t>
            </a:r>
            <a:endParaRPr lang="ru-RU" sz="35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524328" y="44624"/>
            <a:ext cx="45719" cy="681337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678588" y="44624"/>
            <a:ext cx="45719" cy="681337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795169" y="44624"/>
            <a:ext cx="45719" cy="681337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308304" y="2348880"/>
            <a:ext cx="864096" cy="64807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7956376" y="3036658"/>
            <a:ext cx="432048" cy="32403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0"/>
            <a:ext cx="7848872" cy="47667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8203976" y="2780928"/>
            <a:ext cx="216024" cy="17877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8470134" y="3019900"/>
            <a:ext cx="216024" cy="17877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8578146" y="2628222"/>
            <a:ext cx="108012" cy="8938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142998" y="731519"/>
            <a:ext cx="6165305" cy="1401337"/>
          </a:xfrm>
          <a:solidFill>
            <a:schemeClr val="accent4">
              <a:lumMod val="40000"/>
              <a:lumOff val="60000"/>
            </a:schemeClr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uk-UA" sz="4000" b="1" dirty="0" smtClean="0">
                <a:latin typeface="Times New Roman"/>
                <a:ea typeface="Times New Roman"/>
              </a:rPr>
              <a:t>На </a:t>
            </a:r>
            <a:r>
              <a:rPr lang="uk-UA" sz="4000" b="1" dirty="0">
                <a:latin typeface="Times New Roman"/>
                <a:ea typeface="Times New Roman"/>
              </a:rPr>
              <a:t>сьогодні немає типової </a:t>
            </a:r>
            <a:r>
              <a:rPr lang="uk-UA" sz="4000" b="1" dirty="0" smtClean="0">
                <a:latin typeface="Times New Roman"/>
                <a:ea typeface="Times New Roman"/>
              </a:rPr>
              <a:t>програми аудиту</a:t>
            </a:r>
            <a:endParaRPr lang="ru-RU" sz="4000" b="1" dirty="0"/>
          </a:p>
        </p:txBody>
      </p:sp>
      <p:pic>
        <p:nvPicPr>
          <p:cNvPr id="8194" name="Picture 2" descr="http://maub.com.ua/img/news/1351/L57ejJF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164" y="3573016"/>
            <a:ext cx="3886774" cy="291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88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sz="quarter" idx="13"/>
          </p:nvPr>
        </p:nvSpPr>
        <p:spPr>
          <a:xfrm>
            <a:off x="1043608" y="1628800"/>
            <a:ext cx="4464496" cy="2376264"/>
          </a:xfrm>
          <a:ln w="19050"/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dirty="0" err="1">
                <a:solidFill>
                  <a:srgbClr val="000000"/>
                </a:solidFill>
                <a:latin typeface="Times New Roman"/>
                <a:ea typeface="Calibri"/>
              </a:rPr>
              <a:t>оновлення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</a:rPr>
              <a:t> нормативного </a:t>
            </a:r>
            <a:r>
              <a:rPr lang="ru-RU" sz="2800" dirty="0" err="1">
                <a:solidFill>
                  <a:srgbClr val="000000"/>
                </a:solidFill>
                <a:latin typeface="Times New Roman"/>
                <a:ea typeface="Calibri"/>
              </a:rPr>
              <a:t>регулювання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/>
                <a:ea typeface="Calibri"/>
              </a:rPr>
              <a:t>внутрішнього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</a:rPr>
              <a:t> аудиту </a:t>
            </a:r>
            <a:r>
              <a:rPr lang="ru-RU" sz="2800" dirty="0" err="1">
                <a:solidFill>
                  <a:srgbClr val="000000"/>
                </a:solidFill>
                <a:latin typeface="Times New Roman"/>
                <a:ea typeface="Calibri"/>
              </a:rPr>
              <a:t>дебіторської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/>
                <a:ea typeface="Calibri"/>
              </a:rPr>
              <a:t>заборгованості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</a:rPr>
              <a:t> на </a:t>
            </a:r>
            <a:r>
              <a:rPr lang="ru-RU" sz="2800" dirty="0" err="1">
                <a:solidFill>
                  <a:srgbClr val="000000"/>
                </a:solidFill>
                <a:latin typeface="Times New Roman"/>
                <a:ea typeface="Calibri"/>
              </a:rPr>
              <a:t>підприємстві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</a:rPr>
              <a:t>;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188640"/>
            <a:ext cx="7704856" cy="1257321"/>
          </a:xfr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>
            <a:normAutofit fontScale="85000" lnSpcReduction="10000"/>
          </a:bodyPr>
          <a:lstStyle/>
          <a:p>
            <a:pPr marL="45720" indent="0" algn="ctr">
              <a:buNone/>
            </a:pPr>
            <a:r>
              <a:rPr lang="ru-RU" sz="3600" b="1" dirty="0" err="1">
                <a:latin typeface="Times New Roman"/>
                <a:ea typeface="Times New Roman"/>
              </a:rPr>
              <a:t>Удосконалення</a:t>
            </a:r>
            <a:r>
              <a:rPr lang="ru-RU" sz="3600" b="1" dirty="0">
                <a:latin typeface="Times New Roman"/>
                <a:ea typeface="Times New Roman"/>
              </a:rPr>
              <a:t> </a:t>
            </a:r>
            <a:r>
              <a:rPr lang="ru-RU" sz="3600" b="1" dirty="0" smtClean="0">
                <a:latin typeface="Times New Roman"/>
                <a:ea typeface="Times New Roman"/>
              </a:rPr>
              <a:t>методики ВА </a:t>
            </a:r>
            <a:r>
              <a:rPr lang="ru-RU" sz="3600" b="1" dirty="0" smtClean="0">
                <a:latin typeface="Times New Roman"/>
                <a:ea typeface="Times New Roman"/>
              </a:rPr>
              <a:t>ДЗ </a:t>
            </a:r>
            <a:r>
              <a:rPr lang="ru-RU" sz="3600" b="1" dirty="0" err="1">
                <a:latin typeface="Times New Roman"/>
                <a:ea typeface="Times New Roman"/>
              </a:rPr>
              <a:t>доцільно</a:t>
            </a:r>
            <a:r>
              <a:rPr lang="ru-RU" sz="3600" b="1" dirty="0">
                <a:latin typeface="Times New Roman"/>
                <a:ea typeface="Times New Roman"/>
              </a:rPr>
              <a:t> </a:t>
            </a:r>
            <a:r>
              <a:rPr lang="ru-RU" sz="3600" b="1" dirty="0" err="1">
                <a:latin typeface="Times New Roman"/>
                <a:ea typeface="Times New Roman"/>
              </a:rPr>
              <a:t>здійснювати</a:t>
            </a:r>
            <a:r>
              <a:rPr lang="ru-RU" sz="3600" b="1" dirty="0">
                <a:latin typeface="Times New Roman"/>
                <a:ea typeface="Times New Roman"/>
              </a:rPr>
              <a:t> у </a:t>
            </a:r>
            <a:r>
              <a:rPr lang="ru-RU" sz="3600" b="1" dirty="0" err="1">
                <a:latin typeface="Times New Roman"/>
                <a:ea typeface="Times New Roman"/>
              </a:rPr>
              <a:t>напрямах</a:t>
            </a:r>
            <a:r>
              <a:rPr lang="ru-RU" sz="3600" b="1" dirty="0">
                <a:latin typeface="Times New Roman"/>
                <a:ea typeface="Times New Roman"/>
              </a:rPr>
              <a:t> </a:t>
            </a:r>
            <a:r>
              <a:rPr lang="ru-RU" sz="3600" b="1" dirty="0" err="1">
                <a:latin typeface="Times New Roman"/>
                <a:ea typeface="Times New Roman"/>
              </a:rPr>
              <a:t>забезпечення</a:t>
            </a:r>
            <a:r>
              <a:rPr lang="ru-RU" sz="3600" b="1" dirty="0">
                <a:latin typeface="Times New Roman"/>
                <a:ea typeface="Times New Roman"/>
              </a:rPr>
              <a:t>:</a:t>
            </a:r>
            <a:endParaRPr lang="ru-RU" sz="3500" b="1" dirty="0"/>
          </a:p>
        </p:txBody>
      </p:sp>
      <p:sp>
        <p:nvSpPr>
          <p:cNvPr id="4" name="Нашивка 3"/>
          <p:cNvSpPr/>
          <p:nvPr/>
        </p:nvSpPr>
        <p:spPr>
          <a:xfrm>
            <a:off x="179512" y="2420888"/>
            <a:ext cx="720080" cy="504056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Объект 2"/>
          <p:cNvSpPr>
            <a:spLocks noGrp="1"/>
          </p:cNvSpPr>
          <p:nvPr>
            <p:ph sz="quarter" idx="13"/>
          </p:nvPr>
        </p:nvSpPr>
        <p:spPr>
          <a:xfrm>
            <a:off x="3635896" y="4221088"/>
            <a:ext cx="5184576" cy="2448272"/>
          </a:xfrm>
          <a:ln w="19050"/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uk-UA" sz="3200" dirty="0">
                <a:solidFill>
                  <a:srgbClr val="000000"/>
                </a:solidFill>
                <a:latin typeface="Times New Roman"/>
                <a:ea typeface="Calibri"/>
              </a:rPr>
              <a:t>своєчасного контролю співвідношення дебіторської та кредиторської заборгованості та підтримка їх оптимального </a:t>
            </a:r>
            <a:r>
              <a:rPr lang="uk-UA" sz="3200" dirty="0" smtClean="0">
                <a:solidFill>
                  <a:srgbClr val="000000"/>
                </a:solidFill>
                <a:latin typeface="Times New Roman"/>
                <a:ea typeface="Calibri"/>
              </a:rPr>
              <a:t>розміру;</a:t>
            </a:r>
            <a:endParaRPr lang="ru-RU" sz="2900" dirty="0"/>
          </a:p>
        </p:txBody>
      </p:sp>
      <p:sp>
        <p:nvSpPr>
          <p:cNvPr id="20" name="Нашивка 19"/>
          <p:cNvSpPr/>
          <p:nvPr/>
        </p:nvSpPr>
        <p:spPr>
          <a:xfrm>
            <a:off x="2699792" y="5061726"/>
            <a:ext cx="720080" cy="504056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220" name="Picture 4" descr="http://www.kapremont48.ru/ext/design/images/kontro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93096"/>
            <a:ext cx="1765270" cy="234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ukurier.gov.ua/media/images/2016-12/zib.com.u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700808"/>
            <a:ext cx="2928325" cy="219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37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sz="quarter" idx="13"/>
          </p:nvPr>
        </p:nvSpPr>
        <p:spPr>
          <a:xfrm>
            <a:off x="1043608" y="620688"/>
            <a:ext cx="4320480" cy="3168352"/>
          </a:xfrm>
          <a:ln w="19050"/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dirty="0" err="1">
                <a:solidFill>
                  <a:srgbClr val="000000"/>
                </a:solidFill>
                <a:latin typeface="Times New Roman"/>
                <a:ea typeface="Calibri"/>
              </a:rPr>
              <a:t>формування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</a:rPr>
              <a:t> методики </a:t>
            </a:r>
            <a:r>
              <a:rPr lang="ru-RU" sz="2800" dirty="0" err="1">
                <a:solidFill>
                  <a:srgbClr val="000000"/>
                </a:solidFill>
                <a:latin typeface="Times New Roman"/>
                <a:ea typeface="Calibri"/>
              </a:rPr>
              <a:t>отримання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/>
                <a:ea typeface="Calibri"/>
              </a:rPr>
              <a:t>аудиторських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/>
                <a:ea typeface="Calibri"/>
              </a:rPr>
              <a:t>доказів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/>
                <a:ea typeface="Calibri"/>
              </a:rPr>
              <a:t>щодо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/>
                <a:ea typeface="Calibri"/>
              </a:rPr>
              <a:t>створення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</a:rPr>
              <a:t> резерву </a:t>
            </a:r>
            <a:r>
              <a:rPr lang="ru-RU" sz="2800" dirty="0" err="1">
                <a:solidFill>
                  <a:srgbClr val="000000"/>
                </a:solidFill>
                <a:latin typeface="Times New Roman"/>
                <a:ea typeface="Calibri"/>
              </a:rPr>
              <a:t>сумнівних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/>
                <a:ea typeface="Calibri"/>
              </a:rPr>
              <a:t>боргів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Times New Roman"/>
                <a:ea typeface="Calibri"/>
              </a:rPr>
              <a:t>обліку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/>
                <a:ea typeface="Calibri"/>
              </a:rPr>
              <a:t>сумнівної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</a:rPr>
              <a:t> та </a:t>
            </a:r>
            <a:r>
              <a:rPr lang="ru-RU" sz="2800" dirty="0" err="1">
                <a:solidFill>
                  <a:srgbClr val="000000"/>
                </a:solidFill>
                <a:latin typeface="Times New Roman"/>
                <a:ea typeface="Calibri"/>
              </a:rPr>
              <a:t>безнадійної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/>
                <a:ea typeface="Calibri"/>
              </a:rPr>
              <a:t>дебіторської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/>
                <a:ea typeface="Calibri"/>
              </a:rPr>
              <a:t>заборгованості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</a:rPr>
              <a:t> та </a:t>
            </a:r>
            <a:r>
              <a:rPr lang="ru-RU" sz="2800" dirty="0" err="1">
                <a:solidFill>
                  <a:srgbClr val="000000"/>
                </a:solidFill>
                <a:latin typeface="Times New Roman"/>
                <a:ea typeface="Calibri"/>
              </a:rPr>
              <a:t>ін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</a:rPr>
              <a:t>.</a:t>
            </a:r>
            <a:endParaRPr lang="ru-RU" sz="2800" dirty="0"/>
          </a:p>
        </p:txBody>
      </p:sp>
      <p:sp>
        <p:nvSpPr>
          <p:cNvPr id="4" name="Нашивка 3"/>
          <p:cNvSpPr/>
          <p:nvPr/>
        </p:nvSpPr>
        <p:spPr>
          <a:xfrm>
            <a:off x="150992" y="1916832"/>
            <a:ext cx="720080" cy="504056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42" name="Picture 2" descr="http://v-2017.com/wp-content/uploads/2016/07/esss-2017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82275"/>
            <a:ext cx="4608512" cy="260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linkme.ufanet.ru/images/bd658a7ed2c4280b0b0b6df3dc26070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4059659"/>
            <a:ext cx="3312368" cy="262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dn.sfs.gov.ua/data/material/000/197/268823/phot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828005"/>
            <a:ext cx="3441164" cy="2681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11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137</TotalTime>
  <Words>206</Words>
  <Application>Microsoft Office PowerPoint</Application>
  <PresentationFormat>Экран (4:3)</PresentationFormat>
  <Paragraphs>25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Calibri</vt:lpstr>
      <vt:lpstr>Georgia</vt:lpstr>
      <vt:lpstr>Times New Roman</vt:lpstr>
      <vt:lpstr>Trebuchet MS</vt:lpstr>
      <vt:lpstr>Воздушный поток</vt:lpstr>
      <vt:lpstr>ВНУТРІШНІЙ АУДИТ ДЕБІТОРСЬКОЇ ЗАБОРГОВАНОСТІ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НАПРЯМКИ УДОСКОНАЛЕННЯ ВНУТРІШНЬОГО АУДИТУ ДЕБІТОРСЬКОЇ ЗАБОРГОВАНОСТІ</dc:title>
  <dc:creator>AnnA</dc:creator>
  <cp:lastModifiedBy>User</cp:lastModifiedBy>
  <cp:revision>14</cp:revision>
  <dcterms:created xsi:type="dcterms:W3CDTF">2017-04-15T16:29:50Z</dcterms:created>
  <dcterms:modified xsi:type="dcterms:W3CDTF">2019-03-10T13:48:06Z</dcterms:modified>
</cp:coreProperties>
</file>