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8" r:id="rId6"/>
    <p:sldId id="269" r:id="rId7"/>
    <p:sldId id="27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18" autoAdjust="0"/>
    <p:restoredTop sz="94660"/>
  </p:normalViewPr>
  <p:slideViewPr>
    <p:cSldViewPr>
      <p:cViewPr varScale="1">
        <p:scale>
          <a:sx n="78" d="100"/>
          <a:sy n="78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C1C1B-A44B-4792-B014-B23AFCCAEA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9C413-D12F-4279-8990-057CC860D470}">
      <dgm:prSet phldrT="[Текст]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ru-RU" dirty="0" smtClean="0"/>
            <a:t>- </a:t>
          </a:r>
          <a:r>
            <a:rPr lang="ru-RU" dirty="0" err="1" smtClean="0"/>
            <a:t>забезпечувати</a:t>
          </a:r>
          <a:r>
            <a:rPr lang="ru-RU" dirty="0" smtClean="0"/>
            <a:t> </a:t>
          </a:r>
          <a:r>
            <a:rPr lang="ru-RU" dirty="0" err="1" smtClean="0"/>
            <a:t>розвиток</a:t>
          </a:r>
          <a:r>
            <a:rPr lang="ru-RU" dirty="0" smtClean="0"/>
            <a:t> </a:t>
          </a:r>
          <a:r>
            <a:rPr lang="ru-RU" dirty="0" err="1" smtClean="0"/>
            <a:t>цієї</a:t>
          </a:r>
          <a:r>
            <a:rPr lang="ru-RU" dirty="0" smtClean="0"/>
            <a:t> </a:t>
          </a:r>
          <a:r>
            <a:rPr lang="ru-RU" dirty="0" err="1" smtClean="0"/>
            <a:t>фінансової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endParaRPr lang="ru-RU" dirty="0"/>
        </a:p>
      </dgm:t>
    </dgm:pt>
    <dgm:pt modelId="{B6D93F97-05C9-4D79-B04C-B0942199A77C}" type="parTrans" cxnId="{58F3831B-4331-4DDB-A988-7F02B5FAA408}">
      <dgm:prSet/>
      <dgm:spPr/>
      <dgm:t>
        <a:bodyPr/>
        <a:lstStyle/>
        <a:p>
          <a:endParaRPr lang="ru-RU"/>
        </a:p>
      </dgm:t>
    </dgm:pt>
    <dgm:pt modelId="{AC72CF6E-B97F-4220-BA75-0A5F77F7125F}" type="sibTrans" cxnId="{58F3831B-4331-4DDB-A988-7F02B5FAA408}">
      <dgm:prSet/>
      <dgm:spPr/>
      <dgm:t>
        <a:bodyPr/>
        <a:lstStyle/>
        <a:p>
          <a:endParaRPr lang="ru-RU"/>
        </a:p>
      </dgm:t>
    </dgm:pt>
    <dgm:pt modelId="{68EDD4A0-77F9-40FF-ACEF-DAE21143A5E1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- </a:t>
          </a:r>
          <a:r>
            <a:rPr lang="ru-RU" dirty="0" err="1" smtClean="0"/>
            <a:t>збалансованістю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якістю</a:t>
          </a:r>
          <a:r>
            <a:rPr lang="ru-RU" dirty="0" smtClean="0"/>
            <a:t> </a:t>
          </a:r>
          <a:r>
            <a:rPr lang="ru-RU" dirty="0" err="1" smtClean="0"/>
            <a:t>сукупності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інструментів</a:t>
          </a:r>
          <a:r>
            <a:rPr lang="ru-RU" dirty="0" smtClean="0"/>
            <a:t>, </a:t>
          </a:r>
          <a:r>
            <a:rPr lang="ru-RU" dirty="0" err="1" smtClean="0"/>
            <a:t>технологій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послуг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використовуються</a:t>
          </a:r>
          <a:r>
            <a:rPr lang="ru-RU" dirty="0" smtClean="0"/>
            <a:t> </a:t>
          </a:r>
          <a:r>
            <a:rPr lang="ru-RU" dirty="0" err="1" smtClean="0"/>
            <a:t>підприємством</a:t>
          </a:r>
          <a:endParaRPr lang="ru-RU" dirty="0"/>
        </a:p>
      </dgm:t>
    </dgm:pt>
    <dgm:pt modelId="{B0C971B6-1791-46EF-9906-724DC0092E9B}" type="parTrans" cxnId="{1E684691-8CC5-4016-9BAA-2D49287CC644}">
      <dgm:prSet/>
      <dgm:spPr/>
      <dgm:t>
        <a:bodyPr/>
        <a:lstStyle/>
        <a:p>
          <a:endParaRPr lang="ru-RU"/>
        </a:p>
      </dgm:t>
    </dgm:pt>
    <dgm:pt modelId="{60351A0D-B7FB-4610-8A9F-42FB38564228}" type="sibTrans" cxnId="{1E684691-8CC5-4016-9BAA-2D49287CC644}">
      <dgm:prSet/>
      <dgm:spPr/>
      <dgm:t>
        <a:bodyPr/>
        <a:lstStyle/>
        <a:p>
          <a:endParaRPr lang="ru-RU"/>
        </a:p>
      </dgm:t>
    </dgm:pt>
    <dgm:pt modelId="{5DF58FD8-1389-4C9D-8B34-372D03DDFEB2}">
      <dgm:prSet/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ru-RU" dirty="0" smtClean="0"/>
            <a:t>- </a:t>
          </a:r>
          <a:r>
            <a:rPr lang="ru-RU" dirty="0" err="1" smtClean="0"/>
            <a:t>стійкістю</a:t>
          </a:r>
          <a:r>
            <a:rPr lang="ru-RU" dirty="0" smtClean="0"/>
            <a:t> до </a:t>
          </a:r>
          <a:r>
            <a:rPr lang="ru-RU" dirty="0" err="1" smtClean="0"/>
            <a:t>внутрішніх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зовнішніх</a:t>
          </a:r>
          <a:r>
            <a:rPr lang="ru-RU" dirty="0" smtClean="0"/>
            <a:t> </a:t>
          </a:r>
          <a:r>
            <a:rPr lang="ru-RU" dirty="0" err="1" smtClean="0"/>
            <a:t>загроз</a:t>
          </a:r>
          <a:endParaRPr lang="ru-RU" dirty="0"/>
        </a:p>
      </dgm:t>
    </dgm:pt>
    <dgm:pt modelId="{4230EEA8-349D-4DBA-9E3C-309C1D8AC8E7}" type="parTrans" cxnId="{DDF12DA4-2033-47D8-9964-A7AC1152D6E9}">
      <dgm:prSet/>
      <dgm:spPr/>
      <dgm:t>
        <a:bodyPr/>
        <a:lstStyle/>
        <a:p>
          <a:endParaRPr lang="ru-RU"/>
        </a:p>
      </dgm:t>
    </dgm:pt>
    <dgm:pt modelId="{0937D4CB-735E-4A28-98FF-9DA443DCBE95}" type="sibTrans" cxnId="{DDF12DA4-2033-47D8-9964-A7AC1152D6E9}">
      <dgm:prSet/>
      <dgm:spPr/>
      <dgm:t>
        <a:bodyPr/>
        <a:lstStyle/>
        <a:p>
          <a:endParaRPr lang="ru-RU"/>
        </a:p>
      </dgm:t>
    </dgm:pt>
    <dgm:pt modelId="{C5CFA51A-F02F-4045-8312-8450E5928005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dirty="0" smtClean="0"/>
            <a:t>- </a:t>
          </a:r>
          <a:r>
            <a:rPr lang="ru-RU" dirty="0" err="1" smtClean="0"/>
            <a:t>здатністю</a:t>
          </a:r>
          <a:r>
            <a:rPr lang="ru-RU" dirty="0" smtClean="0"/>
            <a:t> </a:t>
          </a:r>
          <a:r>
            <a:rPr lang="ru-RU" dirty="0" err="1" smtClean="0"/>
            <a:t>фінансової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 </a:t>
          </a:r>
          <a:r>
            <a:rPr lang="ru-RU" dirty="0" err="1" smtClean="0"/>
            <a:t>забезпечувати</a:t>
          </a:r>
          <a:r>
            <a:rPr lang="ru-RU" dirty="0" smtClean="0"/>
            <a:t> </a:t>
          </a:r>
          <a:r>
            <a:rPr lang="ru-RU" dirty="0" err="1" smtClean="0"/>
            <a:t>реалізацію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інтересів</a:t>
          </a:r>
          <a:r>
            <a:rPr lang="ru-RU" dirty="0" smtClean="0"/>
            <a:t>, </a:t>
          </a:r>
          <a:r>
            <a:rPr lang="ru-RU" dirty="0" err="1" smtClean="0"/>
            <a:t>місії</a:t>
          </a:r>
          <a:r>
            <a:rPr lang="ru-RU" dirty="0" smtClean="0"/>
            <a:t> та </a:t>
          </a:r>
          <a:r>
            <a:rPr lang="ru-RU" dirty="0" err="1" smtClean="0"/>
            <a:t>завдань</a:t>
          </a:r>
          <a:r>
            <a:rPr lang="ru-RU" dirty="0" smtClean="0"/>
            <a:t> </a:t>
          </a:r>
          <a:r>
            <a:rPr lang="ru-RU" dirty="0" err="1" smtClean="0"/>
            <a:t>достатніми</a:t>
          </a:r>
          <a:r>
            <a:rPr lang="ru-RU" dirty="0" smtClean="0"/>
            <a:t> </a:t>
          </a:r>
          <a:r>
            <a:rPr lang="ru-RU" dirty="0" err="1" smtClean="0"/>
            <a:t>обсягами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ресурсів</a:t>
          </a:r>
          <a:endParaRPr lang="ru-RU" dirty="0"/>
        </a:p>
      </dgm:t>
    </dgm:pt>
    <dgm:pt modelId="{7B104466-AFF0-4BA3-9818-C604C901ABBB}" type="parTrans" cxnId="{72E0507F-4E8F-43F2-8F55-F8342A3B7E10}">
      <dgm:prSet/>
      <dgm:spPr/>
      <dgm:t>
        <a:bodyPr/>
        <a:lstStyle/>
        <a:p>
          <a:endParaRPr lang="ru-RU"/>
        </a:p>
      </dgm:t>
    </dgm:pt>
    <dgm:pt modelId="{E2BDB145-8682-4249-A8FE-B526A2C09E38}" type="sibTrans" cxnId="{72E0507F-4E8F-43F2-8F55-F8342A3B7E10}">
      <dgm:prSet/>
      <dgm:spPr/>
      <dgm:t>
        <a:bodyPr/>
        <a:lstStyle/>
        <a:p>
          <a:endParaRPr lang="ru-RU"/>
        </a:p>
      </dgm:t>
    </dgm:pt>
    <dgm:pt modelId="{509C539D-2028-4BD7-AD18-4E5B24A19789}" type="pres">
      <dgm:prSet presAssocID="{36DC1C1B-A44B-4792-B014-B23AFCCAEA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4FFC8F-00D0-4257-9A79-D40D13A2328B}" type="pres">
      <dgm:prSet presAssocID="{BEB9C413-D12F-4279-8990-057CC860D47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A5A46-1F06-4FB0-8C63-CE6943DD638E}" type="pres">
      <dgm:prSet presAssocID="{AC72CF6E-B97F-4220-BA75-0A5F77F7125F}" presName="spacer" presStyleCnt="0"/>
      <dgm:spPr/>
    </dgm:pt>
    <dgm:pt modelId="{80F97D72-0B81-4001-81DF-6CA8B58F570E}" type="pres">
      <dgm:prSet presAssocID="{5DF58FD8-1389-4C9D-8B34-372D03DDFE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A38EA-2300-41AB-AEF4-3ACDA9B54AB1}" type="pres">
      <dgm:prSet presAssocID="{0937D4CB-735E-4A28-98FF-9DA443DCBE95}" presName="spacer" presStyleCnt="0"/>
      <dgm:spPr/>
    </dgm:pt>
    <dgm:pt modelId="{42B69577-5C5B-48F9-B0C8-22018F53F2AB}" type="pres">
      <dgm:prSet presAssocID="{68EDD4A0-77F9-40FF-ACEF-DAE21143A5E1}" presName="parentText" presStyleLbl="node1" presStyleIdx="2" presStyleCnt="4" custLinFactNeighborY="265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F33F8-EE9E-4783-BE1C-C4EDA5FF101E}" type="pres">
      <dgm:prSet presAssocID="{60351A0D-B7FB-4610-8A9F-42FB38564228}" presName="spacer" presStyleCnt="0"/>
      <dgm:spPr/>
    </dgm:pt>
    <dgm:pt modelId="{41A04DB6-5FF5-46A2-B5C9-D55E15C37C56}" type="pres">
      <dgm:prSet presAssocID="{C5CFA51A-F02F-4045-8312-8450E592800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97AAED-70D3-4AA7-9762-C01658ACEC4C}" type="presOf" srcId="{C5CFA51A-F02F-4045-8312-8450E5928005}" destId="{41A04DB6-5FF5-46A2-B5C9-D55E15C37C56}" srcOrd="0" destOrd="0" presId="urn:microsoft.com/office/officeart/2005/8/layout/vList2"/>
    <dgm:cxn modelId="{DDF12DA4-2033-47D8-9964-A7AC1152D6E9}" srcId="{36DC1C1B-A44B-4792-B014-B23AFCCAEA90}" destId="{5DF58FD8-1389-4C9D-8B34-372D03DDFEB2}" srcOrd="1" destOrd="0" parTransId="{4230EEA8-349D-4DBA-9E3C-309C1D8AC8E7}" sibTransId="{0937D4CB-735E-4A28-98FF-9DA443DCBE95}"/>
    <dgm:cxn modelId="{1E684691-8CC5-4016-9BAA-2D49287CC644}" srcId="{36DC1C1B-A44B-4792-B014-B23AFCCAEA90}" destId="{68EDD4A0-77F9-40FF-ACEF-DAE21143A5E1}" srcOrd="2" destOrd="0" parTransId="{B0C971B6-1791-46EF-9906-724DC0092E9B}" sibTransId="{60351A0D-B7FB-4610-8A9F-42FB38564228}"/>
    <dgm:cxn modelId="{72E0507F-4E8F-43F2-8F55-F8342A3B7E10}" srcId="{36DC1C1B-A44B-4792-B014-B23AFCCAEA90}" destId="{C5CFA51A-F02F-4045-8312-8450E5928005}" srcOrd="3" destOrd="0" parTransId="{7B104466-AFF0-4BA3-9818-C604C901ABBB}" sibTransId="{E2BDB145-8682-4249-A8FE-B526A2C09E38}"/>
    <dgm:cxn modelId="{76E90079-94C5-4761-BAB3-D11BCEE69509}" type="presOf" srcId="{5DF58FD8-1389-4C9D-8B34-372D03DDFEB2}" destId="{80F97D72-0B81-4001-81DF-6CA8B58F570E}" srcOrd="0" destOrd="0" presId="urn:microsoft.com/office/officeart/2005/8/layout/vList2"/>
    <dgm:cxn modelId="{58F3831B-4331-4DDB-A988-7F02B5FAA408}" srcId="{36DC1C1B-A44B-4792-B014-B23AFCCAEA90}" destId="{BEB9C413-D12F-4279-8990-057CC860D470}" srcOrd="0" destOrd="0" parTransId="{B6D93F97-05C9-4D79-B04C-B0942199A77C}" sibTransId="{AC72CF6E-B97F-4220-BA75-0A5F77F7125F}"/>
    <dgm:cxn modelId="{E8BB026D-5CE0-466A-B37A-006CEC6C5A51}" type="presOf" srcId="{BEB9C413-D12F-4279-8990-057CC860D470}" destId="{EF4FFC8F-00D0-4257-9A79-D40D13A2328B}" srcOrd="0" destOrd="0" presId="urn:microsoft.com/office/officeart/2005/8/layout/vList2"/>
    <dgm:cxn modelId="{62227E6D-6743-4F71-B444-46F9CA4555A7}" type="presOf" srcId="{36DC1C1B-A44B-4792-B014-B23AFCCAEA90}" destId="{509C539D-2028-4BD7-AD18-4E5B24A19789}" srcOrd="0" destOrd="0" presId="urn:microsoft.com/office/officeart/2005/8/layout/vList2"/>
    <dgm:cxn modelId="{DAAE2143-D216-45B1-861F-773A566CFA54}" type="presOf" srcId="{68EDD4A0-77F9-40FF-ACEF-DAE21143A5E1}" destId="{42B69577-5C5B-48F9-B0C8-22018F53F2AB}" srcOrd="0" destOrd="0" presId="urn:microsoft.com/office/officeart/2005/8/layout/vList2"/>
    <dgm:cxn modelId="{8A205E2B-FF1F-41A8-BC60-D3BDF685C02A}" type="presParOf" srcId="{509C539D-2028-4BD7-AD18-4E5B24A19789}" destId="{EF4FFC8F-00D0-4257-9A79-D40D13A2328B}" srcOrd="0" destOrd="0" presId="urn:microsoft.com/office/officeart/2005/8/layout/vList2"/>
    <dgm:cxn modelId="{97A01CF5-21E0-4F21-A9C4-D8A42E9F016C}" type="presParOf" srcId="{509C539D-2028-4BD7-AD18-4E5B24A19789}" destId="{6BDA5A46-1F06-4FB0-8C63-CE6943DD638E}" srcOrd="1" destOrd="0" presId="urn:microsoft.com/office/officeart/2005/8/layout/vList2"/>
    <dgm:cxn modelId="{65D16A84-865A-47AE-ABC3-4E2201B23F0D}" type="presParOf" srcId="{509C539D-2028-4BD7-AD18-4E5B24A19789}" destId="{80F97D72-0B81-4001-81DF-6CA8B58F570E}" srcOrd="2" destOrd="0" presId="urn:microsoft.com/office/officeart/2005/8/layout/vList2"/>
    <dgm:cxn modelId="{6C4507A4-662A-4DF1-8364-6D497DE3E319}" type="presParOf" srcId="{509C539D-2028-4BD7-AD18-4E5B24A19789}" destId="{4ADA38EA-2300-41AB-AEF4-3ACDA9B54AB1}" srcOrd="3" destOrd="0" presId="urn:microsoft.com/office/officeart/2005/8/layout/vList2"/>
    <dgm:cxn modelId="{78C347B7-0085-4EF1-B332-E75553A35BEA}" type="presParOf" srcId="{509C539D-2028-4BD7-AD18-4E5B24A19789}" destId="{42B69577-5C5B-48F9-B0C8-22018F53F2AB}" srcOrd="4" destOrd="0" presId="urn:microsoft.com/office/officeart/2005/8/layout/vList2"/>
    <dgm:cxn modelId="{5F75C48E-2AC6-46AA-9C58-611DE7FD7DA1}" type="presParOf" srcId="{509C539D-2028-4BD7-AD18-4E5B24A19789}" destId="{34DF33F8-EE9E-4783-BE1C-C4EDA5FF101E}" srcOrd="5" destOrd="0" presId="urn:microsoft.com/office/officeart/2005/8/layout/vList2"/>
    <dgm:cxn modelId="{C61F5F35-0255-4399-81AC-643CA58FA77E}" type="presParOf" srcId="{509C539D-2028-4BD7-AD18-4E5B24A19789}" destId="{41A04DB6-5FF5-46A2-B5C9-D55E15C37C5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ВНУТРІШНІЙ АУДИТ ЕКОНОМІЧНОЇ БЕЗПЕКИ ПІДПРИЄМСТВА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1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3571900"/>
                <a:gridCol w="3857620"/>
              </a:tblGrid>
              <a:tr h="1034939">
                <a:tc>
                  <a:txBody>
                    <a:bodyPr/>
                    <a:lstStyle/>
                    <a:p>
                      <a:r>
                        <a:rPr lang="uk-UA" dirty="0" smtClean="0"/>
                        <a:t>Складова економічної безпеки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Характеристика складової економічної безпеки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Вплив внутрішнього аудиту</a:t>
                      </a:r>
                      <a:endParaRPr lang="ru-RU" dirty="0"/>
                    </a:p>
                  </a:txBody>
                  <a:tcPr/>
                </a:tc>
              </a:tr>
              <a:tr h="2911531">
                <a:tc>
                  <a:txBody>
                    <a:bodyPr/>
                    <a:lstStyle/>
                    <a:p>
                      <a:r>
                        <a:rPr lang="uk-UA" dirty="0" smtClean="0"/>
                        <a:t>1. Фінансова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динаміка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обсягів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виробництва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чистого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прибутку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розмір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заборгованості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частка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ринку;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наявність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частка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інвестицій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рівень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рентабельності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капіталовкладення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довгострокові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Внутрішній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аудитор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запобігає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зловживанням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усуває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помилки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неточності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формуванні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вар-тості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продукції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одержанні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доходу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реалізації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доцільності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одержання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довгостро-ових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порівнюючи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можливі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альтернативні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варіанти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2911531">
                <a:tc>
                  <a:txBody>
                    <a:bodyPr/>
                    <a:lstStyle/>
                    <a:p>
                      <a:r>
                        <a:rPr lang="uk-UA" dirty="0" smtClean="0"/>
                        <a:t>2. Технологічна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ступінь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зносу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-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завантаження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спеціалізованого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устаткувавння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до „ноу-хау”;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частка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витрат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науково-досл-ідні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дію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Внутрішній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аудитор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перевіряє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відображення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операцій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надходження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внутрішнього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переміщення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нарахування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амортизації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вибуття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необоротних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технологічній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оснащеності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підприємства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рівень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завантаження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7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18"/>
                <a:gridCol w="3571900"/>
                <a:gridCol w="3786182"/>
              </a:tblGrid>
              <a:tr h="2857496">
                <a:tc>
                  <a:txBody>
                    <a:bodyPr/>
                    <a:lstStyle/>
                    <a:p>
                      <a:r>
                        <a:rPr lang="uk-UA" dirty="0" smtClean="0"/>
                        <a:t>3. Ресурсна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забезпеченість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виробництва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основними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видами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ресурсів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коефіцієнт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забезпеченості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запасів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витрат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власними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джерелами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можливість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заміни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ресурсів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Перевіряє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законність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операцій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виробничими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запасами, а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доцільність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закупівлі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того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ін-шого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постачальника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наявність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дого-ворів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здійснює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контрольний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запуск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сировини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виробництво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метою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визначення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нормативних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витрат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запасів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Дає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забезпеченості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запасами,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визначає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величину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опти-мального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рівня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запасів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складі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578088">
                <a:tc>
                  <a:txBody>
                    <a:bodyPr/>
                    <a:lstStyle/>
                    <a:p>
                      <a:r>
                        <a:rPr lang="uk-UA" dirty="0" smtClean="0"/>
                        <a:t>4. Соціальна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розмір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мінімальної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плати на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підприємстві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середня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плата на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підприємстві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чисельність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працівників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нижча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прожиткового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мінімуму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заборгованість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питома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вага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плати в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продукції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темпи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скорочення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чисельності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персоналу;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тривалість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робочого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тижня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Перевіряє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доцільність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операцій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питань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нарахування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плати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пов’язаних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нею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відрахувань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додаткові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відпустки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лікарняні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преміальні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причин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заборгованості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заробітній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пропозиції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вирішення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5715008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5122" name="Picture 2" descr="D:\Desktop\1_13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759983"/>
            <a:ext cx="5500694" cy="4098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ekonomicheskaja-bezopas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609600"/>
            <a:ext cx="8329642" cy="1828800"/>
          </a:xfrm>
        </p:spPr>
        <p:txBody>
          <a:bodyPr/>
          <a:lstStyle/>
          <a:p>
            <a:pPr algn="ctr"/>
            <a:r>
              <a:rPr lang="uk-UA" dirty="0" smtClean="0"/>
              <a:t>ЕКОНОМІЧНА БЕЗПЕКА ПІДПРИЄМСТВА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14414" y="3357562"/>
            <a:ext cx="7086600" cy="1509712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це захищеність його діяльності від негативного впливу зовнішнього середовища, а також здатність швидко усунути виниклі загрози або пристосуватися до наявних умов, що негативно впливають на його діяльність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82"/>
            <a:ext cx="9144000" cy="685003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29642" cy="1223978"/>
          </a:xfrm>
        </p:spPr>
        <p:txBody>
          <a:bodyPr/>
          <a:lstStyle/>
          <a:p>
            <a:pPr algn="ctr"/>
            <a:r>
              <a:rPr lang="uk-UA" dirty="0" smtClean="0"/>
              <a:t>ЕКОНОМІЧНА БЕЗПЕКА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1472" y="2507786"/>
            <a:ext cx="8115328" cy="2992916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такий стан корпоративних ресурсів (</a:t>
            </a:r>
            <a:r>
              <a:rPr lang="uk-UA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ресурсів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капіталу, персоналу інформації і технології, техніки та устаткування, прав) і підприємницьких можливостей, за якого гарантується найбільш ефективне їхнє використання для стабільного функціонування та динамічного науково-технічного й соціального розвитку, запобігання внутрішнім і зовнішнім негативним впливам (загрозам)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5112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ФУНКЦІОНАЛЬНИХ СКЛАДОВИХ ЕКОНОМІЧНОЇ БЕЗПЕКИ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2143116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фінансова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57884" y="4714884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414338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технологічна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4810" y="3214686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ресурсна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Фінансовою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безпекою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фінансовий</a:t>
            </a:r>
            <a:r>
              <a:rPr lang="ru-RU" sz="2800" dirty="0" smtClean="0"/>
              <a:t> стан,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характеризується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2000240"/>
          <a:ext cx="87154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 </a:t>
            </a:r>
            <a:r>
              <a:rPr lang="ru-RU" sz="2800" dirty="0" err="1" smtClean="0"/>
              <a:t>фінансову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безпеки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чинники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1857364"/>
            <a:ext cx="8001056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(</a:t>
            </a:r>
            <a:r>
              <a:rPr lang="ru-RU" dirty="0" err="1" smtClean="0"/>
              <a:t>неефективне</a:t>
            </a:r>
            <a:r>
              <a:rPr lang="ru-RU" dirty="0" smtClean="0"/>
              <a:t> </a:t>
            </a:r>
            <a:r>
              <a:rPr lang="ru-RU" dirty="0" err="1" smtClean="0"/>
              <a:t>фінансове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та </a:t>
            </a:r>
            <a:r>
              <a:rPr lang="ru-RU" dirty="0" err="1" smtClean="0"/>
              <a:t>управління</a:t>
            </a:r>
            <a:r>
              <a:rPr lang="ru-RU" dirty="0" smtClean="0"/>
              <a:t> активами; </a:t>
            </a:r>
            <a:r>
              <a:rPr lang="ru-RU" dirty="0" err="1" smtClean="0"/>
              <a:t>малоефективна</a:t>
            </a:r>
            <a:r>
              <a:rPr lang="ru-RU" dirty="0" smtClean="0"/>
              <a:t> </a:t>
            </a:r>
            <a:r>
              <a:rPr lang="ru-RU" dirty="0" err="1" smtClean="0"/>
              <a:t>ринкова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; </a:t>
            </a:r>
            <a:r>
              <a:rPr lang="ru-RU" dirty="0" err="1" smtClean="0"/>
              <a:t>помилкова</a:t>
            </a:r>
            <a:r>
              <a:rPr lang="ru-RU" dirty="0" smtClean="0"/>
              <a:t> </a:t>
            </a:r>
            <a:r>
              <a:rPr lang="ru-RU" dirty="0" err="1" smtClean="0"/>
              <a:t>цінова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кадрова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500438"/>
            <a:ext cx="8001056" cy="92869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(</a:t>
            </a:r>
            <a:r>
              <a:rPr lang="ru-RU" dirty="0" err="1" smtClean="0"/>
              <a:t>спекулятивні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на ринку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; </a:t>
            </a:r>
            <a:r>
              <a:rPr lang="ru-RU" dirty="0" err="1" smtClean="0"/>
              <a:t>цінова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; </a:t>
            </a:r>
            <a:r>
              <a:rPr lang="ru-RU" dirty="0" err="1" smtClean="0"/>
              <a:t>лобіювання</a:t>
            </a:r>
            <a:r>
              <a:rPr lang="ru-RU" dirty="0" smtClean="0"/>
              <a:t> конкурентами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продуманих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5000636"/>
            <a:ext cx="8001056" cy="100013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форс-мажорні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(</a:t>
            </a:r>
            <a:r>
              <a:rPr lang="ru-RU" dirty="0" err="1" smtClean="0"/>
              <a:t>стихійне</a:t>
            </a:r>
            <a:r>
              <a:rPr lang="ru-RU" dirty="0" smtClean="0"/>
              <a:t> лихо, </a:t>
            </a:r>
            <a:r>
              <a:rPr lang="ru-RU" dirty="0" err="1" smtClean="0"/>
              <a:t>страйки</a:t>
            </a:r>
            <a:r>
              <a:rPr lang="ru-RU" dirty="0" smtClean="0"/>
              <a:t>,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) та </a:t>
            </a:r>
            <a:r>
              <a:rPr lang="ru-RU" dirty="0" err="1" smtClean="0"/>
              <a:t>обставини</a:t>
            </a:r>
            <a:r>
              <a:rPr lang="ru-RU" dirty="0" smtClean="0"/>
              <a:t>, </a:t>
            </a:r>
            <a:r>
              <a:rPr lang="ru-RU" dirty="0" err="1" smtClean="0"/>
              <a:t>наближені</a:t>
            </a:r>
            <a:r>
              <a:rPr lang="ru-RU" dirty="0" smtClean="0"/>
              <a:t> до </a:t>
            </a:r>
            <a:r>
              <a:rPr lang="ru-RU" dirty="0" err="1" smtClean="0"/>
              <a:t>форс-мажорних</a:t>
            </a:r>
            <a:r>
              <a:rPr lang="ru-RU" dirty="0" smtClean="0"/>
              <a:t> (</a:t>
            </a:r>
            <a:r>
              <a:rPr lang="ru-RU" dirty="0" err="1" smtClean="0"/>
              <a:t>несприятливі</a:t>
            </a:r>
            <a:r>
              <a:rPr lang="ru-RU" dirty="0" smtClean="0"/>
              <a:t> </a:t>
            </a:r>
            <a:r>
              <a:rPr lang="ru-RU" dirty="0" err="1" smtClean="0"/>
              <a:t>законодавчі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, </a:t>
            </a:r>
            <a:r>
              <a:rPr lang="ru-RU" dirty="0" err="1" smtClean="0"/>
              <a:t>ембарго</a:t>
            </a:r>
            <a:r>
              <a:rPr lang="ru-RU" dirty="0" smtClean="0"/>
              <a:t>, блокада, </a:t>
            </a:r>
            <a:r>
              <a:rPr lang="ru-RU" dirty="0" err="1" smtClean="0"/>
              <a:t>зміна</a:t>
            </a:r>
            <a:r>
              <a:rPr lang="ru-RU" dirty="0" smtClean="0"/>
              <a:t> курсу валют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Технологічний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потенціал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безпека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характеризується</a:t>
            </a:r>
            <a:r>
              <a:rPr lang="ru-RU" sz="2800" dirty="0" smtClean="0"/>
              <a:t> такими </a:t>
            </a:r>
            <a:r>
              <a:rPr lang="ru-RU" sz="2800" dirty="0" err="1" smtClean="0"/>
              <a:t>показниками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3116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рівень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прогресивності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визначають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відношенням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використовуваних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прогресивних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сучасних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технологій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загальної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кількості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314324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- рівень прогресивної продукції, який дорівнює відношенню кількості найменувань вироблених нових прогресивних видів продукції до загальної їх кількості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572008"/>
            <a:ext cx="8358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- рівень технологічного потенціалу, який дорівнює частці технічних і технологічних рішень на рівні винаходів у загальній кількості нових рішень, використовуваних у виробничому процесі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esktop\fin-prognoz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7" y="0"/>
            <a:ext cx="9141304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58204" cy="200979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ГОЛОВНА МЕТА ВНУТРІШНЬОГО АУДИТУ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42976" y="3643314"/>
            <a:ext cx="7086600" cy="150971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 оперативної інформації з метою допомогти управлінню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econo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1857356" y="642918"/>
            <a:ext cx="56436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ВНУТРІШНІЙ АУДИТ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5918" y="4929198"/>
            <a:ext cx="56436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ЕКОНОМІЧНА БЕЗПЕКА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2786058"/>
            <a:ext cx="564360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Підрозділи підприємства, які формують структуру</a:t>
            </a:r>
          </a:p>
          <a:p>
            <a:pPr algn="ctr"/>
            <a:r>
              <a:rPr lang="uk-UA" dirty="0" smtClean="0"/>
              <a:t>функціональних складових економічної безпеки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571604" y="1357298"/>
            <a:ext cx="628651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Оперативно реагує на недоліки, порушення, зловживання, шахрайство в  підрозділах підприємства з метою їх попередження, запобігання й усунення</a:t>
            </a:r>
            <a:endParaRPr lang="ru-RU" sz="1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428728" y="3500438"/>
            <a:ext cx="628651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Унеможливлюють негативний вплив суб'єктивних і об'єктивних факторів на економічну безпеку підприємства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323</TotalTime>
  <Words>671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ВНУТРІШНІЙ АУДИТ ЕКОНОМІЧНОЇ БЕЗПЕКИ ПІДПРИЄМСТВА </vt:lpstr>
      <vt:lpstr>ЕКОНОМІЧНА БЕЗПЕКА ПІДПРИЄМСТВА</vt:lpstr>
      <vt:lpstr>ЕКОНОМІЧНА БЕЗПЕКА</vt:lpstr>
      <vt:lpstr>СТРУКТУРА ФУНКЦІОНАЛЬНИХ СКЛАДОВИХ ЕКОНОМІЧНОЇ БЕЗПЕКИ</vt:lpstr>
      <vt:lpstr>Фінансовою безпекою підприємства вважають такий фінансовий стан, який характеризується:</vt:lpstr>
      <vt:lpstr>На фінансову складову економічної безпеки підприємства впливають такі чинники:</vt:lpstr>
      <vt:lpstr>Технологічний потенціал і технологічна безпека підприємства характеризується такими показниками</vt:lpstr>
      <vt:lpstr>ГОЛОВНА МЕТА ВНУТРІШНЬОГО АУДИТУ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І ЗНАЧЕННЯ ВНУТРІШНЬОГО АУДИТУ </dc:title>
  <dc:creator>User</dc:creator>
  <cp:lastModifiedBy>User</cp:lastModifiedBy>
  <cp:revision>36</cp:revision>
  <dcterms:created xsi:type="dcterms:W3CDTF">2017-03-24T08:04:27Z</dcterms:created>
  <dcterms:modified xsi:type="dcterms:W3CDTF">2019-03-10T14:24:24Z</dcterms:modified>
</cp:coreProperties>
</file>