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274"/>
    <a:srgbClr val="105A5B"/>
    <a:srgbClr val="1376BA"/>
    <a:srgbClr val="1C86C0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94434" autoAdjust="0"/>
  </p:normalViewPr>
  <p:slideViewPr>
    <p:cSldViewPr>
      <p:cViewPr varScale="1">
        <p:scale>
          <a:sx n="77" d="100"/>
          <a:sy n="77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C066F-ED22-49AB-9DCC-2DE15CBC3B4C}" type="doc">
      <dgm:prSet loTypeId="urn:microsoft.com/office/officeart/2005/8/layout/process1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3252D6B-5C0B-4C3B-A216-109CA5D1F791}">
      <dgm:prSet phldrT="[Текст]"/>
      <dgm:spPr/>
      <dgm:t>
        <a:bodyPr/>
        <a:lstStyle/>
        <a:p>
          <a:r>
            <a:rPr lang="uk-UA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документального контролю</a:t>
          </a:r>
          <a:endParaRPr lang="uk-UA" b="1" dirty="0">
            <a:solidFill>
              <a:schemeClr val="bg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72123E-017E-4DEC-84B8-361D4363BE5A}" type="parTrans" cxnId="{9280A070-D6EE-408B-8288-0015F7AE9517}">
      <dgm:prSet/>
      <dgm:spPr/>
      <dgm:t>
        <a:bodyPr/>
        <a:lstStyle/>
        <a:p>
          <a:endParaRPr lang="uk-UA"/>
        </a:p>
      </dgm:t>
    </dgm:pt>
    <dgm:pt modelId="{B9B9414B-7427-4EE4-BAF7-EFF3FC1910B1}" type="sibTrans" cxnId="{9280A070-D6EE-408B-8288-0015F7AE9517}">
      <dgm:prSet/>
      <dgm:spPr/>
      <dgm:t>
        <a:bodyPr/>
        <a:lstStyle/>
        <a:p>
          <a:endParaRPr lang="uk-UA"/>
        </a:p>
      </dgm:t>
    </dgm:pt>
    <dgm:pt modelId="{B8BB685D-E141-45F2-9EFE-36D8D5E4DF22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фактичного контролю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167DD9-AE59-4E08-98B1-93C29D9F5D41}" type="parTrans" cxnId="{5BD239FC-9512-469B-9793-74FF764F37F3}">
      <dgm:prSet/>
      <dgm:spPr/>
      <dgm:t>
        <a:bodyPr/>
        <a:lstStyle/>
        <a:p>
          <a:endParaRPr lang="uk-UA"/>
        </a:p>
      </dgm:t>
    </dgm:pt>
    <dgm:pt modelId="{ACE4316C-0CE6-411F-8445-2D65A3362EF9}" type="sibTrans" cxnId="{5BD239FC-9512-469B-9793-74FF764F37F3}">
      <dgm:prSet/>
      <dgm:spPr/>
      <dgm:t>
        <a:bodyPr/>
        <a:lstStyle/>
        <a:p>
          <a:endParaRPr lang="uk-UA"/>
        </a:p>
      </dgm:t>
    </dgm:pt>
    <dgm:pt modelId="{F481E477-448D-43E1-8030-DFFABC9FF677}">
      <dgm:prSet phldrT="[Текст]"/>
      <dgm:spPr/>
      <dgm:t>
        <a:bodyPr/>
        <a:lstStyle/>
        <a:p>
          <a:r>
            <a:rPr lang="uk-UA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розрахунково-аналітичні методи контролю</a:t>
          </a:r>
          <a:endParaRPr lang="uk-UA" b="1" dirty="0">
            <a:solidFill>
              <a:schemeClr val="tx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3480B-BEC4-4377-9D16-2CFE9E412758}" type="parTrans" cxnId="{AB51BE8F-4940-466D-9457-19F98EDEA285}">
      <dgm:prSet/>
      <dgm:spPr/>
      <dgm:t>
        <a:bodyPr/>
        <a:lstStyle/>
        <a:p>
          <a:endParaRPr lang="uk-UA"/>
        </a:p>
      </dgm:t>
    </dgm:pt>
    <dgm:pt modelId="{F04B37D8-3288-4F33-99DA-2D468D570228}" type="sibTrans" cxnId="{AB51BE8F-4940-466D-9457-19F98EDEA285}">
      <dgm:prSet/>
      <dgm:spPr/>
      <dgm:t>
        <a:bodyPr/>
        <a:lstStyle/>
        <a:p>
          <a:endParaRPr lang="uk-UA"/>
        </a:p>
      </dgm:t>
    </dgm:pt>
    <dgm:pt modelId="{B219FD1C-BDAF-4087-98EA-3223C72F3336}" type="pres">
      <dgm:prSet presAssocID="{2A8C066F-ED22-49AB-9DCC-2DE15CBC3B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0FBC692-3EB1-478D-AE98-C67144AD9A2C}" type="pres">
      <dgm:prSet presAssocID="{63252D6B-5C0B-4C3B-A216-109CA5D1F7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A81BF-423F-4F30-AC66-0ABDC493FB1E}" type="pres">
      <dgm:prSet presAssocID="{B9B9414B-7427-4EE4-BAF7-EFF3FC1910B1}" presName="sibTrans" presStyleLbl="sibTrans2D1" presStyleIdx="0" presStyleCnt="2"/>
      <dgm:spPr/>
      <dgm:t>
        <a:bodyPr/>
        <a:lstStyle/>
        <a:p>
          <a:endParaRPr lang="uk-UA"/>
        </a:p>
      </dgm:t>
    </dgm:pt>
    <dgm:pt modelId="{9A00D191-8088-43EF-A648-0A739CDF6496}" type="pres">
      <dgm:prSet presAssocID="{B9B9414B-7427-4EE4-BAF7-EFF3FC1910B1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15E815E7-24CE-4632-8211-CF810AAAD9E2}" type="pres">
      <dgm:prSet presAssocID="{B8BB685D-E141-45F2-9EFE-36D8D5E4DF22}" presName="node" presStyleLbl="node1" presStyleIdx="1" presStyleCnt="3" custLinFactNeighborY="-2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446697-B054-402E-B210-F64EC59ECECF}" type="pres">
      <dgm:prSet presAssocID="{ACE4316C-0CE6-411F-8445-2D65A3362EF9}" presName="sibTrans" presStyleLbl="sibTrans2D1" presStyleIdx="1" presStyleCnt="2"/>
      <dgm:spPr/>
      <dgm:t>
        <a:bodyPr/>
        <a:lstStyle/>
        <a:p>
          <a:endParaRPr lang="uk-UA"/>
        </a:p>
      </dgm:t>
    </dgm:pt>
    <dgm:pt modelId="{4F278348-F1ED-44F8-8E66-F0AA28B950C7}" type="pres">
      <dgm:prSet presAssocID="{ACE4316C-0CE6-411F-8445-2D65A3362EF9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E110031C-31AF-4B08-9D21-95F0305B4F8B}" type="pres">
      <dgm:prSet presAssocID="{F481E477-448D-43E1-8030-DFFABC9FF6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B51BE8F-4940-466D-9457-19F98EDEA285}" srcId="{2A8C066F-ED22-49AB-9DCC-2DE15CBC3B4C}" destId="{F481E477-448D-43E1-8030-DFFABC9FF677}" srcOrd="2" destOrd="0" parTransId="{C603480B-BEC4-4377-9D16-2CFE9E412758}" sibTransId="{F04B37D8-3288-4F33-99DA-2D468D570228}"/>
    <dgm:cxn modelId="{7F67960D-C873-4CBE-B172-76AAF431617A}" type="presOf" srcId="{B8BB685D-E141-45F2-9EFE-36D8D5E4DF22}" destId="{15E815E7-24CE-4632-8211-CF810AAAD9E2}" srcOrd="0" destOrd="0" presId="urn:microsoft.com/office/officeart/2005/8/layout/process1"/>
    <dgm:cxn modelId="{F5E1CEEF-1C3C-4DE8-8DB7-A8A5D723BBC0}" type="presOf" srcId="{ACE4316C-0CE6-411F-8445-2D65A3362EF9}" destId="{73446697-B054-402E-B210-F64EC59ECECF}" srcOrd="0" destOrd="0" presId="urn:microsoft.com/office/officeart/2005/8/layout/process1"/>
    <dgm:cxn modelId="{E1A95FA8-5FFF-4240-A5E2-352AD6342B58}" type="presOf" srcId="{2A8C066F-ED22-49AB-9DCC-2DE15CBC3B4C}" destId="{B219FD1C-BDAF-4087-98EA-3223C72F3336}" srcOrd="0" destOrd="0" presId="urn:microsoft.com/office/officeart/2005/8/layout/process1"/>
    <dgm:cxn modelId="{FA242A98-5E0A-487F-83F9-90C61D26F38E}" type="presOf" srcId="{B9B9414B-7427-4EE4-BAF7-EFF3FC1910B1}" destId="{EA2A81BF-423F-4F30-AC66-0ABDC493FB1E}" srcOrd="0" destOrd="0" presId="urn:microsoft.com/office/officeart/2005/8/layout/process1"/>
    <dgm:cxn modelId="{706B2A0C-9702-44D3-BB84-5D475AB5FFB4}" type="presOf" srcId="{ACE4316C-0CE6-411F-8445-2D65A3362EF9}" destId="{4F278348-F1ED-44F8-8E66-F0AA28B950C7}" srcOrd="1" destOrd="0" presId="urn:microsoft.com/office/officeart/2005/8/layout/process1"/>
    <dgm:cxn modelId="{D10B173E-4287-4A6E-9B0C-01AC38C3D325}" type="presOf" srcId="{63252D6B-5C0B-4C3B-A216-109CA5D1F791}" destId="{40FBC692-3EB1-478D-AE98-C67144AD9A2C}" srcOrd="0" destOrd="0" presId="urn:microsoft.com/office/officeart/2005/8/layout/process1"/>
    <dgm:cxn modelId="{5BD239FC-9512-469B-9793-74FF764F37F3}" srcId="{2A8C066F-ED22-49AB-9DCC-2DE15CBC3B4C}" destId="{B8BB685D-E141-45F2-9EFE-36D8D5E4DF22}" srcOrd="1" destOrd="0" parTransId="{E6167DD9-AE59-4E08-98B1-93C29D9F5D41}" sibTransId="{ACE4316C-0CE6-411F-8445-2D65A3362EF9}"/>
    <dgm:cxn modelId="{22012752-B901-4614-A665-A8803825F21B}" type="presOf" srcId="{F481E477-448D-43E1-8030-DFFABC9FF677}" destId="{E110031C-31AF-4B08-9D21-95F0305B4F8B}" srcOrd="0" destOrd="0" presId="urn:microsoft.com/office/officeart/2005/8/layout/process1"/>
    <dgm:cxn modelId="{9280A070-D6EE-408B-8288-0015F7AE9517}" srcId="{2A8C066F-ED22-49AB-9DCC-2DE15CBC3B4C}" destId="{63252D6B-5C0B-4C3B-A216-109CA5D1F791}" srcOrd="0" destOrd="0" parTransId="{FE72123E-017E-4DEC-84B8-361D4363BE5A}" sibTransId="{B9B9414B-7427-4EE4-BAF7-EFF3FC1910B1}"/>
    <dgm:cxn modelId="{7E8667F5-72C1-4513-8066-86025B92C346}" type="presOf" srcId="{B9B9414B-7427-4EE4-BAF7-EFF3FC1910B1}" destId="{9A00D191-8088-43EF-A648-0A739CDF6496}" srcOrd="1" destOrd="0" presId="urn:microsoft.com/office/officeart/2005/8/layout/process1"/>
    <dgm:cxn modelId="{7F567570-BCC9-4752-9D15-87777B372FAD}" type="presParOf" srcId="{B219FD1C-BDAF-4087-98EA-3223C72F3336}" destId="{40FBC692-3EB1-478D-AE98-C67144AD9A2C}" srcOrd="0" destOrd="0" presId="urn:microsoft.com/office/officeart/2005/8/layout/process1"/>
    <dgm:cxn modelId="{092BF11E-8513-4072-9D26-BCA5FFF8CF3A}" type="presParOf" srcId="{B219FD1C-BDAF-4087-98EA-3223C72F3336}" destId="{EA2A81BF-423F-4F30-AC66-0ABDC493FB1E}" srcOrd="1" destOrd="0" presId="urn:microsoft.com/office/officeart/2005/8/layout/process1"/>
    <dgm:cxn modelId="{42423F36-B56F-4EDA-9175-53E596140100}" type="presParOf" srcId="{EA2A81BF-423F-4F30-AC66-0ABDC493FB1E}" destId="{9A00D191-8088-43EF-A648-0A739CDF6496}" srcOrd="0" destOrd="0" presId="urn:microsoft.com/office/officeart/2005/8/layout/process1"/>
    <dgm:cxn modelId="{25F43290-AFFE-4A95-9381-2D52235D0101}" type="presParOf" srcId="{B219FD1C-BDAF-4087-98EA-3223C72F3336}" destId="{15E815E7-24CE-4632-8211-CF810AAAD9E2}" srcOrd="2" destOrd="0" presId="urn:microsoft.com/office/officeart/2005/8/layout/process1"/>
    <dgm:cxn modelId="{37DB217C-319C-4F35-AAD5-1B1D2C506561}" type="presParOf" srcId="{B219FD1C-BDAF-4087-98EA-3223C72F3336}" destId="{73446697-B054-402E-B210-F64EC59ECECF}" srcOrd="3" destOrd="0" presId="urn:microsoft.com/office/officeart/2005/8/layout/process1"/>
    <dgm:cxn modelId="{D5CA9AA2-4A34-4D07-829F-A1076B2D5123}" type="presParOf" srcId="{73446697-B054-402E-B210-F64EC59ECECF}" destId="{4F278348-F1ED-44F8-8E66-F0AA28B950C7}" srcOrd="0" destOrd="0" presId="urn:microsoft.com/office/officeart/2005/8/layout/process1"/>
    <dgm:cxn modelId="{3FFBCD69-CA33-4AFE-9FA6-0539C9EC891F}" type="presParOf" srcId="{B219FD1C-BDAF-4087-98EA-3223C72F3336}" destId="{E110031C-31AF-4B08-9D21-95F0305B4F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BC692-3EB1-478D-AE98-C67144AD9A2C}">
      <dsp:nvSpPr>
        <dsp:cNvPr id="0" name=""/>
        <dsp:cNvSpPr/>
      </dsp:nvSpPr>
      <dsp:spPr>
        <a:xfrm>
          <a:off x="6645" y="340245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документального контролю</a:t>
          </a:r>
          <a:endParaRPr lang="uk-UA" sz="1700" b="1" kern="1200" dirty="0">
            <a:solidFill>
              <a:schemeClr val="bg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49" y="375149"/>
        <a:ext cx="1916389" cy="1121910"/>
      </dsp:txXfrm>
    </dsp:sp>
    <dsp:sp modelId="{EA2A81BF-423F-4F30-AC66-0ABDC493FB1E}">
      <dsp:nvSpPr>
        <dsp:cNvPr id="0" name=""/>
        <dsp:cNvSpPr/>
      </dsp:nvSpPr>
      <dsp:spPr>
        <a:xfrm rot="21595948">
          <a:off x="2191462" y="688163"/>
          <a:ext cx="421074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2191462" y="786752"/>
        <a:ext cx="294752" cy="295546"/>
      </dsp:txXfrm>
    </dsp:sp>
    <dsp:sp modelId="{15E815E7-24CE-4632-8211-CF810AAAD9E2}">
      <dsp:nvSpPr>
        <dsp:cNvPr id="0" name=""/>
        <dsp:cNvSpPr/>
      </dsp:nvSpPr>
      <dsp:spPr>
        <a:xfrm>
          <a:off x="2787321" y="336968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5589512"/>
            <a:satOff val="6552"/>
            <a:lumOff val="23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фактичного контролю</a:t>
          </a:r>
          <a:endParaRPr lang="uk-UA" sz="1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25" y="371872"/>
        <a:ext cx="1916389" cy="1121910"/>
      </dsp:txXfrm>
    </dsp:sp>
    <dsp:sp modelId="{73446697-B054-402E-B210-F64EC59ECECF}">
      <dsp:nvSpPr>
        <dsp:cNvPr id="0" name=""/>
        <dsp:cNvSpPr/>
      </dsp:nvSpPr>
      <dsp:spPr>
        <a:xfrm rot="4052">
          <a:off x="4972138" y="688191"/>
          <a:ext cx="421074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1179025"/>
            <a:satOff val="13104"/>
            <a:lumOff val="4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4972138" y="786632"/>
        <a:ext cx="294752" cy="295546"/>
      </dsp:txXfrm>
    </dsp:sp>
    <dsp:sp modelId="{E110031C-31AF-4B08-9D21-95F0305B4F8B}">
      <dsp:nvSpPr>
        <dsp:cNvPr id="0" name=""/>
        <dsp:cNvSpPr/>
      </dsp:nvSpPr>
      <dsp:spPr>
        <a:xfrm>
          <a:off x="5567997" y="340245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11179025"/>
            <a:satOff val="13104"/>
            <a:lumOff val="4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розрахунково-аналітичні методи контролю</a:t>
          </a:r>
          <a:endParaRPr lang="uk-UA" sz="1700" b="1" kern="1200" dirty="0">
            <a:solidFill>
              <a:schemeClr val="tx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2901" y="375149"/>
        <a:ext cx="1916389" cy="112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Click to edit Master text styles</a:t>
            </a:r>
          </a:p>
          <a:p>
            <a:pPr lvl="1"/>
            <a:r>
              <a:rPr lang="en-US" altLang="uk-UA" smtClean="0"/>
              <a:t>Second level</a:t>
            </a:r>
          </a:p>
          <a:p>
            <a:pPr lvl="2"/>
            <a:r>
              <a:rPr lang="en-US" altLang="uk-UA" smtClean="0"/>
              <a:t>Third level</a:t>
            </a:r>
          </a:p>
          <a:p>
            <a:pPr lvl="3"/>
            <a:r>
              <a:rPr lang="en-US" altLang="uk-UA" smtClean="0"/>
              <a:t>Fourth level</a:t>
            </a:r>
          </a:p>
          <a:p>
            <a:pPr lvl="4"/>
            <a:r>
              <a:rPr lang="en-US" altLang="uk-UA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670E36BA-83FF-4DD1-87F6-3BB72529292A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545282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C7A78-7C97-47EB-92D8-65F04E7ED5BE}" type="slidenum">
              <a:rPr lang="en-US" altLang="uk-UA"/>
              <a:pPr/>
              <a:t>1</a:t>
            </a:fld>
            <a:endParaRPr lang="en-US" altLang="uk-UA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0318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0EBB-3DDA-4526-A3A2-323835329FBC}" type="slidenum">
              <a:rPr lang="en-US" altLang="uk-UA"/>
              <a:pPr/>
              <a:t>2</a:t>
            </a:fld>
            <a:endParaRPr lang="en-US" altLang="uk-UA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7846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20CD6-78C2-4CBA-891E-CF708A04AEDF}" type="slidenum">
              <a:rPr lang="en-US" altLang="uk-UA"/>
              <a:pPr/>
              <a:t>3</a:t>
            </a:fld>
            <a:endParaRPr lang="en-US" altLang="uk-UA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7405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E36BA-83FF-4DD1-87F6-3BB72529292A}" type="slidenum">
              <a:rPr lang="en-US" altLang="uk-UA" smtClean="0"/>
              <a:pPr/>
              <a:t>9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50313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6150" y="3562350"/>
            <a:ext cx="5334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заголовка</a:t>
            </a:r>
            <a:endParaRPr lang="en-US" altLang="uk-U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6150" y="4095750"/>
            <a:ext cx="53340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  <a:endParaRPr lang="en-US" altLang="uk-U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19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1600200"/>
            <a:ext cx="1828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1600200"/>
            <a:ext cx="5334000" cy="518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54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62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744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050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61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712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90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26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539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002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05A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105A5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105A5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105A5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105A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987824" y="2852936"/>
            <a:ext cx="5976342" cy="223224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НУТРІШНІЙ АУДИТ ОСНОВНИХ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НА ПІДПРИЄМСТВІ</a:t>
            </a:r>
            <a:endParaRPr lang="en-US" altLang="uk-UA" sz="28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548680"/>
            <a:ext cx="3600400" cy="715963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uk-UA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002" y="3145682"/>
            <a:ext cx="5826019" cy="2735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39243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</a:t>
            </a: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 аудит основних засобів у діяльності підприємств та організацій виступає вагомим елементом процесу управління</a:t>
            </a: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Основні засоби суттєво впливають на діяльність підприємства в цілому, тому контроль за станом їх збереження, наявності та ефективності використання повинен бути ретельним, повним, достовірним, обґрунтованим та відповідати чинному законодавству.</a:t>
            </a:r>
            <a:endParaRPr lang="uk-U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8482" name="Picture 2" descr="Картинки по запросу выводы исследо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117" y="1772816"/>
            <a:ext cx="2858883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47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79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83768" y="836712"/>
            <a:ext cx="6552728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Внутрішній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необхідний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забезпечення впевненості керівництва підприємства в тому, що всі керуючі впливи досягли своєї мети і всі вказівки виконуються. </a:t>
            </a:r>
            <a:endParaRPr lang="uk-UA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у світовій практиці під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 аудитом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 яку процедуру, яка сприяє зменшенню схильності до ризику. </a:t>
            </a:r>
            <a:endParaRPr lang="uk-UA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є складовою частиною ринкового механізму, одним із прийомів перевірки виконання прийнятих рішень, найважливішою функцією управління економікою.</a:t>
            </a:r>
          </a:p>
          <a:p>
            <a:endParaRPr lang="uk-UA" sz="2800" dirty="0"/>
          </a:p>
        </p:txBody>
      </p:sp>
      <p:pic>
        <p:nvPicPr>
          <p:cNvPr id="17415" name="Picture 7" descr="Картинки по запросу аудиторская организа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1908189" cy="320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6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 П(С)БО 7, основні засоби – це матеріальні активи, які підприємство утримує, щоб використовувати у виробництві або під час надання послуг, здавати в оренду іншим особам або здійснювати адміністративні та соціально-культурні функції, очікуваний строк використання (експлуатації) яких більше одного року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421" name="Picture 5" descr="Картинки по запросу основны засоб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6635080" cy="403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27784" y="476672"/>
            <a:ext cx="637220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діючої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групуються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3"/>
          <p:cNvSpPr>
            <a:spLocks noEditPoints="1"/>
          </p:cNvSpPr>
          <p:nvPr/>
        </p:nvSpPr>
        <p:spPr bwMode="gray">
          <a:xfrm rot="-1358056">
            <a:off x="1778218" y="2439755"/>
            <a:ext cx="5549739" cy="3733912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45490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gray">
          <a:xfrm>
            <a:off x="3241353" y="1288766"/>
            <a:ext cx="1512168" cy="1521136"/>
          </a:xfrm>
          <a:prstGeom prst="ellipse">
            <a:avLst/>
          </a:prstGeom>
          <a:gradFill rotWithShape="1">
            <a:gsLst>
              <a:gs pos="0">
                <a:srgbClr val="0099CC">
                  <a:gamma/>
                  <a:tint val="3137"/>
                  <a:invGamma/>
                </a:srgbClr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127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gray">
          <a:xfrm rot="168725">
            <a:off x="6454097" y="2092795"/>
            <a:ext cx="1407672" cy="1444846"/>
          </a:xfrm>
          <a:prstGeom prst="ellipse">
            <a:avLst/>
          </a:prstGeom>
          <a:gradFill rotWithShape="1">
            <a:gsLst>
              <a:gs pos="0">
                <a:srgbClr val="9933FF">
                  <a:gamma/>
                  <a:tint val="33333"/>
                  <a:invGamma/>
                </a:srgbClr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635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gray">
          <a:xfrm>
            <a:off x="5571213" y="4065570"/>
            <a:ext cx="1583432" cy="1458926"/>
          </a:xfrm>
          <a:prstGeom prst="ellipse">
            <a:avLst/>
          </a:prstGeom>
          <a:gradFill rotWithShape="1">
            <a:gsLst>
              <a:gs pos="0">
                <a:srgbClr val="FF9900">
                  <a:gamma/>
                  <a:tint val="27451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gray">
          <a:xfrm>
            <a:off x="2771800" y="4813321"/>
            <a:ext cx="1666369" cy="1560960"/>
          </a:xfrm>
          <a:prstGeom prst="ellipse">
            <a:avLst/>
          </a:prstGeom>
          <a:gradFill rotWithShape="1">
            <a:gsLst>
              <a:gs pos="0">
                <a:srgbClr val="00CCFF">
                  <a:gamma/>
                  <a:tint val="48627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gray">
          <a:xfrm>
            <a:off x="1283355" y="3049436"/>
            <a:ext cx="1656184" cy="1656184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tint val="33333"/>
                  <a:invGamma/>
                </a:srgbClr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3032849" y="1777464"/>
            <a:ext cx="1929175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призначенням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29405" y="2453929"/>
            <a:ext cx="1050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22534" y="4306711"/>
            <a:ext cx="1680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натуральним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видами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0525" y="5370548"/>
            <a:ext cx="17089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66783" y="3639634"/>
            <a:ext cx="12893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належністю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1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00808"/>
            <a:ext cx="7315200" cy="4267200"/>
          </a:xfrm>
        </p:spPr>
        <p:txBody>
          <a:bodyPr/>
          <a:lstStyle/>
          <a:p>
            <a:pPr marL="0" indent="0">
              <a:buNone/>
            </a:pPr>
            <a:r>
              <a:rPr lang="uk-UA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призначенням</a:t>
            </a:r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розрізняють виробничі ОЗ, що безпосередньо беруть участь виробничому процесі або сприяють його здійсненню (будови, споруди, силові машини і обладнання, робочі машини і обладнання тощо</a:t>
            </a:r>
            <a:r>
              <a:rPr lang="uk-UA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ОЗ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транспорт,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1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використанням ОЗ поділяються на:</a:t>
            </a:r>
            <a:endParaRPr lang="uk-UA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діючі (всі ОЗ, що використовуються у господарстві),</a:t>
            </a: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недіючі (ті, що використовуються у даний період часу у зв'язку з тимчасовою консервацією підприємств або окремих </a:t>
            </a:r>
            <a:r>
              <a:rPr lang="uk-UA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 (різне устаткування, що знаходиться в резерві і призначене для заміни об'єктів ОЗ).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орендовані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sz="1400" b="1" u="sng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Статутного (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пайового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допоміжного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підприємства,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.,;</a:t>
            </a:r>
            <a:r>
              <a:rPr lang="ru-RU" sz="1400" b="1" u="sng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Орендовані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орендодавця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подвійного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одних і тих же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1400" dirty="0" smtClean="0"/>
          </a:p>
          <a:p>
            <a:endParaRPr lang="ru-RU" sz="1400" b="1" u="sng" dirty="0"/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971597" y="1772816"/>
            <a:ext cx="450731" cy="234026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971599" y="2420888"/>
            <a:ext cx="450222" cy="27404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971599" y="2888940"/>
            <a:ext cx="450221" cy="324036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971597" y="4365104"/>
            <a:ext cx="450223" cy="28803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62" name="Picture 2" descr="Картинки по запросу основні засоби підприєм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" y="5301208"/>
            <a:ext cx="3318931" cy="120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44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8024" y="1556792"/>
            <a:ext cx="4167619" cy="179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 аудит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це одна з функцій управління, розроблена керівництвом система контрольних процедур з поточного та подальшого контролю бізнес-процесів, що здійснюється працівниками спеціалізованого структурного підрозділу компанії.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329" y="2443793"/>
            <a:ext cx="4355976" cy="179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аудиту основних засобів полягають в його нормативно-правовому, інформаційному та методичному забезпеченні. Тому, у процесі перевірки основних засобів аудитори мають змогу проаналізувати пов'язані з ними статті звітності: 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6697216" y="6227961"/>
            <a:ext cx="10363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Add Your Text</a:t>
            </a:r>
          </a:p>
        </p:txBody>
      </p:sp>
      <p:pic>
        <p:nvPicPr>
          <p:cNvPr id="144386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342"/>
            <a:ext cx="4038600" cy="132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2649691" y="4377104"/>
            <a:ext cx="6376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оцінки (переоцінки) основних засобів і представлення їх у звітності відповідно до нормативних документів і облікової політики</a:t>
            </a:r>
            <a:endParaRPr lang="uk-UA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636965" y="5092016"/>
            <a:ext cx="45784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відображення руху основних засобів</a:t>
            </a:r>
            <a:endParaRPr lang="uk-UA" dirty="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gray">
          <a:xfrm>
            <a:off x="2123430" y="4462448"/>
            <a:ext cx="413620" cy="35126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2199334" y="4346032"/>
            <a:ext cx="26181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AutoShape 9"/>
          <p:cNvSpPr>
            <a:spLocks noChangeArrowheads="1"/>
          </p:cNvSpPr>
          <p:nvPr/>
        </p:nvSpPr>
        <p:spPr bwMode="gray">
          <a:xfrm>
            <a:off x="2115020" y="5041112"/>
            <a:ext cx="430440" cy="38945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9966FF">
                  <a:gamma/>
                  <a:shade val="46275"/>
                  <a:invGamma/>
                </a:srgbClr>
              </a:gs>
              <a:gs pos="100000">
                <a:srgbClr val="9966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2183695" y="4930132"/>
            <a:ext cx="291367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611459" y="5556493"/>
            <a:ext cx="31786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нарахування зносу</a:t>
            </a:r>
            <a:endParaRPr lang="uk-UA" dirty="0"/>
          </a:p>
        </p:txBody>
      </p:sp>
      <p:sp>
        <p:nvSpPr>
          <p:cNvPr id="97" name="AutoShape 5"/>
          <p:cNvSpPr>
            <a:spLocks noChangeArrowheads="1"/>
          </p:cNvSpPr>
          <p:nvPr/>
        </p:nvSpPr>
        <p:spPr bwMode="gray">
          <a:xfrm>
            <a:off x="2115020" y="5591055"/>
            <a:ext cx="413620" cy="35126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Прямоугольник 95"/>
          <p:cNvSpPr/>
          <p:nvPr/>
        </p:nvSpPr>
        <p:spPr>
          <a:xfrm>
            <a:off x="2172520" y="5474419"/>
            <a:ext cx="320922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699792" y="6058684"/>
            <a:ext cx="3111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власності основних засобів</a:t>
            </a:r>
            <a:endParaRPr lang="uk-UA" dirty="0"/>
          </a:p>
        </p:txBody>
      </p:sp>
      <p:sp>
        <p:nvSpPr>
          <p:cNvPr id="100" name="AutoShape 9"/>
          <p:cNvSpPr>
            <a:spLocks noChangeArrowheads="1"/>
          </p:cNvSpPr>
          <p:nvPr/>
        </p:nvSpPr>
        <p:spPr bwMode="gray">
          <a:xfrm>
            <a:off x="2118339" y="6055532"/>
            <a:ext cx="430440" cy="38945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9966FF">
                  <a:gamma/>
                  <a:shade val="46275"/>
                  <a:invGamma/>
                </a:srgbClr>
              </a:gs>
              <a:gs pos="100000">
                <a:srgbClr val="9966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Прямоугольник 98"/>
          <p:cNvSpPr/>
          <p:nvPr/>
        </p:nvSpPr>
        <p:spPr>
          <a:xfrm>
            <a:off x="2155610" y="5946505"/>
            <a:ext cx="3898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5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6292" y="116632"/>
            <a:ext cx="6768752" cy="1152128"/>
          </a:xfrm>
        </p:spPr>
        <p:txBody>
          <a:bodyPr/>
          <a:lstStyle/>
          <a:p>
            <a:pPr algn="ctr"/>
            <a: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 внутрішнього аудиту </a:t>
            </a:r>
            <a: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</a:t>
            </a:r>
            <a:r>
              <a:rPr lang="uk-UA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є: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79512" y="1905315"/>
            <a:ext cx="2470842" cy="101962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082" y="1940028"/>
            <a:ext cx="2448272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дотриманням чинного законодавства щодо операцій з основними засобами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55576" y="3049013"/>
            <a:ext cx="2470842" cy="101962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125" y="3070427"/>
            <a:ext cx="253974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документального оформлення операцій, пов’язаних з рухом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331640" y="4257411"/>
            <a:ext cx="2470842" cy="101962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6069" y="4270076"/>
            <a:ext cx="214198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визнання, класифікації та оцінки необоротних активів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6465312" y="1833469"/>
            <a:ext cx="2470842" cy="101962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1940028"/>
            <a:ext cx="2470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фактичної наявності і стану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046946" y="3049012"/>
            <a:ext cx="2470842" cy="101962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74472" y="3228952"/>
            <a:ext cx="2215791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нарахування амортизації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406199" y="4257411"/>
            <a:ext cx="2470842" cy="101962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4695" y="4413281"/>
            <a:ext cx="2397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придатності наявних основних засобів для експлуатації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431998" y="5362883"/>
            <a:ext cx="2470842" cy="101962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44457" y="5455026"/>
            <a:ext cx="2477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 джерел фінансування відтворення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329082" y="1228145"/>
            <a:ext cx="2470842" cy="101962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29082" y="1281425"/>
            <a:ext cx="2666587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списання неамортизованої частини основних засобів під час їх ліквідації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5410" name="Picture 2" descr="Картинки по запросу аудиторская организ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31" y="2372481"/>
            <a:ext cx="2541590" cy="183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72816"/>
            <a:ext cx="6678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використанням основних засобів полягає в розробці системи заходів, спрямованих на підвищення коефіцієнтів рентабельності і виробничої віддачі основних засобів. </a:t>
            </a:r>
          </a:p>
          <a:p>
            <a:pPr algn="l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контрольної інформації визначаються резерви ефективного використання основних засобів – зниження потреб в них за рахунок підвищення коефіцієнтів їхнього використання в часі і потужності, оскільки між цими двома показниками існує зворотна залежність. </a:t>
            </a:r>
          </a:p>
          <a:p>
            <a:pPr algn="l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pic>
        <p:nvPicPr>
          <p:cNvPr id="146434" name="Picture 2" descr="Картинки по запросу контроль в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41976" cy="19168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36" y="3675221"/>
            <a:ext cx="614755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uk-UA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Критеріями ефективності використання основних засобів є: </a:t>
            </a:r>
          </a:p>
          <a:p>
            <a:pPr algn="l"/>
            <a:endParaRPr lang="uk-UA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рентабельність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суми прибутку до середньої вартості основних засобів)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фондовіддача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обсягу зробленої або реалізованої продукції до середньої вартості основних засобів). </a:t>
            </a:r>
          </a:p>
          <a:p>
            <a:pPr algn="l"/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5789" y="5699334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Звідси ефективність використання основних засобів є важливим фактором оптимізації собівартості продукції, що впливає на фінансовий результат діяльності підприємства.</a:t>
            </a:r>
            <a:endParaRPr lang="uk-UA" dirty="0"/>
          </a:p>
        </p:txBody>
      </p:sp>
      <p:pic>
        <p:nvPicPr>
          <p:cNvPr id="146436" name="Picture 4" descr="Картинки по запросу важлив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5" y="5461750"/>
            <a:ext cx="826464" cy="6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2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556792"/>
            <a:ext cx="7200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 внутрішнього аудиту забезпечується завдяки поєднанню різних методів, способів і прийомів його здійснення.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час здійснення внутрішнього аудиту основних засобів суб’єктами контролю застосовуються три групи методів і прийомів контролю, а саме:</a:t>
            </a:r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90927145"/>
              </p:ext>
            </p:extLst>
          </p:nvPr>
        </p:nvGraphicFramePr>
        <p:xfrm>
          <a:off x="1109186" y="4509120"/>
          <a:ext cx="7560840" cy="18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7460" name="Picture 4" descr="Картинки по запросу контроль в организаци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90" y="3284984"/>
            <a:ext cx="799288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0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247274"/>
      </a:lt2>
      <a:accent1>
        <a:srgbClr val="2D7A80"/>
      </a:accent1>
      <a:accent2>
        <a:srgbClr val="449197"/>
      </a:accent2>
      <a:accent3>
        <a:srgbClr val="FFFFFF"/>
      </a:accent3>
      <a:accent4>
        <a:srgbClr val="404040"/>
      </a:accent4>
      <a:accent5>
        <a:srgbClr val="ADBEC0"/>
      </a:accent5>
      <a:accent6>
        <a:srgbClr val="3D8388"/>
      </a:accent6>
      <a:hlink>
        <a:srgbClr val="4D9AA3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uk-UA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uk-UA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7274"/>
        </a:lt2>
        <a:accent1>
          <a:srgbClr val="2D7A80"/>
        </a:accent1>
        <a:accent2>
          <a:srgbClr val="449197"/>
        </a:accent2>
        <a:accent3>
          <a:srgbClr val="FFFFFF"/>
        </a:accent3>
        <a:accent4>
          <a:srgbClr val="404040"/>
        </a:accent4>
        <a:accent5>
          <a:srgbClr val="ADBEC0"/>
        </a:accent5>
        <a:accent6>
          <a:srgbClr val="3D8388"/>
        </a:accent6>
        <a:hlink>
          <a:srgbClr val="4D9AA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131</TotalTime>
  <Words>518</Words>
  <Application>Microsoft Office PowerPoint</Application>
  <PresentationFormat>Экран (4:3)</PresentationFormat>
  <Paragraphs>58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Microsoft Sans Serif</vt:lpstr>
      <vt:lpstr>Times New Roman</vt:lpstr>
      <vt:lpstr>Wingdings</vt:lpstr>
      <vt:lpstr>powerpoint-template</vt:lpstr>
      <vt:lpstr> ВНУТРІШНІЙ АУДИТ ОСНОВНИХ ЗАСОБІВ НА ПІДПРИЄМСТВІ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Основними завданнями внутрішнього аудиту  основних засобів є:</vt:lpstr>
      <vt:lpstr>Презентация PowerPoint</vt:lpstr>
      <vt:lpstr>Презентация PowerPoint</vt:lpstr>
      <vt:lpstr>ВИСНОВОК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ВНУТРІШНЬОГО КОНТРОЛЮ ОСНОВНИХ ЗАСОБІВ НА ПІДПРИЄМСТВІ</dc:title>
  <dc:creator>Оля</dc:creator>
  <cp:lastModifiedBy>User</cp:lastModifiedBy>
  <cp:revision>16</cp:revision>
  <dcterms:created xsi:type="dcterms:W3CDTF">2017-04-17T19:45:32Z</dcterms:created>
  <dcterms:modified xsi:type="dcterms:W3CDTF">2019-03-10T13:57:19Z</dcterms:modified>
</cp:coreProperties>
</file>