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59" r:id="rId5"/>
    <p:sldId id="264" r:id="rId6"/>
    <p:sldId id="265" r:id="rId7"/>
    <p:sldId id="266" r:id="rId8"/>
    <p:sldId id="268" r:id="rId9"/>
    <p:sldId id="262" r:id="rId1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71" autoAdjust="0"/>
  </p:normalViewPr>
  <p:slideViewPr>
    <p:cSldViewPr>
      <p:cViewPr varScale="1">
        <p:scale>
          <a:sx n="78" d="100"/>
          <a:sy n="78" d="100"/>
        </p:scale>
        <p:origin x="114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7B619-1B3E-4EA3-811F-8FD856A82265}" type="doc">
      <dgm:prSet loTypeId="urn:microsoft.com/office/officeart/2005/8/layout/chevron1" loCatId="process" qsTypeId="urn:microsoft.com/office/officeart/2005/8/quickstyle/simple5" qsCatId="simple" csTypeId="urn:microsoft.com/office/officeart/2005/8/colors/colorful4" csCatId="colorful" phldr="1"/>
      <dgm:spPr/>
    </dgm:pt>
    <dgm:pt modelId="{04CE0B5B-18A5-4E96-B8AC-158C2A354D63}">
      <dgm:prSet phldrT="[Текст]"/>
      <dgm:spPr/>
      <dgm:t>
        <a:bodyPr/>
        <a:lstStyle/>
        <a:p>
          <a:r>
            <a:rPr lang="uk-UA" dirty="0" smtClean="0">
              <a:latin typeface="Times New Roman" pitchFamily="18" charset="0"/>
              <a:cs typeface="Times New Roman" pitchFamily="18" charset="0"/>
            </a:rPr>
            <a:t>Здійснювати повторні підрахунки</a:t>
          </a:r>
          <a:endParaRPr lang="uk-UA" dirty="0">
            <a:latin typeface="Times New Roman" pitchFamily="18" charset="0"/>
            <a:cs typeface="Times New Roman" pitchFamily="18" charset="0"/>
          </a:endParaRPr>
        </a:p>
      </dgm:t>
    </dgm:pt>
    <dgm:pt modelId="{0D4071CA-C5CB-4B51-96A7-AEB268F901B3}" type="parTrans" cxnId="{02A0942D-9505-4A67-8E79-2D0A538EC683}">
      <dgm:prSet/>
      <dgm:spPr/>
      <dgm:t>
        <a:bodyPr/>
        <a:lstStyle/>
        <a:p>
          <a:endParaRPr lang="uk-UA"/>
        </a:p>
      </dgm:t>
    </dgm:pt>
    <dgm:pt modelId="{9AA4BC10-3B71-4828-91CB-058B47AA5168}" type="sibTrans" cxnId="{02A0942D-9505-4A67-8E79-2D0A538EC683}">
      <dgm:prSet/>
      <dgm:spPr/>
      <dgm:t>
        <a:bodyPr/>
        <a:lstStyle/>
        <a:p>
          <a:endParaRPr lang="uk-UA"/>
        </a:p>
      </dgm:t>
    </dgm:pt>
    <dgm:pt modelId="{B0BE4B6B-1CB5-4F89-B200-A93799740B60}">
      <dgm:prSet phldrT="[Текст]" custT="1"/>
      <dgm:spPr/>
      <dgm:t>
        <a:bodyPr/>
        <a:lstStyle/>
        <a:p>
          <a:r>
            <a:rPr lang="uk-UA" sz="1400" dirty="0" err="1" smtClean="0">
              <a:latin typeface="Times New Roman" pitchFamily="18" charset="0"/>
              <a:cs typeface="Times New Roman" pitchFamily="18" charset="0"/>
            </a:rPr>
            <a:t>Співставляти</a:t>
          </a:r>
          <a:r>
            <a:rPr lang="uk-UA" sz="1400" dirty="0" smtClean="0">
              <a:latin typeface="Times New Roman" pitchFamily="18" charset="0"/>
              <a:cs typeface="Times New Roman" pitchFamily="18" charset="0"/>
            </a:rPr>
            <a:t> транспортні документи з рахунками-фактурами</a:t>
          </a:r>
          <a:endParaRPr lang="uk-UA" sz="1400" dirty="0">
            <a:latin typeface="Times New Roman" pitchFamily="18" charset="0"/>
            <a:cs typeface="Times New Roman" pitchFamily="18" charset="0"/>
          </a:endParaRPr>
        </a:p>
      </dgm:t>
    </dgm:pt>
    <dgm:pt modelId="{D5969434-35CC-4942-B02D-503647A2400C}" type="parTrans" cxnId="{5EA5A7C6-BB85-4935-BC9C-58C2CACC4B04}">
      <dgm:prSet/>
      <dgm:spPr/>
      <dgm:t>
        <a:bodyPr/>
        <a:lstStyle/>
        <a:p>
          <a:endParaRPr lang="uk-UA"/>
        </a:p>
      </dgm:t>
    </dgm:pt>
    <dgm:pt modelId="{A60142C4-8C32-4212-93D9-D911667CED57}" type="sibTrans" cxnId="{5EA5A7C6-BB85-4935-BC9C-58C2CACC4B04}">
      <dgm:prSet/>
      <dgm:spPr/>
      <dgm:t>
        <a:bodyPr/>
        <a:lstStyle/>
        <a:p>
          <a:endParaRPr lang="uk-UA"/>
        </a:p>
      </dgm:t>
    </dgm:pt>
    <dgm:pt modelId="{E67106E9-ADE5-4A6F-B1E4-F0011C6BC22B}">
      <dgm:prSet phldrT="[Текст]"/>
      <dgm:spPr/>
      <dgm:t>
        <a:bodyPr/>
        <a:lstStyle/>
        <a:p>
          <a:r>
            <a:rPr lang="uk-UA" dirty="0" smtClean="0">
              <a:latin typeface="Times New Roman" pitchFamily="18" charset="0"/>
              <a:cs typeface="Times New Roman" pitchFamily="18" charset="0"/>
            </a:rPr>
            <a:t>Перевіряти правильність складання накладних</a:t>
          </a:r>
          <a:endParaRPr lang="uk-UA" dirty="0">
            <a:latin typeface="Times New Roman" pitchFamily="18" charset="0"/>
            <a:cs typeface="Times New Roman" pitchFamily="18" charset="0"/>
          </a:endParaRPr>
        </a:p>
      </dgm:t>
    </dgm:pt>
    <dgm:pt modelId="{09FAC1DE-7511-4275-89DC-2BD9AD33260D}" type="parTrans" cxnId="{33B7FFBD-86A0-450F-AAEB-08983DCE6A8A}">
      <dgm:prSet/>
      <dgm:spPr/>
      <dgm:t>
        <a:bodyPr/>
        <a:lstStyle/>
        <a:p>
          <a:endParaRPr lang="uk-UA"/>
        </a:p>
      </dgm:t>
    </dgm:pt>
    <dgm:pt modelId="{178D5D11-25F9-4790-A0D1-3F900475CC9B}" type="sibTrans" cxnId="{33B7FFBD-86A0-450F-AAEB-08983DCE6A8A}">
      <dgm:prSet/>
      <dgm:spPr/>
      <dgm:t>
        <a:bodyPr/>
        <a:lstStyle/>
        <a:p>
          <a:endParaRPr lang="uk-UA"/>
        </a:p>
      </dgm:t>
    </dgm:pt>
    <dgm:pt modelId="{B48B67B0-97D8-48A4-BF7E-7C2E199F0E4B}">
      <dgm:prSet/>
      <dgm:spPr/>
      <dgm:t>
        <a:bodyPr/>
        <a:lstStyle/>
        <a:p>
          <a:r>
            <a:rPr lang="uk-UA" dirty="0" smtClean="0">
              <a:latin typeface="Times New Roman" pitchFamily="18" charset="0"/>
              <a:cs typeface="Times New Roman" pitchFamily="18" charset="0"/>
            </a:rPr>
            <a:t>Порівнювати ціни в рахунках-фактурах з </a:t>
          </a:r>
          <a:r>
            <a:rPr lang="uk-UA" dirty="0" err="1" smtClean="0">
              <a:latin typeface="Times New Roman" pitchFamily="18" charset="0"/>
              <a:cs typeface="Times New Roman" pitchFamily="18" charset="0"/>
            </a:rPr>
            <a:t>прайсами</a:t>
          </a:r>
          <a:endParaRPr lang="uk-UA" dirty="0">
            <a:latin typeface="Times New Roman" pitchFamily="18" charset="0"/>
            <a:cs typeface="Times New Roman" pitchFamily="18" charset="0"/>
          </a:endParaRPr>
        </a:p>
      </dgm:t>
    </dgm:pt>
    <dgm:pt modelId="{46C8DD5C-B295-4EAE-A7B5-F7617220D907}" type="parTrans" cxnId="{FD473F78-844D-4484-A311-6901633C8A41}">
      <dgm:prSet/>
      <dgm:spPr/>
      <dgm:t>
        <a:bodyPr/>
        <a:lstStyle/>
        <a:p>
          <a:endParaRPr lang="uk-UA"/>
        </a:p>
      </dgm:t>
    </dgm:pt>
    <dgm:pt modelId="{E42EB5CC-5D8A-44F7-B91C-091680A6B1A5}" type="sibTrans" cxnId="{FD473F78-844D-4484-A311-6901633C8A41}">
      <dgm:prSet/>
      <dgm:spPr/>
      <dgm:t>
        <a:bodyPr/>
        <a:lstStyle/>
        <a:p>
          <a:endParaRPr lang="uk-UA"/>
        </a:p>
      </dgm:t>
    </dgm:pt>
    <dgm:pt modelId="{403F4FB6-B259-48AA-A7A0-67BF61EFADE9}" type="pres">
      <dgm:prSet presAssocID="{EEF7B619-1B3E-4EA3-811F-8FD856A82265}" presName="Name0" presStyleCnt="0">
        <dgm:presLayoutVars>
          <dgm:dir/>
          <dgm:animLvl val="lvl"/>
          <dgm:resizeHandles val="exact"/>
        </dgm:presLayoutVars>
      </dgm:prSet>
      <dgm:spPr/>
    </dgm:pt>
    <dgm:pt modelId="{3EF62CE8-E6D9-4D96-A8FE-C1E3F66356A6}" type="pres">
      <dgm:prSet presAssocID="{04CE0B5B-18A5-4E96-B8AC-158C2A354D63}" presName="parTxOnly" presStyleLbl="node1" presStyleIdx="0" presStyleCnt="4">
        <dgm:presLayoutVars>
          <dgm:chMax val="0"/>
          <dgm:chPref val="0"/>
          <dgm:bulletEnabled val="1"/>
        </dgm:presLayoutVars>
      </dgm:prSet>
      <dgm:spPr/>
      <dgm:t>
        <a:bodyPr/>
        <a:lstStyle/>
        <a:p>
          <a:endParaRPr lang="uk-UA"/>
        </a:p>
      </dgm:t>
    </dgm:pt>
    <dgm:pt modelId="{42D59856-808F-4E9A-8470-94F22549B449}" type="pres">
      <dgm:prSet presAssocID="{9AA4BC10-3B71-4828-91CB-058B47AA5168}" presName="parTxOnlySpace" presStyleCnt="0"/>
      <dgm:spPr/>
    </dgm:pt>
    <dgm:pt modelId="{859DE756-4ED6-4397-BF17-D6BAF9E790C7}" type="pres">
      <dgm:prSet presAssocID="{B0BE4B6B-1CB5-4F89-B200-A93799740B60}" presName="parTxOnly" presStyleLbl="node1" presStyleIdx="1" presStyleCnt="4">
        <dgm:presLayoutVars>
          <dgm:chMax val="0"/>
          <dgm:chPref val="0"/>
          <dgm:bulletEnabled val="1"/>
        </dgm:presLayoutVars>
      </dgm:prSet>
      <dgm:spPr/>
      <dgm:t>
        <a:bodyPr/>
        <a:lstStyle/>
        <a:p>
          <a:endParaRPr lang="uk-UA"/>
        </a:p>
      </dgm:t>
    </dgm:pt>
    <dgm:pt modelId="{EAF87220-72ED-4FB7-911D-3FF310D44874}" type="pres">
      <dgm:prSet presAssocID="{A60142C4-8C32-4212-93D9-D911667CED57}" presName="parTxOnlySpace" presStyleCnt="0"/>
      <dgm:spPr/>
    </dgm:pt>
    <dgm:pt modelId="{DADFD4A4-CA4E-4C3B-9434-5A0AA3BBAD40}" type="pres">
      <dgm:prSet presAssocID="{E67106E9-ADE5-4A6F-B1E4-F0011C6BC22B}" presName="parTxOnly" presStyleLbl="node1" presStyleIdx="2" presStyleCnt="4">
        <dgm:presLayoutVars>
          <dgm:chMax val="0"/>
          <dgm:chPref val="0"/>
          <dgm:bulletEnabled val="1"/>
        </dgm:presLayoutVars>
      </dgm:prSet>
      <dgm:spPr/>
      <dgm:t>
        <a:bodyPr/>
        <a:lstStyle/>
        <a:p>
          <a:endParaRPr lang="uk-UA"/>
        </a:p>
      </dgm:t>
    </dgm:pt>
    <dgm:pt modelId="{9AB7F99A-EB01-43ED-ACD8-EAFBFCB3AC1C}" type="pres">
      <dgm:prSet presAssocID="{178D5D11-25F9-4790-A0D1-3F900475CC9B}" presName="parTxOnlySpace" presStyleCnt="0"/>
      <dgm:spPr/>
    </dgm:pt>
    <dgm:pt modelId="{CDC3D6FF-6FCA-4FB8-9277-08C495C0C75F}" type="pres">
      <dgm:prSet presAssocID="{B48B67B0-97D8-48A4-BF7E-7C2E199F0E4B}" presName="parTxOnly" presStyleLbl="node1" presStyleIdx="3" presStyleCnt="4">
        <dgm:presLayoutVars>
          <dgm:chMax val="0"/>
          <dgm:chPref val="0"/>
          <dgm:bulletEnabled val="1"/>
        </dgm:presLayoutVars>
      </dgm:prSet>
      <dgm:spPr/>
      <dgm:t>
        <a:bodyPr/>
        <a:lstStyle/>
        <a:p>
          <a:endParaRPr lang="uk-UA"/>
        </a:p>
      </dgm:t>
    </dgm:pt>
  </dgm:ptLst>
  <dgm:cxnLst>
    <dgm:cxn modelId="{5EA5A7C6-BB85-4935-BC9C-58C2CACC4B04}" srcId="{EEF7B619-1B3E-4EA3-811F-8FD856A82265}" destId="{B0BE4B6B-1CB5-4F89-B200-A93799740B60}" srcOrd="1" destOrd="0" parTransId="{D5969434-35CC-4942-B02D-503647A2400C}" sibTransId="{A60142C4-8C32-4212-93D9-D911667CED57}"/>
    <dgm:cxn modelId="{7BCDC3D4-C019-4731-ACFF-180CD3CCFB5A}" type="presOf" srcId="{04CE0B5B-18A5-4E96-B8AC-158C2A354D63}" destId="{3EF62CE8-E6D9-4D96-A8FE-C1E3F66356A6}" srcOrd="0" destOrd="0" presId="urn:microsoft.com/office/officeart/2005/8/layout/chevron1"/>
    <dgm:cxn modelId="{02A0942D-9505-4A67-8E79-2D0A538EC683}" srcId="{EEF7B619-1B3E-4EA3-811F-8FD856A82265}" destId="{04CE0B5B-18A5-4E96-B8AC-158C2A354D63}" srcOrd="0" destOrd="0" parTransId="{0D4071CA-C5CB-4B51-96A7-AEB268F901B3}" sibTransId="{9AA4BC10-3B71-4828-91CB-058B47AA5168}"/>
    <dgm:cxn modelId="{BC41B2BA-7EBD-4F53-A069-CE361C28A030}" type="presOf" srcId="{B48B67B0-97D8-48A4-BF7E-7C2E199F0E4B}" destId="{CDC3D6FF-6FCA-4FB8-9277-08C495C0C75F}" srcOrd="0" destOrd="0" presId="urn:microsoft.com/office/officeart/2005/8/layout/chevron1"/>
    <dgm:cxn modelId="{F6415BF5-BD9D-459D-983D-C52C09F3A256}" type="presOf" srcId="{E67106E9-ADE5-4A6F-B1E4-F0011C6BC22B}" destId="{DADFD4A4-CA4E-4C3B-9434-5A0AA3BBAD40}" srcOrd="0" destOrd="0" presId="urn:microsoft.com/office/officeart/2005/8/layout/chevron1"/>
    <dgm:cxn modelId="{EB357A6D-D145-463F-BA95-0BD5336A114B}" type="presOf" srcId="{B0BE4B6B-1CB5-4F89-B200-A93799740B60}" destId="{859DE756-4ED6-4397-BF17-D6BAF9E790C7}" srcOrd="0" destOrd="0" presId="urn:microsoft.com/office/officeart/2005/8/layout/chevron1"/>
    <dgm:cxn modelId="{33B7FFBD-86A0-450F-AAEB-08983DCE6A8A}" srcId="{EEF7B619-1B3E-4EA3-811F-8FD856A82265}" destId="{E67106E9-ADE5-4A6F-B1E4-F0011C6BC22B}" srcOrd="2" destOrd="0" parTransId="{09FAC1DE-7511-4275-89DC-2BD9AD33260D}" sibTransId="{178D5D11-25F9-4790-A0D1-3F900475CC9B}"/>
    <dgm:cxn modelId="{DCD53F94-0F23-492E-98EE-9AEA18A0AFE3}" type="presOf" srcId="{EEF7B619-1B3E-4EA3-811F-8FD856A82265}" destId="{403F4FB6-B259-48AA-A7A0-67BF61EFADE9}" srcOrd="0" destOrd="0" presId="urn:microsoft.com/office/officeart/2005/8/layout/chevron1"/>
    <dgm:cxn modelId="{FD473F78-844D-4484-A311-6901633C8A41}" srcId="{EEF7B619-1B3E-4EA3-811F-8FD856A82265}" destId="{B48B67B0-97D8-48A4-BF7E-7C2E199F0E4B}" srcOrd="3" destOrd="0" parTransId="{46C8DD5C-B295-4EAE-A7B5-F7617220D907}" sibTransId="{E42EB5CC-5D8A-44F7-B91C-091680A6B1A5}"/>
    <dgm:cxn modelId="{1FE16209-3835-4EE7-BC6B-D71999F4CD33}" type="presParOf" srcId="{403F4FB6-B259-48AA-A7A0-67BF61EFADE9}" destId="{3EF62CE8-E6D9-4D96-A8FE-C1E3F66356A6}" srcOrd="0" destOrd="0" presId="urn:microsoft.com/office/officeart/2005/8/layout/chevron1"/>
    <dgm:cxn modelId="{0C3F43BD-CFB4-48C7-8EEA-8C71CD75506B}" type="presParOf" srcId="{403F4FB6-B259-48AA-A7A0-67BF61EFADE9}" destId="{42D59856-808F-4E9A-8470-94F22549B449}" srcOrd="1" destOrd="0" presId="urn:microsoft.com/office/officeart/2005/8/layout/chevron1"/>
    <dgm:cxn modelId="{BFB2A8C5-FB18-4364-9952-CFEBD74820E2}" type="presParOf" srcId="{403F4FB6-B259-48AA-A7A0-67BF61EFADE9}" destId="{859DE756-4ED6-4397-BF17-D6BAF9E790C7}" srcOrd="2" destOrd="0" presId="urn:microsoft.com/office/officeart/2005/8/layout/chevron1"/>
    <dgm:cxn modelId="{84C15DBD-6D90-4BB1-A4A2-EB835889CADD}" type="presParOf" srcId="{403F4FB6-B259-48AA-A7A0-67BF61EFADE9}" destId="{EAF87220-72ED-4FB7-911D-3FF310D44874}" srcOrd="3" destOrd="0" presId="urn:microsoft.com/office/officeart/2005/8/layout/chevron1"/>
    <dgm:cxn modelId="{FD83B71E-88AA-4F61-8DDB-3EB26D897A57}" type="presParOf" srcId="{403F4FB6-B259-48AA-A7A0-67BF61EFADE9}" destId="{DADFD4A4-CA4E-4C3B-9434-5A0AA3BBAD40}" srcOrd="4" destOrd="0" presId="urn:microsoft.com/office/officeart/2005/8/layout/chevron1"/>
    <dgm:cxn modelId="{19F9B15B-DC0A-486B-B2AE-A0566D4A47A1}" type="presParOf" srcId="{403F4FB6-B259-48AA-A7A0-67BF61EFADE9}" destId="{9AB7F99A-EB01-43ED-ACD8-EAFBFCB3AC1C}" srcOrd="5" destOrd="0" presId="urn:microsoft.com/office/officeart/2005/8/layout/chevron1"/>
    <dgm:cxn modelId="{284FDB9F-9F30-4EBC-94FF-DD643D0CB445}" type="presParOf" srcId="{403F4FB6-B259-48AA-A7A0-67BF61EFADE9}" destId="{CDC3D6FF-6FCA-4FB8-9277-08C495C0C75F}"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05AD5F-3A90-4857-8BAE-7B9EB4CACA8A}" type="doc">
      <dgm:prSet loTypeId="urn:microsoft.com/office/officeart/2005/8/layout/chevron1" loCatId="process" qsTypeId="urn:microsoft.com/office/officeart/2005/8/quickstyle/simple5" qsCatId="simple" csTypeId="urn:microsoft.com/office/officeart/2005/8/colors/colorful4" csCatId="colorful" phldr="1"/>
      <dgm:spPr/>
    </dgm:pt>
    <dgm:pt modelId="{2000AB75-BBF0-4D3F-9A9D-FADA03C599DE}">
      <dgm:prSet phldrT="[Текст]" custT="1"/>
      <dgm:spPr/>
      <dgm:t>
        <a:bodyPr/>
        <a:lstStyle/>
        <a:p>
          <a:r>
            <a:rPr lang="uk-UA" sz="1400" dirty="0" smtClean="0">
              <a:latin typeface="Times New Roman" pitchFamily="18" charset="0"/>
              <a:cs typeface="Times New Roman" pitchFamily="18" charset="0"/>
            </a:rPr>
            <a:t>Послідовність нумерації рахунків-фактур</a:t>
          </a:r>
          <a:endParaRPr lang="uk-UA" sz="1400" dirty="0">
            <a:latin typeface="Times New Roman" pitchFamily="18" charset="0"/>
            <a:cs typeface="Times New Roman" pitchFamily="18" charset="0"/>
          </a:endParaRPr>
        </a:p>
      </dgm:t>
    </dgm:pt>
    <dgm:pt modelId="{D947058C-CB57-4117-9CDC-87CDA76E3DDB}" type="parTrans" cxnId="{11E9B293-3248-4ABE-A28D-28AC97D77E42}">
      <dgm:prSet/>
      <dgm:spPr/>
      <dgm:t>
        <a:bodyPr/>
        <a:lstStyle/>
        <a:p>
          <a:endParaRPr lang="uk-UA"/>
        </a:p>
      </dgm:t>
    </dgm:pt>
    <dgm:pt modelId="{39CCE8EB-AD42-4099-8293-32FAC076375F}" type="sibTrans" cxnId="{11E9B293-3248-4ABE-A28D-28AC97D77E42}">
      <dgm:prSet/>
      <dgm:spPr/>
      <dgm:t>
        <a:bodyPr/>
        <a:lstStyle/>
        <a:p>
          <a:endParaRPr lang="uk-UA"/>
        </a:p>
      </dgm:t>
    </dgm:pt>
    <dgm:pt modelId="{FB169E23-A1D7-40AC-AA08-89BE4FAD293E}">
      <dgm:prSet phldrT="[Текст]" custT="1"/>
      <dgm:spPr/>
      <dgm:t>
        <a:bodyPr/>
        <a:lstStyle/>
        <a:p>
          <a:r>
            <a:rPr lang="uk-UA" sz="1400" dirty="0" smtClean="0">
              <a:latin typeface="Times New Roman" pitchFamily="18" charset="0"/>
              <a:cs typeface="Times New Roman" pitchFamily="18" charset="0"/>
            </a:rPr>
            <a:t>Правильність їх складання</a:t>
          </a:r>
          <a:endParaRPr lang="uk-UA" sz="1400" dirty="0">
            <a:latin typeface="Times New Roman" pitchFamily="18" charset="0"/>
            <a:cs typeface="Times New Roman" pitchFamily="18" charset="0"/>
          </a:endParaRPr>
        </a:p>
      </dgm:t>
    </dgm:pt>
    <dgm:pt modelId="{7CC43A6E-7740-465B-A1B5-8E87BA507197}" type="parTrans" cxnId="{51634995-5DB2-4E14-BAC6-6774252F74F5}">
      <dgm:prSet/>
      <dgm:spPr/>
      <dgm:t>
        <a:bodyPr/>
        <a:lstStyle/>
        <a:p>
          <a:endParaRPr lang="uk-UA"/>
        </a:p>
      </dgm:t>
    </dgm:pt>
    <dgm:pt modelId="{7B8FA50E-D55B-4524-A101-9B6446B63770}" type="sibTrans" cxnId="{51634995-5DB2-4E14-BAC6-6774252F74F5}">
      <dgm:prSet/>
      <dgm:spPr/>
      <dgm:t>
        <a:bodyPr/>
        <a:lstStyle/>
        <a:p>
          <a:endParaRPr lang="uk-UA"/>
        </a:p>
      </dgm:t>
    </dgm:pt>
    <dgm:pt modelId="{7AF52755-25EA-483A-9371-122ABB2542AB}">
      <dgm:prSet phldrT="[Текст]" custT="1"/>
      <dgm:spPr/>
      <dgm:t>
        <a:bodyPr/>
        <a:lstStyle/>
        <a:p>
          <a:r>
            <a:rPr lang="uk-UA" sz="1400" dirty="0" smtClean="0">
              <a:latin typeface="Times New Roman" pitchFamily="18" charset="0"/>
              <a:cs typeface="Times New Roman" pitchFamily="18" charset="0"/>
            </a:rPr>
            <a:t>Звіряти записи в журналах-ордерах і відомостях з рахунками-фактурами</a:t>
          </a:r>
          <a:endParaRPr lang="uk-UA" sz="1400" dirty="0">
            <a:latin typeface="Times New Roman" pitchFamily="18" charset="0"/>
            <a:cs typeface="Times New Roman" pitchFamily="18" charset="0"/>
          </a:endParaRPr>
        </a:p>
      </dgm:t>
    </dgm:pt>
    <dgm:pt modelId="{3CE640E6-8CF3-41F4-9646-673A6BBAA7B7}" type="parTrans" cxnId="{76A45E10-C35C-425A-9BA3-30717CE38FB9}">
      <dgm:prSet/>
      <dgm:spPr/>
      <dgm:t>
        <a:bodyPr/>
        <a:lstStyle/>
        <a:p>
          <a:endParaRPr lang="uk-UA"/>
        </a:p>
      </dgm:t>
    </dgm:pt>
    <dgm:pt modelId="{9131877F-6D71-4708-8A2F-5F59DC621E85}" type="sibTrans" cxnId="{76A45E10-C35C-425A-9BA3-30717CE38FB9}">
      <dgm:prSet/>
      <dgm:spPr/>
      <dgm:t>
        <a:bodyPr/>
        <a:lstStyle/>
        <a:p>
          <a:endParaRPr lang="uk-UA"/>
        </a:p>
      </dgm:t>
    </dgm:pt>
    <dgm:pt modelId="{066E6D30-AD4F-4CA1-A069-3725EF6CC198}" type="pres">
      <dgm:prSet presAssocID="{BB05AD5F-3A90-4857-8BAE-7B9EB4CACA8A}" presName="Name0" presStyleCnt="0">
        <dgm:presLayoutVars>
          <dgm:dir/>
          <dgm:animLvl val="lvl"/>
          <dgm:resizeHandles val="exact"/>
        </dgm:presLayoutVars>
      </dgm:prSet>
      <dgm:spPr/>
    </dgm:pt>
    <dgm:pt modelId="{6EBA5AC5-431B-45B4-9C33-AA8D591232DB}" type="pres">
      <dgm:prSet presAssocID="{2000AB75-BBF0-4D3F-9A9D-FADA03C599DE}" presName="parTxOnly" presStyleLbl="node1" presStyleIdx="0" presStyleCnt="3">
        <dgm:presLayoutVars>
          <dgm:chMax val="0"/>
          <dgm:chPref val="0"/>
          <dgm:bulletEnabled val="1"/>
        </dgm:presLayoutVars>
      </dgm:prSet>
      <dgm:spPr/>
      <dgm:t>
        <a:bodyPr/>
        <a:lstStyle/>
        <a:p>
          <a:endParaRPr lang="uk-UA"/>
        </a:p>
      </dgm:t>
    </dgm:pt>
    <dgm:pt modelId="{53955158-DAC5-4028-B98A-B63ED11851A6}" type="pres">
      <dgm:prSet presAssocID="{39CCE8EB-AD42-4099-8293-32FAC076375F}" presName="parTxOnlySpace" presStyleCnt="0"/>
      <dgm:spPr/>
    </dgm:pt>
    <dgm:pt modelId="{EB1F81D8-FBEC-4340-B250-6EE08420A3F9}" type="pres">
      <dgm:prSet presAssocID="{FB169E23-A1D7-40AC-AA08-89BE4FAD293E}" presName="parTxOnly" presStyleLbl="node1" presStyleIdx="1" presStyleCnt="3" custLinFactNeighborY="5898">
        <dgm:presLayoutVars>
          <dgm:chMax val="0"/>
          <dgm:chPref val="0"/>
          <dgm:bulletEnabled val="1"/>
        </dgm:presLayoutVars>
      </dgm:prSet>
      <dgm:spPr/>
      <dgm:t>
        <a:bodyPr/>
        <a:lstStyle/>
        <a:p>
          <a:endParaRPr lang="uk-UA"/>
        </a:p>
      </dgm:t>
    </dgm:pt>
    <dgm:pt modelId="{1D97B4C9-482B-4D70-98DA-0652C59CC253}" type="pres">
      <dgm:prSet presAssocID="{7B8FA50E-D55B-4524-A101-9B6446B63770}" presName="parTxOnlySpace" presStyleCnt="0"/>
      <dgm:spPr/>
    </dgm:pt>
    <dgm:pt modelId="{5B7DEB93-3E05-48B4-AFC7-AD6FEC3C4DD7}" type="pres">
      <dgm:prSet presAssocID="{7AF52755-25EA-483A-9371-122ABB2542AB}" presName="parTxOnly" presStyleLbl="node1" presStyleIdx="2" presStyleCnt="3" custLinFactNeighborY="5898">
        <dgm:presLayoutVars>
          <dgm:chMax val="0"/>
          <dgm:chPref val="0"/>
          <dgm:bulletEnabled val="1"/>
        </dgm:presLayoutVars>
      </dgm:prSet>
      <dgm:spPr/>
      <dgm:t>
        <a:bodyPr/>
        <a:lstStyle/>
        <a:p>
          <a:endParaRPr lang="uk-UA"/>
        </a:p>
      </dgm:t>
    </dgm:pt>
  </dgm:ptLst>
  <dgm:cxnLst>
    <dgm:cxn modelId="{76A45E10-C35C-425A-9BA3-30717CE38FB9}" srcId="{BB05AD5F-3A90-4857-8BAE-7B9EB4CACA8A}" destId="{7AF52755-25EA-483A-9371-122ABB2542AB}" srcOrd="2" destOrd="0" parTransId="{3CE640E6-8CF3-41F4-9646-673A6BBAA7B7}" sibTransId="{9131877F-6D71-4708-8A2F-5F59DC621E85}"/>
    <dgm:cxn modelId="{6E397EE4-BBD1-4AF5-B553-AED544EA7B27}" type="presOf" srcId="{FB169E23-A1D7-40AC-AA08-89BE4FAD293E}" destId="{EB1F81D8-FBEC-4340-B250-6EE08420A3F9}" srcOrd="0" destOrd="0" presId="urn:microsoft.com/office/officeart/2005/8/layout/chevron1"/>
    <dgm:cxn modelId="{D08372C0-320C-47F0-A7E4-F7E079F798DF}" type="presOf" srcId="{2000AB75-BBF0-4D3F-9A9D-FADA03C599DE}" destId="{6EBA5AC5-431B-45B4-9C33-AA8D591232DB}" srcOrd="0" destOrd="0" presId="urn:microsoft.com/office/officeart/2005/8/layout/chevron1"/>
    <dgm:cxn modelId="{51634995-5DB2-4E14-BAC6-6774252F74F5}" srcId="{BB05AD5F-3A90-4857-8BAE-7B9EB4CACA8A}" destId="{FB169E23-A1D7-40AC-AA08-89BE4FAD293E}" srcOrd="1" destOrd="0" parTransId="{7CC43A6E-7740-465B-A1B5-8E87BA507197}" sibTransId="{7B8FA50E-D55B-4524-A101-9B6446B63770}"/>
    <dgm:cxn modelId="{B7A0EE32-64F6-49A2-B57D-0D685BE96EF3}" type="presOf" srcId="{7AF52755-25EA-483A-9371-122ABB2542AB}" destId="{5B7DEB93-3E05-48B4-AFC7-AD6FEC3C4DD7}" srcOrd="0" destOrd="0" presId="urn:microsoft.com/office/officeart/2005/8/layout/chevron1"/>
    <dgm:cxn modelId="{E046DF83-FDCE-4CCA-AC1F-10E03B954108}" type="presOf" srcId="{BB05AD5F-3A90-4857-8BAE-7B9EB4CACA8A}" destId="{066E6D30-AD4F-4CA1-A069-3725EF6CC198}" srcOrd="0" destOrd="0" presId="urn:microsoft.com/office/officeart/2005/8/layout/chevron1"/>
    <dgm:cxn modelId="{11E9B293-3248-4ABE-A28D-28AC97D77E42}" srcId="{BB05AD5F-3A90-4857-8BAE-7B9EB4CACA8A}" destId="{2000AB75-BBF0-4D3F-9A9D-FADA03C599DE}" srcOrd="0" destOrd="0" parTransId="{D947058C-CB57-4117-9CDC-87CDA76E3DDB}" sibTransId="{39CCE8EB-AD42-4099-8293-32FAC076375F}"/>
    <dgm:cxn modelId="{2719FB12-B798-4DEA-9323-4B737ECB99D1}" type="presParOf" srcId="{066E6D30-AD4F-4CA1-A069-3725EF6CC198}" destId="{6EBA5AC5-431B-45B4-9C33-AA8D591232DB}" srcOrd="0" destOrd="0" presId="urn:microsoft.com/office/officeart/2005/8/layout/chevron1"/>
    <dgm:cxn modelId="{7DF312CA-D9DB-41B5-8356-CE10F213B048}" type="presParOf" srcId="{066E6D30-AD4F-4CA1-A069-3725EF6CC198}" destId="{53955158-DAC5-4028-B98A-B63ED11851A6}" srcOrd="1" destOrd="0" presId="urn:microsoft.com/office/officeart/2005/8/layout/chevron1"/>
    <dgm:cxn modelId="{D825189E-0BB0-40E2-85A3-CE24FCA12BFA}" type="presParOf" srcId="{066E6D30-AD4F-4CA1-A069-3725EF6CC198}" destId="{EB1F81D8-FBEC-4340-B250-6EE08420A3F9}" srcOrd="2" destOrd="0" presId="urn:microsoft.com/office/officeart/2005/8/layout/chevron1"/>
    <dgm:cxn modelId="{0F7E737C-6752-4F18-86F7-6CA49072DF87}" type="presParOf" srcId="{066E6D30-AD4F-4CA1-A069-3725EF6CC198}" destId="{1D97B4C9-482B-4D70-98DA-0652C59CC253}" srcOrd="3" destOrd="0" presId="urn:microsoft.com/office/officeart/2005/8/layout/chevron1"/>
    <dgm:cxn modelId="{EA5CE649-FE45-4DC8-975F-32288A39BCB2}" type="presParOf" srcId="{066E6D30-AD4F-4CA1-A069-3725EF6CC198}" destId="{5B7DEB93-3E05-48B4-AFC7-AD6FEC3C4DD7}"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971B75-502F-4BA9-A889-0FB4D1B9FA51}" type="doc">
      <dgm:prSet loTypeId="urn:microsoft.com/office/officeart/2005/8/layout/process5" loCatId="process" qsTypeId="urn:microsoft.com/office/officeart/2005/8/quickstyle/simple5" qsCatId="simple" csTypeId="urn:microsoft.com/office/officeart/2005/8/colors/colorful3" csCatId="colorful" phldr="1"/>
      <dgm:spPr/>
      <dgm:t>
        <a:bodyPr/>
        <a:lstStyle/>
        <a:p>
          <a:endParaRPr lang="uk-UA"/>
        </a:p>
      </dgm:t>
    </dgm:pt>
    <dgm:pt modelId="{8BF15019-96BF-416B-A75F-F0E95E98F835}">
      <dgm:prSet phldrT="[Текст]" custT="1"/>
      <dgm:spPr/>
      <dgm:t>
        <a:bodyPr/>
        <a:lstStyle/>
        <a:p>
          <a:pPr algn="ctr"/>
          <a:r>
            <a:rPr lang="uk-UA" sz="1400" dirty="0" smtClean="0">
              <a:latin typeface="Times New Roman" panose="02020603050405020304" pitchFamily="18" charset="0"/>
              <a:cs typeface="Times New Roman" panose="02020603050405020304" pitchFamily="18" charset="0"/>
            </a:rPr>
            <a:t>Маркетинг, формування замовлень</a:t>
          </a:r>
          <a:endParaRPr lang="uk-UA" sz="1400" dirty="0">
            <a:latin typeface="Times New Roman" panose="02020603050405020304" pitchFamily="18" charset="0"/>
            <a:cs typeface="Times New Roman" panose="02020603050405020304" pitchFamily="18" charset="0"/>
          </a:endParaRPr>
        </a:p>
      </dgm:t>
    </dgm:pt>
    <dgm:pt modelId="{21DAD382-16DA-40C9-86EB-4B6E47B57EEB}" type="parTrans" cxnId="{21BDEBCE-2468-435B-873F-C41C1CA57684}">
      <dgm:prSet/>
      <dgm:spPr/>
      <dgm:t>
        <a:bodyPr/>
        <a:lstStyle/>
        <a:p>
          <a:pPr algn="ctr"/>
          <a:endParaRPr lang="uk-UA"/>
        </a:p>
      </dgm:t>
    </dgm:pt>
    <dgm:pt modelId="{B42C1BE7-472B-4144-845F-E4E54055210E}" type="sibTrans" cxnId="{21BDEBCE-2468-435B-873F-C41C1CA57684}">
      <dgm:prSet/>
      <dgm:spPr/>
      <dgm:t>
        <a:bodyPr/>
        <a:lstStyle/>
        <a:p>
          <a:pPr algn="ctr"/>
          <a:endParaRPr lang="uk-UA"/>
        </a:p>
      </dgm:t>
    </dgm:pt>
    <dgm:pt modelId="{BBB528B1-C1E6-4AFB-8F3E-EA39FD66DE34}">
      <dgm:prSet phldrT="[Текст]" custT="1"/>
      <dgm:spPr/>
      <dgm:t>
        <a:bodyPr/>
        <a:lstStyle/>
        <a:p>
          <a:pPr algn="ctr"/>
          <a:r>
            <a:rPr lang="uk-UA" sz="1400" dirty="0" smtClean="0">
              <a:latin typeface="Times New Roman" panose="02020603050405020304" pitchFamily="18" charset="0"/>
              <a:cs typeface="Times New Roman" panose="02020603050405020304" pitchFamily="18" charset="0"/>
            </a:rPr>
            <a:t>Відпуск продукції</a:t>
          </a:r>
          <a:endParaRPr lang="uk-UA" sz="1400" dirty="0">
            <a:latin typeface="Times New Roman" panose="02020603050405020304" pitchFamily="18" charset="0"/>
            <a:cs typeface="Times New Roman" panose="02020603050405020304" pitchFamily="18" charset="0"/>
          </a:endParaRPr>
        </a:p>
      </dgm:t>
    </dgm:pt>
    <dgm:pt modelId="{A0A4F2B5-0D73-43D3-8E77-6D4E0F63DC17}" type="parTrans" cxnId="{ED4824B2-6C90-4383-863D-207BB5006654}">
      <dgm:prSet/>
      <dgm:spPr/>
      <dgm:t>
        <a:bodyPr/>
        <a:lstStyle/>
        <a:p>
          <a:pPr algn="ctr"/>
          <a:endParaRPr lang="uk-UA"/>
        </a:p>
      </dgm:t>
    </dgm:pt>
    <dgm:pt modelId="{F77BBB69-517D-4D8E-AFAF-BB548D6220C1}" type="sibTrans" cxnId="{ED4824B2-6C90-4383-863D-207BB5006654}">
      <dgm:prSet/>
      <dgm:spPr/>
      <dgm:t>
        <a:bodyPr/>
        <a:lstStyle/>
        <a:p>
          <a:pPr algn="ctr"/>
          <a:endParaRPr lang="uk-UA"/>
        </a:p>
      </dgm:t>
    </dgm:pt>
    <dgm:pt modelId="{A9BD2479-87D6-4F6C-BFCE-E44CD1A3B051}">
      <dgm:prSet phldrT="[Текст]" custT="1"/>
      <dgm:spPr/>
      <dgm:t>
        <a:bodyPr/>
        <a:lstStyle/>
        <a:p>
          <a:pPr algn="ctr"/>
          <a:r>
            <a:rPr lang="uk-UA" sz="1400" dirty="0" smtClean="0">
              <a:latin typeface="Times New Roman" panose="02020603050405020304" pitchFamily="18" charset="0"/>
              <a:cs typeface="Times New Roman" panose="02020603050405020304" pitchFamily="18" charset="0"/>
            </a:rPr>
            <a:t>Оплата продукції</a:t>
          </a:r>
          <a:endParaRPr lang="uk-UA" sz="1400" dirty="0">
            <a:latin typeface="Times New Roman" panose="02020603050405020304" pitchFamily="18" charset="0"/>
            <a:cs typeface="Times New Roman" panose="02020603050405020304" pitchFamily="18" charset="0"/>
          </a:endParaRPr>
        </a:p>
      </dgm:t>
    </dgm:pt>
    <dgm:pt modelId="{4CD93DD5-3076-4D3D-B7A6-8F8B3CD3EADF}" type="parTrans" cxnId="{CBF0A51B-A841-451F-9B6F-D1F711766B4E}">
      <dgm:prSet/>
      <dgm:spPr/>
      <dgm:t>
        <a:bodyPr/>
        <a:lstStyle/>
        <a:p>
          <a:pPr algn="ctr"/>
          <a:endParaRPr lang="uk-UA"/>
        </a:p>
      </dgm:t>
    </dgm:pt>
    <dgm:pt modelId="{81FACB9A-3A73-4DCA-A996-1EB2E8BE9B4D}" type="sibTrans" cxnId="{CBF0A51B-A841-451F-9B6F-D1F711766B4E}">
      <dgm:prSet/>
      <dgm:spPr/>
      <dgm:t>
        <a:bodyPr/>
        <a:lstStyle/>
        <a:p>
          <a:pPr algn="ctr"/>
          <a:endParaRPr lang="uk-UA"/>
        </a:p>
      </dgm:t>
    </dgm:pt>
    <dgm:pt modelId="{40849EB6-1374-47AC-BA75-B1744DC34AA0}">
      <dgm:prSet phldrT="[Текст]" custT="1"/>
      <dgm:spPr/>
      <dgm:t>
        <a:bodyPr/>
        <a:lstStyle/>
        <a:p>
          <a:pPr algn="ctr"/>
          <a:r>
            <a:rPr lang="uk-UA" sz="1400" dirty="0" smtClean="0">
              <a:latin typeface="Times New Roman" panose="02020603050405020304" pitchFamily="18" charset="0"/>
              <a:cs typeface="Times New Roman" panose="02020603050405020304" pitchFamily="18" charset="0"/>
            </a:rPr>
            <a:t>Комерційні витрати</a:t>
          </a:r>
          <a:endParaRPr lang="uk-UA" sz="1400" dirty="0">
            <a:latin typeface="Times New Roman" panose="02020603050405020304" pitchFamily="18" charset="0"/>
            <a:cs typeface="Times New Roman" panose="02020603050405020304" pitchFamily="18" charset="0"/>
          </a:endParaRPr>
        </a:p>
      </dgm:t>
    </dgm:pt>
    <dgm:pt modelId="{D5FF94C7-13DA-449F-BD2B-D2433836339B}" type="parTrans" cxnId="{42DEF913-0D70-44DA-87B5-620EF837509B}">
      <dgm:prSet/>
      <dgm:spPr/>
      <dgm:t>
        <a:bodyPr/>
        <a:lstStyle/>
        <a:p>
          <a:pPr algn="ctr"/>
          <a:endParaRPr lang="uk-UA"/>
        </a:p>
      </dgm:t>
    </dgm:pt>
    <dgm:pt modelId="{15A50515-1D2F-4471-8924-285F6BDFBAB5}" type="sibTrans" cxnId="{42DEF913-0D70-44DA-87B5-620EF837509B}">
      <dgm:prSet/>
      <dgm:spPr/>
      <dgm:t>
        <a:bodyPr/>
        <a:lstStyle/>
        <a:p>
          <a:pPr algn="ctr"/>
          <a:endParaRPr lang="uk-UA"/>
        </a:p>
      </dgm:t>
    </dgm:pt>
    <dgm:pt modelId="{5E7DE40A-42F8-4491-9899-ABDCDA018668}">
      <dgm:prSet phldrT="[Текст]" custT="1"/>
      <dgm:spPr/>
      <dgm:t>
        <a:bodyPr/>
        <a:lstStyle/>
        <a:p>
          <a:pPr algn="ctr"/>
          <a:r>
            <a:rPr lang="uk-UA" sz="1400" dirty="0" smtClean="0">
              <a:latin typeface="Times New Roman" panose="02020603050405020304" pitchFamily="18" charset="0"/>
              <a:cs typeface="Times New Roman" panose="02020603050405020304" pitchFamily="18" charset="0"/>
            </a:rPr>
            <a:t>Визначення фінансових результатів</a:t>
          </a:r>
          <a:endParaRPr lang="uk-UA" sz="1400" dirty="0">
            <a:latin typeface="Times New Roman" panose="02020603050405020304" pitchFamily="18" charset="0"/>
            <a:cs typeface="Times New Roman" panose="02020603050405020304" pitchFamily="18" charset="0"/>
          </a:endParaRPr>
        </a:p>
      </dgm:t>
    </dgm:pt>
    <dgm:pt modelId="{85B3C67F-4F7B-42BD-ABCC-411C3D5B015F}" type="parTrans" cxnId="{96965701-4A11-461C-86AB-9D52188A5A6E}">
      <dgm:prSet/>
      <dgm:spPr/>
      <dgm:t>
        <a:bodyPr/>
        <a:lstStyle/>
        <a:p>
          <a:pPr algn="ctr"/>
          <a:endParaRPr lang="uk-UA"/>
        </a:p>
      </dgm:t>
    </dgm:pt>
    <dgm:pt modelId="{A513FFFB-A651-48D5-9AEF-2618C0599174}" type="sibTrans" cxnId="{96965701-4A11-461C-86AB-9D52188A5A6E}">
      <dgm:prSet/>
      <dgm:spPr/>
      <dgm:t>
        <a:bodyPr/>
        <a:lstStyle/>
        <a:p>
          <a:pPr algn="ctr"/>
          <a:endParaRPr lang="uk-UA"/>
        </a:p>
      </dgm:t>
    </dgm:pt>
    <dgm:pt modelId="{16DE4F5E-65E2-4CB3-825A-6852E61A24B5}">
      <dgm:prSet custT="1"/>
      <dgm:spPr/>
      <dgm:t>
        <a:bodyPr/>
        <a:lstStyle/>
        <a:p>
          <a:pPr algn="ctr"/>
          <a:r>
            <a:rPr lang="uk-UA" sz="1400" dirty="0" smtClean="0">
              <a:latin typeface="Times New Roman" panose="02020603050405020304" pitchFamily="18" charset="0"/>
              <a:cs typeface="Times New Roman" panose="02020603050405020304" pitchFamily="18" charset="0"/>
            </a:rPr>
            <a:t>Облік і контроль операцій збуту</a:t>
          </a:r>
          <a:endParaRPr lang="uk-UA" sz="1400" dirty="0">
            <a:latin typeface="Times New Roman" panose="02020603050405020304" pitchFamily="18" charset="0"/>
            <a:cs typeface="Times New Roman" panose="02020603050405020304" pitchFamily="18" charset="0"/>
          </a:endParaRPr>
        </a:p>
      </dgm:t>
    </dgm:pt>
    <dgm:pt modelId="{2E820293-5AA0-4B3C-B94A-7AEE2FC8A6B3}" type="parTrans" cxnId="{A9558F20-9532-401F-9547-C992B40CEC44}">
      <dgm:prSet/>
      <dgm:spPr/>
      <dgm:t>
        <a:bodyPr/>
        <a:lstStyle/>
        <a:p>
          <a:pPr algn="ctr"/>
          <a:endParaRPr lang="uk-UA"/>
        </a:p>
      </dgm:t>
    </dgm:pt>
    <dgm:pt modelId="{83B17B8B-282A-4460-AE94-756C6EE0AE7A}" type="sibTrans" cxnId="{A9558F20-9532-401F-9547-C992B40CEC44}">
      <dgm:prSet/>
      <dgm:spPr/>
      <dgm:t>
        <a:bodyPr/>
        <a:lstStyle/>
        <a:p>
          <a:pPr algn="ctr"/>
          <a:endParaRPr lang="uk-UA"/>
        </a:p>
      </dgm:t>
    </dgm:pt>
    <dgm:pt modelId="{DCAAD5CB-B51F-44B6-9145-6FB2047E0C40}">
      <dgm:prSet custT="1"/>
      <dgm:spPr/>
      <dgm:t>
        <a:bodyPr/>
        <a:lstStyle/>
        <a:p>
          <a:pPr algn="ctr"/>
          <a:r>
            <a:rPr lang="uk-UA" sz="1400" dirty="0" smtClean="0">
              <a:latin typeface="Times New Roman" panose="02020603050405020304" pitchFamily="18" charset="0"/>
              <a:cs typeface="Times New Roman" panose="02020603050405020304" pitchFamily="18" charset="0"/>
            </a:rPr>
            <a:t>Аналіз і планування процесу збуту</a:t>
          </a:r>
          <a:endParaRPr lang="uk-UA" sz="1400" dirty="0">
            <a:latin typeface="Times New Roman" panose="02020603050405020304" pitchFamily="18" charset="0"/>
            <a:cs typeface="Times New Roman" panose="02020603050405020304" pitchFamily="18" charset="0"/>
          </a:endParaRPr>
        </a:p>
      </dgm:t>
    </dgm:pt>
    <dgm:pt modelId="{C0C454F5-74A1-42F5-8981-00C9593E1CF4}" type="parTrans" cxnId="{065547D1-5E8F-4B29-8488-DBB31E37186D}">
      <dgm:prSet/>
      <dgm:spPr/>
      <dgm:t>
        <a:bodyPr/>
        <a:lstStyle/>
        <a:p>
          <a:pPr algn="ctr"/>
          <a:endParaRPr lang="uk-UA"/>
        </a:p>
      </dgm:t>
    </dgm:pt>
    <dgm:pt modelId="{787583A0-2B11-405D-A5EB-612B6D811B14}" type="sibTrans" cxnId="{065547D1-5E8F-4B29-8488-DBB31E37186D}">
      <dgm:prSet/>
      <dgm:spPr/>
      <dgm:t>
        <a:bodyPr/>
        <a:lstStyle/>
        <a:p>
          <a:pPr algn="ctr"/>
          <a:endParaRPr lang="uk-UA"/>
        </a:p>
      </dgm:t>
    </dgm:pt>
    <dgm:pt modelId="{09169EA8-095D-40E0-866B-3C27463FEA2D}">
      <dgm:prSet custT="1"/>
      <dgm:spPr/>
      <dgm:t>
        <a:bodyPr/>
        <a:lstStyle/>
        <a:p>
          <a:pPr algn="ctr"/>
          <a:r>
            <a:rPr lang="uk-UA" sz="1400" dirty="0" smtClean="0">
              <a:latin typeface="Times New Roman" panose="02020603050405020304" pitchFamily="18" charset="0"/>
              <a:cs typeface="Times New Roman" panose="02020603050405020304" pitchFamily="18" charset="0"/>
            </a:rPr>
            <a:t>Управління збуту</a:t>
          </a:r>
          <a:endParaRPr lang="uk-UA" sz="1400" dirty="0">
            <a:latin typeface="Times New Roman" panose="02020603050405020304" pitchFamily="18" charset="0"/>
            <a:cs typeface="Times New Roman" panose="02020603050405020304" pitchFamily="18" charset="0"/>
          </a:endParaRPr>
        </a:p>
      </dgm:t>
    </dgm:pt>
    <dgm:pt modelId="{D45346A4-4E00-4E1A-88DA-56AC5148960A}" type="parTrans" cxnId="{89E1E921-FED5-4363-ADB0-219FB93D29FF}">
      <dgm:prSet/>
      <dgm:spPr/>
      <dgm:t>
        <a:bodyPr/>
        <a:lstStyle/>
        <a:p>
          <a:pPr algn="ctr"/>
          <a:endParaRPr lang="uk-UA"/>
        </a:p>
      </dgm:t>
    </dgm:pt>
    <dgm:pt modelId="{68CB358D-EA36-476E-806A-23162B806813}" type="sibTrans" cxnId="{89E1E921-FED5-4363-ADB0-219FB93D29FF}">
      <dgm:prSet/>
      <dgm:spPr/>
      <dgm:t>
        <a:bodyPr/>
        <a:lstStyle/>
        <a:p>
          <a:pPr algn="ctr"/>
          <a:endParaRPr lang="uk-UA"/>
        </a:p>
      </dgm:t>
    </dgm:pt>
    <dgm:pt modelId="{6EE4E884-8421-4700-AE22-B233B6C093E1}" type="pres">
      <dgm:prSet presAssocID="{C1971B75-502F-4BA9-A889-0FB4D1B9FA51}" presName="diagram" presStyleCnt="0">
        <dgm:presLayoutVars>
          <dgm:dir/>
          <dgm:resizeHandles val="exact"/>
        </dgm:presLayoutVars>
      </dgm:prSet>
      <dgm:spPr/>
      <dgm:t>
        <a:bodyPr/>
        <a:lstStyle/>
        <a:p>
          <a:endParaRPr lang="uk-UA"/>
        </a:p>
      </dgm:t>
    </dgm:pt>
    <dgm:pt modelId="{206D1289-D3B3-4405-9557-C268020C7278}" type="pres">
      <dgm:prSet presAssocID="{8BF15019-96BF-416B-A75F-F0E95E98F835}" presName="node" presStyleLbl="node1" presStyleIdx="0" presStyleCnt="8" custScaleX="121875">
        <dgm:presLayoutVars>
          <dgm:bulletEnabled val="1"/>
        </dgm:presLayoutVars>
      </dgm:prSet>
      <dgm:spPr/>
      <dgm:t>
        <a:bodyPr/>
        <a:lstStyle/>
        <a:p>
          <a:endParaRPr lang="uk-UA"/>
        </a:p>
      </dgm:t>
    </dgm:pt>
    <dgm:pt modelId="{1F8EB57C-21E4-4C23-B334-D56ABB0B091E}" type="pres">
      <dgm:prSet presAssocID="{B42C1BE7-472B-4144-845F-E4E54055210E}" presName="sibTrans" presStyleLbl="sibTrans2D1" presStyleIdx="0" presStyleCnt="7"/>
      <dgm:spPr/>
      <dgm:t>
        <a:bodyPr/>
        <a:lstStyle/>
        <a:p>
          <a:endParaRPr lang="uk-UA"/>
        </a:p>
      </dgm:t>
    </dgm:pt>
    <dgm:pt modelId="{BDA8EF2C-21FA-44C2-A2ED-25F726EAC873}" type="pres">
      <dgm:prSet presAssocID="{B42C1BE7-472B-4144-845F-E4E54055210E}" presName="connectorText" presStyleLbl="sibTrans2D1" presStyleIdx="0" presStyleCnt="7"/>
      <dgm:spPr/>
      <dgm:t>
        <a:bodyPr/>
        <a:lstStyle/>
        <a:p>
          <a:endParaRPr lang="uk-UA"/>
        </a:p>
      </dgm:t>
    </dgm:pt>
    <dgm:pt modelId="{502C2102-1122-4B0E-9809-28DC129D0BD5}" type="pres">
      <dgm:prSet presAssocID="{BBB528B1-C1E6-4AFB-8F3E-EA39FD66DE34}" presName="node" presStyleLbl="node1" presStyleIdx="1" presStyleCnt="8" custScaleX="121875">
        <dgm:presLayoutVars>
          <dgm:bulletEnabled val="1"/>
        </dgm:presLayoutVars>
      </dgm:prSet>
      <dgm:spPr/>
      <dgm:t>
        <a:bodyPr/>
        <a:lstStyle/>
        <a:p>
          <a:endParaRPr lang="uk-UA"/>
        </a:p>
      </dgm:t>
    </dgm:pt>
    <dgm:pt modelId="{A1EB3BE3-DC0A-4D69-A9E3-7F256F72C8F9}" type="pres">
      <dgm:prSet presAssocID="{F77BBB69-517D-4D8E-AFAF-BB548D6220C1}" presName="sibTrans" presStyleLbl="sibTrans2D1" presStyleIdx="1" presStyleCnt="7"/>
      <dgm:spPr/>
      <dgm:t>
        <a:bodyPr/>
        <a:lstStyle/>
        <a:p>
          <a:endParaRPr lang="uk-UA"/>
        </a:p>
      </dgm:t>
    </dgm:pt>
    <dgm:pt modelId="{01D9D360-82BB-4526-98DB-15C9CE8A2786}" type="pres">
      <dgm:prSet presAssocID="{F77BBB69-517D-4D8E-AFAF-BB548D6220C1}" presName="connectorText" presStyleLbl="sibTrans2D1" presStyleIdx="1" presStyleCnt="7"/>
      <dgm:spPr/>
      <dgm:t>
        <a:bodyPr/>
        <a:lstStyle/>
        <a:p>
          <a:endParaRPr lang="uk-UA"/>
        </a:p>
      </dgm:t>
    </dgm:pt>
    <dgm:pt modelId="{A45414B8-EBE2-45CF-A72E-089C4CCE5753}" type="pres">
      <dgm:prSet presAssocID="{A9BD2479-87D6-4F6C-BFCE-E44CD1A3B051}" presName="node" presStyleLbl="node1" presStyleIdx="2" presStyleCnt="8" custScaleX="121875">
        <dgm:presLayoutVars>
          <dgm:bulletEnabled val="1"/>
        </dgm:presLayoutVars>
      </dgm:prSet>
      <dgm:spPr/>
      <dgm:t>
        <a:bodyPr/>
        <a:lstStyle/>
        <a:p>
          <a:endParaRPr lang="uk-UA"/>
        </a:p>
      </dgm:t>
    </dgm:pt>
    <dgm:pt modelId="{15B58BE9-6279-4088-9F6A-5F2560AC6E7C}" type="pres">
      <dgm:prSet presAssocID="{81FACB9A-3A73-4DCA-A996-1EB2E8BE9B4D}" presName="sibTrans" presStyleLbl="sibTrans2D1" presStyleIdx="2" presStyleCnt="7"/>
      <dgm:spPr/>
      <dgm:t>
        <a:bodyPr/>
        <a:lstStyle/>
        <a:p>
          <a:endParaRPr lang="uk-UA"/>
        </a:p>
      </dgm:t>
    </dgm:pt>
    <dgm:pt modelId="{D7617B92-8883-4A5F-AF58-780BCCC6C9EC}" type="pres">
      <dgm:prSet presAssocID="{81FACB9A-3A73-4DCA-A996-1EB2E8BE9B4D}" presName="connectorText" presStyleLbl="sibTrans2D1" presStyleIdx="2" presStyleCnt="7"/>
      <dgm:spPr/>
      <dgm:t>
        <a:bodyPr/>
        <a:lstStyle/>
        <a:p>
          <a:endParaRPr lang="uk-UA"/>
        </a:p>
      </dgm:t>
    </dgm:pt>
    <dgm:pt modelId="{29C01E74-C274-49DA-80CB-6422C0BF02FC}" type="pres">
      <dgm:prSet presAssocID="{40849EB6-1374-47AC-BA75-B1744DC34AA0}" presName="node" presStyleLbl="node1" presStyleIdx="3" presStyleCnt="8" custScaleX="121875">
        <dgm:presLayoutVars>
          <dgm:bulletEnabled val="1"/>
        </dgm:presLayoutVars>
      </dgm:prSet>
      <dgm:spPr/>
      <dgm:t>
        <a:bodyPr/>
        <a:lstStyle/>
        <a:p>
          <a:endParaRPr lang="uk-UA"/>
        </a:p>
      </dgm:t>
    </dgm:pt>
    <dgm:pt modelId="{30675559-2952-43D1-9F3E-1A7E408CA393}" type="pres">
      <dgm:prSet presAssocID="{15A50515-1D2F-4471-8924-285F6BDFBAB5}" presName="sibTrans" presStyleLbl="sibTrans2D1" presStyleIdx="3" presStyleCnt="7"/>
      <dgm:spPr/>
      <dgm:t>
        <a:bodyPr/>
        <a:lstStyle/>
        <a:p>
          <a:endParaRPr lang="uk-UA"/>
        </a:p>
      </dgm:t>
    </dgm:pt>
    <dgm:pt modelId="{68CCC5BB-0643-4CEB-9CED-897D1548E2E3}" type="pres">
      <dgm:prSet presAssocID="{15A50515-1D2F-4471-8924-285F6BDFBAB5}" presName="connectorText" presStyleLbl="sibTrans2D1" presStyleIdx="3" presStyleCnt="7"/>
      <dgm:spPr/>
      <dgm:t>
        <a:bodyPr/>
        <a:lstStyle/>
        <a:p>
          <a:endParaRPr lang="uk-UA"/>
        </a:p>
      </dgm:t>
    </dgm:pt>
    <dgm:pt modelId="{55FC33FD-0AD9-42E7-8754-8660D2CC92D7}" type="pres">
      <dgm:prSet presAssocID="{5E7DE40A-42F8-4491-9899-ABDCDA018668}" presName="node" presStyleLbl="node1" presStyleIdx="4" presStyleCnt="8" custScaleX="121875">
        <dgm:presLayoutVars>
          <dgm:bulletEnabled val="1"/>
        </dgm:presLayoutVars>
      </dgm:prSet>
      <dgm:spPr/>
      <dgm:t>
        <a:bodyPr/>
        <a:lstStyle/>
        <a:p>
          <a:endParaRPr lang="uk-UA"/>
        </a:p>
      </dgm:t>
    </dgm:pt>
    <dgm:pt modelId="{56290FE3-7940-409E-A059-39E807D7BEB3}" type="pres">
      <dgm:prSet presAssocID="{A513FFFB-A651-48D5-9AEF-2618C0599174}" presName="sibTrans" presStyleLbl="sibTrans2D1" presStyleIdx="4" presStyleCnt="7"/>
      <dgm:spPr/>
      <dgm:t>
        <a:bodyPr/>
        <a:lstStyle/>
        <a:p>
          <a:endParaRPr lang="uk-UA"/>
        </a:p>
      </dgm:t>
    </dgm:pt>
    <dgm:pt modelId="{75872CC5-E91A-4559-BFCA-970EA8378D0C}" type="pres">
      <dgm:prSet presAssocID="{A513FFFB-A651-48D5-9AEF-2618C0599174}" presName="connectorText" presStyleLbl="sibTrans2D1" presStyleIdx="4" presStyleCnt="7"/>
      <dgm:spPr/>
      <dgm:t>
        <a:bodyPr/>
        <a:lstStyle/>
        <a:p>
          <a:endParaRPr lang="uk-UA"/>
        </a:p>
      </dgm:t>
    </dgm:pt>
    <dgm:pt modelId="{D672310E-2FEF-48AC-99D6-6DF4F1ED18EB}" type="pres">
      <dgm:prSet presAssocID="{16DE4F5E-65E2-4CB3-825A-6852E61A24B5}" presName="node" presStyleLbl="node1" presStyleIdx="5" presStyleCnt="8" custScaleX="121875">
        <dgm:presLayoutVars>
          <dgm:bulletEnabled val="1"/>
        </dgm:presLayoutVars>
      </dgm:prSet>
      <dgm:spPr/>
      <dgm:t>
        <a:bodyPr/>
        <a:lstStyle/>
        <a:p>
          <a:endParaRPr lang="uk-UA"/>
        </a:p>
      </dgm:t>
    </dgm:pt>
    <dgm:pt modelId="{61788950-EBBB-491B-86FA-A3FB253BE6DD}" type="pres">
      <dgm:prSet presAssocID="{83B17B8B-282A-4460-AE94-756C6EE0AE7A}" presName="sibTrans" presStyleLbl="sibTrans2D1" presStyleIdx="5" presStyleCnt="7"/>
      <dgm:spPr/>
      <dgm:t>
        <a:bodyPr/>
        <a:lstStyle/>
        <a:p>
          <a:endParaRPr lang="uk-UA"/>
        </a:p>
      </dgm:t>
    </dgm:pt>
    <dgm:pt modelId="{7AF1880E-E6B7-44B5-A117-AA4CA799FF51}" type="pres">
      <dgm:prSet presAssocID="{83B17B8B-282A-4460-AE94-756C6EE0AE7A}" presName="connectorText" presStyleLbl="sibTrans2D1" presStyleIdx="5" presStyleCnt="7"/>
      <dgm:spPr/>
      <dgm:t>
        <a:bodyPr/>
        <a:lstStyle/>
        <a:p>
          <a:endParaRPr lang="uk-UA"/>
        </a:p>
      </dgm:t>
    </dgm:pt>
    <dgm:pt modelId="{0FDFFA1E-AF1A-45D4-9E81-CABAA4AD3C4C}" type="pres">
      <dgm:prSet presAssocID="{DCAAD5CB-B51F-44B6-9145-6FB2047E0C40}" presName="node" presStyleLbl="node1" presStyleIdx="6" presStyleCnt="8" custScaleX="121875">
        <dgm:presLayoutVars>
          <dgm:bulletEnabled val="1"/>
        </dgm:presLayoutVars>
      </dgm:prSet>
      <dgm:spPr/>
      <dgm:t>
        <a:bodyPr/>
        <a:lstStyle/>
        <a:p>
          <a:endParaRPr lang="uk-UA"/>
        </a:p>
      </dgm:t>
    </dgm:pt>
    <dgm:pt modelId="{0F806939-5132-432F-B44D-0A6FC6A28B33}" type="pres">
      <dgm:prSet presAssocID="{787583A0-2B11-405D-A5EB-612B6D811B14}" presName="sibTrans" presStyleLbl="sibTrans2D1" presStyleIdx="6" presStyleCnt="7"/>
      <dgm:spPr/>
      <dgm:t>
        <a:bodyPr/>
        <a:lstStyle/>
        <a:p>
          <a:endParaRPr lang="uk-UA"/>
        </a:p>
      </dgm:t>
    </dgm:pt>
    <dgm:pt modelId="{C0904BD1-E9A9-4DC7-9946-2FF746F78E9F}" type="pres">
      <dgm:prSet presAssocID="{787583A0-2B11-405D-A5EB-612B6D811B14}" presName="connectorText" presStyleLbl="sibTrans2D1" presStyleIdx="6" presStyleCnt="7"/>
      <dgm:spPr/>
      <dgm:t>
        <a:bodyPr/>
        <a:lstStyle/>
        <a:p>
          <a:endParaRPr lang="uk-UA"/>
        </a:p>
      </dgm:t>
    </dgm:pt>
    <dgm:pt modelId="{DFDFBB3C-469B-43EF-8F9B-DA8BDFC8F851}" type="pres">
      <dgm:prSet presAssocID="{09169EA8-095D-40E0-866B-3C27463FEA2D}" presName="node" presStyleLbl="node1" presStyleIdx="7" presStyleCnt="8" custScaleX="121875">
        <dgm:presLayoutVars>
          <dgm:bulletEnabled val="1"/>
        </dgm:presLayoutVars>
      </dgm:prSet>
      <dgm:spPr/>
      <dgm:t>
        <a:bodyPr/>
        <a:lstStyle/>
        <a:p>
          <a:endParaRPr lang="uk-UA"/>
        </a:p>
      </dgm:t>
    </dgm:pt>
  </dgm:ptLst>
  <dgm:cxnLst>
    <dgm:cxn modelId="{89E1E921-FED5-4363-ADB0-219FB93D29FF}" srcId="{C1971B75-502F-4BA9-A889-0FB4D1B9FA51}" destId="{09169EA8-095D-40E0-866B-3C27463FEA2D}" srcOrd="7" destOrd="0" parTransId="{D45346A4-4E00-4E1A-88DA-56AC5148960A}" sibTransId="{68CB358D-EA36-476E-806A-23162B806813}"/>
    <dgm:cxn modelId="{6E077592-6525-48FF-BBFE-E29ADB3FB22D}" type="presOf" srcId="{16DE4F5E-65E2-4CB3-825A-6852E61A24B5}" destId="{D672310E-2FEF-48AC-99D6-6DF4F1ED18EB}" srcOrd="0" destOrd="0" presId="urn:microsoft.com/office/officeart/2005/8/layout/process5"/>
    <dgm:cxn modelId="{21BDEBCE-2468-435B-873F-C41C1CA57684}" srcId="{C1971B75-502F-4BA9-A889-0FB4D1B9FA51}" destId="{8BF15019-96BF-416B-A75F-F0E95E98F835}" srcOrd="0" destOrd="0" parTransId="{21DAD382-16DA-40C9-86EB-4B6E47B57EEB}" sibTransId="{B42C1BE7-472B-4144-845F-E4E54055210E}"/>
    <dgm:cxn modelId="{C6AF9A7E-16E3-4E3C-9AF9-84A3E52AEFFF}" type="presOf" srcId="{BBB528B1-C1E6-4AFB-8F3E-EA39FD66DE34}" destId="{502C2102-1122-4B0E-9809-28DC129D0BD5}" srcOrd="0" destOrd="0" presId="urn:microsoft.com/office/officeart/2005/8/layout/process5"/>
    <dgm:cxn modelId="{70CD0F8C-CA69-40C1-8CF3-3DE934E158AC}" type="presOf" srcId="{DCAAD5CB-B51F-44B6-9145-6FB2047E0C40}" destId="{0FDFFA1E-AF1A-45D4-9E81-CABAA4AD3C4C}" srcOrd="0" destOrd="0" presId="urn:microsoft.com/office/officeart/2005/8/layout/process5"/>
    <dgm:cxn modelId="{135D1785-5D1B-4AB9-B7BC-68B9B81E4AB7}" type="presOf" srcId="{15A50515-1D2F-4471-8924-285F6BDFBAB5}" destId="{68CCC5BB-0643-4CEB-9CED-897D1548E2E3}" srcOrd="1" destOrd="0" presId="urn:microsoft.com/office/officeart/2005/8/layout/process5"/>
    <dgm:cxn modelId="{CBF0A51B-A841-451F-9B6F-D1F711766B4E}" srcId="{C1971B75-502F-4BA9-A889-0FB4D1B9FA51}" destId="{A9BD2479-87D6-4F6C-BFCE-E44CD1A3B051}" srcOrd="2" destOrd="0" parTransId="{4CD93DD5-3076-4D3D-B7A6-8F8B3CD3EADF}" sibTransId="{81FACB9A-3A73-4DCA-A996-1EB2E8BE9B4D}"/>
    <dgm:cxn modelId="{A0920BC7-3F72-4F7A-B730-F14808DE9A98}" type="presOf" srcId="{A513FFFB-A651-48D5-9AEF-2618C0599174}" destId="{75872CC5-E91A-4559-BFCA-970EA8378D0C}" srcOrd="1" destOrd="0" presId="urn:microsoft.com/office/officeart/2005/8/layout/process5"/>
    <dgm:cxn modelId="{A2535665-B26B-4310-8D65-FA755D6F4841}" type="presOf" srcId="{C1971B75-502F-4BA9-A889-0FB4D1B9FA51}" destId="{6EE4E884-8421-4700-AE22-B233B6C093E1}" srcOrd="0" destOrd="0" presId="urn:microsoft.com/office/officeart/2005/8/layout/process5"/>
    <dgm:cxn modelId="{42DEF913-0D70-44DA-87B5-620EF837509B}" srcId="{C1971B75-502F-4BA9-A889-0FB4D1B9FA51}" destId="{40849EB6-1374-47AC-BA75-B1744DC34AA0}" srcOrd="3" destOrd="0" parTransId="{D5FF94C7-13DA-449F-BD2B-D2433836339B}" sibTransId="{15A50515-1D2F-4471-8924-285F6BDFBAB5}"/>
    <dgm:cxn modelId="{CEBC514F-7443-46E5-8A1B-D84587A8D7F1}" type="presOf" srcId="{83B17B8B-282A-4460-AE94-756C6EE0AE7A}" destId="{61788950-EBBB-491B-86FA-A3FB253BE6DD}" srcOrd="0" destOrd="0" presId="urn:microsoft.com/office/officeart/2005/8/layout/process5"/>
    <dgm:cxn modelId="{065547D1-5E8F-4B29-8488-DBB31E37186D}" srcId="{C1971B75-502F-4BA9-A889-0FB4D1B9FA51}" destId="{DCAAD5CB-B51F-44B6-9145-6FB2047E0C40}" srcOrd="6" destOrd="0" parTransId="{C0C454F5-74A1-42F5-8981-00C9593E1CF4}" sibTransId="{787583A0-2B11-405D-A5EB-612B6D811B14}"/>
    <dgm:cxn modelId="{966D5425-0E33-47DB-987F-7B65B5568559}" type="presOf" srcId="{787583A0-2B11-405D-A5EB-612B6D811B14}" destId="{0F806939-5132-432F-B44D-0A6FC6A28B33}" srcOrd="0" destOrd="0" presId="urn:microsoft.com/office/officeart/2005/8/layout/process5"/>
    <dgm:cxn modelId="{25181571-C50E-4B17-B7C7-681BB5F7651B}" type="presOf" srcId="{B42C1BE7-472B-4144-845F-E4E54055210E}" destId="{1F8EB57C-21E4-4C23-B334-D56ABB0B091E}" srcOrd="0" destOrd="0" presId="urn:microsoft.com/office/officeart/2005/8/layout/process5"/>
    <dgm:cxn modelId="{9DE0C218-4872-470E-AAAE-357BA4AA19A3}" type="presOf" srcId="{81FACB9A-3A73-4DCA-A996-1EB2E8BE9B4D}" destId="{D7617B92-8883-4A5F-AF58-780BCCC6C9EC}" srcOrd="1" destOrd="0" presId="urn:microsoft.com/office/officeart/2005/8/layout/process5"/>
    <dgm:cxn modelId="{6CD57E49-502D-49FE-8D50-CD9E048F420F}" type="presOf" srcId="{B42C1BE7-472B-4144-845F-E4E54055210E}" destId="{BDA8EF2C-21FA-44C2-A2ED-25F726EAC873}" srcOrd="1" destOrd="0" presId="urn:microsoft.com/office/officeart/2005/8/layout/process5"/>
    <dgm:cxn modelId="{96965701-4A11-461C-86AB-9D52188A5A6E}" srcId="{C1971B75-502F-4BA9-A889-0FB4D1B9FA51}" destId="{5E7DE40A-42F8-4491-9899-ABDCDA018668}" srcOrd="4" destOrd="0" parTransId="{85B3C67F-4F7B-42BD-ABCC-411C3D5B015F}" sibTransId="{A513FFFB-A651-48D5-9AEF-2618C0599174}"/>
    <dgm:cxn modelId="{43AEFDE8-B573-453E-8946-271F785F8CCD}" type="presOf" srcId="{09169EA8-095D-40E0-866B-3C27463FEA2D}" destId="{DFDFBB3C-469B-43EF-8F9B-DA8BDFC8F851}" srcOrd="0" destOrd="0" presId="urn:microsoft.com/office/officeart/2005/8/layout/process5"/>
    <dgm:cxn modelId="{00047C5E-5A6E-4E42-B70D-82650138111C}" type="presOf" srcId="{5E7DE40A-42F8-4491-9899-ABDCDA018668}" destId="{55FC33FD-0AD9-42E7-8754-8660D2CC92D7}" srcOrd="0" destOrd="0" presId="urn:microsoft.com/office/officeart/2005/8/layout/process5"/>
    <dgm:cxn modelId="{02839C44-C781-443D-92C4-BAA6F85FCFA6}" type="presOf" srcId="{A9BD2479-87D6-4F6C-BFCE-E44CD1A3B051}" destId="{A45414B8-EBE2-45CF-A72E-089C4CCE5753}" srcOrd="0" destOrd="0" presId="urn:microsoft.com/office/officeart/2005/8/layout/process5"/>
    <dgm:cxn modelId="{D461ED38-92EB-4EE6-A155-036E5B867A4E}" type="presOf" srcId="{787583A0-2B11-405D-A5EB-612B6D811B14}" destId="{C0904BD1-E9A9-4DC7-9946-2FF746F78E9F}" srcOrd="1" destOrd="0" presId="urn:microsoft.com/office/officeart/2005/8/layout/process5"/>
    <dgm:cxn modelId="{C420E8BC-30AC-4651-80BA-A57F6E631137}" type="presOf" srcId="{8BF15019-96BF-416B-A75F-F0E95E98F835}" destId="{206D1289-D3B3-4405-9557-C268020C7278}" srcOrd="0" destOrd="0" presId="urn:microsoft.com/office/officeart/2005/8/layout/process5"/>
    <dgm:cxn modelId="{B28CAFA8-FE94-4499-83D4-44A9395E5CE8}" type="presOf" srcId="{83B17B8B-282A-4460-AE94-756C6EE0AE7A}" destId="{7AF1880E-E6B7-44B5-A117-AA4CA799FF51}" srcOrd="1" destOrd="0" presId="urn:microsoft.com/office/officeart/2005/8/layout/process5"/>
    <dgm:cxn modelId="{A9558F20-9532-401F-9547-C992B40CEC44}" srcId="{C1971B75-502F-4BA9-A889-0FB4D1B9FA51}" destId="{16DE4F5E-65E2-4CB3-825A-6852E61A24B5}" srcOrd="5" destOrd="0" parTransId="{2E820293-5AA0-4B3C-B94A-7AEE2FC8A6B3}" sibTransId="{83B17B8B-282A-4460-AE94-756C6EE0AE7A}"/>
    <dgm:cxn modelId="{9751641B-D092-4F54-9153-DD2D83F71F7C}" type="presOf" srcId="{15A50515-1D2F-4471-8924-285F6BDFBAB5}" destId="{30675559-2952-43D1-9F3E-1A7E408CA393}" srcOrd="0" destOrd="0" presId="urn:microsoft.com/office/officeart/2005/8/layout/process5"/>
    <dgm:cxn modelId="{7C2B325F-EE83-4D6C-806F-53F9E9CF60AC}" type="presOf" srcId="{81FACB9A-3A73-4DCA-A996-1EB2E8BE9B4D}" destId="{15B58BE9-6279-4088-9F6A-5F2560AC6E7C}" srcOrd="0" destOrd="0" presId="urn:microsoft.com/office/officeart/2005/8/layout/process5"/>
    <dgm:cxn modelId="{DC1708E9-768D-4FD8-996C-17A3A1EF57B6}" type="presOf" srcId="{F77BBB69-517D-4D8E-AFAF-BB548D6220C1}" destId="{01D9D360-82BB-4526-98DB-15C9CE8A2786}" srcOrd="1" destOrd="0" presId="urn:microsoft.com/office/officeart/2005/8/layout/process5"/>
    <dgm:cxn modelId="{F49DCC17-CA15-479B-B258-13A3E1E15077}" type="presOf" srcId="{F77BBB69-517D-4D8E-AFAF-BB548D6220C1}" destId="{A1EB3BE3-DC0A-4D69-A9E3-7F256F72C8F9}" srcOrd="0" destOrd="0" presId="urn:microsoft.com/office/officeart/2005/8/layout/process5"/>
    <dgm:cxn modelId="{DD6B9BD6-F7B8-4BA7-83E4-96E2B11A9499}" type="presOf" srcId="{40849EB6-1374-47AC-BA75-B1744DC34AA0}" destId="{29C01E74-C274-49DA-80CB-6422C0BF02FC}" srcOrd="0" destOrd="0" presId="urn:microsoft.com/office/officeart/2005/8/layout/process5"/>
    <dgm:cxn modelId="{ED4824B2-6C90-4383-863D-207BB5006654}" srcId="{C1971B75-502F-4BA9-A889-0FB4D1B9FA51}" destId="{BBB528B1-C1E6-4AFB-8F3E-EA39FD66DE34}" srcOrd="1" destOrd="0" parTransId="{A0A4F2B5-0D73-43D3-8E77-6D4E0F63DC17}" sibTransId="{F77BBB69-517D-4D8E-AFAF-BB548D6220C1}"/>
    <dgm:cxn modelId="{9BD24913-F6C7-4683-9203-584BA599FDB3}" type="presOf" srcId="{A513FFFB-A651-48D5-9AEF-2618C0599174}" destId="{56290FE3-7940-409E-A059-39E807D7BEB3}" srcOrd="0" destOrd="0" presId="urn:microsoft.com/office/officeart/2005/8/layout/process5"/>
    <dgm:cxn modelId="{87BAA664-AC65-458A-8567-8F0A0E9E0570}" type="presParOf" srcId="{6EE4E884-8421-4700-AE22-B233B6C093E1}" destId="{206D1289-D3B3-4405-9557-C268020C7278}" srcOrd="0" destOrd="0" presId="urn:microsoft.com/office/officeart/2005/8/layout/process5"/>
    <dgm:cxn modelId="{4029D31E-643C-42F9-A2B9-91FA6C6149FD}" type="presParOf" srcId="{6EE4E884-8421-4700-AE22-B233B6C093E1}" destId="{1F8EB57C-21E4-4C23-B334-D56ABB0B091E}" srcOrd="1" destOrd="0" presId="urn:microsoft.com/office/officeart/2005/8/layout/process5"/>
    <dgm:cxn modelId="{58C9FC36-C5F8-4007-A29F-6CAF08E88137}" type="presParOf" srcId="{1F8EB57C-21E4-4C23-B334-D56ABB0B091E}" destId="{BDA8EF2C-21FA-44C2-A2ED-25F726EAC873}" srcOrd="0" destOrd="0" presId="urn:microsoft.com/office/officeart/2005/8/layout/process5"/>
    <dgm:cxn modelId="{F14237D1-A821-454C-A4EC-941E3C92A040}" type="presParOf" srcId="{6EE4E884-8421-4700-AE22-B233B6C093E1}" destId="{502C2102-1122-4B0E-9809-28DC129D0BD5}" srcOrd="2" destOrd="0" presId="urn:microsoft.com/office/officeart/2005/8/layout/process5"/>
    <dgm:cxn modelId="{7188F80A-08C3-422F-984A-9D5CBD13E70D}" type="presParOf" srcId="{6EE4E884-8421-4700-AE22-B233B6C093E1}" destId="{A1EB3BE3-DC0A-4D69-A9E3-7F256F72C8F9}" srcOrd="3" destOrd="0" presId="urn:microsoft.com/office/officeart/2005/8/layout/process5"/>
    <dgm:cxn modelId="{0EB26A02-0B82-4A78-AFD9-7CCBDC904198}" type="presParOf" srcId="{A1EB3BE3-DC0A-4D69-A9E3-7F256F72C8F9}" destId="{01D9D360-82BB-4526-98DB-15C9CE8A2786}" srcOrd="0" destOrd="0" presId="urn:microsoft.com/office/officeart/2005/8/layout/process5"/>
    <dgm:cxn modelId="{E195E7DA-1553-4879-B116-AD57508E707E}" type="presParOf" srcId="{6EE4E884-8421-4700-AE22-B233B6C093E1}" destId="{A45414B8-EBE2-45CF-A72E-089C4CCE5753}" srcOrd="4" destOrd="0" presId="urn:microsoft.com/office/officeart/2005/8/layout/process5"/>
    <dgm:cxn modelId="{0840DBEA-14D9-4391-82CD-7C9FA4977857}" type="presParOf" srcId="{6EE4E884-8421-4700-AE22-B233B6C093E1}" destId="{15B58BE9-6279-4088-9F6A-5F2560AC6E7C}" srcOrd="5" destOrd="0" presId="urn:microsoft.com/office/officeart/2005/8/layout/process5"/>
    <dgm:cxn modelId="{313CA5D2-772E-452E-8C75-A6B43CB20CEF}" type="presParOf" srcId="{15B58BE9-6279-4088-9F6A-5F2560AC6E7C}" destId="{D7617B92-8883-4A5F-AF58-780BCCC6C9EC}" srcOrd="0" destOrd="0" presId="urn:microsoft.com/office/officeart/2005/8/layout/process5"/>
    <dgm:cxn modelId="{5C17AA4D-FC75-4E0E-B0E4-9AC959BE303A}" type="presParOf" srcId="{6EE4E884-8421-4700-AE22-B233B6C093E1}" destId="{29C01E74-C274-49DA-80CB-6422C0BF02FC}" srcOrd="6" destOrd="0" presId="urn:microsoft.com/office/officeart/2005/8/layout/process5"/>
    <dgm:cxn modelId="{11325F40-E5DD-405E-AF2C-F4980203140C}" type="presParOf" srcId="{6EE4E884-8421-4700-AE22-B233B6C093E1}" destId="{30675559-2952-43D1-9F3E-1A7E408CA393}" srcOrd="7" destOrd="0" presId="urn:microsoft.com/office/officeart/2005/8/layout/process5"/>
    <dgm:cxn modelId="{675AC97E-BD56-4E37-8363-E908991858B4}" type="presParOf" srcId="{30675559-2952-43D1-9F3E-1A7E408CA393}" destId="{68CCC5BB-0643-4CEB-9CED-897D1548E2E3}" srcOrd="0" destOrd="0" presId="urn:microsoft.com/office/officeart/2005/8/layout/process5"/>
    <dgm:cxn modelId="{689E86C7-4136-457E-A3DD-C89FA3115F4F}" type="presParOf" srcId="{6EE4E884-8421-4700-AE22-B233B6C093E1}" destId="{55FC33FD-0AD9-42E7-8754-8660D2CC92D7}" srcOrd="8" destOrd="0" presId="urn:microsoft.com/office/officeart/2005/8/layout/process5"/>
    <dgm:cxn modelId="{78B6BDD7-44EA-48B1-9B34-1ED80C871863}" type="presParOf" srcId="{6EE4E884-8421-4700-AE22-B233B6C093E1}" destId="{56290FE3-7940-409E-A059-39E807D7BEB3}" srcOrd="9" destOrd="0" presId="urn:microsoft.com/office/officeart/2005/8/layout/process5"/>
    <dgm:cxn modelId="{8CF1A99B-BC48-4BE6-91C4-F0C4B19448B9}" type="presParOf" srcId="{56290FE3-7940-409E-A059-39E807D7BEB3}" destId="{75872CC5-E91A-4559-BFCA-970EA8378D0C}" srcOrd="0" destOrd="0" presId="urn:microsoft.com/office/officeart/2005/8/layout/process5"/>
    <dgm:cxn modelId="{4157FEEE-7710-4380-942A-90D1371007C9}" type="presParOf" srcId="{6EE4E884-8421-4700-AE22-B233B6C093E1}" destId="{D672310E-2FEF-48AC-99D6-6DF4F1ED18EB}" srcOrd="10" destOrd="0" presId="urn:microsoft.com/office/officeart/2005/8/layout/process5"/>
    <dgm:cxn modelId="{75680D91-23BC-4B32-AD7E-696D5694D197}" type="presParOf" srcId="{6EE4E884-8421-4700-AE22-B233B6C093E1}" destId="{61788950-EBBB-491B-86FA-A3FB253BE6DD}" srcOrd="11" destOrd="0" presId="urn:microsoft.com/office/officeart/2005/8/layout/process5"/>
    <dgm:cxn modelId="{79ADE4FF-A351-4234-847A-AF6D1D872D2D}" type="presParOf" srcId="{61788950-EBBB-491B-86FA-A3FB253BE6DD}" destId="{7AF1880E-E6B7-44B5-A117-AA4CA799FF51}" srcOrd="0" destOrd="0" presId="urn:microsoft.com/office/officeart/2005/8/layout/process5"/>
    <dgm:cxn modelId="{0CE43AD1-055B-4B79-ACB4-455B05C742E2}" type="presParOf" srcId="{6EE4E884-8421-4700-AE22-B233B6C093E1}" destId="{0FDFFA1E-AF1A-45D4-9E81-CABAA4AD3C4C}" srcOrd="12" destOrd="0" presId="urn:microsoft.com/office/officeart/2005/8/layout/process5"/>
    <dgm:cxn modelId="{AC86BEE5-77DB-488F-B4D3-4D7495398252}" type="presParOf" srcId="{6EE4E884-8421-4700-AE22-B233B6C093E1}" destId="{0F806939-5132-432F-B44D-0A6FC6A28B33}" srcOrd="13" destOrd="0" presId="urn:microsoft.com/office/officeart/2005/8/layout/process5"/>
    <dgm:cxn modelId="{8F65A378-1FAF-4EE3-8B6A-4CCCF6AA1E1E}" type="presParOf" srcId="{0F806939-5132-432F-B44D-0A6FC6A28B33}" destId="{C0904BD1-E9A9-4DC7-9946-2FF746F78E9F}" srcOrd="0" destOrd="0" presId="urn:microsoft.com/office/officeart/2005/8/layout/process5"/>
    <dgm:cxn modelId="{FC1CFE44-6606-4A2A-9318-40921EEE5069}" type="presParOf" srcId="{6EE4E884-8421-4700-AE22-B233B6C093E1}" destId="{DFDFBB3C-469B-43EF-8F9B-DA8BDFC8F851}"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DE6C1F-E4EF-419F-985B-9D35A680E690}" type="doc">
      <dgm:prSet loTypeId="urn:microsoft.com/office/officeart/2009/layout/ReverseList" loCatId="relationship" qsTypeId="urn:microsoft.com/office/officeart/2005/8/quickstyle/simple5" qsCatId="simple" csTypeId="urn:microsoft.com/office/officeart/2005/8/colors/colorful2" csCatId="colorful" phldr="1"/>
      <dgm:spPr/>
      <dgm:t>
        <a:bodyPr/>
        <a:lstStyle/>
        <a:p>
          <a:endParaRPr lang="uk-UA"/>
        </a:p>
      </dgm:t>
    </dgm:pt>
    <dgm:pt modelId="{602F2125-CB48-4394-9F77-70F0DA47C32C}">
      <dgm:prSet phldrT="[Текст]" custT="1"/>
      <dgm:spPr/>
      <dgm:t>
        <a:bodyPr/>
        <a:lstStyle/>
        <a:p>
          <a:pPr algn="ctr"/>
          <a:r>
            <a:rPr lang="uk-UA" sz="1400" b="1" dirty="0" smtClean="0">
              <a:latin typeface="Times New Roman" panose="02020603050405020304" pitchFamily="18" charset="0"/>
              <a:cs typeface="Times New Roman" panose="02020603050405020304" pitchFamily="18" charset="0"/>
            </a:rPr>
            <a:t>Причина:</a:t>
          </a:r>
        </a:p>
        <a:p>
          <a:pPr algn="ctr"/>
          <a:r>
            <a:rPr lang="uk-UA" sz="1400" dirty="0" smtClean="0">
              <a:latin typeface="Times New Roman" panose="02020603050405020304" pitchFamily="18" charset="0"/>
              <a:cs typeface="Times New Roman" panose="02020603050405020304" pitchFamily="18" charset="0"/>
            </a:rPr>
            <a:t>велике різноманіття учасників розрахункових відносин і форм розрахунків між ними</a:t>
          </a:r>
          <a:endParaRPr lang="uk-UA" sz="1400" dirty="0">
            <a:latin typeface="Times New Roman" panose="02020603050405020304" pitchFamily="18" charset="0"/>
            <a:cs typeface="Times New Roman" panose="02020603050405020304" pitchFamily="18" charset="0"/>
          </a:endParaRPr>
        </a:p>
      </dgm:t>
    </dgm:pt>
    <dgm:pt modelId="{059C81AF-D865-416F-920B-12BDD8970C9F}" type="parTrans" cxnId="{2A2371DD-2882-49B9-AD31-AD90A52259C9}">
      <dgm:prSet/>
      <dgm:spPr/>
      <dgm:t>
        <a:bodyPr/>
        <a:lstStyle/>
        <a:p>
          <a:endParaRPr lang="uk-UA"/>
        </a:p>
      </dgm:t>
    </dgm:pt>
    <dgm:pt modelId="{3B1C3C15-E65B-4B2D-AA79-AA764A94AE93}" type="sibTrans" cxnId="{2A2371DD-2882-49B9-AD31-AD90A52259C9}">
      <dgm:prSet/>
      <dgm:spPr/>
      <dgm:t>
        <a:bodyPr/>
        <a:lstStyle/>
        <a:p>
          <a:endParaRPr lang="uk-UA"/>
        </a:p>
      </dgm:t>
    </dgm:pt>
    <dgm:pt modelId="{DFF115DC-BA24-4934-99B5-6A7126F3886A}">
      <dgm:prSet phldrT="[Текст]" custT="1"/>
      <dgm:spPr/>
      <dgm:t>
        <a:bodyPr/>
        <a:lstStyle/>
        <a:p>
          <a:pPr algn="ctr"/>
          <a:endParaRPr lang="uk-UA" sz="1400" dirty="0" smtClean="0">
            <a:latin typeface="Times New Roman" panose="02020603050405020304" pitchFamily="18" charset="0"/>
            <a:cs typeface="Times New Roman" panose="02020603050405020304" pitchFamily="18" charset="0"/>
          </a:endParaRPr>
        </a:p>
        <a:p>
          <a:pPr algn="ctr"/>
          <a:r>
            <a:rPr lang="uk-UA" sz="1400" b="1" dirty="0" smtClean="0">
              <a:latin typeface="Times New Roman" panose="02020603050405020304" pitchFamily="18" charset="0"/>
              <a:cs typeface="Times New Roman" panose="02020603050405020304" pitchFamily="18" charset="0"/>
            </a:rPr>
            <a:t>Наслідок</a:t>
          </a:r>
          <a:r>
            <a:rPr lang="uk-UA" sz="1400" dirty="0" smtClean="0">
              <a:latin typeface="Times New Roman" panose="02020603050405020304" pitchFamily="18" charset="0"/>
              <a:cs typeface="Times New Roman" panose="02020603050405020304" pitchFamily="18" charset="0"/>
            </a:rPr>
            <a:t>:</a:t>
          </a:r>
        </a:p>
        <a:p>
          <a:pPr algn="ctr"/>
          <a:r>
            <a:rPr lang="uk-UA" sz="1400" dirty="0" smtClean="0">
              <a:latin typeface="Times New Roman" panose="02020603050405020304" pitchFamily="18" charset="0"/>
              <a:cs typeface="Times New Roman" panose="02020603050405020304" pitchFamily="18" charset="0"/>
            </a:rPr>
            <a:t>широкий спектр зловживань та ненавмисних помилок</a:t>
          </a:r>
          <a:endParaRPr lang="uk-UA" sz="1400" dirty="0">
            <a:latin typeface="Times New Roman" panose="02020603050405020304" pitchFamily="18" charset="0"/>
            <a:cs typeface="Times New Roman" panose="02020603050405020304" pitchFamily="18" charset="0"/>
          </a:endParaRPr>
        </a:p>
      </dgm:t>
    </dgm:pt>
    <dgm:pt modelId="{96AFCDC3-2123-42AC-B238-F5DB4FD94BD1}" type="parTrans" cxnId="{C6A86BBD-2791-4888-83B2-270159480F9D}">
      <dgm:prSet/>
      <dgm:spPr/>
      <dgm:t>
        <a:bodyPr/>
        <a:lstStyle/>
        <a:p>
          <a:endParaRPr lang="uk-UA"/>
        </a:p>
      </dgm:t>
    </dgm:pt>
    <dgm:pt modelId="{CAD7B27A-ED72-4AB8-B172-F0B2B197FE9E}" type="sibTrans" cxnId="{C6A86BBD-2791-4888-83B2-270159480F9D}">
      <dgm:prSet/>
      <dgm:spPr/>
      <dgm:t>
        <a:bodyPr/>
        <a:lstStyle/>
        <a:p>
          <a:endParaRPr lang="uk-UA"/>
        </a:p>
      </dgm:t>
    </dgm:pt>
    <dgm:pt modelId="{8B480F2A-1212-40E2-9F6F-3B80F10AC1A5}" type="pres">
      <dgm:prSet presAssocID="{72DE6C1F-E4EF-419F-985B-9D35A680E690}" presName="Name0" presStyleCnt="0">
        <dgm:presLayoutVars>
          <dgm:chMax val="2"/>
          <dgm:chPref val="2"/>
          <dgm:animLvl val="lvl"/>
        </dgm:presLayoutVars>
      </dgm:prSet>
      <dgm:spPr/>
      <dgm:t>
        <a:bodyPr/>
        <a:lstStyle/>
        <a:p>
          <a:endParaRPr lang="uk-UA"/>
        </a:p>
      </dgm:t>
    </dgm:pt>
    <dgm:pt modelId="{8E0D1C7F-96C2-48DD-A338-CD07FF1A146D}" type="pres">
      <dgm:prSet presAssocID="{72DE6C1F-E4EF-419F-985B-9D35A680E690}" presName="LeftText" presStyleLbl="revTx" presStyleIdx="0" presStyleCnt="0">
        <dgm:presLayoutVars>
          <dgm:bulletEnabled val="1"/>
        </dgm:presLayoutVars>
      </dgm:prSet>
      <dgm:spPr/>
      <dgm:t>
        <a:bodyPr/>
        <a:lstStyle/>
        <a:p>
          <a:endParaRPr lang="uk-UA"/>
        </a:p>
      </dgm:t>
    </dgm:pt>
    <dgm:pt modelId="{E2F977B9-1D17-4CFF-A250-57CFD99E7A44}" type="pres">
      <dgm:prSet presAssocID="{72DE6C1F-E4EF-419F-985B-9D35A680E690}" presName="LeftNode" presStyleLbl="bgImgPlace1" presStyleIdx="0" presStyleCnt="2" custScaleX="133026" custScaleY="88976" custLinFactNeighborX="-17277" custLinFactNeighborY="384">
        <dgm:presLayoutVars>
          <dgm:chMax val="2"/>
          <dgm:chPref val="2"/>
        </dgm:presLayoutVars>
      </dgm:prSet>
      <dgm:spPr/>
      <dgm:t>
        <a:bodyPr/>
        <a:lstStyle/>
        <a:p>
          <a:endParaRPr lang="uk-UA"/>
        </a:p>
      </dgm:t>
    </dgm:pt>
    <dgm:pt modelId="{AF8FC529-5BC8-4418-9849-7ED4C1D9891F}" type="pres">
      <dgm:prSet presAssocID="{72DE6C1F-E4EF-419F-985B-9D35A680E690}" presName="RightText" presStyleLbl="revTx" presStyleIdx="0" presStyleCnt="0">
        <dgm:presLayoutVars>
          <dgm:bulletEnabled val="1"/>
        </dgm:presLayoutVars>
      </dgm:prSet>
      <dgm:spPr/>
      <dgm:t>
        <a:bodyPr/>
        <a:lstStyle/>
        <a:p>
          <a:endParaRPr lang="uk-UA"/>
        </a:p>
      </dgm:t>
    </dgm:pt>
    <dgm:pt modelId="{3C4BAF67-7EBB-418A-A922-396B6C427E81}" type="pres">
      <dgm:prSet presAssocID="{72DE6C1F-E4EF-419F-985B-9D35A680E690}" presName="RightNode" presStyleLbl="bgImgPlace1" presStyleIdx="1" presStyleCnt="2" custScaleX="129974" custScaleY="88976" custLinFactNeighborX="20973" custLinFactNeighborY="384">
        <dgm:presLayoutVars>
          <dgm:chMax val="0"/>
          <dgm:chPref val="0"/>
        </dgm:presLayoutVars>
      </dgm:prSet>
      <dgm:spPr/>
      <dgm:t>
        <a:bodyPr/>
        <a:lstStyle/>
        <a:p>
          <a:endParaRPr lang="uk-UA"/>
        </a:p>
      </dgm:t>
    </dgm:pt>
    <dgm:pt modelId="{775B4E2C-D690-4D1F-B6DE-1822BBCEACE4}" type="pres">
      <dgm:prSet presAssocID="{72DE6C1F-E4EF-419F-985B-9D35A680E690}" presName="TopArrow" presStyleLbl="node1" presStyleIdx="0" presStyleCnt="2" custScaleX="113604"/>
      <dgm:spPr/>
      <dgm:t>
        <a:bodyPr/>
        <a:lstStyle/>
        <a:p>
          <a:endParaRPr lang="uk-UA"/>
        </a:p>
      </dgm:t>
    </dgm:pt>
    <dgm:pt modelId="{65ED851B-B66F-462B-BAEE-579E51FA0143}" type="pres">
      <dgm:prSet presAssocID="{72DE6C1F-E4EF-419F-985B-9D35A680E690}" presName="BottomArrow" presStyleLbl="node1" presStyleIdx="1" presStyleCnt="2" custScaleX="113604"/>
      <dgm:spPr/>
      <dgm:t>
        <a:bodyPr/>
        <a:lstStyle/>
        <a:p>
          <a:endParaRPr lang="uk-UA"/>
        </a:p>
      </dgm:t>
    </dgm:pt>
  </dgm:ptLst>
  <dgm:cxnLst>
    <dgm:cxn modelId="{8AE61D51-31CE-4E71-94CF-8FEF1EA64187}" type="presOf" srcId="{DFF115DC-BA24-4934-99B5-6A7126F3886A}" destId="{AF8FC529-5BC8-4418-9849-7ED4C1D9891F}" srcOrd="0" destOrd="0" presId="urn:microsoft.com/office/officeart/2009/layout/ReverseList"/>
    <dgm:cxn modelId="{2A2371DD-2882-49B9-AD31-AD90A52259C9}" srcId="{72DE6C1F-E4EF-419F-985B-9D35A680E690}" destId="{602F2125-CB48-4394-9F77-70F0DA47C32C}" srcOrd="0" destOrd="0" parTransId="{059C81AF-D865-416F-920B-12BDD8970C9F}" sibTransId="{3B1C3C15-E65B-4B2D-AA79-AA764A94AE93}"/>
    <dgm:cxn modelId="{954AEDC1-C9A7-4ACA-A4FD-2205BC22D3F0}" type="presOf" srcId="{DFF115DC-BA24-4934-99B5-6A7126F3886A}" destId="{3C4BAF67-7EBB-418A-A922-396B6C427E81}" srcOrd="1" destOrd="0" presId="urn:microsoft.com/office/officeart/2009/layout/ReverseList"/>
    <dgm:cxn modelId="{2882C99C-E48C-4CE7-9E61-1D0E4ED9AF61}" type="presOf" srcId="{602F2125-CB48-4394-9F77-70F0DA47C32C}" destId="{8E0D1C7F-96C2-48DD-A338-CD07FF1A146D}" srcOrd="0" destOrd="0" presId="urn:microsoft.com/office/officeart/2009/layout/ReverseList"/>
    <dgm:cxn modelId="{D65E27F7-07A6-42B1-8A46-12ED83D7B03E}" type="presOf" srcId="{602F2125-CB48-4394-9F77-70F0DA47C32C}" destId="{E2F977B9-1D17-4CFF-A250-57CFD99E7A44}" srcOrd="1" destOrd="0" presId="urn:microsoft.com/office/officeart/2009/layout/ReverseList"/>
    <dgm:cxn modelId="{AB264295-5352-4AF1-9C79-24A45370756C}" type="presOf" srcId="{72DE6C1F-E4EF-419F-985B-9D35A680E690}" destId="{8B480F2A-1212-40E2-9F6F-3B80F10AC1A5}" srcOrd="0" destOrd="0" presId="urn:microsoft.com/office/officeart/2009/layout/ReverseList"/>
    <dgm:cxn modelId="{C6A86BBD-2791-4888-83B2-270159480F9D}" srcId="{72DE6C1F-E4EF-419F-985B-9D35A680E690}" destId="{DFF115DC-BA24-4934-99B5-6A7126F3886A}" srcOrd="1" destOrd="0" parTransId="{96AFCDC3-2123-42AC-B238-F5DB4FD94BD1}" sibTransId="{CAD7B27A-ED72-4AB8-B172-F0B2B197FE9E}"/>
    <dgm:cxn modelId="{B0932810-02C0-4210-A758-9709ED36C9A2}" type="presParOf" srcId="{8B480F2A-1212-40E2-9F6F-3B80F10AC1A5}" destId="{8E0D1C7F-96C2-48DD-A338-CD07FF1A146D}" srcOrd="0" destOrd="0" presId="urn:microsoft.com/office/officeart/2009/layout/ReverseList"/>
    <dgm:cxn modelId="{8C53B593-BF45-4DE2-BCF2-D34F00912B9B}" type="presParOf" srcId="{8B480F2A-1212-40E2-9F6F-3B80F10AC1A5}" destId="{E2F977B9-1D17-4CFF-A250-57CFD99E7A44}" srcOrd="1" destOrd="0" presId="urn:microsoft.com/office/officeart/2009/layout/ReverseList"/>
    <dgm:cxn modelId="{0BE21B91-A663-43AF-A14E-B5D148532BCE}" type="presParOf" srcId="{8B480F2A-1212-40E2-9F6F-3B80F10AC1A5}" destId="{AF8FC529-5BC8-4418-9849-7ED4C1D9891F}" srcOrd="2" destOrd="0" presId="urn:microsoft.com/office/officeart/2009/layout/ReverseList"/>
    <dgm:cxn modelId="{540A8064-A9BB-4AE4-9DE3-E76788682956}" type="presParOf" srcId="{8B480F2A-1212-40E2-9F6F-3B80F10AC1A5}" destId="{3C4BAF67-7EBB-418A-A922-396B6C427E81}" srcOrd="3" destOrd="0" presId="urn:microsoft.com/office/officeart/2009/layout/ReverseList"/>
    <dgm:cxn modelId="{465BA64C-6DBD-4DD9-83DA-4AA63D0E5FDA}" type="presParOf" srcId="{8B480F2A-1212-40E2-9F6F-3B80F10AC1A5}" destId="{775B4E2C-D690-4D1F-B6DE-1822BBCEACE4}" srcOrd="4" destOrd="0" presId="urn:microsoft.com/office/officeart/2009/layout/ReverseList"/>
    <dgm:cxn modelId="{339DEB2E-15E9-443B-A57D-C7910FFF84AC}" type="presParOf" srcId="{8B480F2A-1212-40E2-9F6F-3B80F10AC1A5}" destId="{65ED851B-B66F-462B-BAEE-579E51FA0143}"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1262A3-6D80-463B-8717-12CE05894C66}" type="doc">
      <dgm:prSet loTypeId="urn:microsoft.com/office/officeart/2008/layout/RadialCluster" loCatId="cycle" qsTypeId="urn:microsoft.com/office/officeart/2005/8/quickstyle/simple5" qsCatId="simple" csTypeId="urn:microsoft.com/office/officeart/2005/8/colors/colorful4" csCatId="colorful" phldr="1"/>
      <dgm:spPr/>
      <dgm:t>
        <a:bodyPr/>
        <a:lstStyle/>
        <a:p>
          <a:endParaRPr lang="uk-UA"/>
        </a:p>
      </dgm:t>
    </dgm:pt>
    <dgm:pt modelId="{FD49A788-34E6-4C1F-BEC8-E04D85FF18B5}">
      <dgm:prSet phldrT="[Текст]" custT="1"/>
      <dgm:spPr/>
      <dgm:t>
        <a:bodyPr/>
        <a:lstStyle/>
        <a:p>
          <a:r>
            <a:rPr lang="uk-UA" sz="1600" dirty="0" smtClean="0">
              <a:latin typeface="Times New Roman" panose="02020603050405020304" pitchFamily="18" charset="0"/>
              <a:cs typeface="Times New Roman" panose="02020603050405020304" pitchFamily="18" charset="0"/>
            </a:rPr>
            <a:t>Дебіторська заборгованість може зростати за таких причин: </a:t>
          </a:r>
          <a:endParaRPr lang="uk-UA" sz="1600" dirty="0">
            <a:latin typeface="Times New Roman" panose="02020603050405020304" pitchFamily="18" charset="0"/>
            <a:cs typeface="Times New Roman" panose="02020603050405020304" pitchFamily="18" charset="0"/>
          </a:endParaRPr>
        </a:p>
      </dgm:t>
    </dgm:pt>
    <dgm:pt modelId="{5CA29782-A62D-4C0B-AB4E-58208D1FF8DF}" type="parTrans" cxnId="{67DE5A17-B39B-4C18-8314-225ABFA5CF8D}">
      <dgm:prSet/>
      <dgm:spPr/>
      <dgm:t>
        <a:bodyPr/>
        <a:lstStyle/>
        <a:p>
          <a:endParaRPr lang="uk-UA"/>
        </a:p>
      </dgm:t>
    </dgm:pt>
    <dgm:pt modelId="{2EB73443-DC80-46CA-B3BF-930222DFC5C5}" type="sibTrans" cxnId="{67DE5A17-B39B-4C18-8314-225ABFA5CF8D}">
      <dgm:prSet/>
      <dgm:spPr/>
      <dgm:t>
        <a:bodyPr/>
        <a:lstStyle/>
        <a:p>
          <a:endParaRPr lang="uk-UA"/>
        </a:p>
      </dgm:t>
    </dgm:pt>
    <dgm:pt modelId="{DA467C6D-F0B0-43BA-AF2C-64F1FBC85060}">
      <dgm:prSet phldrT="[Текст]" custT="1"/>
      <dgm:spPr/>
      <dgm:t>
        <a:bodyPr/>
        <a:lstStyle/>
        <a:p>
          <a:pPr algn="ctr"/>
          <a:r>
            <a:rPr lang="uk-UA" sz="1400" dirty="0" smtClean="0">
              <a:latin typeface="Times New Roman" panose="02020603050405020304" pitchFamily="18" charset="0"/>
              <a:cs typeface="Times New Roman" panose="02020603050405020304" pitchFamily="18" charset="0"/>
            </a:rPr>
            <a:t>Неправильний вибір партнерів (не за економічною доцільністю, а за певними суб’єктивними факторами)</a:t>
          </a:r>
          <a:endParaRPr lang="uk-UA" sz="1400" dirty="0">
            <a:latin typeface="Times New Roman" panose="02020603050405020304" pitchFamily="18" charset="0"/>
            <a:cs typeface="Times New Roman" panose="02020603050405020304" pitchFamily="18" charset="0"/>
          </a:endParaRPr>
        </a:p>
      </dgm:t>
    </dgm:pt>
    <dgm:pt modelId="{5AF76897-83FF-419D-BC5B-BE869E290635}" type="parTrans" cxnId="{66EA331F-49EE-4879-B5C7-C9D1FEAACCFD}">
      <dgm:prSet/>
      <dgm:spPr/>
      <dgm:t>
        <a:bodyPr/>
        <a:lstStyle/>
        <a:p>
          <a:endParaRPr lang="uk-UA"/>
        </a:p>
      </dgm:t>
    </dgm:pt>
    <dgm:pt modelId="{D9DB3425-F41F-4B21-A95C-6F6CE8F4F372}" type="sibTrans" cxnId="{66EA331F-49EE-4879-B5C7-C9D1FEAACCFD}">
      <dgm:prSet/>
      <dgm:spPr/>
      <dgm:t>
        <a:bodyPr/>
        <a:lstStyle/>
        <a:p>
          <a:endParaRPr lang="uk-UA"/>
        </a:p>
      </dgm:t>
    </dgm:pt>
    <dgm:pt modelId="{EED79B81-6FB6-42CD-91F7-8BC432838A2E}">
      <dgm:prSet phldrT="[Текст]" custT="1"/>
      <dgm:spPr/>
      <dgm:t>
        <a:bodyPr/>
        <a:lstStyle/>
        <a:p>
          <a:r>
            <a:rPr lang="uk-UA" sz="1400" dirty="0" smtClean="0">
              <a:latin typeface="Times New Roman" panose="02020603050405020304" pitchFamily="18" charset="0"/>
              <a:cs typeface="Times New Roman" panose="02020603050405020304" pitchFamily="18" charset="0"/>
            </a:rPr>
            <a:t>Труднощі в реалізації продукції</a:t>
          </a:r>
          <a:endParaRPr lang="uk-UA" sz="1400" dirty="0">
            <a:latin typeface="Times New Roman" panose="02020603050405020304" pitchFamily="18" charset="0"/>
            <a:cs typeface="Times New Roman" panose="02020603050405020304" pitchFamily="18" charset="0"/>
          </a:endParaRPr>
        </a:p>
      </dgm:t>
    </dgm:pt>
    <dgm:pt modelId="{38CBF449-A8F6-490E-83F5-949F4C74550B}" type="parTrans" cxnId="{632D2833-EB5F-4DC6-909F-E4BEA0E16CFE}">
      <dgm:prSet/>
      <dgm:spPr/>
      <dgm:t>
        <a:bodyPr/>
        <a:lstStyle/>
        <a:p>
          <a:endParaRPr lang="uk-UA"/>
        </a:p>
      </dgm:t>
    </dgm:pt>
    <dgm:pt modelId="{A26EB00C-FE08-4526-BBA6-FC8E071332B3}" type="sibTrans" cxnId="{632D2833-EB5F-4DC6-909F-E4BEA0E16CFE}">
      <dgm:prSet/>
      <dgm:spPr/>
      <dgm:t>
        <a:bodyPr/>
        <a:lstStyle/>
        <a:p>
          <a:endParaRPr lang="uk-UA"/>
        </a:p>
      </dgm:t>
    </dgm:pt>
    <dgm:pt modelId="{83B71074-21B2-49EB-8CB7-79ECBEABED9F}">
      <dgm:prSet phldrT="[Текст]" custT="1"/>
      <dgm:spPr/>
      <dgm:t>
        <a:bodyPr/>
        <a:lstStyle/>
        <a:p>
          <a:r>
            <a:rPr lang="uk-UA" sz="1400" dirty="0" smtClean="0">
              <a:latin typeface="Times New Roman" panose="02020603050405020304" pitchFamily="18" charset="0"/>
              <a:cs typeface="Times New Roman" panose="02020603050405020304" pitchFamily="18" charset="0"/>
            </a:rPr>
            <a:t>Занадто високі темпи нарощування обсягів продаж</a:t>
          </a:r>
          <a:endParaRPr lang="uk-UA" sz="1400" dirty="0">
            <a:latin typeface="Times New Roman" panose="02020603050405020304" pitchFamily="18" charset="0"/>
            <a:cs typeface="Times New Roman" panose="02020603050405020304" pitchFamily="18" charset="0"/>
          </a:endParaRPr>
        </a:p>
      </dgm:t>
    </dgm:pt>
    <dgm:pt modelId="{18F32E88-BDF8-44A3-8D16-F945EFF34670}" type="parTrans" cxnId="{643EFB00-76C0-4DC7-B5BF-4304B3CCDE2C}">
      <dgm:prSet/>
      <dgm:spPr/>
      <dgm:t>
        <a:bodyPr/>
        <a:lstStyle/>
        <a:p>
          <a:endParaRPr lang="uk-UA"/>
        </a:p>
      </dgm:t>
    </dgm:pt>
    <dgm:pt modelId="{1A20C708-F366-44E5-BA84-07E95BB7A3B1}" type="sibTrans" cxnId="{643EFB00-76C0-4DC7-B5BF-4304B3CCDE2C}">
      <dgm:prSet/>
      <dgm:spPr/>
      <dgm:t>
        <a:bodyPr/>
        <a:lstStyle/>
        <a:p>
          <a:endParaRPr lang="uk-UA"/>
        </a:p>
      </dgm:t>
    </dgm:pt>
    <dgm:pt modelId="{ACA304A1-0694-48AA-BECF-58A10965AAC4}">
      <dgm:prSet custT="1"/>
      <dgm:spPr/>
      <dgm:t>
        <a:bodyPr/>
        <a:lstStyle/>
        <a:p>
          <a:r>
            <a:rPr lang="uk-UA" sz="1400" dirty="0" smtClean="0">
              <a:latin typeface="Times New Roman" panose="02020603050405020304" pitchFamily="18" charset="0"/>
              <a:cs typeface="Times New Roman" panose="02020603050405020304" pitchFamily="18" charset="0"/>
            </a:rPr>
            <a:t>Неплатоспроможність і банкрутство окремих покупців</a:t>
          </a:r>
          <a:endParaRPr lang="uk-UA" sz="1400" dirty="0">
            <a:latin typeface="Times New Roman" panose="02020603050405020304" pitchFamily="18" charset="0"/>
            <a:cs typeface="Times New Roman" panose="02020603050405020304" pitchFamily="18" charset="0"/>
          </a:endParaRPr>
        </a:p>
      </dgm:t>
    </dgm:pt>
    <dgm:pt modelId="{915B8A57-FD0A-42BA-9C76-2423F1B465B1}" type="parTrans" cxnId="{6CC92C08-BD0A-47E7-8AF9-147B3771F4C2}">
      <dgm:prSet/>
      <dgm:spPr/>
      <dgm:t>
        <a:bodyPr/>
        <a:lstStyle/>
        <a:p>
          <a:endParaRPr lang="uk-UA"/>
        </a:p>
      </dgm:t>
    </dgm:pt>
    <dgm:pt modelId="{E620A8C2-4289-418E-9AF3-F065FEBE792E}" type="sibTrans" cxnId="{6CC92C08-BD0A-47E7-8AF9-147B3771F4C2}">
      <dgm:prSet/>
      <dgm:spPr/>
      <dgm:t>
        <a:bodyPr/>
        <a:lstStyle/>
        <a:p>
          <a:endParaRPr lang="uk-UA"/>
        </a:p>
      </dgm:t>
    </dgm:pt>
    <dgm:pt modelId="{21CD0A7A-2E1F-4A23-87B1-CEA95CC2C74A}">
      <dgm:prSet custT="1"/>
      <dgm:spPr/>
      <dgm:t>
        <a:bodyPr/>
        <a:lstStyle/>
        <a:p>
          <a:r>
            <a:rPr lang="uk-UA" sz="1400" dirty="0" smtClean="0">
              <a:latin typeface="Times New Roman" panose="02020603050405020304" pitchFamily="18" charset="0"/>
              <a:cs typeface="Times New Roman" panose="02020603050405020304" pitchFamily="18" charset="0"/>
            </a:rPr>
            <a:t>Неправильна кредитна політика підприємства стосовно покупців</a:t>
          </a:r>
          <a:endParaRPr lang="uk-UA" sz="1400" dirty="0">
            <a:latin typeface="Times New Roman" panose="02020603050405020304" pitchFamily="18" charset="0"/>
            <a:cs typeface="Times New Roman" panose="02020603050405020304" pitchFamily="18" charset="0"/>
          </a:endParaRPr>
        </a:p>
      </dgm:t>
    </dgm:pt>
    <dgm:pt modelId="{639FC023-E48D-4675-85D3-83EFE788BFC8}" type="parTrans" cxnId="{E5108F99-1E47-4BF2-A492-2DBCB6452190}">
      <dgm:prSet/>
      <dgm:spPr/>
      <dgm:t>
        <a:bodyPr/>
        <a:lstStyle/>
        <a:p>
          <a:endParaRPr lang="uk-UA"/>
        </a:p>
      </dgm:t>
    </dgm:pt>
    <dgm:pt modelId="{D2F0655D-238F-4B0F-8B97-7A9EADDFC08A}" type="sibTrans" cxnId="{E5108F99-1E47-4BF2-A492-2DBCB6452190}">
      <dgm:prSet/>
      <dgm:spPr/>
      <dgm:t>
        <a:bodyPr/>
        <a:lstStyle/>
        <a:p>
          <a:endParaRPr lang="uk-UA"/>
        </a:p>
      </dgm:t>
    </dgm:pt>
    <dgm:pt modelId="{0BB9006F-11EE-4091-BC4C-5B14838E32CB}">
      <dgm:prSet/>
      <dgm:spPr/>
      <dgm:t>
        <a:bodyPr/>
        <a:lstStyle/>
        <a:p>
          <a:endParaRPr lang="uk-UA"/>
        </a:p>
      </dgm:t>
    </dgm:pt>
    <dgm:pt modelId="{72584C30-400F-42E6-94B5-807C4BC806DB}" type="parTrans" cxnId="{2B96036D-488E-472E-A110-0C35750D5789}">
      <dgm:prSet/>
      <dgm:spPr/>
      <dgm:t>
        <a:bodyPr/>
        <a:lstStyle/>
        <a:p>
          <a:endParaRPr lang="uk-UA"/>
        </a:p>
      </dgm:t>
    </dgm:pt>
    <dgm:pt modelId="{1C020D0D-D0D9-460C-926C-0DFA07C4556C}" type="sibTrans" cxnId="{2B96036D-488E-472E-A110-0C35750D5789}">
      <dgm:prSet/>
      <dgm:spPr/>
      <dgm:t>
        <a:bodyPr/>
        <a:lstStyle/>
        <a:p>
          <a:endParaRPr lang="uk-UA"/>
        </a:p>
      </dgm:t>
    </dgm:pt>
    <dgm:pt modelId="{23D115D8-F905-48DF-841D-29BCAC3ADE25}" type="pres">
      <dgm:prSet presAssocID="{5B1262A3-6D80-463B-8717-12CE05894C66}" presName="Name0" presStyleCnt="0">
        <dgm:presLayoutVars>
          <dgm:chMax val="1"/>
          <dgm:chPref val="1"/>
          <dgm:dir/>
          <dgm:animOne val="branch"/>
          <dgm:animLvl val="lvl"/>
        </dgm:presLayoutVars>
      </dgm:prSet>
      <dgm:spPr/>
      <dgm:t>
        <a:bodyPr/>
        <a:lstStyle/>
        <a:p>
          <a:endParaRPr lang="uk-UA"/>
        </a:p>
      </dgm:t>
    </dgm:pt>
    <dgm:pt modelId="{70C61A88-3579-43C8-8F38-5053E443D67B}" type="pres">
      <dgm:prSet presAssocID="{FD49A788-34E6-4C1F-BEC8-E04D85FF18B5}" presName="singleCycle" presStyleCnt="0"/>
      <dgm:spPr/>
      <dgm:t>
        <a:bodyPr/>
        <a:lstStyle/>
        <a:p>
          <a:endParaRPr lang="uk-UA"/>
        </a:p>
      </dgm:t>
    </dgm:pt>
    <dgm:pt modelId="{D3C00CA4-5E80-45AB-876D-A346592B422B}" type="pres">
      <dgm:prSet presAssocID="{FD49A788-34E6-4C1F-BEC8-E04D85FF18B5}" presName="singleCenter" presStyleLbl="node1" presStyleIdx="0" presStyleCnt="6" custScaleX="115412" custScaleY="102156" custLinFactNeighborX="-51" custLinFactNeighborY="-1449">
        <dgm:presLayoutVars>
          <dgm:chMax val="7"/>
          <dgm:chPref val="7"/>
        </dgm:presLayoutVars>
      </dgm:prSet>
      <dgm:spPr/>
      <dgm:t>
        <a:bodyPr/>
        <a:lstStyle/>
        <a:p>
          <a:endParaRPr lang="uk-UA"/>
        </a:p>
      </dgm:t>
    </dgm:pt>
    <dgm:pt modelId="{AF3B0833-62C1-40C2-9E5C-8E5925DCE640}" type="pres">
      <dgm:prSet presAssocID="{5AF76897-83FF-419D-BC5B-BE869E290635}" presName="Name56" presStyleLbl="parChTrans1D2" presStyleIdx="0" presStyleCnt="5"/>
      <dgm:spPr/>
      <dgm:t>
        <a:bodyPr/>
        <a:lstStyle/>
        <a:p>
          <a:endParaRPr lang="uk-UA"/>
        </a:p>
      </dgm:t>
    </dgm:pt>
    <dgm:pt modelId="{1CF34E28-43B7-4C7E-A93A-17B2F8433E70}" type="pres">
      <dgm:prSet presAssocID="{DA467C6D-F0B0-43BA-AF2C-64F1FBC85060}" presName="text0" presStyleLbl="node1" presStyleIdx="1" presStyleCnt="6" custScaleX="252287">
        <dgm:presLayoutVars>
          <dgm:bulletEnabled val="1"/>
        </dgm:presLayoutVars>
      </dgm:prSet>
      <dgm:spPr/>
      <dgm:t>
        <a:bodyPr/>
        <a:lstStyle/>
        <a:p>
          <a:endParaRPr lang="uk-UA"/>
        </a:p>
      </dgm:t>
    </dgm:pt>
    <dgm:pt modelId="{BEB97707-30BB-47DC-AD99-C6FB7BB48AAA}" type="pres">
      <dgm:prSet presAssocID="{38CBF449-A8F6-490E-83F5-949F4C74550B}" presName="Name56" presStyleLbl="parChTrans1D2" presStyleIdx="1" presStyleCnt="5"/>
      <dgm:spPr/>
      <dgm:t>
        <a:bodyPr/>
        <a:lstStyle/>
        <a:p>
          <a:endParaRPr lang="uk-UA"/>
        </a:p>
      </dgm:t>
    </dgm:pt>
    <dgm:pt modelId="{3D25BD4D-CE1A-4286-888B-BA44EDB47F28}" type="pres">
      <dgm:prSet presAssocID="{EED79B81-6FB6-42CD-91F7-8BC432838A2E}" presName="text0" presStyleLbl="node1" presStyleIdx="2" presStyleCnt="6" custScaleX="168217" custRadScaleRad="134879" custRadScaleInc="7416">
        <dgm:presLayoutVars>
          <dgm:bulletEnabled val="1"/>
        </dgm:presLayoutVars>
      </dgm:prSet>
      <dgm:spPr/>
      <dgm:t>
        <a:bodyPr/>
        <a:lstStyle/>
        <a:p>
          <a:endParaRPr lang="uk-UA"/>
        </a:p>
      </dgm:t>
    </dgm:pt>
    <dgm:pt modelId="{4ECAC1F9-3E4F-4996-95C6-7F1038BCAD02}" type="pres">
      <dgm:prSet presAssocID="{18F32E88-BDF8-44A3-8D16-F945EFF34670}" presName="Name56" presStyleLbl="parChTrans1D2" presStyleIdx="2" presStyleCnt="5"/>
      <dgm:spPr/>
      <dgm:t>
        <a:bodyPr/>
        <a:lstStyle/>
        <a:p>
          <a:endParaRPr lang="uk-UA"/>
        </a:p>
      </dgm:t>
    </dgm:pt>
    <dgm:pt modelId="{A5F12B09-EF45-4329-A3F0-E81B49E4082E}" type="pres">
      <dgm:prSet presAssocID="{83B71074-21B2-49EB-8CB7-79ECBEABED9F}" presName="text0" presStyleLbl="node1" presStyleIdx="3" presStyleCnt="6" custScaleX="204177" custRadScaleRad="124828" custRadScaleInc="-42197">
        <dgm:presLayoutVars>
          <dgm:bulletEnabled val="1"/>
        </dgm:presLayoutVars>
      </dgm:prSet>
      <dgm:spPr/>
      <dgm:t>
        <a:bodyPr/>
        <a:lstStyle/>
        <a:p>
          <a:endParaRPr lang="uk-UA"/>
        </a:p>
      </dgm:t>
    </dgm:pt>
    <dgm:pt modelId="{4C1BAE50-8FD7-428E-B0B5-22B870C98589}" type="pres">
      <dgm:prSet presAssocID="{915B8A57-FD0A-42BA-9C76-2423F1B465B1}" presName="Name56" presStyleLbl="parChTrans1D2" presStyleIdx="3" presStyleCnt="5"/>
      <dgm:spPr/>
      <dgm:t>
        <a:bodyPr/>
        <a:lstStyle/>
        <a:p>
          <a:endParaRPr lang="uk-UA"/>
        </a:p>
      </dgm:t>
    </dgm:pt>
    <dgm:pt modelId="{951006DC-0B86-472B-B52A-F99B41AF9A62}" type="pres">
      <dgm:prSet presAssocID="{ACA304A1-0694-48AA-BECF-58A10965AAC4}" presName="text0" presStyleLbl="node1" presStyleIdx="4" presStyleCnt="6" custScaleX="176981" custRadScaleRad="121381" custRadScaleInc="44357">
        <dgm:presLayoutVars>
          <dgm:bulletEnabled val="1"/>
        </dgm:presLayoutVars>
      </dgm:prSet>
      <dgm:spPr/>
      <dgm:t>
        <a:bodyPr/>
        <a:lstStyle/>
        <a:p>
          <a:endParaRPr lang="uk-UA"/>
        </a:p>
      </dgm:t>
    </dgm:pt>
    <dgm:pt modelId="{D237F1E1-21A6-4A52-8E34-550FDAD79B1C}" type="pres">
      <dgm:prSet presAssocID="{639FC023-E48D-4675-85D3-83EFE788BFC8}" presName="Name56" presStyleLbl="parChTrans1D2" presStyleIdx="4" presStyleCnt="5"/>
      <dgm:spPr/>
      <dgm:t>
        <a:bodyPr/>
        <a:lstStyle/>
        <a:p>
          <a:endParaRPr lang="uk-UA"/>
        </a:p>
      </dgm:t>
    </dgm:pt>
    <dgm:pt modelId="{F8B7479C-15DA-46CA-B967-9B40251C2F86}" type="pres">
      <dgm:prSet presAssocID="{21CD0A7A-2E1F-4A23-87B1-CEA95CC2C74A}" presName="text0" presStyleLbl="node1" presStyleIdx="5" presStyleCnt="6" custScaleX="181913" custRadScaleRad="128152" custRadScaleInc="-639">
        <dgm:presLayoutVars>
          <dgm:bulletEnabled val="1"/>
        </dgm:presLayoutVars>
      </dgm:prSet>
      <dgm:spPr/>
      <dgm:t>
        <a:bodyPr/>
        <a:lstStyle/>
        <a:p>
          <a:endParaRPr lang="uk-UA"/>
        </a:p>
      </dgm:t>
    </dgm:pt>
  </dgm:ptLst>
  <dgm:cxnLst>
    <dgm:cxn modelId="{632D2833-EB5F-4DC6-909F-E4BEA0E16CFE}" srcId="{FD49A788-34E6-4C1F-BEC8-E04D85FF18B5}" destId="{EED79B81-6FB6-42CD-91F7-8BC432838A2E}" srcOrd="1" destOrd="0" parTransId="{38CBF449-A8F6-490E-83F5-949F4C74550B}" sibTransId="{A26EB00C-FE08-4526-BBA6-FC8E071332B3}"/>
    <dgm:cxn modelId="{2ED8ADF2-4615-430E-B5A2-AECFBA60DD66}" type="presOf" srcId="{5B1262A3-6D80-463B-8717-12CE05894C66}" destId="{23D115D8-F905-48DF-841D-29BCAC3ADE25}" srcOrd="0" destOrd="0" presId="urn:microsoft.com/office/officeart/2008/layout/RadialCluster"/>
    <dgm:cxn modelId="{70EC1907-D6B5-405A-AFD3-4F8043EF2FAC}" type="presOf" srcId="{FD49A788-34E6-4C1F-BEC8-E04D85FF18B5}" destId="{D3C00CA4-5E80-45AB-876D-A346592B422B}" srcOrd="0" destOrd="0" presId="urn:microsoft.com/office/officeart/2008/layout/RadialCluster"/>
    <dgm:cxn modelId="{66EA331F-49EE-4879-B5C7-C9D1FEAACCFD}" srcId="{FD49A788-34E6-4C1F-BEC8-E04D85FF18B5}" destId="{DA467C6D-F0B0-43BA-AF2C-64F1FBC85060}" srcOrd="0" destOrd="0" parTransId="{5AF76897-83FF-419D-BC5B-BE869E290635}" sibTransId="{D9DB3425-F41F-4B21-A95C-6F6CE8F4F372}"/>
    <dgm:cxn modelId="{77AE8D4A-7F9D-4950-B9C1-FDCAF3EB3FB7}" type="presOf" srcId="{21CD0A7A-2E1F-4A23-87B1-CEA95CC2C74A}" destId="{F8B7479C-15DA-46CA-B967-9B40251C2F86}" srcOrd="0" destOrd="0" presId="urn:microsoft.com/office/officeart/2008/layout/RadialCluster"/>
    <dgm:cxn modelId="{7D14C44D-AC43-4E35-8093-37E093386759}" type="presOf" srcId="{83B71074-21B2-49EB-8CB7-79ECBEABED9F}" destId="{A5F12B09-EF45-4329-A3F0-E81B49E4082E}" srcOrd="0" destOrd="0" presId="urn:microsoft.com/office/officeart/2008/layout/RadialCluster"/>
    <dgm:cxn modelId="{78D81597-C17C-4E44-8CE8-989B702C6FE8}" type="presOf" srcId="{5AF76897-83FF-419D-BC5B-BE869E290635}" destId="{AF3B0833-62C1-40C2-9E5C-8E5925DCE640}" srcOrd="0" destOrd="0" presId="urn:microsoft.com/office/officeart/2008/layout/RadialCluster"/>
    <dgm:cxn modelId="{F40087D7-03B3-4D06-B7F2-95A530ADBE37}" type="presOf" srcId="{915B8A57-FD0A-42BA-9C76-2423F1B465B1}" destId="{4C1BAE50-8FD7-428E-B0B5-22B870C98589}" srcOrd="0" destOrd="0" presId="urn:microsoft.com/office/officeart/2008/layout/RadialCluster"/>
    <dgm:cxn modelId="{2B96036D-488E-472E-A110-0C35750D5789}" srcId="{5B1262A3-6D80-463B-8717-12CE05894C66}" destId="{0BB9006F-11EE-4091-BC4C-5B14838E32CB}" srcOrd="1" destOrd="0" parTransId="{72584C30-400F-42E6-94B5-807C4BC806DB}" sibTransId="{1C020D0D-D0D9-460C-926C-0DFA07C4556C}"/>
    <dgm:cxn modelId="{643EFB00-76C0-4DC7-B5BF-4304B3CCDE2C}" srcId="{FD49A788-34E6-4C1F-BEC8-E04D85FF18B5}" destId="{83B71074-21B2-49EB-8CB7-79ECBEABED9F}" srcOrd="2" destOrd="0" parTransId="{18F32E88-BDF8-44A3-8D16-F945EFF34670}" sibTransId="{1A20C708-F366-44E5-BA84-07E95BB7A3B1}"/>
    <dgm:cxn modelId="{C4597AC1-3C0D-41AE-861C-557D545D7680}" type="presOf" srcId="{ACA304A1-0694-48AA-BECF-58A10965AAC4}" destId="{951006DC-0B86-472B-B52A-F99B41AF9A62}" srcOrd="0" destOrd="0" presId="urn:microsoft.com/office/officeart/2008/layout/RadialCluster"/>
    <dgm:cxn modelId="{2DD5234F-9064-4D29-918A-453351574B47}" type="presOf" srcId="{38CBF449-A8F6-490E-83F5-949F4C74550B}" destId="{BEB97707-30BB-47DC-AD99-C6FB7BB48AAA}" srcOrd="0" destOrd="0" presId="urn:microsoft.com/office/officeart/2008/layout/RadialCluster"/>
    <dgm:cxn modelId="{2AB7C59F-B331-4BC4-8007-8EF26FE285E5}" type="presOf" srcId="{EED79B81-6FB6-42CD-91F7-8BC432838A2E}" destId="{3D25BD4D-CE1A-4286-888B-BA44EDB47F28}" srcOrd="0" destOrd="0" presId="urn:microsoft.com/office/officeart/2008/layout/RadialCluster"/>
    <dgm:cxn modelId="{6CC92C08-BD0A-47E7-8AF9-147B3771F4C2}" srcId="{FD49A788-34E6-4C1F-BEC8-E04D85FF18B5}" destId="{ACA304A1-0694-48AA-BECF-58A10965AAC4}" srcOrd="3" destOrd="0" parTransId="{915B8A57-FD0A-42BA-9C76-2423F1B465B1}" sibTransId="{E620A8C2-4289-418E-9AF3-F065FEBE792E}"/>
    <dgm:cxn modelId="{E5108F99-1E47-4BF2-A492-2DBCB6452190}" srcId="{FD49A788-34E6-4C1F-BEC8-E04D85FF18B5}" destId="{21CD0A7A-2E1F-4A23-87B1-CEA95CC2C74A}" srcOrd="4" destOrd="0" parTransId="{639FC023-E48D-4675-85D3-83EFE788BFC8}" sibTransId="{D2F0655D-238F-4B0F-8B97-7A9EADDFC08A}"/>
    <dgm:cxn modelId="{67DE5A17-B39B-4C18-8314-225ABFA5CF8D}" srcId="{5B1262A3-6D80-463B-8717-12CE05894C66}" destId="{FD49A788-34E6-4C1F-BEC8-E04D85FF18B5}" srcOrd="0" destOrd="0" parTransId="{5CA29782-A62D-4C0B-AB4E-58208D1FF8DF}" sibTransId="{2EB73443-DC80-46CA-B3BF-930222DFC5C5}"/>
    <dgm:cxn modelId="{0FD160F4-6077-4937-ABD2-A9EAA922A8C8}" type="presOf" srcId="{18F32E88-BDF8-44A3-8D16-F945EFF34670}" destId="{4ECAC1F9-3E4F-4996-95C6-7F1038BCAD02}" srcOrd="0" destOrd="0" presId="urn:microsoft.com/office/officeart/2008/layout/RadialCluster"/>
    <dgm:cxn modelId="{5BF4D75C-5861-4DF6-88B8-364E32447A24}" type="presOf" srcId="{DA467C6D-F0B0-43BA-AF2C-64F1FBC85060}" destId="{1CF34E28-43B7-4C7E-A93A-17B2F8433E70}" srcOrd="0" destOrd="0" presId="urn:microsoft.com/office/officeart/2008/layout/RadialCluster"/>
    <dgm:cxn modelId="{B14BEF57-EDC9-4098-88B0-3257D1772896}" type="presOf" srcId="{639FC023-E48D-4675-85D3-83EFE788BFC8}" destId="{D237F1E1-21A6-4A52-8E34-550FDAD79B1C}" srcOrd="0" destOrd="0" presId="urn:microsoft.com/office/officeart/2008/layout/RadialCluster"/>
    <dgm:cxn modelId="{B3A7EC0B-9722-473D-974C-8453FE55130A}" type="presParOf" srcId="{23D115D8-F905-48DF-841D-29BCAC3ADE25}" destId="{70C61A88-3579-43C8-8F38-5053E443D67B}" srcOrd="0" destOrd="0" presId="urn:microsoft.com/office/officeart/2008/layout/RadialCluster"/>
    <dgm:cxn modelId="{2369F5B5-D91A-40E0-88C0-A761A613BEF6}" type="presParOf" srcId="{70C61A88-3579-43C8-8F38-5053E443D67B}" destId="{D3C00CA4-5E80-45AB-876D-A346592B422B}" srcOrd="0" destOrd="0" presId="urn:microsoft.com/office/officeart/2008/layout/RadialCluster"/>
    <dgm:cxn modelId="{F82A0890-8078-4B3F-99DC-3049A726E9A0}" type="presParOf" srcId="{70C61A88-3579-43C8-8F38-5053E443D67B}" destId="{AF3B0833-62C1-40C2-9E5C-8E5925DCE640}" srcOrd="1" destOrd="0" presId="urn:microsoft.com/office/officeart/2008/layout/RadialCluster"/>
    <dgm:cxn modelId="{6794B603-2C15-4180-B10D-49F224DC41FA}" type="presParOf" srcId="{70C61A88-3579-43C8-8F38-5053E443D67B}" destId="{1CF34E28-43B7-4C7E-A93A-17B2F8433E70}" srcOrd="2" destOrd="0" presId="urn:microsoft.com/office/officeart/2008/layout/RadialCluster"/>
    <dgm:cxn modelId="{01FFDF47-5949-4BFA-94F9-01F34D5A38F9}" type="presParOf" srcId="{70C61A88-3579-43C8-8F38-5053E443D67B}" destId="{BEB97707-30BB-47DC-AD99-C6FB7BB48AAA}" srcOrd="3" destOrd="0" presId="urn:microsoft.com/office/officeart/2008/layout/RadialCluster"/>
    <dgm:cxn modelId="{86F0EAED-B9D9-4340-AE22-B70BBED6F755}" type="presParOf" srcId="{70C61A88-3579-43C8-8F38-5053E443D67B}" destId="{3D25BD4D-CE1A-4286-888B-BA44EDB47F28}" srcOrd="4" destOrd="0" presId="urn:microsoft.com/office/officeart/2008/layout/RadialCluster"/>
    <dgm:cxn modelId="{9EDC9DB6-3286-4031-A6D0-3B032C42423F}" type="presParOf" srcId="{70C61A88-3579-43C8-8F38-5053E443D67B}" destId="{4ECAC1F9-3E4F-4996-95C6-7F1038BCAD02}" srcOrd="5" destOrd="0" presId="urn:microsoft.com/office/officeart/2008/layout/RadialCluster"/>
    <dgm:cxn modelId="{379669BF-A9C8-4848-B64C-A3C97D2F6696}" type="presParOf" srcId="{70C61A88-3579-43C8-8F38-5053E443D67B}" destId="{A5F12B09-EF45-4329-A3F0-E81B49E4082E}" srcOrd="6" destOrd="0" presId="urn:microsoft.com/office/officeart/2008/layout/RadialCluster"/>
    <dgm:cxn modelId="{DA99DED5-C9FD-4214-969C-201FEEE35772}" type="presParOf" srcId="{70C61A88-3579-43C8-8F38-5053E443D67B}" destId="{4C1BAE50-8FD7-428E-B0B5-22B870C98589}" srcOrd="7" destOrd="0" presId="urn:microsoft.com/office/officeart/2008/layout/RadialCluster"/>
    <dgm:cxn modelId="{370DF714-FA66-4C30-BB67-FB6A4CD78FBD}" type="presParOf" srcId="{70C61A88-3579-43C8-8F38-5053E443D67B}" destId="{951006DC-0B86-472B-B52A-F99B41AF9A62}" srcOrd="8" destOrd="0" presId="urn:microsoft.com/office/officeart/2008/layout/RadialCluster"/>
    <dgm:cxn modelId="{9E52EF48-2F16-474B-A620-8CF061341F1B}" type="presParOf" srcId="{70C61A88-3579-43C8-8F38-5053E443D67B}" destId="{D237F1E1-21A6-4A52-8E34-550FDAD79B1C}" srcOrd="9" destOrd="0" presId="urn:microsoft.com/office/officeart/2008/layout/RadialCluster"/>
    <dgm:cxn modelId="{647C66DA-748A-4879-AA5D-CD7B6F95C66F}" type="presParOf" srcId="{70C61A88-3579-43C8-8F38-5053E443D67B}" destId="{F8B7479C-15DA-46CA-B967-9B40251C2F86}"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3734412-307E-4D17-90A6-D71F88EC6016}" type="datetimeFigureOut">
              <a:rPr lang="uk-UA" smtClean="0"/>
              <a:t>10.03.2019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EEC851E-DF44-4853-B4E5-0577B343E04C}" type="slidenum">
              <a:rPr lang="uk-UA" smtClean="0"/>
              <a:t>‹#›</a:t>
            </a:fld>
            <a:endParaRPr lang="uk-UA"/>
          </a:p>
        </p:txBody>
      </p:sp>
    </p:spTree>
    <p:extLst>
      <p:ext uri="{BB962C8B-B14F-4D97-AF65-F5344CB8AC3E}">
        <p14:creationId xmlns:p14="http://schemas.microsoft.com/office/powerpoint/2010/main" val="155772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3734412-307E-4D17-90A6-D71F88EC6016}" type="datetimeFigureOut">
              <a:rPr lang="uk-UA" smtClean="0"/>
              <a:t>10.03.2019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EEC851E-DF44-4853-B4E5-0577B343E04C}" type="slidenum">
              <a:rPr lang="uk-UA" smtClean="0"/>
              <a:t>‹#›</a:t>
            </a:fld>
            <a:endParaRPr lang="uk-UA"/>
          </a:p>
        </p:txBody>
      </p:sp>
    </p:spTree>
    <p:extLst>
      <p:ext uri="{BB962C8B-B14F-4D97-AF65-F5344CB8AC3E}">
        <p14:creationId xmlns:p14="http://schemas.microsoft.com/office/powerpoint/2010/main" val="128887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3734412-307E-4D17-90A6-D71F88EC6016}" type="datetimeFigureOut">
              <a:rPr lang="uk-UA" smtClean="0"/>
              <a:t>10.03.2019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EEC851E-DF44-4853-B4E5-0577B343E04C}" type="slidenum">
              <a:rPr lang="uk-UA" smtClean="0"/>
              <a:t>‹#›</a:t>
            </a:fld>
            <a:endParaRPr lang="uk-UA"/>
          </a:p>
        </p:txBody>
      </p:sp>
    </p:spTree>
    <p:extLst>
      <p:ext uri="{BB962C8B-B14F-4D97-AF65-F5344CB8AC3E}">
        <p14:creationId xmlns:p14="http://schemas.microsoft.com/office/powerpoint/2010/main" val="131159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3734412-307E-4D17-90A6-D71F88EC6016}" type="datetimeFigureOut">
              <a:rPr lang="uk-UA" smtClean="0"/>
              <a:t>10.03.2019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EEC851E-DF44-4853-B4E5-0577B343E04C}" type="slidenum">
              <a:rPr lang="uk-UA" smtClean="0"/>
              <a:t>‹#›</a:t>
            </a:fld>
            <a:endParaRPr lang="uk-UA"/>
          </a:p>
        </p:txBody>
      </p:sp>
    </p:spTree>
    <p:extLst>
      <p:ext uri="{BB962C8B-B14F-4D97-AF65-F5344CB8AC3E}">
        <p14:creationId xmlns:p14="http://schemas.microsoft.com/office/powerpoint/2010/main" val="253108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734412-307E-4D17-90A6-D71F88EC6016}" type="datetimeFigureOut">
              <a:rPr lang="uk-UA" smtClean="0"/>
              <a:t>10.03.2019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EEC851E-DF44-4853-B4E5-0577B343E04C}" type="slidenum">
              <a:rPr lang="uk-UA" smtClean="0"/>
              <a:t>‹#›</a:t>
            </a:fld>
            <a:endParaRPr lang="uk-UA"/>
          </a:p>
        </p:txBody>
      </p:sp>
    </p:spTree>
    <p:extLst>
      <p:ext uri="{BB962C8B-B14F-4D97-AF65-F5344CB8AC3E}">
        <p14:creationId xmlns:p14="http://schemas.microsoft.com/office/powerpoint/2010/main" val="5205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3734412-307E-4D17-90A6-D71F88EC6016}" type="datetimeFigureOut">
              <a:rPr lang="uk-UA" smtClean="0"/>
              <a:t>10.03.2019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EEC851E-DF44-4853-B4E5-0577B343E04C}" type="slidenum">
              <a:rPr lang="uk-UA" smtClean="0"/>
              <a:t>‹#›</a:t>
            </a:fld>
            <a:endParaRPr lang="uk-UA"/>
          </a:p>
        </p:txBody>
      </p:sp>
    </p:spTree>
    <p:extLst>
      <p:ext uri="{BB962C8B-B14F-4D97-AF65-F5344CB8AC3E}">
        <p14:creationId xmlns:p14="http://schemas.microsoft.com/office/powerpoint/2010/main" val="305299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3734412-307E-4D17-90A6-D71F88EC6016}" type="datetimeFigureOut">
              <a:rPr lang="uk-UA" smtClean="0"/>
              <a:t>10.03.2019</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6EEC851E-DF44-4853-B4E5-0577B343E04C}" type="slidenum">
              <a:rPr lang="uk-UA" smtClean="0"/>
              <a:t>‹#›</a:t>
            </a:fld>
            <a:endParaRPr lang="uk-UA"/>
          </a:p>
        </p:txBody>
      </p:sp>
    </p:spTree>
    <p:extLst>
      <p:ext uri="{BB962C8B-B14F-4D97-AF65-F5344CB8AC3E}">
        <p14:creationId xmlns:p14="http://schemas.microsoft.com/office/powerpoint/2010/main" val="341147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3734412-307E-4D17-90A6-D71F88EC6016}" type="datetimeFigureOut">
              <a:rPr lang="uk-UA" smtClean="0"/>
              <a:t>10.03.2019</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6EEC851E-DF44-4853-B4E5-0577B343E04C}" type="slidenum">
              <a:rPr lang="uk-UA" smtClean="0"/>
              <a:t>‹#›</a:t>
            </a:fld>
            <a:endParaRPr lang="uk-UA"/>
          </a:p>
        </p:txBody>
      </p:sp>
    </p:spTree>
    <p:extLst>
      <p:ext uri="{BB962C8B-B14F-4D97-AF65-F5344CB8AC3E}">
        <p14:creationId xmlns:p14="http://schemas.microsoft.com/office/powerpoint/2010/main" val="240998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734412-307E-4D17-90A6-D71F88EC6016}" type="datetimeFigureOut">
              <a:rPr lang="uk-UA" smtClean="0"/>
              <a:t>10.03.2019</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6EEC851E-DF44-4853-B4E5-0577B343E04C}" type="slidenum">
              <a:rPr lang="uk-UA" smtClean="0"/>
              <a:t>‹#›</a:t>
            </a:fld>
            <a:endParaRPr lang="uk-UA"/>
          </a:p>
        </p:txBody>
      </p:sp>
    </p:spTree>
    <p:extLst>
      <p:ext uri="{BB962C8B-B14F-4D97-AF65-F5344CB8AC3E}">
        <p14:creationId xmlns:p14="http://schemas.microsoft.com/office/powerpoint/2010/main" val="288706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734412-307E-4D17-90A6-D71F88EC6016}" type="datetimeFigureOut">
              <a:rPr lang="uk-UA" smtClean="0"/>
              <a:t>10.03.2019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EEC851E-DF44-4853-B4E5-0577B343E04C}" type="slidenum">
              <a:rPr lang="uk-UA" smtClean="0"/>
              <a:t>‹#›</a:t>
            </a:fld>
            <a:endParaRPr lang="uk-UA"/>
          </a:p>
        </p:txBody>
      </p:sp>
    </p:spTree>
    <p:extLst>
      <p:ext uri="{BB962C8B-B14F-4D97-AF65-F5344CB8AC3E}">
        <p14:creationId xmlns:p14="http://schemas.microsoft.com/office/powerpoint/2010/main" val="245638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734412-307E-4D17-90A6-D71F88EC6016}" type="datetimeFigureOut">
              <a:rPr lang="uk-UA" smtClean="0"/>
              <a:t>10.03.2019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EEC851E-DF44-4853-B4E5-0577B343E04C}" type="slidenum">
              <a:rPr lang="uk-UA" smtClean="0"/>
              <a:t>‹#›</a:t>
            </a:fld>
            <a:endParaRPr lang="uk-UA"/>
          </a:p>
        </p:txBody>
      </p:sp>
    </p:spTree>
    <p:extLst>
      <p:ext uri="{BB962C8B-B14F-4D97-AF65-F5344CB8AC3E}">
        <p14:creationId xmlns:p14="http://schemas.microsoft.com/office/powerpoint/2010/main" val="268444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34412-307E-4D17-90A6-D71F88EC6016}" type="datetimeFigureOut">
              <a:rPr lang="uk-UA" smtClean="0"/>
              <a:t>10.03.2019</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C851E-DF44-4853-B4E5-0577B343E04C}" type="slidenum">
              <a:rPr lang="uk-UA" smtClean="0"/>
              <a:t>‹#›</a:t>
            </a:fld>
            <a:endParaRPr lang="uk-UA"/>
          </a:p>
        </p:txBody>
      </p:sp>
    </p:spTree>
    <p:extLst>
      <p:ext uri="{BB962C8B-B14F-4D97-AF65-F5344CB8AC3E}">
        <p14:creationId xmlns:p14="http://schemas.microsoft.com/office/powerpoint/2010/main" val="2478079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microsoft.com/office/2007/relationships/hdphoto" Target="../media/hdphoto2.wdp"/><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gif"/><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124744"/>
            <a:ext cx="8496944" cy="2088232"/>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89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ПРЕЗЕНТА</a:t>
            </a:r>
            <a:r>
              <a:rPr lang="uk-UA" sz="89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ЦІЯ</a:t>
            </a:r>
            <a:r>
              <a:rPr lang="uk-U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uk-U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uk-U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На тему: </a:t>
            </a:r>
            <a:r>
              <a:rPr lang="uk-UA"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ВНУТРІШНІЙ АУДИТ ПРОЦЕСУ ЗБУТУ</a:t>
            </a:r>
          </a:p>
        </p:txBody>
      </p:sp>
      <p:pic>
        <p:nvPicPr>
          <p:cNvPr id="6" name="Picture 4" descr="Картинки по запросу ауди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401616"/>
            <a:ext cx="3208475"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Подзаголовок 3"/>
          <p:cNvSpPr>
            <a:spLocks noGrp="1"/>
          </p:cNvSpPr>
          <p:nvPr>
            <p:ph type="subTitle" idx="1"/>
          </p:nvPr>
        </p:nvSpPr>
        <p:spPr/>
        <p:txBody>
          <a:bodyPr/>
          <a:lstStyle/>
          <a:p>
            <a:endParaRPr lang="ru-RU"/>
          </a:p>
        </p:txBody>
      </p:sp>
    </p:spTree>
    <p:extLst>
      <p:ext uri="{BB962C8B-B14F-4D97-AF65-F5344CB8AC3E}">
        <p14:creationId xmlns:p14="http://schemas.microsoft.com/office/powerpoint/2010/main" val="1308586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па 15"/>
          <p:cNvGrpSpPr/>
          <p:nvPr/>
        </p:nvGrpSpPr>
        <p:grpSpPr>
          <a:xfrm>
            <a:off x="891306" y="332656"/>
            <a:ext cx="7380820" cy="5976664"/>
            <a:chOff x="891306" y="188640"/>
            <a:chExt cx="7380820" cy="597666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63500" sx="102000" sy="102000" algn="ctr" rotWithShape="0">
              <a:prstClr val="black">
                <a:alpha val="40000"/>
              </a:prstClr>
            </a:outerShdw>
          </a:effectLst>
        </p:grpSpPr>
        <p:sp>
          <p:nvSpPr>
            <p:cNvPr id="2" name="Скругленный прямоугольник 1"/>
            <p:cNvSpPr/>
            <p:nvPr/>
          </p:nvSpPr>
          <p:spPr>
            <a:xfrm>
              <a:off x="1835696" y="188640"/>
              <a:ext cx="5544616"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uk-UA"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Фактори впливу на процес збуту продукції</a:t>
              </a:r>
            </a:p>
          </p:txBody>
        </p:sp>
        <p:sp>
          <p:nvSpPr>
            <p:cNvPr id="3" name="Скругленный прямоугольник 2"/>
            <p:cNvSpPr/>
            <p:nvPr/>
          </p:nvSpPr>
          <p:spPr>
            <a:xfrm>
              <a:off x="891306" y="1085706"/>
              <a:ext cx="3384375"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uk-UA" sz="1600" dirty="0">
                  <a:latin typeface="Times New Roman" panose="02020603050405020304" pitchFamily="18" charset="0"/>
                  <a:cs typeface="Times New Roman" panose="02020603050405020304" pitchFamily="18" charset="0"/>
                </a:rPr>
                <a:t>Зовнішні фактори</a:t>
              </a:r>
            </a:p>
          </p:txBody>
        </p:sp>
        <p:sp>
          <p:nvSpPr>
            <p:cNvPr id="4" name="Скругленный прямоугольник 3"/>
            <p:cNvSpPr/>
            <p:nvPr/>
          </p:nvSpPr>
          <p:spPr>
            <a:xfrm>
              <a:off x="1395362" y="3068960"/>
              <a:ext cx="2736304"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uk-UA" sz="1400" dirty="0">
                  <a:latin typeface="Times New Roman" panose="02020603050405020304" pitchFamily="18" charset="0"/>
                  <a:cs typeface="Times New Roman" panose="02020603050405020304" pitchFamily="18" charset="0"/>
                </a:rPr>
                <a:t>соціальні</a:t>
              </a:r>
            </a:p>
          </p:txBody>
        </p:sp>
        <p:sp>
          <p:nvSpPr>
            <p:cNvPr id="5" name="Скругленный прямоугольник 4"/>
            <p:cNvSpPr/>
            <p:nvPr/>
          </p:nvSpPr>
          <p:spPr>
            <a:xfrm>
              <a:off x="1395362" y="4365104"/>
              <a:ext cx="2736304"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uk-UA" sz="1400" dirty="0">
                  <a:latin typeface="Times New Roman" panose="02020603050405020304" pitchFamily="18" charset="0"/>
                  <a:cs typeface="Times New Roman" panose="02020603050405020304" pitchFamily="18" charset="0"/>
                </a:rPr>
                <a:t>юридичні</a:t>
              </a:r>
            </a:p>
          </p:txBody>
        </p:sp>
        <p:sp>
          <p:nvSpPr>
            <p:cNvPr id="6" name="Скругленный прямоугольник 5"/>
            <p:cNvSpPr/>
            <p:nvPr/>
          </p:nvSpPr>
          <p:spPr>
            <a:xfrm>
              <a:off x="1422715" y="5661248"/>
              <a:ext cx="2736304"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uk-UA" sz="1400" dirty="0">
                  <a:latin typeface="Times New Roman" panose="02020603050405020304" pitchFamily="18" charset="0"/>
                  <a:cs typeface="Times New Roman" panose="02020603050405020304" pitchFamily="18" charset="0"/>
                </a:rPr>
                <a:t>демографічні</a:t>
              </a:r>
            </a:p>
          </p:txBody>
        </p:sp>
        <p:sp>
          <p:nvSpPr>
            <p:cNvPr id="7" name="Скругленный прямоугольник 6"/>
            <p:cNvSpPr/>
            <p:nvPr/>
          </p:nvSpPr>
          <p:spPr>
            <a:xfrm>
              <a:off x="1395362" y="3717032"/>
              <a:ext cx="2736304"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uk-UA" sz="1400" dirty="0" smtClean="0">
                  <a:latin typeface="Times New Roman" panose="02020603050405020304" pitchFamily="18" charset="0"/>
                  <a:cs typeface="Times New Roman" panose="02020603050405020304" pitchFamily="18" charset="0"/>
                </a:rPr>
                <a:t>технічні</a:t>
              </a:r>
              <a:endParaRPr lang="uk-UA" sz="1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1377106" y="2420888"/>
              <a:ext cx="2736304"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uk-UA" sz="1400" dirty="0" smtClean="0">
                  <a:latin typeface="Times New Roman" panose="02020603050405020304" pitchFamily="18" charset="0"/>
                  <a:cs typeface="Times New Roman" panose="02020603050405020304" pitchFamily="18" charset="0"/>
                </a:rPr>
                <a:t>політичні</a:t>
              </a:r>
              <a:endParaRPr lang="uk-UA" sz="1400"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1377106" y="1772816"/>
              <a:ext cx="2736304"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uk-UA" sz="1400" dirty="0">
                  <a:latin typeface="Times New Roman" panose="02020603050405020304" pitchFamily="18" charset="0"/>
                  <a:cs typeface="Times New Roman" panose="02020603050405020304" pitchFamily="18" charset="0"/>
                </a:rPr>
                <a:t>міжнародні</a:t>
              </a:r>
            </a:p>
          </p:txBody>
        </p:sp>
        <p:sp>
          <p:nvSpPr>
            <p:cNvPr id="10" name="Скругленный прямоугольник 9"/>
            <p:cNvSpPr/>
            <p:nvPr/>
          </p:nvSpPr>
          <p:spPr>
            <a:xfrm>
              <a:off x="1395362" y="5013176"/>
              <a:ext cx="2736304"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uk-UA" sz="1400" dirty="0" smtClean="0">
                  <a:latin typeface="Times New Roman" panose="02020603050405020304" pitchFamily="18" charset="0"/>
                  <a:cs typeface="Times New Roman" panose="02020603050405020304" pitchFamily="18" charset="0"/>
                </a:rPr>
                <a:t>галузеві</a:t>
              </a:r>
              <a:endParaRPr lang="uk-UA" sz="1400"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4707730" y="1085706"/>
              <a:ext cx="3564396"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uk-UA" sz="1600" dirty="0">
                  <a:latin typeface="Times New Roman" panose="02020603050405020304" pitchFamily="18" charset="0"/>
                  <a:cs typeface="Times New Roman" panose="02020603050405020304" pitchFamily="18" charset="0"/>
                </a:rPr>
                <a:t>Внутрішні фактори</a:t>
              </a:r>
            </a:p>
          </p:txBody>
        </p:sp>
        <p:sp>
          <p:nvSpPr>
            <p:cNvPr id="12" name="Скругленный прямоугольник 11"/>
            <p:cNvSpPr/>
            <p:nvPr/>
          </p:nvSpPr>
          <p:spPr>
            <a:xfrm>
              <a:off x="4922141" y="3717032"/>
              <a:ext cx="2736304" cy="648072"/>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uk-UA" sz="1400" dirty="0">
                  <a:latin typeface="Times New Roman" panose="02020603050405020304" pitchFamily="18" charset="0"/>
                  <a:cs typeface="Times New Roman" panose="02020603050405020304" pitchFamily="18" charset="0"/>
                </a:rPr>
                <a:t>зв’язки між підрозділами підприємства</a:t>
              </a:r>
            </a:p>
          </p:txBody>
        </p:sp>
        <p:sp>
          <p:nvSpPr>
            <p:cNvPr id="13" name="Скругленный прямоугольник 12"/>
            <p:cNvSpPr/>
            <p:nvPr/>
          </p:nvSpPr>
          <p:spPr>
            <a:xfrm>
              <a:off x="4913855" y="3068960"/>
              <a:ext cx="2736304"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uk-UA" dirty="0">
                  <a:latin typeface="Times New Roman" panose="02020603050405020304" pitchFamily="18" charset="0"/>
                  <a:cs typeface="Times New Roman" panose="02020603050405020304" pitchFamily="18" charset="0"/>
                </a:rPr>
                <a:t> </a:t>
              </a:r>
              <a:r>
                <a:rPr lang="uk-UA" sz="1400" dirty="0" smtClean="0">
                  <a:latin typeface="Times New Roman" panose="02020603050405020304" pitchFamily="18" charset="0"/>
                  <a:cs typeface="Times New Roman" panose="02020603050405020304" pitchFamily="18" charset="0"/>
                </a:rPr>
                <a:t>маркетингова стратегія</a:t>
              </a:r>
              <a:endParaRPr lang="uk-UA" sz="1400" dirty="0">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4913855" y="2420888"/>
              <a:ext cx="2736304"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uk-UA" sz="1400" dirty="0">
                  <a:latin typeface="Times New Roman" panose="02020603050405020304" pitchFamily="18" charset="0"/>
                  <a:cs typeface="Times New Roman" panose="02020603050405020304" pitchFamily="18" charset="0"/>
                </a:rPr>
                <a:t>рівень економічної культури</a:t>
              </a:r>
            </a:p>
          </p:txBody>
        </p:sp>
        <p:sp>
          <p:nvSpPr>
            <p:cNvPr id="15" name="Скругленный прямоугольник 14"/>
            <p:cNvSpPr/>
            <p:nvPr/>
          </p:nvSpPr>
          <p:spPr>
            <a:xfrm>
              <a:off x="4913855" y="1772816"/>
              <a:ext cx="2736304" cy="504056"/>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uk-UA" sz="1400" dirty="0">
                  <a:latin typeface="Times New Roman" panose="02020603050405020304" pitchFamily="18" charset="0"/>
                  <a:cs typeface="Times New Roman" panose="02020603050405020304" pitchFamily="18" charset="0"/>
                </a:rPr>
                <a:t>структура</a:t>
              </a:r>
              <a:r>
                <a:rPr lang="uk-UA" sz="1400" dirty="0"/>
                <a:t> </a:t>
              </a:r>
            </a:p>
          </p:txBody>
        </p:sp>
        <p:cxnSp>
          <p:nvCxnSpPr>
            <p:cNvPr id="17" name="Прямая со стрелкой 16"/>
            <p:cNvCxnSpPr/>
            <p:nvPr/>
          </p:nvCxnSpPr>
          <p:spPr>
            <a:xfrm flipH="1">
              <a:off x="2830132" y="712215"/>
              <a:ext cx="2" cy="268513"/>
            </a:xfrm>
            <a:prstGeom prst="straightConnector1">
              <a:avLst/>
            </a:prstGeom>
            <a:grpFill/>
            <a:ln w="19050">
              <a:solidFill>
                <a:schemeClr val="tx2">
                  <a:lumMod val="60000"/>
                  <a:lumOff val="4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22" name="Прямая со стрелкой 21"/>
            <p:cNvCxnSpPr/>
            <p:nvPr/>
          </p:nvCxnSpPr>
          <p:spPr>
            <a:xfrm flipH="1">
              <a:off x="6084168" y="712214"/>
              <a:ext cx="2" cy="268513"/>
            </a:xfrm>
            <a:prstGeom prst="straightConnector1">
              <a:avLst/>
            </a:prstGeom>
            <a:grpFill/>
            <a:ln w="19050">
              <a:solidFill>
                <a:schemeClr val="tx2">
                  <a:lumMod val="60000"/>
                  <a:lumOff val="40000"/>
                </a:schemeClr>
              </a:solidFill>
              <a:tailEnd type="arrow"/>
            </a:ln>
          </p:spPr>
          <p:style>
            <a:lnRef idx="1">
              <a:schemeClr val="accent4"/>
            </a:lnRef>
            <a:fillRef idx="2">
              <a:schemeClr val="accent4"/>
            </a:fillRef>
            <a:effectRef idx="1">
              <a:schemeClr val="accent4"/>
            </a:effectRef>
            <a:fontRef idx="minor">
              <a:schemeClr val="dk1"/>
            </a:fontRef>
          </p:style>
        </p:cxnSp>
        <p:grpSp>
          <p:nvGrpSpPr>
            <p:cNvPr id="36" name="Группа 35"/>
            <p:cNvGrpSpPr/>
            <p:nvPr/>
          </p:nvGrpSpPr>
          <p:grpSpPr>
            <a:xfrm>
              <a:off x="1024977" y="1589762"/>
              <a:ext cx="378671" cy="4323514"/>
              <a:chOff x="1024977" y="1589762"/>
              <a:chExt cx="378671" cy="4323514"/>
            </a:xfrm>
            <a:grpFill/>
          </p:grpSpPr>
          <p:cxnSp>
            <p:nvCxnSpPr>
              <p:cNvPr id="24" name="Прямая соединительная линия 23"/>
              <p:cNvCxnSpPr/>
              <p:nvPr/>
            </p:nvCxnSpPr>
            <p:spPr>
              <a:xfrm>
                <a:off x="1043608" y="1589762"/>
                <a:ext cx="0" cy="4323514"/>
              </a:xfrm>
              <a:prstGeom prst="line">
                <a:avLst/>
              </a:prstGeom>
              <a:grpFill/>
              <a:ln w="19050">
                <a:solidFill>
                  <a:schemeClr val="tx2">
                    <a:lumMod val="60000"/>
                    <a:lumOff val="40000"/>
                  </a:schemeClr>
                </a:solidFill>
              </a:ln>
            </p:spPr>
            <p:style>
              <a:lnRef idx="1">
                <a:schemeClr val="accent4"/>
              </a:lnRef>
              <a:fillRef idx="2">
                <a:schemeClr val="accent4"/>
              </a:fillRef>
              <a:effectRef idx="1">
                <a:schemeClr val="accent4"/>
              </a:effectRef>
              <a:fontRef idx="minor">
                <a:schemeClr val="dk1"/>
              </a:fontRef>
            </p:style>
          </p:cxnSp>
          <p:cxnSp>
            <p:nvCxnSpPr>
              <p:cNvPr id="28" name="Прямая со стрелкой 27"/>
              <p:cNvCxnSpPr>
                <a:endCxn id="9" idx="1"/>
              </p:cNvCxnSpPr>
              <p:nvPr/>
            </p:nvCxnSpPr>
            <p:spPr>
              <a:xfrm>
                <a:off x="1035322" y="2024844"/>
                <a:ext cx="341784" cy="0"/>
              </a:xfrm>
              <a:prstGeom prst="straightConnector1">
                <a:avLst/>
              </a:prstGeom>
              <a:grpFill/>
              <a:ln w="19050">
                <a:solidFill>
                  <a:schemeClr val="tx2">
                    <a:lumMod val="60000"/>
                    <a:lumOff val="4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0" name="Прямая со стрелкой 29"/>
              <p:cNvCxnSpPr>
                <a:endCxn id="8" idx="1"/>
              </p:cNvCxnSpPr>
              <p:nvPr/>
            </p:nvCxnSpPr>
            <p:spPr>
              <a:xfrm>
                <a:off x="1024977" y="2672916"/>
                <a:ext cx="352129" cy="0"/>
              </a:xfrm>
              <a:prstGeom prst="straightConnector1">
                <a:avLst/>
              </a:prstGeom>
              <a:grpFill/>
              <a:ln w="19050">
                <a:solidFill>
                  <a:schemeClr val="tx2">
                    <a:lumMod val="60000"/>
                    <a:lumOff val="4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1" name="Прямая со стрелкой 30"/>
              <p:cNvCxnSpPr/>
              <p:nvPr/>
            </p:nvCxnSpPr>
            <p:spPr>
              <a:xfrm>
                <a:off x="1051519" y="3320988"/>
                <a:ext cx="352129" cy="0"/>
              </a:xfrm>
              <a:prstGeom prst="straightConnector1">
                <a:avLst/>
              </a:prstGeom>
              <a:grpFill/>
              <a:ln w="19050">
                <a:solidFill>
                  <a:schemeClr val="tx2">
                    <a:lumMod val="60000"/>
                    <a:lumOff val="4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2" name="Прямая со стрелкой 31"/>
              <p:cNvCxnSpPr/>
              <p:nvPr/>
            </p:nvCxnSpPr>
            <p:spPr>
              <a:xfrm>
                <a:off x="1051519" y="3944850"/>
                <a:ext cx="352129" cy="0"/>
              </a:xfrm>
              <a:prstGeom prst="straightConnector1">
                <a:avLst/>
              </a:prstGeom>
              <a:grpFill/>
              <a:ln w="19050">
                <a:solidFill>
                  <a:schemeClr val="tx2">
                    <a:lumMod val="60000"/>
                    <a:lumOff val="4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3" name="Прямая со стрелкой 32"/>
              <p:cNvCxnSpPr/>
              <p:nvPr/>
            </p:nvCxnSpPr>
            <p:spPr>
              <a:xfrm>
                <a:off x="1051519" y="4603555"/>
                <a:ext cx="352129" cy="0"/>
              </a:xfrm>
              <a:prstGeom prst="straightConnector1">
                <a:avLst/>
              </a:prstGeom>
              <a:grpFill/>
              <a:ln w="19050">
                <a:solidFill>
                  <a:schemeClr val="tx2">
                    <a:lumMod val="60000"/>
                    <a:lumOff val="4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4" name="Прямая со стрелкой 33"/>
              <p:cNvCxnSpPr/>
              <p:nvPr/>
            </p:nvCxnSpPr>
            <p:spPr>
              <a:xfrm>
                <a:off x="1051519" y="5265204"/>
                <a:ext cx="352129" cy="0"/>
              </a:xfrm>
              <a:prstGeom prst="straightConnector1">
                <a:avLst/>
              </a:prstGeom>
              <a:grpFill/>
              <a:ln w="19050">
                <a:solidFill>
                  <a:schemeClr val="tx2">
                    <a:lumMod val="60000"/>
                    <a:lumOff val="4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5" name="Прямая со стрелкой 34"/>
              <p:cNvCxnSpPr/>
              <p:nvPr/>
            </p:nvCxnSpPr>
            <p:spPr>
              <a:xfrm>
                <a:off x="1038435" y="5889066"/>
                <a:ext cx="352129" cy="0"/>
              </a:xfrm>
              <a:prstGeom prst="straightConnector1">
                <a:avLst/>
              </a:prstGeom>
              <a:grpFill/>
              <a:ln w="19050">
                <a:solidFill>
                  <a:schemeClr val="tx2">
                    <a:lumMod val="60000"/>
                    <a:lumOff val="40000"/>
                  </a:schemeClr>
                </a:solidFill>
                <a:tailEnd type="arrow"/>
              </a:ln>
            </p:spPr>
            <p:style>
              <a:lnRef idx="1">
                <a:schemeClr val="accent4"/>
              </a:lnRef>
              <a:fillRef idx="2">
                <a:schemeClr val="accent4"/>
              </a:fillRef>
              <a:effectRef idx="1">
                <a:schemeClr val="accent4"/>
              </a:effectRef>
              <a:fontRef idx="minor">
                <a:schemeClr val="dk1"/>
              </a:fontRef>
            </p:style>
          </p:cxnSp>
        </p:grpSp>
        <p:grpSp>
          <p:nvGrpSpPr>
            <p:cNvPr id="44" name="Группа 43"/>
            <p:cNvGrpSpPr/>
            <p:nvPr/>
          </p:nvGrpSpPr>
          <p:grpSpPr>
            <a:xfrm>
              <a:off x="7658445" y="1589762"/>
              <a:ext cx="369939" cy="2379298"/>
              <a:chOff x="7658445" y="1589762"/>
              <a:chExt cx="369939" cy="2379298"/>
            </a:xfrm>
            <a:grpFill/>
          </p:grpSpPr>
          <p:cxnSp>
            <p:nvCxnSpPr>
              <p:cNvPr id="26" name="Прямая соединительная линия 25"/>
              <p:cNvCxnSpPr/>
              <p:nvPr/>
            </p:nvCxnSpPr>
            <p:spPr>
              <a:xfrm>
                <a:off x="8028384" y="1589762"/>
                <a:ext cx="0" cy="2379298"/>
              </a:xfrm>
              <a:prstGeom prst="line">
                <a:avLst/>
              </a:prstGeom>
              <a:grpFill/>
              <a:ln w="19050">
                <a:solidFill>
                  <a:schemeClr val="tx2">
                    <a:lumMod val="60000"/>
                    <a:lumOff val="40000"/>
                  </a:schemeClr>
                </a:solidFill>
              </a:ln>
            </p:spPr>
            <p:style>
              <a:lnRef idx="1">
                <a:schemeClr val="accent4"/>
              </a:lnRef>
              <a:fillRef idx="2">
                <a:schemeClr val="accent4"/>
              </a:fillRef>
              <a:effectRef idx="1">
                <a:schemeClr val="accent4"/>
              </a:effectRef>
              <a:fontRef idx="minor">
                <a:schemeClr val="dk1"/>
              </a:fontRef>
            </p:style>
          </p:cxnSp>
          <p:cxnSp>
            <p:nvCxnSpPr>
              <p:cNvPr id="40" name="Прямая со стрелкой 39"/>
              <p:cNvCxnSpPr/>
              <p:nvPr/>
            </p:nvCxnSpPr>
            <p:spPr>
              <a:xfrm flipH="1">
                <a:off x="7658445" y="2024844"/>
                <a:ext cx="369939" cy="0"/>
              </a:xfrm>
              <a:prstGeom prst="straightConnector1">
                <a:avLst/>
              </a:prstGeom>
              <a:grpFill/>
              <a:ln w="19050">
                <a:solidFill>
                  <a:schemeClr val="tx2">
                    <a:lumMod val="60000"/>
                    <a:lumOff val="4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41" name="Прямая со стрелкой 40"/>
              <p:cNvCxnSpPr/>
              <p:nvPr/>
            </p:nvCxnSpPr>
            <p:spPr>
              <a:xfrm flipH="1">
                <a:off x="7658445" y="3212976"/>
                <a:ext cx="369939" cy="0"/>
              </a:xfrm>
              <a:prstGeom prst="straightConnector1">
                <a:avLst/>
              </a:prstGeom>
              <a:grpFill/>
              <a:ln w="19050">
                <a:solidFill>
                  <a:schemeClr val="tx2">
                    <a:lumMod val="60000"/>
                    <a:lumOff val="4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42" name="Прямая со стрелкой 41"/>
              <p:cNvCxnSpPr/>
              <p:nvPr/>
            </p:nvCxnSpPr>
            <p:spPr>
              <a:xfrm flipH="1">
                <a:off x="7658445" y="3969060"/>
                <a:ext cx="369939" cy="0"/>
              </a:xfrm>
              <a:prstGeom prst="straightConnector1">
                <a:avLst/>
              </a:prstGeom>
              <a:grpFill/>
              <a:ln w="19050">
                <a:solidFill>
                  <a:schemeClr val="tx2">
                    <a:lumMod val="60000"/>
                    <a:lumOff val="4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43" name="Прямая со стрелкой 42"/>
              <p:cNvCxnSpPr/>
              <p:nvPr/>
            </p:nvCxnSpPr>
            <p:spPr>
              <a:xfrm flipH="1">
                <a:off x="7658445" y="2672916"/>
                <a:ext cx="369939" cy="0"/>
              </a:xfrm>
              <a:prstGeom prst="straightConnector1">
                <a:avLst/>
              </a:prstGeom>
              <a:grpFill/>
              <a:ln w="19050">
                <a:solidFill>
                  <a:schemeClr val="tx2">
                    <a:lumMod val="60000"/>
                    <a:lumOff val="40000"/>
                  </a:schemeClr>
                </a:solidFill>
                <a:tailEnd type="arrow"/>
              </a:ln>
            </p:spPr>
            <p:style>
              <a:lnRef idx="1">
                <a:schemeClr val="accent4"/>
              </a:lnRef>
              <a:fillRef idx="2">
                <a:schemeClr val="accent4"/>
              </a:fillRef>
              <a:effectRef idx="1">
                <a:schemeClr val="accent4"/>
              </a:effectRef>
              <a:fontRef idx="minor">
                <a:schemeClr val="dk1"/>
              </a:fontRef>
            </p:style>
          </p:cxnSp>
        </p:grpSp>
      </p:grpSp>
      <p:pic>
        <p:nvPicPr>
          <p:cNvPr id="1030" name="Picture 6" descr="Картинки по запросу факторы"/>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213" b="91469" l="0" r="99381"/>
                    </a14:imgEffect>
                  </a14:imgLayer>
                </a14:imgProps>
              </a:ext>
              <a:ext uri="{28A0092B-C50C-407E-A947-70E740481C1C}">
                <a14:useLocalDpi xmlns:a14="http://schemas.microsoft.com/office/drawing/2010/main" val="0"/>
              </a:ext>
            </a:extLst>
          </a:blip>
          <a:srcRect/>
          <a:stretch>
            <a:fillRect/>
          </a:stretch>
        </p:blipFill>
        <p:spPr bwMode="auto">
          <a:xfrm rot="851182">
            <a:off x="4693572" y="4428582"/>
            <a:ext cx="3970796" cy="207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558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565552510"/>
              </p:ext>
            </p:extLst>
          </p:nvPr>
        </p:nvGraphicFramePr>
        <p:xfrm>
          <a:off x="323528" y="4227016"/>
          <a:ext cx="8640960"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extLst>
              <p:ext uri="{D42A27DB-BD31-4B8C-83A1-F6EECF244321}">
                <p14:modId xmlns:p14="http://schemas.microsoft.com/office/powerpoint/2010/main" val="3723795279"/>
              </p:ext>
            </p:extLst>
          </p:nvPr>
        </p:nvGraphicFramePr>
        <p:xfrm>
          <a:off x="647564" y="3074888"/>
          <a:ext cx="7992888" cy="21805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Скругленный прямоугольник 3"/>
          <p:cNvSpPr/>
          <p:nvPr/>
        </p:nvSpPr>
        <p:spPr>
          <a:xfrm>
            <a:off x="971600" y="404664"/>
            <a:ext cx="7344816"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uk-UA" sz="1600" b="1" dirty="0" smtClean="0">
                <a:solidFill>
                  <a:schemeClr val="bg1"/>
                </a:solidFill>
                <a:latin typeface="Times New Roman" pitchFamily="18" charset="0"/>
                <a:cs typeface="Times New Roman" pitchFamily="18" charset="0"/>
              </a:rPr>
              <a:t>	Загальна </a:t>
            </a:r>
            <a:r>
              <a:rPr lang="uk-UA" sz="1600" b="1" dirty="0">
                <a:solidFill>
                  <a:schemeClr val="bg1"/>
                </a:solidFill>
                <a:latin typeface="Times New Roman" pitchFamily="18" charset="0"/>
                <a:cs typeface="Times New Roman" pitchFamily="18" charset="0"/>
              </a:rPr>
              <a:t>мета </a:t>
            </a:r>
            <a:r>
              <a:rPr lang="uk-UA" sz="1600" dirty="0">
                <a:solidFill>
                  <a:schemeClr val="bg1"/>
                </a:solidFill>
                <a:latin typeface="Times New Roman" pitchFamily="18" charset="0"/>
                <a:cs typeface="Times New Roman" pitchFamily="18" charset="0"/>
              </a:rPr>
              <a:t>внутрішнього аудиту процесу збуту продукції полягає в оцінці залишків за рахунками, котрі мають відношення до цього циклу, відповідно із загальноприйнятими бухгалтерськими принципами</a:t>
            </a:r>
            <a:r>
              <a:rPr lang="uk-UA" sz="1600" dirty="0">
                <a:solidFill>
                  <a:schemeClr val="tx1"/>
                </a:solidFill>
                <a:latin typeface="Times New Roman" pitchFamily="18" charset="0"/>
                <a:cs typeface="Times New Roman" pitchFamily="18" charset="0"/>
              </a:rPr>
              <a:t>. </a:t>
            </a:r>
          </a:p>
          <a:p>
            <a:pPr algn="ctr"/>
            <a:endParaRPr lang="uk-UA" dirty="0"/>
          </a:p>
        </p:txBody>
      </p:sp>
      <p:sp>
        <p:nvSpPr>
          <p:cNvPr id="5" name="Скругленный прямоугольник 4"/>
          <p:cNvSpPr/>
          <p:nvPr/>
        </p:nvSpPr>
        <p:spPr>
          <a:xfrm>
            <a:off x="395536" y="2786856"/>
            <a:ext cx="8388424" cy="5760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uk-UA" sz="1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При аудиті первинних документів важливо </a:t>
            </a:r>
            <a:r>
              <a:rPr lang="uk-UA"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перевіряти</a:t>
            </a:r>
            <a:r>
              <a:rPr lang="uk-UA"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uk-UA" sz="1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100" name="Picture 4" descr="Картинки по запросу восклицательный знак картинки"/>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375" b="95533" l="5143" r="95429">
                        <a14:foregroundMark x1="44857" y1="78351" x2="44857" y2="78351"/>
                      </a14:backgroundRemoval>
                    </a14:imgEffect>
                  </a14:imgLayer>
                </a14:imgProps>
              </a:ext>
              <a:ext uri="{28A0092B-C50C-407E-A947-70E740481C1C}">
                <a14:useLocalDpi xmlns:a14="http://schemas.microsoft.com/office/drawing/2010/main" val="0"/>
              </a:ext>
            </a:extLst>
          </a:blip>
          <a:srcRect/>
          <a:stretch>
            <a:fillRect/>
          </a:stretch>
        </p:blipFill>
        <p:spPr bwMode="auto">
          <a:xfrm>
            <a:off x="6444208" y="1021258"/>
            <a:ext cx="2376264" cy="197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478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645086407"/>
              </p:ext>
            </p:extLst>
          </p:nvPr>
        </p:nvGraphicFramePr>
        <p:xfrm>
          <a:off x="539552" y="2852936"/>
          <a:ext cx="806489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кругленный прямоугольник 2"/>
          <p:cNvSpPr/>
          <p:nvPr/>
        </p:nvSpPr>
        <p:spPr>
          <a:xfrm>
            <a:off x="683568" y="332656"/>
            <a:ext cx="7776864"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uk-UA" dirty="0" smtClean="0">
                <a:latin typeface="Times New Roman" panose="02020603050405020304" pitchFamily="18" charset="0"/>
                <a:cs typeface="Times New Roman" panose="02020603050405020304" pitchFamily="18" charset="0"/>
              </a:rPr>
              <a:t>	</a:t>
            </a:r>
            <a:r>
              <a:rPr lang="uk-UA" sz="1400" dirty="0" smtClean="0">
                <a:latin typeface="Times New Roman" panose="02020603050405020304" pitchFamily="18" charset="0"/>
                <a:cs typeface="Times New Roman" panose="02020603050405020304" pitchFamily="18" charset="0"/>
              </a:rPr>
              <a:t>В </a:t>
            </a:r>
            <a:r>
              <a:rPr lang="uk-UA" sz="1400" dirty="0">
                <a:latin typeface="Times New Roman" panose="02020603050405020304" pitchFamily="18" charset="0"/>
                <a:cs typeface="Times New Roman" panose="02020603050405020304" pitchFamily="18" charset="0"/>
              </a:rPr>
              <a:t>процесі реалізації продукції </a:t>
            </a:r>
            <a:r>
              <a:rPr lang="uk-UA" sz="1400" dirty="0" smtClean="0">
                <a:latin typeface="Times New Roman" panose="02020603050405020304" pitchFamily="18" charset="0"/>
                <a:cs typeface="Times New Roman" panose="02020603050405020304" pitchFamily="18" charset="0"/>
              </a:rPr>
              <a:t>здійснюються </a:t>
            </a:r>
            <a:r>
              <a:rPr lang="uk-UA" sz="1400" dirty="0">
                <a:latin typeface="Times New Roman" panose="02020603050405020304" pitchFamily="18" charset="0"/>
                <a:cs typeface="Times New Roman" panose="02020603050405020304" pitchFamily="18" charset="0"/>
              </a:rPr>
              <a:t>процеси, котрі забезпечують передачу прав власності на продукцію, роботи, послуги. Цей процес розпочинається із замовлення покупця, а закінчується перетворенням продукції в дебіторську заборгованість, а згодом в грошові </a:t>
            </a:r>
            <a:r>
              <a:rPr lang="uk-UA" sz="1400" dirty="0" smtClean="0">
                <a:latin typeface="Times New Roman" panose="02020603050405020304" pitchFamily="18" charset="0"/>
                <a:cs typeface="Times New Roman" panose="02020603050405020304" pitchFamily="18" charset="0"/>
              </a:rPr>
              <a:t>кошти. </a:t>
            </a:r>
            <a:endParaRPr lang="uk-UA" sz="1400"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683568" y="1700808"/>
            <a:ext cx="7776864" cy="7200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uk-UA" dirty="0" smtClean="0">
                <a:latin typeface="Times New Roman" panose="02020603050405020304" pitchFamily="18" charset="0"/>
                <a:cs typeface="Times New Roman" panose="02020603050405020304" pitchFamily="18" charset="0"/>
              </a:rPr>
              <a:t>	</a:t>
            </a:r>
            <a:r>
              <a:rPr lang="uk-UA" sz="1400" b="1" dirty="0" smtClean="0">
                <a:latin typeface="Times New Roman" panose="02020603050405020304" pitchFamily="18" charset="0"/>
                <a:cs typeface="Times New Roman" panose="02020603050405020304" pitchFamily="18" charset="0"/>
              </a:rPr>
              <a:t>Мета </a:t>
            </a:r>
            <a:r>
              <a:rPr lang="uk-UA" sz="1400" b="1" dirty="0">
                <a:latin typeface="Times New Roman" panose="02020603050405020304" pitchFamily="18" charset="0"/>
                <a:cs typeface="Times New Roman" panose="02020603050405020304" pitchFamily="18" charset="0"/>
              </a:rPr>
              <a:t>внутрішнього аудиту </a:t>
            </a:r>
            <a:r>
              <a:rPr lang="uk-UA" sz="1400" dirty="0">
                <a:latin typeface="Times New Roman" panose="02020603050405020304" pitchFamily="18" charset="0"/>
                <a:cs typeface="Times New Roman" panose="02020603050405020304" pitchFamily="18" charset="0"/>
              </a:rPr>
              <a:t>процесу збуту полягає в оцінюванні залишків за рахунками, котрі стосуються цього циклу, відповідно до бухгалтерських принципів. </a:t>
            </a:r>
          </a:p>
        </p:txBody>
      </p:sp>
      <p:pic>
        <p:nvPicPr>
          <p:cNvPr id="5" name="Picture 4" descr="Картинки по запросу человечки для презентации"/>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600" b="98400" l="5333" r="93333">
                        <a14:foregroundMark x1="62133" y1="5400" x2="62133" y2="5400"/>
                        <a14:foregroundMark x1="29067" y1="11200" x2="29067" y2="11200"/>
                        <a14:foregroundMark x1="26933" y1="12800" x2="26933" y2="12800"/>
                        <a14:foregroundMark x1="27200" y1="8400" x2="27200" y2="8400"/>
                        <a14:foregroundMark x1="61333" y1="3000" x2="61333" y2="3000"/>
                      </a14:backgroundRemoval>
                    </a14:imgEffect>
                  </a14:imgLayer>
                </a14:imgProps>
              </a:ext>
              <a:ext uri="{28A0092B-C50C-407E-A947-70E740481C1C}">
                <a14:useLocalDpi xmlns:a14="http://schemas.microsoft.com/office/drawing/2010/main" val="0"/>
              </a:ext>
            </a:extLst>
          </a:blip>
          <a:srcRect/>
          <a:stretch>
            <a:fillRect/>
          </a:stretch>
        </p:blipFill>
        <p:spPr bwMode="auto">
          <a:xfrm rot="810718">
            <a:off x="6725906" y="3684867"/>
            <a:ext cx="2235015" cy="298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18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1520" y="169753"/>
            <a:ext cx="8496944" cy="16561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uk-UA" sz="1400" dirty="0" smtClean="0">
                <a:latin typeface="Times New Roman" pitchFamily="18" charset="0"/>
                <a:cs typeface="Times New Roman" pitchFamily="18" charset="0"/>
              </a:rPr>
              <a:t> 	</a:t>
            </a:r>
            <a:r>
              <a:rPr lang="uk-UA" sz="1400" dirty="0" smtClean="0">
                <a:solidFill>
                  <a:schemeClr val="bg1"/>
                </a:solidFill>
                <a:latin typeface="Times New Roman" pitchFamily="18" charset="0"/>
                <a:cs typeface="Times New Roman" pitchFamily="18" charset="0"/>
              </a:rPr>
              <a:t>Внутрішній </a:t>
            </a:r>
            <a:r>
              <a:rPr lang="uk-UA" sz="1400" dirty="0">
                <a:solidFill>
                  <a:schemeClr val="bg1"/>
                </a:solidFill>
                <a:latin typeface="Times New Roman" pitchFamily="18" charset="0"/>
                <a:cs typeface="Times New Roman" pitchFamily="18" charset="0"/>
              </a:rPr>
              <a:t>аудит збуту продукції здійснюється незалежно від інших, однак його результати враховують при підсумках одержаних аудиторських свідчень попередніх процесів (постачання, виробництва). Це дає змогу прийняти остаточне рішення щодо ступеня об’єктивності системи обліку на підприємстві. Важливо шляхом тестування та анкетування оцінити надійність системи внутрішнього контролю на суб’єкті господарювання. </a:t>
            </a:r>
            <a:r>
              <a:rPr lang="uk-UA" sz="1400" dirty="0" smtClean="0">
                <a:solidFill>
                  <a:schemeClr val="bg1"/>
                </a:solidFill>
                <a:latin typeface="Times New Roman" pitchFamily="18" charset="0"/>
                <a:cs typeface="Times New Roman" pitchFamily="18" charset="0"/>
              </a:rPr>
              <a:t>	</a:t>
            </a:r>
          </a:p>
          <a:p>
            <a:pPr algn="just"/>
            <a:r>
              <a:rPr lang="uk-UA" sz="1400" dirty="0">
                <a:solidFill>
                  <a:schemeClr val="bg1"/>
                </a:solidFill>
                <a:latin typeface="Times New Roman" pitchFamily="18" charset="0"/>
                <a:cs typeface="Times New Roman" pitchFamily="18" charset="0"/>
              </a:rPr>
              <a:t> </a:t>
            </a:r>
            <a:r>
              <a:rPr lang="uk-UA" sz="1400" dirty="0" smtClean="0">
                <a:solidFill>
                  <a:schemeClr val="bg1"/>
                </a:solidFill>
                <a:latin typeface="Times New Roman" pitchFamily="18" charset="0"/>
                <a:cs typeface="Times New Roman" pitchFamily="18" charset="0"/>
              </a:rPr>
              <a:t>	</a:t>
            </a:r>
            <a:r>
              <a:rPr lang="uk-UA" sz="1400" b="1" dirty="0" smtClean="0">
                <a:solidFill>
                  <a:schemeClr val="bg1"/>
                </a:solidFill>
                <a:latin typeface="Times New Roman" pitchFamily="18" charset="0"/>
                <a:cs typeface="Times New Roman" pitchFamily="18" charset="0"/>
              </a:rPr>
              <a:t>Анкета </a:t>
            </a:r>
            <a:r>
              <a:rPr lang="uk-UA" sz="1400" b="1" dirty="0">
                <a:solidFill>
                  <a:schemeClr val="bg1"/>
                </a:solidFill>
                <a:latin typeface="Times New Roman" pitchFamily="18" charset="0"/>
                <a:cs typeface="Times New Roman" pitchFamily="18" charset="0"/>
              </a:rPr>
              <a:t>оцінки системи внутрішнього контролю </a:t>
            </a:r>
            <a:r>
              <a:rPr lang="uk-UA" sz="1400" dirty="0">
                <a:solidFill>
                  <a:schemeClr val="bg1"/>
                </a:solidFill>
                <a:latin typeface="Times New Roman" pitchFamily="18" charset="0"/>
                <a:cs typeface="Times New Roman" pitchFamily="18" charset="0"/>
              </a:rPr>
              <a:t>процесу відвантаження та продажу на підприємствах може мати такий вигляд </a:t>
            </a:r>
            <a:endParaRPr lang="uk-UA" dirty="0">
              <a:solidFill>
                <a:schemeClr val="bg1"/>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94299722"/>
              </p:ext>
            </p:extLst>
          </p:nvPr>
        </p:nvGraphicFramePr>
        <p:xfrm>
          <a:off x="971600" y="1988840"/>
          <a:ext cx="7200800" cy="4711252"/>
        </p:xfrm>
        <a:graphic>
          <a:graphicData uri="http://schemas.openxmlformats.org/drawingml/2006/table">
            <a:tbl>
              <a:tblPr firstRow="1" firstCol="1" lastRow="1" lastCol="1" bandRow="1" bandCol="1">
                <a:tableStyleId>{3C2FFA5D-87B4-456A-9821-1D502468CF0F}</a:tableStyleId>
              </a:tblPr>
              <a:tblGrid>
                <a:gridCol w="4871128"/>
                <a:gridCol w="635365"/>
                <a:gridCol w="635365"/>
                <a:gridCol w="1058942"/>
              </a:tblGrid>
              <a:tr h="334085">
                <a:tc>
                  <a:txBody>
                    <a:bodyPr/>
                    <a:lstStyle/>
                    <a:p>
                      <a:pPr algn="ctr">
                        <a:spcAft>
                          <a:spcPts val="0"/>
                        </a:spcAft>
                        <a:tabLst>
                          <a:tab pos="3048000" algn="l"/>
                        </a:tabLst>
                      </a:pPr>
                      <a:r>
                        <a:rPr lang="uk-UA" sz="1400" dirty="0">
                          <a:effectLst>
                            <a:outerShdw blurRad="38100" dist="38100" dir="2700000" algn="tl">
                              <a:srgbClr val="000000">
                                <a:alpha val="43137"/>
                              </a:srgbClr>
                            </a:outerShdw>
                          </a:effectLst>
                          <a:latin typeface="Times New Roman" pitchFamily="18" charset="0"/>
                          <a:cs typeface="Times New Roman" pitchFamily="18" charset="0"/>
                        </a:rPr>
                        <a:t>Запитання</a:t>
                      </a:r>
                      <a:endParaRPr lang="uk-UA" sz="14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400" dirty="0">
                          <a:effectLst>
                            <a:outerShdw blurRad="38100" dist="38100" dir="2700000" algn="tl">
                              <a:srgbClr val="000000">
                                <a:alpha val="43137"/>
                              </a:srgbClr>
                            </a:outerShdw>
                          </a:effectLst>
                          <a:latin typeface="Times New Roman" pitchFamily="18" charset="0"/>
                          <a:cs typeface="Times New Roman" pitchFamily="18" charset="0"/>
                        </a:rPr>
                        <a:t>Так</a:t>
                      </a:r>
                      <a:endParaRPr lang="uk-UA" sz="14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400" dirty="0">
                          <a:effectLst>
                            <a:outerShdw blurRad="38100" dist="38100" dir="2700000" algn="tl">
                              <a:srgbClr val="000000">
                                <a:alpha val="43137"/>
                              </a:srgbClr>
                            </a:outerShdw>
                          </a:effectLst>
                          <a:latin typeface="Times New Roman" pitchFamily="18" charset="0"/>
                          <a:cs typeface="Times New Roman" pitchFamily="18" charset="0"/>
                        </a:rPr>
                        <a:t>Ні</a:t>
                      </a:r>
                      <a:endParaRPr lang="uk-UA" sz="14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400" dirty="0">
                          <a:effectLst>
                            <a:outerShdw blurRad="38100" dist="38100" dir="2700000" algn="tl">
                              <a:srgbClr val="000000">
                                <a:alpha val="43137"/>
                              </a:srgbClr>
                            </a:outerShdw>
                          </a:effectLst>
                          <a:latin typeface="Times New Roman" pitchFamily="18" charset="0"/>
                          <a:cs typeface="Times New Roman" pitchFamily="18" charset="0"/>
                        </a:rPr>
                        <a:t>Примітки</a:t>
                      </a:r>
                      <a:endParaRPr lang="uk-UA" sz="14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a:txBody>
                  <a:tcPr marL="68336" marR="68336" marT="0" marB="0"/>
                </a:tc>
              </a:tr>
              <a:tr h="167042">
                <a:tc gridSpan="4">
                  <a:txBody>
                    <a:bodyPr/>
                    <a:lstStyle/>
                    <a:p>
                      <a:pPr algn="ctr">
                        <a:spcAft>
                          <a:spcPts val="0"/>
                        </a:spcAft>
                        <a:tabLst>
                          <a:tab pos="3048000" algn="l"/>
                        </a:tabLst>
                      </a:pPr>
                      <a:r>
                        <a:rPr lang="uk-UA" sz="1400" dirty="0">
                          <a:effectLst/>
                          <a:latin typeface="Times New Roman" pitchFamily="18" charset="0"/>
                          <a:cs typeface="Times New Roman" pitchFamily="18" charset="0"/>
                        </a:rPr>
                        <a:t>Реальність</a:t>
                      </a:r>
                      <a:endParaRPr lang="uk-UA" sz="1400" dirty="0">
                        <a:effectLst/>
                        <a:latin typeface="Times New Roman" pitchFamily="18" charset="0"/>
                        <a:ea typeface="Times New Roman"/>
                        <a:cs typeface="Times New Roman" pitchFamily="18" charset="0"/>
                      </a:endParaRPr>
                    </a:p>
                  </a:txBody>
                  <a:tcPr marL="68336" marR="68336" marT="0" marB="0"/>
                </a:tc>
                <a:tc hMerge="1">
                  <a:txBody>
                    <a:bodyPr/>
                    <a:lstStyle/>
                    <a:p>
                      <a:endParaRPr lang="uk-UA"/>
                    </a:p>
                  </a:txBody>
                  <a:tcPr/>
                </a:tc>
                <a:tc hMerge="1">
                  <a:txBody>
                    <a:bodyPr/>
                    <a:lstStyle/>
                    <a:p>
                      <a:endParaRPr lang="uk-UA"/>
                    </a:p>
                  </a:txBody>
                  <a:tcPr/>
                </a:tc>
                <a:tc hMerge="1">
                  <a:txBody>
                    <a:bodyPr/>
                    <a:lstStyle/>
                    <a:p>
                      <a:endParaRPr lang="uk-UA"/>
                    </a:p>
                  </a:txBody>
                  <a:tcPr/>
                </a:tc>
              </a:tr>
              <a:tr h="501127">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підтверджується відвантаження та реалізація продукції відповідними документами?</a:t>
                      </a:r>
                      <a:endParaRPr lang="uk-UA" sz="1200" b="0" dirty="0">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dirty="0" smtClean="0">
                          <a:effectLst/>
                        </a:rPr>
                        <a:t>+</a:t>
                      </a:r>
                      <a:endParaRPr lang="uk-UA" sz="1600" b="1" dirty="0">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dirty="0">
                          <a:effectLst/>
                        </a:rPr>
                        <a:t> </a:t>
                      </a:r>
                      <a:endParaRPr lang="uk-UA" sz="1600" b="1" dirty="0">
                        <a:effectLst/>
                        <a:latin typeface="Times New Roman" pitchFamily="18" charset="0"/>
                        <a:ea typeface="Times New Roman"/>
                        <a:cs typeface="Times New Roman" pitchFamily="18" charset="0"/>
                      </a:endParaRPr>
                    </a:p>
                  </a:txBody>
                  <a:tcPr marL="68336" marR="68336" marT="0" marB="0"/>
                </a:tc>
                <a:tc>
                  <a:txBody>
                    <a:bodyPr/>
                    <a:lstStyle/>
                    <a:p>
                      <a:pPr algn="just">
                        <a:spcAft>
                          <a:spcPts val="0"/>
                        </a:spcAft>
                        <a:tabLst>
                          <a:tab pos="3048000" algn="l"/>
                        </a:tabLst>
                      </a:pPr>
                      <a:r>
                        <a:rPr lang="uk-UA" sz="1200">
                          <a:effectLst/>
                        </a:rPr>
                        <a:t> </a:t>
                      </a:r>
                      <a:endParaRPr lang="uk-UA" sz="1200">
                        <a:effectLst/>
                        <a:latin typeface="Times New Roman" pitchFamily="18" charset="0"/>
                        <a:ea typeface="Times New Roman"/>
                        <a:cs typeface="Times New Roman" pitchFamily="18" charset="0"/>
                      </a:endParaRPr>
                    </a:p>
                  </a:txBody>
                  <a:tcPr marL="68336" marR="68336" marT="0" marB="0"/>
                </a:tc>
              </a:tr>
              <a:tr h="501127">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проводиться щоквартально звірка взаєморозрахунків з покупцями продукції?</a:t>
                      </a:r>
                      <a:endParaRPr lang="uk-UA" sz="1200" b="0" dirty="0">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dirty="0">
                          <a:effectLst/>
                        </a:rPr>
                        <a:t>+</a:t>
                      </a:r>
                      <a:endParaRPr lang="uk-UA" sz="1600" b="1" dirty="0">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dirty="0">
                          <a:effectLst/>
                        </a:rPr>
                        <a:t> </a:t>
                      </a:r>
                      <a:endParaRPr lang="uk-UA" sz="1600" b="1" dirty="0">
                        <a:effectLst/>
                        <a:latin typeface="Times New Roman" pitchFamily="18" charset="0"/>
                        <a:ea typeface="Times New Roman"/>
                        <a:cs typeface="Times New Roman" pitchFamily="18" charset="0"/>
                      </a:endParaRPr>
                    </a:p>
                  </a:txBody>
                  <a:tcPr marL="68336" marR="68336" marT="0" marB="0"/>
                </a:tc>
                <a:tc>
                  <a:txBody>
                    <a:bodyPr/>
                    <a:lstStyle/>
                    <a:p>
                      <a:pPr algn="just">
                        <a:spcAft>
                          <a:spcPts val="0"/>
                        </a:spcAft>
                        <a:tabLst>
                          <a:tab pos="3048000" algn="l"/>
                        </a:tabLst>
                      </a:pPr>
                      <a:r>
                        <a:rPr lang="uk-UA" sz="1200">
                          <a:effectLst/>
                        </a:rPr>
                        <a:t> </a:t>
                      </a:r>
                      <a:endParaRPr lang="uk-UA" sz="1200">
                        <a:effectLst/>
                        <a:latin typeface="Times New Roman" pitchFamily="18" charset="0"/>
                        <a:ea typeface="Times New Roman"/>
                        <a:cs typeface="Times New Roman" pitchFamily="18" charset="0"/>
                      </a:endParaRPr>
                    </a:p>
                  </a:txBody>
                  <a:tcPr marL="68336" marR="68336" marT="0" marB="0"/>
                </a:tc>
              </a:tr>
              <a:tr h="334085">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регулярно здійснюється інвентаризація продукції на складах?</a:t>
                      </a:r>
                      <a:endParaRPr lang="uk-UA" sz="1200" b="0" dirty="0">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dirty="0">
                          <a:effectLst/>
                        </a:rPr>
                        <a:t> </a:t>
                      </a:r>
                      <a:endParaRPr lang="uk-UA" sz="1600" b="1" dirty="0">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dirty="0">
                          <a:effectLst/>
                        </a:rPr>
                        <a:t>+</a:t>
                      </a:r>
                      <a:endParaRPr lang="uk-UA" sz="1600" b="1" dirty="0">
                        <a:effectLst/>
                        <a:latin typeface="Times New Roman" pitchFamily="18" charset="0"/>
                        <a:ea typeface="Times New Roman"/>
                        <a:cs typeface="Times New Roman" pitchFamily="18" charset="0"/>
                      </a:endParaRPr>
                    </a:p>
                  </a:txBody>
                  <a:tcPr marL="68336" marR="68336" marT="0" marB="0"/>
                </a:tc>
                <a:tc>
                  <a:txBody>
                    <a:bodyPr/>
                    <a:lstStyle/>
                    <a:p>
                      <a:pPr algn="just">
                        <a:spcAft>
                          <a:spcPts val="0"/>
                        </a:spcAft>
                        <a:tabLst>
                          <a:tab pos="3048000" algn="l"/>
                        </a:tabLst>
                      </a:pPr>
                      <a:r>
                        <a:rPr lang="uk-UA" sz="1200">
                          <a:effectLst/>
                        </a:rPr>
                        <a:t> </a:t>
                      </a:r>
                      <a:endParaRPr lang="uk-UA" sz="1200">
                        <a:effectLst/>
                        <a:latin typeface="Times New Roman" pitchFamily="18" charset="0"/>
                        <a:ea typeface="Times New Roman"/>
                        <a:cs typeface="Times New Roman" pitchFamily="18" charset="0"/>
                      </a:endParaRPr>
                    </a:p>
                  </a:txBody>
                  <a:tcPr marL="68336" marR="68336" marT="0" marB="0"/>
                </a:tc>
              </a:tr>
              <a:tr h="349903">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відображаються в обліку втрати від нестач і псування готової продукції?</a:t>
                      </a:r>
                      <a:endParaRPr lang="uk-UA" sz="1200" b="0" dirty="0">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dirty="0">
                          <a:effectLst/>
                        </a:rPr>
                        <a:t>+</a:t>
                      </a:r>
                      <a:endParaRPr lang="uk-UA" sz="1600" b="1" dirty="0">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dirty="0">
                          <a:effectLst/>
                        </a:rPr>
                        <a:t> </a:t>
                      </a:r>
                      <a:endParaRPr lang="uk-UA" sz="1600" b="1" dirty="0">
                        <a:effectLst/>
                        <a:latin typeface="Times New Roman" pitchFamily="18" charset="0"/>
                        <a:ea typeface="Times New Roman"/>
                        <a:cs typeface="Times New Roman" pitchFamily="18" charset="0"/>
                      </a:endParaRPr>
                    </a:p>
                  </a:txBody>
                  <a:tcPr marL="68336" marR="68336" marT="0" marB="0"/>
                </a:tc>
                <a:tc>
                  <a:txBody>
                    <a:bodyPr/>
                    <a:lstStyle/>
                    <a:p>
                      <a:pPr algn="just">
                        <a:spcAft>
                          <a:spcPts val="0"/>
                        </a:spcAft>
                        <a:tabLst>
                          <a:tab pos="3048000" algn="l"/>
                        </a:tabLst>
                      </a:pPr>
                      <a:r>
                        <a:rPr lang="uk-UA" sz="1200">
                          <a:effectLst/>
                        </a:rPr>
                        <a:t> </a:t>
                      </a:r>
                      <a:endParaRPr lang="uk-UA" sz="1200">
                        <a:effectLst/>
                        <a:latin typeface="Times New Roman" pitchFamily="18" charset="0"/>
                        <a:ea typeface="Times New Roman"/>
                        <a:cs typeface="Times New Roman" pitchFamily="18" charset="0"/>
                      </a:endParaRPr>
                    </a:p>
                  </a:txBody>
                  <a:tcPr marL="68336" marR="68336" marT="0" marB="0"/>
                </a:tc>
              </a:tr>
              <a:tr h="167042">
                <a:tc gridSpan="4">
                  <a:txBody>
                    <a:bodyPr/>
                    <a:lstStyle/>
                    <a:p>
                      <a:pPr algn="ctr">
                        <a:spcAft>
                          <a:spcPts val="0"/>
                        </a:spcAft>
                        <a:tabLst>
                          <a:tab pos="3048000" algn="l"/>
                        </a:tabLst>
                      </a:pPr>
                      <a:r>
                        <a:rPr lang="uk-UA" sz="1400" dirty="0">
                          <a:solidFill>
                            <a:schemeClr val="tx1"/>
                          </a:solidFill>
                          <a:effectLst/>
                          <a:latin typeface="Times New Roman" pitchFamily="18" charset="0"/>
                          <a:cs typeface="Times New Roman" pitchFamily="18" charset="0"/>
                        </a:rPr>
                        <a:t>Повнота</a:t>
                      </a:r>
                      <a:endParaRPr lang="uk-UA" sz="1400" dirty="0">
                        <a:solidFill>
                          <a:schemeClr val="tx1"/>
                        </a:solidFill>
                        <a:effectLst/>
                        <a:latin typeface="Times New Roman" pitchFamily="18" charset="0"/>
                        <a:ea typeface="Times New Roman"/>
                        <a:cs typeface="Times New Roman" pitchFamily="18" charset="0"/>
                      </a:endParaRPr>
                    </a:p>
                  </a:txBody>
                  <a:tcPr marL="68336" marR="68336" marT="0" marB="0"/>
                </a:tc>
                <a:tc hMerge="1">
                  <a:txBody>
                    <a:bodyPr/>
                    <a:lstStyle/>
                    <a:p>
                      <a:endParaRPr lang="uk-UA"/>
                    </a:p>
                  </a:txBody>
                  <a:tcPr/>
                </a:tc>
                <a:tc hMerge="1">
                  <a:txBody>
                    <a:bodyPr/>
                    <a:lstStyle/>
                    <a:p>
                      <a:endParaRPr lang="uk-UA"/>
                    </a:p>
                  </a:txBody>
                  <a:tcPr/>
                </a:tc>
                <a:tc hMerge="1">
                  <a:txBody>
                    <a:bodyPr/>
                    <a:lstStyle/>
                    <a:p>
                      <a:endParaRPr lang="uk-UA"/>
                    </a:p>
                  </a:txBody>
                  <a:tcPr/>
                </a:tc>
              </a:tr>
              <a:tr h="501127">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правильно визначається обсяг реалізації продукції в цілях фінансового обліку та оподаткування?</a:t>
                      </a:r>
                      <a:endParaRPr lang="uk-UA" sz="1200" b="0" dirty="0">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dirty="0">
                          <a:effectLst/>
                        </a:rPr>
                        <a:t>+</a:t>
                      </a:r>
                      <a:endParaRPr lang="uk-UA" sz="1600" b="1" dirty="0">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dirty="0" smtClean="0">
                          <a:effectLst/>
                        </a:rPr>
                        <a:t> </a:t>
                      </a:r>
                      <a:endParaRPr lang="uk-UA" sz="1600" b="1" dirty="0">
                        <a:effectLst/>
                        <a:latin typeface="Times New Roman" pitchFamily="18" charset="0"/>
                        <a:ea typeface="Times New Roman"/>
                        <a:cs typeface="Times New Roman" pitchFamily="18" charset="0"/>
                      </a:endParaRPr>
                    </a:p>
                  </a:txBody>
                  <a:tcPr marL="68336" marR="68336" marT="0" marB="0"/>
                </a:tc>
                <a:tc>
                  <a:txBody>
                    <a:bodyPr/>
                    <a:lstStyle/>
                    <a:p>
                      <a:pPr algn="just">
                        <a:spcAft>
                          <a:spcPts val="0"/>
                        </a:spcAft>
                        <a:tabLst>
                          <a:tab pos="3048000" algn="l"/>
                        </a:tabLst>
                      </a:pPr>
                      <a:r>
                        <a:rPr lang="uk-UA" sz="1200">
                          <a:effectLst/>
                        </a:rPr>
                        <a:t> </a:t>
                      </a:r>
                      <a:endParaRPr lang="uk-UA" sz="1200">
                        <a:effectLst/>
                        <a:latin typeface="Times New Roman" pitchFamily="18" charset="0"/>
                        <a:ea typeface="Times New Roman"/>
                        <a:cs typeface="Times New Roman" pitchFamily="18" charset="0"/>
                      </a:endParaRPr>
                    </a:p>
                  </a:txBody>
                  <a:tcPr marL="68336" marR="68336" marT="0" marB="0"/>
                </a:tc>
              </a:tr>
              <a:tr h="501127">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здійснювалась реалізація продукції за нижчими цінами ввід фактичної собівартості?</a:t>
                      </a:r>
                      <a:endParaRPr lang="uk-UA" sz="1200" b="0" dirty="0">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a:effectLst/>
                        </a:rPr>
                        <a:t> </a:t>
                      </a:r>
                      <a:endParaRPr lang="uk-UA" sz="1600" b="1">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dirty="0">
                          <a:effectLst/>
                        </a:rPr>
                        <a:t>+</a:t>
                      </a:r>
                      <a:endParaRPr lang="uk-UA" sz="1600" b="1" dirty="0">
                        <a:effectLst/>
                        <a:latin typeface="Times New Roman" pitchFamily="18" charset="0"/>
                        <a:ea typeface="Times New Roman"/>
                        <a:cs typeface="Times New Roman" pitchFamily="18" charset="0"/>
                      </a:endParaRPr>
                    </a:p>
                  </a:txBody>
                  <a:tcPr marL="68336" marR="68336" marT="0" marB="0"/>
                </a:tc>
                <a:tc>
                  <a:txBody>
                    <a:bodyPr/>
                    <a:lstStyle/>
                    <a:p>
                      <a:pPr algn="just">
                        <a:spcAft>
                          <a:spcPts val="0"/>
                        </a:spcAft>
                        <a:tabLst>
                          <a:tab pos="3048000" algn="l"/>
                        </a:tabLst>
                      </a:pPr>
                      <a:r>
                        <a:rPr lang="uk-UA" sz="1200" dirty="0">
                          <a:effectLst/>
                        </a:rPr>
                        <a:t> </a:t>
                      </a:r>
                      <a:endParaRPr lang="uk-UA" sz="1200" dirty="0">
                        <a:effectLst/>
                        <a:latin typeface="Times New Roman" pitchFamily="18" charset="0"/>
                        <a:ea typeface="Times New Roman"/>
                        <a:cs typeface="Times New Roman" pitchFamily="18" charset="0"/>
                      </a:endParaRPr>
                    </a:p>
                  </a:txBody>
                  <a:tcPr marL="68336" marR="68336" marT="0" marB="0"/>
                </a:tc>
              </a:tr>
              <a:tr h="501127">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своєчасно визнаються та списуються доходи від реалізації на фінансовий результат?</a:t>
                      </a:r>
                      <a:endParaRPr lang="uk-UA" sz="1200" b="0" dirty="0">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a:effectLst/>
                        </a:rPr>
                        <a:t>+</a:t>
                      </a:r>
                      <a:endParaRPr lang="uk-UA" sz="1600" b="1">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dirty="0">
                          <a:effectLst/>
                        </a:rPr>
                        <a:t> </a:t>
                      </a:r>
                      <a:endParaRPr lang="uk-UA" sz="1600" b="1" dirty="0">
                        <a:effectLst/>
                        <a:latin typeface="Times New Roman" pitchFamily="18" charset="0"/>
                        <a:ea typeface="Times New Roman"/>
                        <a:cs typeface="Times New Roman" pitchFamily="18" charset="0"/>
                      </a:endParaRPr>
                    </a:p>
                  </a:txBody>
                  <a:tcPr marL="68336" marR="68336" marT="0" marB="0"/>
                </a:tc>
                <a:tc>
                  <a:txBody>
                    <a:bodyPr/>
                    <a:lstStyle/>
                    <a:p>
                      <a:pPr algn="just">
                        <a:spcAft>
                          <a:spcPts val="0"/>
                        </a:spcAft>
                        <a:tabLst>
                          <a:tab pos="3048000" algn="l"/>
                        </a:tabLst>
                      </a:pPr>
                      <a:r>
                        <a:rPr lang="uk-UA" sz="1200" dirty="0">
                          <a:effectLst/>
                        </a:rPr>
                        <a:t> </a:t>
                      </a:r>
                      <a:endParaRPr lang="uk-UA" sz="1200" dirty="0">
                        <a:effectLst/>
                        <a:latin typeface="Times New Roman" pitchFamily="18" charset="0"/>
                        <a:ea typeface="Times New Roman"/>
                        <a:cs typeface="Times New Roman" pitchFamily="18" charset="0"/>
                      </a:endParaRPr>
                    </a:p>
                  </a:txBody>
                  <a:tcPr marL="68336" marR="68336" marT="0" marB="0"/>
                </a:tc>
              </a:tr>
              <a:tr h="167042">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правильно розраховується сума ПДВ?</a:t>
                      </a:r>
                      <a:endParaRPr lang="uk-UA" sz="1200" b="0" dirty="0">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a:effectLst/>
                        </a:rPr>
                        <a:t>+</a:t>
                      </a:r>
                      <a:endParaRPr lang="uk-UA" sz="1600" b="1">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dirty="0">
                          <a:effectLst/>
                        </a:rPr>
                        <a:t> </a:t>
                      </a:r>
                      <a:endParaRPr lang="uk-UA" sz="1600" b="1" dirty="0">
                        <a:effectLst/>
                        <a:latin typeface="Times New Roman" pitchFamily="18" charset="0"/>
                        <a:ea typeface="Times New Roman"/>
                        <a:cs typeface="Times New Roman" pitchFamily="18" charset="0"/>
                      </a:endParaRPr>
                    </a:p>
                  </a:txBody>
                  <a:tcPr marL="68336" marR="68336" marT="0" marB="0"/>
                </a:tc>
                <a:tc>
                  <a:txBody>
                    <a:bodyPr/>
                    <a:lstStyle/>
                    <a:p>
                      <a:pPr algn="just">
                        <a:spcAft>
                          <a:spcPts val="0"/>
                        </a:spcAft>
                        <a:tabLst>
                          <a:tab pos="3048000" algn="l"/>
                        </a:tabLst>
                      </a:pPr>
                      <a:r>
                        <a:rPr lang="uk-UA" sz="1200" dirty="0">
                          <a:effectLst/>
                        </a:rPr>
                        <a:t> </a:t>
                      </a:r>
                      <a:endParaRPr lang="uk-UA" sz="1200" dirty="0">
                        <a:effectLst/>
                        <a:latin typeface="Times New Roman" pitchFamily="18" charset="0"/>
                        <a:ea typeface="Times New Roman"/>
                        <a:cs typeface="Times New Roman" pitchFamily="18" charset="0"/>
                      </a:endParaRPr>
                    </a:p>
                  </a:txBody>
                  <a:tcPr marL="68336" marR="68336" marT="0" marB="0"/>
                </a:tc>
              </a:tr>
              <a:tr h="501127">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розподіляються комерційні витрати між реалізованою продукцією та продукцією на складах?</a:t>
                      </a:r>
                      <a:endParaRPr lang="uk-UA" sz="1200" b="0" dirty="0">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dirty="0">
                          <a:effectLst/>
                        </a:rPr>
                        <a:t> </a:t>
                      </a:r>
                      <a:endParaRPr lang="uk-UA" sz="1600" b="1" dirty="0">
                        <a:effectLst/>
                        <a:latin typeface="Times New Roman" pitchFamily="18" charset="0"/>
                        <a:ea typeface="Times New Roman"/>
                        <a:cs typeface="Times New Roman" pitchFamily="18" charset="0"/>
                      </a:endParaRPr>
                    </a:p>
                  </a:txBody>
                  <a:tcPr marL="68336" marR="68336" marT="0" marB="0"/>
                </a:tc>
                <a:tc>
                  <a:txBody>
                    <a:bodyPr/>
                    <a:lstStyle/>
                    <a:p>
                      <a:pPr algn="ctr">
                        <a:spcAft>
                          <a:spcPts val="0"/>
                        </a:spcAft>
                        <a:tabLst>
                          <a:tab pos="3048000" algn="l"/>
                        </a:tabLst>
                      </a:pPr>
                      <a:r>
                        <a:rPr lang="uk-UA" sz="1600" b="1" dirty="0">
                          <a:effectLst/>
                        </a:rPr>
                        <a:t>+</a:t>
                      </a:r>
                      <a:endParaRPr lang="uk-UA" sz="1600" b="1" dirty="0">
                        <a:effectLst/>
                        <a:latin typeface="Times New Roman" pitchFamily="18" charset="0"/>
                        <a:ea typeface="Times New Roman"/>
                        <a:cs typeface="Times New Roman" pitchFamily="18" charset="0"/>
                      </a:endParaRPr>
                    </a:p>
                  </a:txBody>
                  <a:tcPr marL="68336" marR="68336" marT="0" marB="0"/>
                </a:tc>
                <a:tc>
                  <a:txBody>
                    <a:bodyPr/>
                    <a:lstStyle/>
                    <a:p>
                      <a:pPr algn="just">
                        <a:spcAft>
                          <a:spcPts val="0"/>
                        </a:spcAft>
                        <a:tabLst>
                          <a:tab pos="3048000" algn="l"/>
                        </a:tabLst>
                      </a:pPr>
                      <a:r>
                        <a:rPr lang="uk-UA" sz="1200" dirty="0">
                          <a:effectLst/>
                        </a:rPr>
                        <a:t> </a:t>
                      </a:r>
                      <a:endParaRPr lang="uk-UA" sz="1200" dirty="0">
                        <a:effectLst/>
                        <a:latin typeface="Times New Roman" pitchFamily="18" charset="0"/>
                        <a:ea typeface="Times New Roman"/>
                        <a:cs typeface="Times New Roman" pitchFamily="18" charset="0"/>
                      </a:endParaRPr>
                    </a:p>
                  </a:txBody>
                  <a:tcPr marL="68336" marR="68336" marT="0" marB="0"/>
                </a:tc>
              </a:tr>
            </a:tbl>
          </a:graphicData>
        </a:graphic>
      </p:graphicFrame>
      <p:pic>
        <p:nvPicPr>
          <p:cNvPr id="3076" name="Picture 4" descr="Картинки по запросу факторы"/>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333" b="90000" l="10000" r="90000">
                        <a14:foregroundMark x1="40333" y1="26000" x2="40333" y2="26000"/>
                        <a14:foregroundMark x1="36000" y1="19333" x2="36000" y2="19333"/>
                        <a14:foregroundMark x1="29667" y1="18000" x2="29667" y2="18000"/>
                        <a14:foregroundMark x1="24667" y1="18667" x2="24667" y2="18667"/>
                        <a14:foregroundMark x1="48333" y1="36000" x2="48333" y2="36000"/>
                        <a14:foregroundMark x1="22000" y1="22333" x2="22000" y2="22333"/>
                        <a14:foregroundMark x1="36000" y1="36000" x2="36000" y2="36000"/>
                        <a14:foregroundMark x1="27333" y1="40000" x2="27333" y2="40000"/>
                        <a14:foregroundMark x1="24667" y1="36000" x2="24667" y2="36000"/>
                        <a14:foregroundMark x1="34000" y1="45333" x2="34000" y2="45333"/>
                      </a14:backgroundRemoval>
                    </a14:imgEffect>
                  </a14:imgLayer>
                </a14:imgProps>
              </a:ext>
              <a:ext uri="{28A0092B-C50C-407E-A947-70E740481C1C}">
                <a14:useLocalDpi xmlns:a14="http://schemas.microsoft.com/office/drawing/2010/main" val="0"/>
              </a:ext>
            </a:extLst>
          </a:blip>
          <a:srcRect/>
          <a:stretch>
            <a:fillRect/>
          </a:stretch>
        </p:blipFill>
        <p:spPr bwMode="auto">
          <a:xfrm>
            <a:off x="6588224" y="242088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823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56608956"/>
              </p:ext>
            </p:extLst>
          </p:nvPr>
        </p:nvGraphicFramePr>
        <p:xfrm>
          <a:off x="899592" y="188640"/>
          <a:ext cx="7128792" cy="6523409"/>
        </p:xfrm>
        <a:graphic>
          <a:graphicData uri="http://schemas.openxmlformats.org/drawingml/2006/table">
            <a:tbl>
              <a:tblPr firstRow="1" firstCol="1" lastRow="1" lastCol="1" bandRow="1" bandCol="1">
                <a:tableStyleId>{3C2FFA5D-87B4-456A-9821-1D502468CF0F}</a:tableStyleId>
              </a:tblPr>
              <a:tblGrid>
                <a:gridCol w="4822416"/>
                <a:gridCol w="629012"/>
                <a:gridCol w="629012"/>
                <a:gridCol w="1048352"/>
              </a:tblGrid>
              <a:tr h="176019">
                <a:tc gridSpan="4">
                  <a:txBody>
                    <a:bodyPr/>
                    <a:lstStyle/>
                    <a:p>
                      <a:pPr algn="ctr">
                        <a:spcAft>
                          <a:spcPts val="0"/>
                        </a:spcAft>
                        <a:tabLst>
                          <a:tab pos="3048000" algn="l"/>
                        </a:tabLst>
                      </a:pPr>
                      <a:r>
                        <a:rPr lang="uk-UA" sz="1400" dirty="0">
                          <a:solidFill>
                            <a:schemeClr val="tx1"/>
                          </a:solidFill>
                          <a:effectLst/>
                          <a:latin typeface="Times New Roman" pitchFamily="18" charset="0"/>
                          <a:cs typeface="Times New Roman" pitchFamily="18" charset="0"/>
                        </a:rPr>
                        <a:t>Дозвіл</a:t>
                      </a:r>
                      <a:endParaRPr lang="uk-UA" sz="1400" dirty="0">
                        <a:solidFill>
                          <a:schemeClr val="tx1"/>
                        </a:solidFill>
                        <a:effectLst/>
                        <a:latin typeface="Times New Roman" pitchFamily="18" charset="0"/>
                        <a:ea typeface="Times New Roman"/>
                        <a:cs typeface="Times New Roman" pitchFamily="18" charset="0"/>
                      </a:endParaRPr>
                    </a:p>
                  </a:txBody>
                  <a:tcPr marL="51431" marR="51431" marT="0" marB="0"/>
                </a:tc>
                <a:tc hMerge="1">
                  <a:txBody>
                    <a:bodyPr/>
                    <a:lstStyle/>
                    <a:p>
                      <a:endParaRPr lang="uk-UA"/>
                    </a:p>
                  </a:txBody>
                  <a:tcPr/>
                </a:tc>
                <a:tc hMerge="1">
                  <a:txBody>
                    <a:bodyPr/>
                    <a:lstStyle/>
                    <a:p>
                      <a:endParaRPr lang="uk-UA"/>
                    </a:p>
                  </a:txBody>
                  <a:tcPr/>
                </a:tc>
                <a:tc hMerge="1">
                  <a:txBody>
                    <a:bodyPr/>
                    <a:lstStyle/>
                    <a:p>
                      <a:endParaRPr lang="uk-UA"/>
                    </a:p>
                  </a:txBody>
                  <a:tcPr/>
                </a:tc>
              </a:tr>
              <a:tr h="352039">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є дозволи адміністрації на відвантаження продукції?</a:t>
                      </a:r>
                      <a:endParaRPr lang="uk-UA" sz="1200" b="0" dirty="0">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dirty="0">
                          <a:effectLst/>
                        </a:rPr>
                        <a:t>+</a:t>
                      </a:r>
                      <a:endParaRPr lang="uk-UA" sz="1600" b="1" dirty="0">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a:effectLst/>
                        </a:rPr>
                        <a:t> </a:t>
                      </a:r>
                      <a:endParaRPr lang="uk-UA" sz="1600" b="1">
                        <a:effectLst/>
                        <a:latin typeface="Times New Roman" pitchFamily="18" charset="0"/>
                        <a:ea typeface="Times New Roman"/>
                        <a:cs typeface="Times New Roman" pitchFamily="18" charset="0"/>
                      </a:endParaRPr>
                    </a:p>
                  </a:txBody>
                  <a:tcPr marL="51431" marR="51431" marT="0" marB="0"/>
                </a:tc>
                <a:tc>
                  <a:txBody>
                    <a:bodyPr/>
                    <a:lstStyle/>
                    <a:p>
                      <a:pPr algn="just">
                        <a:spcAft>
                          <a:spcPts val="0"/>
                        </a:spcAft>
                        <a:tabLst>
                          <a:tab pos="3048000" algn="l"/>
                        </a:tabLst>
                      </a:pPr>
                      <a:r>
                        <a:rPr lang="uk-UA" sz="1200" b="0">
                          <a:effectLst/>
                        </a:rPr>
                        <a:t> </a:t>
                      </a:r>
                      <a:endParaRPr lang="uk-UA" sz="1200" b="0">
                        <a:effectLst/>
                        <a:latin typeface="Times New Roman" pitchFamily="18" charset="0"/>
                        <a:ea typeface="Times New Roman"/>
                        <a:cs typeface="Times New Roman" pitchFamily="18" charset="0"/>
                      </a:endParaRPr>
                    </a:p>
                  </a:txBody>
                  <a:tcPr marL="51431" marR="51431" marT="0" marB="0"/>
                </a:tc>
              </a:tr>
              <a:tr h="528059">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обговорюються ціни та умови поставки продукції відповідно до законодавства?</a:t>
                      </a:r>
                      <a:endParaRPr lang="uk-UA" sz="1200" b="0" dirty="0">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dirty="0">
                          <a:effectLst/>
                        </a:rPr>
                        <a:t>+</a:t>
                      </a:r>
                      <a:endParaRPr lang="uk-UA" sz="1600" b="1" dirty="0">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dirty="0">
                          <a:effectLst/>
                        </a:rPr>
                        <a:t> </a:t>
                      </a:r>
                      <a:endParaRPr lang="uk-UA" sz="1600" b="1" dirty="0">
                        <a:effectLst/>
                        <a:latin typeface="Times New Roman" pitchFamily="18" charset="0"/>
                        <a:ea typeface="Times New Roman"/>
                        <a:cs typeface="Times New Roman" pitchFamily="18" charset="0"/>
                      </a:endParaRPr>
                    </a:p>
                  </a:txBody>
                  <a:tcPr marL="51431" marR="51431" marT="0" marB="0"/>
                </a:tc>
                <a:tc>
                  <a:txBody>
                    <a:bodyPr/>
                    <a:lstStyle/>
                    <a:p>
                      <a:pPr algn="just">
                        <a:spcAft>
                          <a:spcPts val="0"/>
                        </a:spcAft>
                        <a:tabLst>
                          <a:tab pos="3048000" algn="l"/>
                        </a:tabLst>
                      </a:pPr>
                      <a:r>
                        <a:rPr lang="uk-UA" sz="1200" b="0">
                          <a:effectLst/>
                        </a:rPr>
                        <a:t> </a:t>
                      </a:r>
                      <a:endParaRPr lang="uk-UA" sz="1200" b="0">
                        <a:effectLst/>
                        <a:latin typeface="Times New Roman" pitchFamily="18" charset="0"/>
                        <a:ea typeface="Times New Roman"/>
                        <a:cs typeface="Times New Roman" pitchFamily="18" charset="0"/>
                      </a:endParaRPr>
                    </a:p>
                  </a:txBody>
                  <a:tcPr marL="51431" marR="51431" marT="0" marB="0"/>
                </a:tc>
              </a:tr>
              <a:tr h="352039">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здійснюється відпуск продукції без наявності доручень? </a:t>
                      </a:r>
                      <a:endParaRPr lang="uk-UA" sz="1200" b="0" dirty="0">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a:effectLst/>
                        </a:rPr>
                        <a:t> </a:t>
                      </a:r>
                      <a:endParaRPr lang="uk-UA" sz="1600" b="1">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dirty="0">
                          <a:effectLst/>
                        </a:rPr>
                        <a:t>+</a:t>
                      </a:r>
                      <a:endParaRPr lang="uk-UA" sz="1600" b="1" dirty="0">
                        <a:effectLst/>
                        <a:latin typeface="Times New Roman" pitchFamily="18" charset="0"/>
                        <a:ea typeface="Times New Roman"/>
                        <a:cs typeface="Times New Roman" pitchFamily="18" charset="0"/>
                      </a:endParaRPr>
                    </a:p>
                  </a:txBody>
                  <a:tcPr marL="51431" marR="51431" marT="0" marB="0"/>
                </a:tc>
                <a:tc>
                  <a:txBody>
                    <a:bodyPr/>
                    <a:lstStyle/>
                    <a:p>
                      <a:pPr algn="just">
                        <a:spcAft>
                          <a:spcPts val="0"/>
                        </a:spcAft>
                        <a:tabLst>
                          <a:tab pos="3048000" algn="l"/>
                        </a:tabLst>
                      </a:pPr>
                      <a:r>
                        <a:rPr lang="uk-UA" sz="1200" b="0">
                          <a:effectLst/>
                        </a:rPr>
                        <a:t> </a:t>
                      </a:r>
                      <a:endParaRPr lang="uk-UA" sz="1200" b="0">
                        <a:effectLst/>
                        <a:latin typeface="Times New Roman" pitchFamily="18" charset="0"/>
                        <a:ea typeface="Times New Roman"/>
                        <a:cs typeface="Times New Roman" pitchFamily="18" charset="0"/>
                      </a:endParaRPr>
                    </a:p>
                  </a:txBody>
                  <a:tcPr marL="51431" marR="51431" marT="0" marB="0"/>
                </a:tc>
              </a:tr>
              <a:tr h="176019">
                <a:tc gridSpan="4">
                  <a:txBody>
                    <a:bodyPr/>
                    <a:lstStyle/>
                    <a:p>
                      <a:pPr algn="ctr">
                        <a:spcAft>
                          <a:spcPts val="0"/>
                        </a:spcAft>
                        <a:tabLst>
                          <a:tab pos="3048000" algn="l"/>
                        </a:tabLst>
                      </a:pPr>
                      <a:r>
                        <a:rPr lang="uk-UA" sz="1400" b="1" dirty="0">
                          <a:effectLst/>
                          <a:latin typeface="Times New Roman" pitchFamily="18" charset="0"/>
                          <a:cs typeface="Times New Roman" pitchFamily="18" charset="0"/>
                        </a:rPr>
                        <a:t>Точність</a:t>
                      </a:r>
                      <a:endParaRPr lang="uk-UA" sz="1400" b="1" dirty="0">
                        <a:effectLst/>
                        <a:latin typeface="Times New Roman" pitchFamily="18" charset="0"/>
                        <a:ea typeface="Times New Roman"/>
                        <a:cs typeface="Times New Roman" pitchFamily="18" charset="0"/>
                      </a:endParaRPr>
                    </a:p>
                  </a:txBody>
                  <a:tcPr marL="51431" marR="51431" marT="0" marB="0"/>
                </a:tc>
                <a:tc hMerge="1">
                  <a:txBody>
                    <a:bodyPr/>
                    <a:lstStyle/>
                    <a:p>
                      <a:endParaRPr lang="uk-UA"/>
                    </a:p>
                  </a:txBody>
                  <a:tcPr/>
                </a:tc>
                <a:tc hMerge="1">
                  <a:txBody>
                    <a:bodyPr/>
                    <a:lstStyle/>
                    <a:p>
                      <a:endParaRPr lang="uk-UA"/>
                    </a:p>
                  </a:txBody>
                  <a:tcPr/>
                </a:tc>
                <a:tc hMerge="1">
                  <a:txBody>
                    <a:bodyPr/>
                    <a:lstStyle/>
                    <a:p>
                      <a:endParaRPr lang="uk-UA"/>
                    </a:p>
                  </a:txBody>
                  <a:tcPr/>
                </a:tc>
              </a:tr>
              <a:tr h="352039">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звіряється відвантажена продукція з документами про оплату?</a:t>
                      </a:r>
                      <a:endParaRPr lang="uk-UA" sz="1200" b="0" dirty="0">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dirty="0">
                          <a:effectLst/>
                        </a:rPr>
                        <a:t>+</a:t>
                      </a:r>
                      <a:endParaRPr lang="uk-UA" sz="1600" b="1" dirty="0">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a:effectLst/>
                        </a:rPr>
                        <a:t> </a:t>
                      </a:r>
                      <a:endParaRPr lang="uk-UA" sz="1600" b="1">
                        <a:effectLst/>
                        <a:latin typeface="Times New Roman" pitchFamily="18" charset="0"/>
                        <a:ea typeface="Times New Roman"/>
                        <a:cs typeface="Times New Roman" pitchFamily="18" charset="0"/>
                      </a:endParaRPr>
                    </a:p>
                  </a:txBody>
                  <a:tcPr marL="51431" marR="51431" marT="0" marB="0"/>
                </a:tc>
                <a:tc>
                  <a:txBody>
                    <a:bodyPr/>
                    <a:lstStyle/>
                    <a:p>
                      <a:pPr algn="just">
                        <a:spcAft>
                          <a:spcPts val="0"/>
                        </a:spcAft>
                        <a:tabLst>
                          <a:tab pos="3048000" algn="l"/>
                        </a:tabLst>
                      </a:pPr>
                      <a:r>
                        <a:rPr lang="uk-UA" sz="1200" b="0">
                          <a:effectLst/>
                        </a:rPr>
                        <a:t> </a:t>
                      </a:r>
                      <a:endParaRPr lang="uk-UA" sz="1200" b="0">
                        <a:effectLst/>
                        <a:latin typeface="Times New Roman" pitchFamily="18" charset="0"/>
                        <a:ea typeface="Times New Roman"/>
                        <a:cs typeface="Times New Roman" pitchFamily="18" charset="0"/>
                      </a:endParaRPr>
                    </a:p>
                  </a:txBody>
                  <a:tcPr marL="51431" marR="51431" marT="0" marB="0"/>
                </a:tc>
              </a:tr>
              <a:tr h="528059">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перевіряються накладні для виявлення можливих помилок по кількості, ціні? </a:t>
                      </a:r>
                      <a:endParaRPr lang="uk-UA" sz="1200" b="0" dirty="0">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dirty="0">
                          <a:effectLst/>
                        </a:rPr>
                        <a:t>+</a:t>
                      </a:r>
                      <a:endParaRPr lang="uk-UA" sz="1600" b="1" dirty="0">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dirty="0">
                          <a:effectLst/>
                        </a:rPr>
                        <a:t> </a:t>
                      </a:r>
                      <a:endParaRPr lang="uk-UA" sz="1600" b="1" dirty="0">
                        <a:effectLst/>
                        <a:latin typeface="Times New Roman" pitchFamily="18" charset="0"/>
                        <a:ea typeface="Times New Roman"/>
                        <a:cs typeface="Times New Roman" pitchFamily="18" charset="0"/>
                      </a:endParaRPr>
                    </a:p>
                  </a:txBody>
                  <a:tcPr marL="51431" marR="51431" marT="0" marB="0"/>
                </a:tc>
                <a:tc>
                  <a:txBody>
                    <a:bodyPr/>
                    <a:lstStyle/>
                    <a:p>
                      <a:pPr algn="just">
                        <a:spcAft>
                          <a:spcPts val="0"/>
                        </a:spcAft>
                        <a:tabLst>
                          <a:tab pos="3048000" algn="l"/>
                        </a:tabLst>
                      </a:pPr>
                      <a:r>
                        <a:rPr lang="uk-UA" sz="1200" b="1" dirty="0" smtClean="0">
                          <a:effectLst/>
                          <a:latin typeface="Times New Roman" pitchFamily="18" charset="0"/>
                          <a:cs typeface="Times New Roman" pitchFamily="18" charset="0"/>
                        </a:rPr>
                        <a:t>Вибірково</a:t>
                      </a:r>
                      <a:endParaRPr lang="uk-UA" sz="1200" b="1" dirty="0">
                        <a:effectLst/>
                        <a:latin typeface="Times New Roman" pitchFamily="18" charset="0"/>
                        <a:ea typeface="Times New Roman"/>
                        <a:cs typeface="Times New Roman" pitchFamily="18" charset="0"/>
                      </a:endParaRPr>
                    </a:p>
                  </a:txBody>
                  <a:tcPr marL="51431" marR="51431" marT="0" marB="0"/>
                </a:tc>
              </a:tr>
              <a:tr h="176019">
                <a:tc gridSpan="4">
                  <a:txBody>
                    <a:bodyPr/>
                    <a:lstStyle/>
                    <a:p>
                      <a:pPr indent="21590" algn="ctr">
                        <a:spcAft>
                          <a:spcPts val="0"/>
                        </a:spcAft>
                      </a:pPr>
                      <a:r>
                        <a:rPr lang="uk-UA" sz="1400" b="1" dirty="0">
                          <a:effectLst/>
                          <a:latin typeface="Times New Roman" pitchFamily="18" charset="0"/>
                          <a:cs typeface="Times New Roman" pitchFamily="18" charset="0"/>
                        </a:rPr>
                        <a:t>Класифікація операцій</a:t>
                      </a:r>
                      <a:endParaRPr lang="uk-UA" sz="1400" b="1" dirty="0">
                        <a:effectLst/>
                        <a:latin typeface="Times New Roman" pitchFamily="18" charset="0"/>
                        <a:ea typeface="Times New Roman"/>
                        <a:cs typeface="Times New Roman" pitchFamily="18" charset="0"/>
                      </a:endParaRPr>
                    </a:p>
                  </a:txBody>
                  <a:tcPr marL="51431" marR="51431" marT="0" marB="0"/>
                </a:tc>
                <a:tc hMerge="1">
                  <a:txBody>
                    <a:bodyPr/>
                    <a:lstStyle/>
                    <a:p>
                      <a:endParaRPr lang="uk-UA"/>
                    </a:p>
                  </a:txBody>
                  <a:tcPr/>
                </a:tc>
                <a:tc hMerge="1">
                  <a:txBody>
                    <a:bodyPr/>
                    <a:lstStyle/>
                    <a:p>
                      <a:endParaRPr lang="uk-UA"/>
                    </a:p>
                  </a:txBody>
                  <a:tcPr/>
                </a:tc>
                <a:tc hMerge="1">
                  <a:txBody>
                    <a:bodyPr/>
                    <a:lstStyle/>
                    <a:p>
                      <a:endParaRPr lang="uk-UA"/>
                    </a:p>
                  </a:txBody>
                  <a:tcPr/>
                </a:tc>
              </a:tr>
              <a:tr h="528059">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є в наявності робочий план бухгалтерських рахунків на відвантаження та реалізацію продукції?</a:t>
                      </a:r>
                      <a:endParaRPr lang="uk-UA" sz="1200" b="0" dirty="0">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dirty="0">
                          <a:effectLst/>
                        </a:rPr>
                        <a:t>+</a:t>
                      </a:r>
                      <a:endParaRPr lang="uk-UA" sz="1600" b="1" dirty="0">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dirty="0">
                          <a:effectLst/>
                        </a:rPr>
                        <a:t> </a:t>
                      </a:r>
                      <a:endParaRPr lang="uk-UA" sz="1600" b="1" dirty="0">
                        <a:effectLst/>
                        <a:latin typeface="Times New Roman" pitchFamily="18" charset="0"/>
                        <a:ea typeface="Times New Roman"/>
                        <a:cs typeface="Times New Roman" pitchFamily="18" charset="0"/>
                      </a:endParaRPr>
                    </a:p>
                  </a:txBody>
                  <a:tcPr marL="51431" marR="51431" marT="0" marB="0"/>
                </a:tc>
                <a:tc>
                  <a:txBody>
                    <a:bodyPr/>
                    <a:lstStyle/>
                    <a:p>
                      <a:pPr algn="just">
                        <a:spcAft>
                          <a:spcPts val="0"/>
                        </a:spcAft>
                        <a:tabLst>
                          <a:tab pos="3048000" algn="l"/>
                        </a:tabLst>
                      </a:pPr>
                      <a:r>
                        <a:rPr lang="uk-UA" sz="1200" b="0" dirty="0">
                          <a:effectLst/>
                        </a:rPr>
                        <a:t> </a:t>
                      </a:r>
                      <a:endParaRPr lang="uk-UA" sz="1200" b="0" dirty="0">
                        <a:effectLst/>
                        <a:latin typeface="Times New Roman" pitchFamily="18" charset="0"/>
                        <a:ea typeface="Times New Roman"/>
                        <a:cs typeface="Times New Roman" pitchFamily="18" charset="0"/>
                      </a:endParaRPr>
                    </a:p>
                  </a:txBody>
                  <a:tcPr marL="51431" marR="51431" marT="0" marB="0"/>
                </a:tc>
              </a:tr>
              <a:tr h="528059">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оговорено в наказі про облікову політику варіанти визнання виручки від реалізації?</a:t>
                      </a:r>
                      <a:endParaRPr lang="uk-UA" sz="1200" b="0" dirty="0">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a:effectLst/>
                        </a:rPr>
                        <a:t> </a:t>
                      </a:r>
                      <a:endParaRPr lang="uk-UA" sz="1600" b="1">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dirty="0">
                          <a:effectLst/>
                        </a:rPr>
                        <a:t>+</a:t>
                      </a:r>
                      <a:endParaRPr lang="uk-UA" sz="1600" b="1" dirty="0">
                        <a:effectLst/>
                        <a:latin typeface="Times New Roman" pitchFamily="18" charset="0"/>
                        <a:ea typeface="Times New Roman"/>
                        <a:cs typeface="Times New Roman" pitchFamily="18" charset="0"/>
                      </a:endParaRPr>
                    </a:p>
                  </a:txBody>
                  <a:tcPr marL="51431" marR="51431" marT="0" marB="0"/>
                </a:tc>
                <a:tc>
                  <a:txBody>
                    <a:bodyPr/>
                    <a:lstStyle/>
                    <a:p>
                      <a:pPr algn="just">
                        <a:spcAft>
                          <a:spcPts val="0"/>
                        </a:spcAft>
                        <a:tabLst>
                          <a:tab pos="3048000" algn="l"/>
                        </a:tabLst>
                      </a:pPr>
                      <a:r>
                        <a:rPr lang="uk-UA" sz="1200" b="0">
                          <a:effectLst/>
                        </a:rPr>
                        <a:t> </a:t>
                      </a:r>
                      <a:endParaRPr lang="uk-UA" sz="1200" b="0">
                        <a:effectLst/>
                        <a:latin typeface="Times New Roman" pitchFamily="18" charset="0"/>
                        <a:ea typeface="Times New Roman"/>
                        <a:cs typeface="Times New Roman" pitchFamily="18" charset="0"/>
                      </a:endParaRPr>
                    </a:p>
                  </a:txBody>
                  <a:tcPr marL="51431" marR="51431" marT="0" marB="0"/>
                </a:tc>
              </a:tr>
              <a:tr h="176019">
                <a:tc gridSpan="4">
                  <a:txBody>
                    <a:bodyPr/>
                    <a:lstStyle/>
                    <a:p>
                      <a:pPr algn="ctr">
                        <a:spcAft>
                          <a:spcPts val="0"/>
                        </a:spcAft>
                        <a:tabLst>
                          <a:tab pos="3048000" algn="l"/>
                        </a:tabLst>
                      </a:pPr>
                      <a:r>
                        <a:rPr lang="uk-UA" sz="1400" b="1" dirty="0">
                          <a:effectLst/>
                          <a:latin typeface="Times New Roman" pitchFamily="18" charset="0"/>
                          <a:cs typeface="Times New Roman" pitchFamily="18" charset="0"/>
                        </a:rPr>
                        <a:t>Облік операцій</a:t>
                      </a:r>
                      <a:endParaRPr lang="uk-UA" sz="1400" b="1" dirty="0">
                        <a:effectLst/>
                        <a:latin typeface="Times New Roman" pitchFamily="18" charset="0"/>
                        <a:ea typeface="Times New Roman"/>
                        <a:cs typeface="Times New Roman" pitchFamily="18" charset="0"/>
                      </a:endParaRPr>
                    </a:p>
                  </a:txBody>
                  <a:tcPr marL="51431" marR="51431" marT="0" marB="0"/>
                </a:tc>
                <a:tc hMerge="1">
                  <a:txBody>
                    <a:bodyPr/>
                    <a:lstStyle/>
                    <a:p>
                      <a:endParaRPr lang="uk-UA"/>
                    </a:p>
                  </a:txBody>
                  <a:tcPr/>
                </a:tc>
                <a:tc hMerge="1">
                  <a:txBody>
                    <a:bodyPr/>
                    <a:lstStyle/>
                    <a:p>
                      <a:endParaRPr lang="uk-UA"/>
                    </a:p>
                  </a:txBody>
                  <a:tcPr/>
                </a:tc>
                <a:tc hMerge="1">
                  <a:txBody>
                    <a:bodyPr/>
                    <a:lstStyle/>
                    <a:p>
                      <a:endParaRPr lang="uk-UA"/>
                    </a:p>
                  </a:txBody>
                  <a:tcPr/>
                </a:tc>
              </a:tr>
              <a:tr h="704079">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виконується рівність сум фінансової звітності та реєстрів обліку з приводу відвантаження і реалізації продукції?</a:t>
                      </a:r>
                      <a:endParaRPr lang="uk-UA" sz="1200" b="0" dirty="0">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dirty="0">
                          <a:effectLst/>
                          <a:latin typeface="+mj-lt"/>
                          <a:cs typeface="Times New Roman" pitchFamily="18" charset="0"/>
                        </a:rPr>
                        <a:t>+</a:t>
                      </a:r>
                      <a:endParaRPr lang="uk-UA" sz="1600" b="1" dirty="0">
                        <a:effectLst/>
                        <a:latin typeface="+mj-lt"/>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a:effectLst/>
                          <a:latin typeface="+mj-lt"/>
                          <a:cs typeface="Times New Roman" pitchFamily="18" charset="0"/>
                        </a:rPr>
                        <a:t> </a:t>
                      </a:r>
                      <a:endParaRPr lang="uk-UA" sz="1600" b="1">
                        <a:effectLst/>
                        <a:latin typeface="+mj-lt"/>
                        <a:ea typeface="Times New Roman"/>
                        <a:cs typeface="Times New Roman" pitchFamily="18" charset="0"/>
                      </a:endParaRPr>
                    </a:p>
                  </a:txBody>
                  <a:tcPr marL="51431" marR="51431" marT="0" marB="0"/>
                </a:tc>
                <a:tc>
                  <a:txBody>
                    <a:bodyPr/>
                    <a:lstStyle/>
                    <a:p>
                      <a:pPr algn="just">
                        <a:spcAft>
                          <a:spcPts val="0"/>
                        </a:spcAft>
                        <a:tabLst>
                          <a:tab pos="3048000" algn="l"/>
                        </a:tabLst>
                      </a:pPr>
                      <a:r>
                        <a:rPr lang="uk-UA" sz="1200" b="1" dirty="0">
                          <a:effectLst/>
                          <a:latin typeface="Times New Roman" pitchFamily="18" charset="0"/>
                          <a:cs typeface="Times New Roman" pitchFamily="18" charset="0"/>
                        </a:rPr>
                        <a:t>Не у всіх випадках</a:t>
                      </a:r>
                      <a:endParaRPr lang="uk-UA" sz="1200" b="1" dirty="0">
                        <a:effectLst/>
                        <a:latin typeface="Times New Roman" pitchFamily="18" charset="0"/>
                        <a:ea typeface="Times New Roman"/>
                        <a:cs typeface="Times New Roman" pitchFamily="18" charset="0"/>
                      </a:endParaRPr>
                    </a:p>
                  </a:txBody>
                  <a:tcPr marL="51431" marR="51431" marT="0" marB="0"/>
                </a:tc>
              </a:tr>
              <a:tr h="352039">
                <a:tc>
                  <a:txBody>
                    <a:bodyPr/>
                    <a:lstStyle/>
                    <a:p>
                      <a:pPr algn="just">
                        <a:spcAft>
                          <a:spcPts val="0"/>
                        </a:spcAft>
                        <a:tabLst>
                          <a:tab pos="3048000" algn="l"/>
                        </a:tabLst>
                      </a:pPr>
                      <a:r>
                        <a:rPr lang="uk-UA" sz="1200" b="0">
                          <a:effectLst/>
                          <a:latin typeface="Times New Roman" pitchFamily="18" charset="0"/>
                          <a:cs typeface="Times New Roman" pitchFamily="18" charset="0"/>
                        </a:rPr>
                        <a:t>Чи відповідають дані аналітичного обліку даним синтетичного обліку?</a:t>
                      </a:r>
                      <a:endParaRPr lang="uk-UA" sz="1200" b="0">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dirty="0">
                          <a:effectLst/>
                          <a:latin typeface="+mj-lt"/>
                          <a:cs typeface="Times New Roman" pitchFamily="18" charset="0"/>
                        </a:rPr>
                        <a:t>+</a:t>
                      </a:r>
                      <a:endParaRPr lang="uk-UA" sz="1600" b="1" dirty="0">
                        <a:effectLst/>
                        <a:latin typeface="+mj-lt"/>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dirty="0">
                          <a:effectLst/>
                          <a:latin typeface="+mj-lt"/>
                          <a:cs typeface="Times New Roman" pitchFamily="18" charset="0"/>
                        </a:rPr>
                        <a:t> </a:t>
                      </a:r>
                      <a:endParaRPr lang="uk-UA" sz="1600" b="1" dirty="0">
                        <a:effectLst/>
                        <a:latin typeface="+mj-lt"/>
                        <a:ea typeface="Times New Roman"/>
                        <a:cs typeface="Times New Roman" pitchFamily="18" charset="0"/>
                      </a:endParaRPr>
                    </a:p>
                  </a:txBody>
                  <a:tcPr marL="51431" marR="51431" marT="0" marB="0"/>
                </a:tc>
                <a:tc>
                  <a:txBody>
                    <a:bodyPr/>
                    <a:lstStyle/>
                    <a:p>
                      <a:pPr algn="just">
                        <a:spcAft>
                          <a:spcPts val="0"/>
                        </a:spcAft>
                        <a:tabLst>
                          <a:tab pos="3048000" algn="l"/>
                        </a:tabLst>
                      </a:pPr>
                      <a:r>
                        <a:rPr lang="uk-UA" sz="1200" b="0">
                          <a:effectLst/>
                        </a:rPr>
                        <a:t> </a:t>
                      </a:r>
                      <a:endParaRPr lang="uk-UA" sz="1200" b="0">
                        <a:effectLst/>
                        <a:latin typeface="Times New Roman" pitchFamily="18" charset="0"/>
                        <a:ea typeface="Times New Roman"/>
                        <a:cs typeface="Times New Roman" pitchFamily="18" charset="0"/>
                      </a:endParaRPr>
                    </a:p>
                  </a:txBody>
                  <a:tcPr marL="51431" marR="51431" marT="0" marB="0"/>
                </a:tc>
              </a:tr>
              <a:tr h="528059">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правильно складаються бухгалтерські проведення за операціями з готовою продукцією?</a:t>
                      </a:r>
                      <a:endParaRPr lang="uk-UA" sz="1200" b="0" dirty="0">
                        <a:effectLst/>
                        <a:latin typeface="Times New Roman" pitchFamily="18" charset="0"/>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a:effectLst/>
                          <a:latin typeface="+mj-lt"/>
                          <a:cs typeface="Times New Roman" pitchFamily="18" charset="0"/>
                        </a:rPr>
                        <a:t>+</a:t>
                      </a:r>
                      <a:endParaRPr lang="uk-UA" sz="1600" b="1">
                        <a:effectLst/>
                        <a:latin typeface="+mj-lt"/>
                        <a:ea typeface="Times New Roman"/>
                        <a:cs typeface="Times New Roman" pitchFamily="18" charset="0"/>
                      </a:endParaRPr>
                    </a:p>
                  </a:txBody>
                  <a:tcPr marL="51431" marR="51431" marT="0" marB="0"/>
                </a:tc>
                <a:tc>
                  <a:txBody>
                    <a:bodyPr/>
                    <a:lstStyle/>
                    <a:p>
                      <a:pPr algn="ctr">
                        <a:spcAft>
                          <a:spcPts val="0"/>
                        </a:spcAft>
                        <a:tabLst>
                          <a:tab pos="3048000" algn="l"/>
                        </a:tabLst>
                      </a:pPr>
                      <a:r>
                        <a:rPr lang="uk-UA" sz="1600" b="1" dirty="0">
                          <a:effectLst/>
                          <a:latin typeface="+mj-lt"/>
                          <a:cs typeface="Times New Roman" pitchFamily="18" charset="0"/>
                        </a:rPr>
                        <a:t> </a:t>
                      </a:r>
                      <a:endParaRPr lang="uk-UA" sz="1600" b="1" dirty="0">
                        <a:effectLst/>
                        <a:latin typeface="+mj-lt"/>
                        <a:ea typeface="Times New Roman"/>
                        <a:cs typeface="Times New Roman" pitchFamily="18" charset="0"/>
                      </a:endParaRPr>
                    </a:p>
                  </a:txBody>
                  <a:tcPr marL="51431" marR="51431" marT="0" marB="0"/>
                </a:tc>
                <a:tc>
                  <a:txBody>
                    <a:bodyPr/>
                    <a:lstStyle/>
                    <a:p>
                      <a:pPr algn="just">
                        <a:spcAft>
                          <a:spcPts val="0"/>
                        </a:spcAft>
                        <a:tabLst>
                          <a:tab pos="3048000" algn="l"/>
                        </a:tabLst>
                      </a:pPr>
                      <a:r>
                        <a:rPr lang="uk-UA" sz="1200" b="0" dirty="0">
                          <a:effectLst/>
                        </a:rPr>
                        <a:t> </a:t>
                      </a:r>
                      <a:endParaRPr lang="uk-UA" sz="1200" b="0" dirty="0">
                        <a:effectLst/>
                        <a:latin typeface="Times New Roman" pitchFamily="18" charset="0"/>
                        <a:ea typeface="Times New Roman"/>
                        <a:cs typeface="Times New Roman" pitchFamily="18" charset="0"/>
                      </a:endParaRPr>
                    </a:p>
                  </a:txBody>
                  <a:tcPr marL="51431" marR="51431" marT="0" marB="0"/>
                </a:tc>
              </a:tr>
              <a:tr h="176019">
                <a:tc gridSpan="4">
                  <a:txBody>
                    <a:bodyPr/>
                    <a:lstStyle/>
                    <a:p>
                      <a:pPr algn="ctr">
                        <a:spcAft>
                          <a:spcPts val="0"/>
                        </a:spcAft>
                        <a:tabLst>
                          <a:tab pos="3048000" algn="l"/>
                        </a:tabLst>
                      </a:pPr>
                      <a:r>
                        <a:rPr lang="uk-UA" sz="1400" b="1" dirty="0">
                          <a:effectLst/>
                          <a:latin typeface="Times New Roman" pitchFamily="18" charset="0"/>
                          <a:cs typeface="Times New Roman" pitchFamily="18" charset="0"/>
                        </a:rPr>
                        <a:t>Періодичність</a:t>
                      </a:r>
                      <a:endParaRPr lang="uk-UA" sz="1400" b="1" dirty="0">
                        <a:effectLst/>
                        <a:latin typeface="Times New Roman" pitchFamily="18" charset="0"/>
                        <a:ea typeface="Times New Roman"/>
                        <a:cs typeface="Times New Roman" pitchFamily="18" charset="0"/>
                      </a:endParaRPr>
                    </a:p>
                  </a:txBody>
                  <a:tcPr marL="51431" marR="51431" marT="0" marB="0"/>
                </a:tc>
                <a:tc hMerge="1">
                  <a:txBody>
                    <a:bodyPr/>
                    <a:lstStyle/>
                    <a:p>
                      <a:endParaRPr lang="uk-UA"/>
                    </a:p>
                  </a:txBody>
                  <a:tcPr/>
                </a:tc>
                <a:tc hMerge="1">
                  <a:txBody>
                    <a:bodyPr/>
                    <a:lstStyle/>
                    <a:p>
                      <a:endParaRPr lang="uk-UA"/>
                    </a:p>
                  </a:txBody>
                  <a:tcPr/>
                </a:tc>
                <a:tc hMerge="1">
                  <a:txBody>
                    <a:bodyPr/>
                    <a:lstStyle/>
                    <a:p>
                      <a:endParaRPr lang="uk-UA"/>
                    </a:p>
                  </a:txBody>
                  <a:tcPr/>
                </a:tc>
              </a:tr>
              <a:tr h="704079">
                <a:tc>
                  <a:txBody>
                    <a:bodyPr/>
                    <a:lstStyle/>
                    <a:p>
                      <a:pPr algn="just">
                        <a:spcAft>
                          <a:spcPts val="0"/>
                        </a:spcAft>
                        <a:tabLst>
                          <a:tab pos="3048000" algn="l"/>
                        </a:tabLst>
                      </a:pPr>
                      <a:r>
                        <a:rPr lang="uk-UA" sz="1200" b="0" dirty="0">
                          <a:effectLst/>
                          <a:latin typeface="Times New Roman" pitchFamily="18" charset="0"/>
                          <a:cs typeface="Times New Roman" pitchFamily="18" charset="0"/>
                        </a:rPr>
                        <a:t>Чи своєчасно надає та обробляє бухгалтерія звіти матеріально-відповідальних осіб з питань відвантаження продукції?</a:t>
                      </a:r>
                      <a:endParaRPr lang="uk-UA" sz="1200" b="0" dirty="0">
                        <a:effectLst/>
                        <a:latin typeface="Times New Roman" pitchFamily="18" charset="0"/>
                        <a:ea typeface="Times New Roman"/>
                        <a:cs typeface="Times New Roman" pitchFamily="18" charset="0"/>
                      </a:endParaRPr>
                    </a:p>
                  </a:txBody>
                  <a:tcPr marL="51431" marR="51431" marT="0" marB="0"/>
                </a:tc>
                <a:tc>
                  <a:txBody>
                    <a:bodyPr/>
                    <a:lstStyle/>
                    <a:p>
                      <a:pPr algn="just">
                        <a:spcAft>
                          <a:spcPts val="0"/>
                        </a:spcAft>
                        <a:tabLst>
                          <a:tab pos="3048000" algn="l"/>
                        </a:tabLst>
                      </a:pPr>
                      <a:r>
                        <a:rPr lang="uk-UA" sz="1600" b="1" dirty="0">
                          <a:effectLst/>
                        </a:rPr>
                        <a:t>+</a:t>
                      </a:r>
                      <a:endParaRPr lang="uk-UA" sz="1600" b="1" dirty="0">
                        <a:effectLst/>
                        <a:latin typeface="Times New Roman" pitchFamily="18" charset="0"/>
                        <a:ea typeface="Times New Roman"/>
                        <a:cs typeface="Times New Roman" pitchFamily="18" charset="0"/>
                      </a:endParaRPr>
                    </a:p>
                  </a:txBody>
                  <a:tcPr marL="51431" marR="51431" marT="0" marB="0"/>
                </a:tc>
                <a:tc>
                  <a:txBody>
                    <a:bodyPr/>
                    <a:lstStyle/>
                    <a:p>
                      <a:pPr algn="just">
                        <a:spcAft>
                          <a:spcPts val="0"/>
                        </a:spcAft>
                        <a:tabLst>
                          <a:tab pos="3048000" algn="l"/>
                        </a:tabLst>
                      </a:pPr>
                      <a:r>
                        <a:rPr lang="uk-UA" sz="1200" b="0">
                          <a:effectLst/>
                        </a:rPr>
                        <a:t> </a:t>
                      </a:r>
                      <a:endParaRPr lang="uk-UA" sz="1200" b="0">
                        <a:effectLst/>
                        <a:latin typeface="Times New Roman" pitchFamily="18" charset="0"/>
                        <a:ea typeface="Times New Roman"/>
                        <a:cs typeface="Times New Roman" pitchFamily="18" charset="0"/>
                      </a:endParaRPr>
                    </a:p>
                  </a:txBody>
                  <a:tcPr marL="51431" marR="51431" marT="0" marB="0"/>
                </a:tc>
                <a:tc>
                  <a:txBody>
                    <a:bodyPr/>
                    <a:lstStyle/>
                    <a:p>
                      <a:pPr algn="just">
                        <a:spcAft>
                          <a:spcPts val="0"/>
                        </a:spcAft>
                        <a:tabLst>
                          <a:tab pos="3048000" algn="l"/>
                        </a:tabLst>
                      </a:pPr>
                      <a:r>
                        <a:rPr lang="uk-UA" sz="1200" b="1" dirty="0">
                          <a:effectLst/>
                          <a:latin typeface="Times New Roman" pitchFamily="18" charset="0"/>
                          <a:cs typeface="Times New Roman" pitchFamily="18" charset="0"/>
                        </a:rPr>
                        <a:t>Не завжди</a:t>
                      </a:r>
                      <a:endParaRPr lang="uk-UA" sz="1200" b="1" dirty="0">
                        <a:effectLst/>
                        <a:latin typeface="Times New Roman" pitchFamily="18" charset="0"/>
                        <a:ea typeface="Times New Roman"/>
                        <a:cs typeface="Times New Roman" pitchFamily="18" charset="0"/>
                      </a:endParaRPr>
                    </a:p>
                  </a:txBody>
                  <a:tcPr marL="51431" marR="51431" marT="0" marB="0"/>
                </a:tc>
              </a:tr>
            </a:tbl>
          </a:graphicData>
        </a:graphic>
      </p:graphicFrame>
      <p:pic>
        <p:nvPicPr>
          <p:cNvPr id="2050" name="Picture 2" descr="Картинки по запросу человечки для презентации"/>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76256" y="476672"/>
            <a:ext cx="28384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334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67544" y="620688"/>
            <a:ext cx="8280920"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uk-UA" sz="1700" dirty="0" smtClean="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В </a:t>
            </a:r>
            <a:r>
              <a:rPr lang="uk-UA" sz="1600" dirty="0">
                <a:latin typeface="Times New Roman" panose="02020603050405020304" pitchFamily="18" charset="0"/>
                <a:cs typeface="Times New Roman" panose="02020603050405020304" pitchFamily="18" charset="0"/>
              </a:rPr>
              <a:t>процесі відвантаження та реалізації продукції підприємства вступають в розрахункові відносини з покупцями, банками та іншими юридичними особами. </a:t>
            </a:r>
            <a:r>
              <a:rPr lang="uk-UA" sz="1600" dirty="0" smtClean="0">
                <a:latin typeface="Times New Roman" panose="02020603050405020304" pitchFamily="18" charset="0"/>
                <a:cs typeface="Times New Roman" panose="02020603050405020304" pitchFamily="18" charset="0"/>
              </a:rPr>
              <a:t>Різноманіття </a:t>
            </a:r>
            <a:r>
              <a:rPr lang="uk-UA" sz="1600" dirty="0">
                <a:latin typeface="Times New Roman" panose="02020603050405020304" pitchFamily="18" charset="0"/>
                <a:cs typeface="Times New Roman" panose="02020603050405020304" pitchFamily="18" charset="0"/>
              </a:rPr>
              <a:t>учасників розрахункових відносин і форм розрахунків між ними створює передумови для порушень і </a:t>
            </a:r>
            <a:r>
              <a:rPr lang="uk-UA" sz="1600" dirty="0" smtClean="0">
                <a:latin typeface="Times New Roman" panose="02020603050405020304" pitchFamily="18" charset="0"/>
                <a:cs typeface="Times New Roman" panose="02020603050405020304" pitchFamily="18" charset="0"/>
              </a:rPr>
              <a:t>зловживань. </a:t>
            </a:r>
            <a:endParaRPr lang="uk-UA" sz="1600" dirty="0">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1470948464"/>
              </p:ext>
            </p:extLst>
          </p:nvPr>
        </p:nvGraphicFramePr>
        <p:xfrm>
          <a:off x="539552" y="2276872"/>
          <a:ext cx="8136904"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52" name="Picture 8" descr="Картинки по запросу причин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30612">
            <a:off x="6516216" y="3573016"/>
            <a:ext cx="2514600"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326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788681222"/>
              </p:ext>
            </p:extLst>
          </p:nvPr>
        </p:nvGraphicFramePr>
        <p:xfrm>
          <a:off x="539552" y="692696"/>
          <a:ext cx="813690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Картинки по запросу задолженность"/>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674" b="100000" l="1250" r="100000"/>
                    </a14:imgEffect>
                  </a14:imgLayer>
                </a14:imgProps>
              </a:ext>
              <a:ext uri="{28A0092B-C50C-407E-A947-70E740481C1C}">
                <a14:useLocalDpi xmlns:a14="http://schemas.microsoft.com/office/drawing/2010/main" val="0"/>
              </a:ext>
            </a:extLst>
          </a:blip>
          <a:srcRect/>
          <a:stretch>
            <a:fillRect/>
          </a:stretch>
        </p:blipFill>
        <p:spPr bwMode="auto">
          <a:xfrm>
            <a:off x="6228184" y="0"/>
            <a:ext cx="2339752" cy="233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93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121538129"/>
              </p:ext>
            </p:extLst>
          </p:nvPr>
        </p:nvGraphicFramePr>
        <p:xfrm>
          <a:off x="325759" y="1260688"/>
          <a:ext cx="4246242" cy="5068222"/>
        </p:xfrm>
        <a:graphic>
          <a:graphicData uri="http://schemas.openxmlformats.org/drawingml/2006/table">
            <a:tbl>
              <a:tblPr>
                <a:tableStyleId>{22838BEF-8BB2-4498-84A7-C5851F593DF1}</a:tableStyleId>
              </a:tblPr>
              <a:tblGrid>
                <a:gridCol w="2439229"/>
                <a:gridCol w="942916"/>
                <a:gridCol w="864097"/>
              </a:tblGrid>
              <a:tr h="861982">
                <a:tc>
                  <a:txBody>
                    <a:bodyPr/>
                    <a:lstStyle/>
                    <a:p>
                      <a:pPr algn="ctr">
                        <a:spcAft>
                          <a:spcPts val="0"/>
                        </a:spcAft>
                      </a:pPr>
                      <a:r>
                        <a:rPr lang="uk-UA" sz="1200" b="1" i="0" dirty="0">
                          <a:effectLst/>
                        </a:rPr>
                        <a:t>Можливі порушення</a:t>
                      </a:r>
                      <a:endParaRPr lang="uk-UA" sz="1200" b="1" i="0" dirty="0">
                        <a:effectLst/>
                        <a:latin typeface="Times New Roman" panose="02020603050405020304" pitchFamily="18" charset="0"/>
                        <a:ea typeface="Times New Roman"/>
                        <a:cs typeface="Times New Roman" panose="02020603050405020304" pitchFamily="18" charset="0"/>
                      </a:endParaRPr>
                    </a:p>
                  </a:txBody>
                  <a:tcPr marL="25398" marR="25398" marT="0" marB="0" anchor="ctr">
                    <a:solidFill>
                      <a:schemeClr val="accent1">
                        <a:lumMod val="40000"/>
                        <a:lumOff val="60000"/>
                      </a:schemeClr>
                    </a:solidFill>
                  </a:tcPr>
                </a:tc>
                <a:tc>
                  <a:txBody>
                    <a:bodyPr/>
                    <a:lstStyle/>
                    <a:p>
                      <a:pPr algn="ctr">
                        <a:spcAft>
                          <a:spcPts val="0"/>
                        </a:spcAft>
                        <a:tabLst>
                          <a:tab pos="-69850" algn="l"/>
                        </a:tabLst>
                      </a:pPr>
                      <a:r>
                        <a:rPr lang="uk-UA" sz="1200" b="1" i="0" dirty="0">
                          <a:effectLst/>
                        </a:rPr>
                        <a:t>Пункти П(С)БО 10, що порушуються</a:t>
                      </a:r>
                      <a:endParaRPr lang="uk-UA" sz="1200" b="1" i="0" dirty="0">
                        <a:effectLst/>
                        <a:latin typeface="Times New Roman" panose="02020603050405020304" pitchFamily="18" charset="0"/>
                        <a:ea typeface="Times New Roman"/>
                        <a:cs typeface="Times New Roman" panose="02020603050405020304" pitchFamily="18" charset="0"/>
                      </a:endParaRPr>
                    </a:p>
                  </a:txBody>
                  <a:tcPr marL="25398" marR="25398" marT="0" marB="0">
                    <a:solidFill>
                      <a:schemeClr val="accent1">
                        <a:lumMod val="40000"/>
                        <a:lumOff val="60000"/>
                      </a:schemeClr>
                    </a:solidFill>
                  </a:tcPr>
                </a:tc>
                <a:tc>
                  <a:txBody>
                    <a:bodyPr/>
                    <a:lstStyle/>
                    <a:p>
                      <a:pPr algn="ctr">
                        <a:spcAft>
                          <a:spcPts val="0"/>
                        </a:spcAft>
                      </a:pPr>
                      <a:r>
                        <a:rPr lang="uk-UA" sz="1200" b="1" i="0" dirty="0">
                          <a:effectLst/>
                        </a:rPr>
                        <a:t>Методи знаходження порушень</a:t>
                      </a:r>
                      <a:endParaRPr lang="uk-UA" sz="1200" b="1" i="0" dirty="0">
                        <a:effectLst/>
                        <a:latin typeface="Times New Roman" panose="02020603050405020304" pitchFamily="18" charset="0"/>
                        <a:ea typeface="Times New Roman"/>
                        <a:cs typeface="Times New Roman" panose="02020603050405020304" pitchFamily="18" charset="0"/>
                      </a:endParaRPr>
                    </a:p>
                  </a:txBody>
                  <a:tcPr marL="25398" marR="25398" marT="0" marB="0">
                    <a:solidFill>
                      <a:schemeClr val="accent1">
                        <a:lumMod val="40000"/>
                        <a:lumOff val="60000"/>
                      </a:schemeClr>
                    </a:solidFill>
                  </a:tcPr>
                </a:tc>
              </a:tr>
              <a:tr h="1403326">
                <a:tc>
                  <a:txBody>
                    <a:bodyPr/>
                    <a:lstStyle/>
                    <a:p>
                      <a:pPr marR="38100" indent="6350" algn="just">
                        <a:spcAft>
                          <a:spcPts val="0"/>
                        </a:spcAft>
                      </a:pPr>
                      <a:r>
                        <a:rPr lang="uk-UA" sz="1200" dirty="0">
                          <a:effectLst/>
                        </a:rPr>
                        <a:t>1. Невизнання дебіторської заборгованості при визнанні доходу від реалізації, товарів, робіт, послуг. Відображення дебіторської заборгованості за продукцію, товари, роботи, послуги без одночасного визначення доходу від реалізації.</a:t>
                      </a:r>
                      <a:endParaRPr lang="uk-UA" sz="1200" dirty="0">
                        <a:effectLst/>
                        <a:latin typeface="Times New Roman" panose="02020603050405020304" pitchFamily="18" charset="0"/>
                        <a:ea typeface="Times New Roman"/>
                        <a:cs typeface="Times New Roman" panose="02020603050405020304" pitchFamily="18" charset="0"/>
                      </a:endParaRPr>
                    </a:p>
                  </a:txBody>
                  <a:tcPr marL="25398" marR="25398" marT="0" marB="0"/>
                </a:tc>
                <a:tc>
                  <a:txBody>
                    <a:bodyPr/>
                    <a:lstStyle/>
                    <a:p>
                      <a:pPr algn="ctr">
                        <a:spcAft>
                          <a:spcPts val="0"/>
                        </a:spcAft>
                      </a:pPr>
                      <a:r>
                        <a:rPr lang="uk-UA" sz="1200" dirty="0">
                          <a:effectLst/>
                        </a:rPr>
                        <a:t>п. 6</a:t>
                      </a:r>
                      <a:endParaRPr lang="uk-UA" sz="1200" dirty="0">
                        <a:effectLst/>
                        <a:latin typeface="Times New Roman" panose="02020603050405020304" pitchFamily="18" charset="0"/>
                        <a:ea typeface="Times New Roman"/>
                        <a:cs typeface="Times New Roman" panose="02020603050405020304" pitchFamily="18" charset="0"/>
                      </a:endParaRPr>
                    </a:p>
                  </a:txBody>
                  <a:tcPr marL="25398" marR="25398" marT="0" marB="0" anchor="ctr"/>
                </a:tc>
                <a:tc>
                  <a:txBody>
                    <a:bodyPr/>
                    <a:lstStyle/>
                    <a:p>
                      <a:pPr algn="ctr">
                        <a:spcAft>
                          <a:spcPts val="0"/>
                        </a:spcAft>
                      </a:pPr>
                      <a:r>
                        <a:rPr lang="uk-UA" sz="1200" dirty="0">
                          <a:effectLst/>
                        </a:rPr>
                        <a:t>Формальна та логічна перевірка, прийоми перевірки звітності</a:t>
                      </a:r>
                      <a:endParaRPr lang="uk-UA" sz="1200" dirty="0">
                        <a:effectLst/>
                        <a:latin typeface="Times New Roman" panose="02020603050405020304" pitchFamily="18" charset="0"/>
                        <a:ea typeface="Times New Roman"/>
                        <a:cs typeface="Times New Roman" panose="02020603050405020304" pitchFamily="18" charset="0"/>
                      </a:endParaRPr>
                    </a:p>
                  </a:txBody>
                  <a:tcPr marL="25398" marR="25398" marT="0" marB="0" anchor="ctr"/>
                </a:tc>
              </a:tr>
              <a:tr h="1227911">
                <a:tc>
                  <a:txBody>
                    <a:bodyPr/>
                    <a:lstStyle/>
                    <a:p>
                      <a:pPr marR="38100" indent="6350" algn="just">
                        <a:spcAft>
                          <a:spcPts val="0"/>
                        </a:spcAft>
                      </a:pPr>
                      <a:r>
                        <a:rPr lang="uk-UA" sz="1200">
                          <a:effectLst/>
                        </a:rPr>
                        <a:t>2. Зарахування дебіторської заборгованості, що виникає в ході нормального операційного циклу, або заборгованості, термін погашення якої становить менш ніж 12 місяців з дати балансу, до складу довгострокової.</a:t>
                      </a:r>
                      <a:endParaRPr lang="uk-UA" sz="1200">
                        <a:effectLst/>
                        <a:latin typeface="Times New Roman" panose="02020603050405020304" pitchFamily="18" charset="0"/>
                        <a:ea typeface="Times New Roman"/>
                        <a:cs typeface="Times New Roman" panose="02020603050405020304" pitchFamily="18" charset="0"/>
                      </a:endParaRPr>
                    </a:p>
                  </a:txBody>
                  <a:tcPr marL="25398" marR="25398" marT="0" marB="0"/>
                </a:tc>
                <a:tc>
                  <a:txBody>
                    <a:bodyPr/>
                    <a:lstStyle/>
                    <a:p>
                      <a:pPr algn="ctr">
                        <a:spcAft>
                          <a:spcPts val="0"/>
                        </a:spcAft>
                      </a:pPr>
                      <a:r>
                        <a:rPr lang="uk-UA" sz="1200">
                          <a:effectLst/>
                        </a:rPr>
                        <a:t>п. 4</a:t>
                      </a:r>
                      <a:endParaRPr lang="uk-UA" sz="1200">
                        <a:effectLst/>
                        <a:latin typeface="Times New Roman" panose="02020603050405020304" pitchFamily="18" charset="0"/>
                        <a:ea typeface="Times New Roman"/>
                        <a:cs typeface="Times New Roman" panose="02020603050405020304" pitchFamily="18" charset="0"/>
                      </a:endParaRPr>
                    </a:p>
                  </a:txBody>
                  <a:tcPr marL="25398" marR="25398" marT="0" marB="0" anchor="ctr"/>
                </a:tc>
                <a:tc>
                  <a:txBody>
                    <a:bodyPr/>
                    <a:lstStyle/>
                    <a:p>
                      <a:pPr algn="ctr">
                        <a:spcAft>
                          <a:spcPts val="0"/>
                        </a:spcAft>
                      </a:pPr>
                      <a:r>
                        <a:rPr lang="uk-UA" sz="1200" dirty="0">
                          <a:effectLst/>
                        </a:rPr>
                        <a:t>Прийоми перевірки звітності</a:t>
                      </a:r>
                      <a:endParaRPr lang="uk-UA" sz="1200" dirty="0">
                        <a:effectLst/>
                        <a:latin typeface="Times New Roman" panose="02020603050405020304" pitchFamily="18" charset="0"/>
                        <a:ea typeface="Times New Roman"/>
                        <a:cs typeface="Times New Roman" panose="02020603050405020304" pitchFamily="18" charset="0"/>
                      </a:endParaRPr>
                    </a:p>
                  </a:txBody>
                  <a:tcPr marL="25398" marR="25398" marT="0" marB="0" anchor="ctr"/>
                </a:tc>
              </a:tr>
              <a:tr h="701663">
                <a:tc>
                  <a:txBody>
                    <a:bodyPr/>
                    <a:lstStyle/>
                    <a:p>
                      <a:pPr marR="38100" indent="6350" algn="just">
                        <a:spcAft>
                          <a:spcPts val="0"/>
                        </a:spcAft>
                      </a:pPr>
                      <a:r>
                        <a:rPr lang="uk-UA" sz="1200">
                          <a:effectLst/>
                        </a:rPr>
                        <a:t>3. Відображення довгострокової заборгованості, на яку не нараховуються відсотки, за теперішньою вартістю.</a:t>
                      </a:r>
                      <a:endParaRPr lang="uk-UA" sz="1200">
                        <a:effectLst/>
                        <a:latin typeface="Times New Roman" panose="02020603050405020304" pitchFamily="18" charset="0"/>
                        <a:ea typeface="Times New Roman"/>
                        <a:cs typeface="Times New Roman" panose="02020603050405020304" pitchFamily="18" charset="0"/>
                      </a:endParaRPr>
                    </a:p>
                  </a:txBody>
                  <a:tcPr marL="25398" marR="25398" marT="0" marB="0"/>
                </a:tc>
                <a:tc>
                  <a:txBody>
                    <a:bodyPr/>
                    <a:lstStyle/>
                    <a:p>
                      <a:pPr algn="ctr">
                        <a:spcAft>
                          <a:spcPts val="0"/>
                        </a:spcAft>
                      </a:pPr>
                      <a:r>
                        <a:rPr lang="uk-UA" sz="1200" dirty="0">
                          <a:effectLst/>
                        </a:rPr>
                        <a:t>п. 12</a:t>
                      </a:r>
                      <a:endParaRPr lang="uk-UA" sz="1200" dirty="0">
                        <a:effectLst/>
                        <a:latin typeface="Times New Roman" panose="02020603050405020304" pitchFamily="18" charset="0"/>
                        <a:ea typeface="Times New Roman"/>
                        <a:cs typeface="Times New Roman" panose="02020603050405020304" pitchFamily="18" charset="0"/>
                      </a:endParaRPr>
                    </a:p>
                  </a:txBody>
                  <a:tcPr marL="25398" marR="25398" marT="0" marB="0" anchor="ctr"/>
                </a:tc>
                <a:tc>
                  <a:txBody>
                    <a:bodyPr/>
                    <a:lstStyle/>
                    <a:p>
                      <a:pPr algn="ctr">
                        <a:spcAft>
                          <a:spcPts val="0"/>
                        </a:spcAft>
                      </a:pPr>
                      <a:r>
                        <a:rPr lang="uk-UA" sz="1200" dirty="0">
                          <a:effectLst/>
                        </a:rPr>
                        <a:t>Формальна та логічна перевірка</a:t>
                      </a:r>
                      <a:endParaRPr lang="uk-UA" sz="1200" dirty="0">
                        <a:effectLst/>
                        <a:latin typeface="Times New Roman" panose="02020603050405020304" pitchFamily="18" charset="0"/>
                        <a:ea typeface="Times New Roman"/>
                        <a:cs typeface="Times New Roman" panose="02020603050405020304" pitchFamily="18" charset="0"/>
                      </a:endParaRPr>
                    </a:p>
                  </a:txBody>
                  <a:tcPr marL="25398" marR="25398" marT="0" marB="0" anchor="ctr"/>
                </a:tc>
              </a:tr>
              <a:tr h="701663">
                <a:tc>
                  <a:txBody>
                    <a:bodyPr/>
                    <a:lstStyle/>
                    <a:p>
                      <a:pPr marR="38100" indent="6350" algn="just">
                        <a:spcAft>
                          <a:spcPts val="0"/>
                        </a:spcAft>
                      </a:pPr>
                      <a:r>
                        <a:rPr lang="uk-UA" sz="1200" dirty="0">
                          <a:effectLst/>
                        </a:rPr>
                        <a:t>4. Резерв сумнівних боргів не нараховується для поточної дебіторської заборгованості за продукцію, товари, роботи</a:t>
                      </a:r>
                      <a:endParaRPr lang="uk-UA" sz="1200" dirty="0">
                        <a:effectLst/>
                        <a:latin typeface="Times New Roman" panose="02020603050405020304" pitchFamily="18" charset="0"/>
                        <a:ea typeface="Times New Roman"/>
                        <a:cs typeface="Times New Roman" panose="02020603050405020304" pitchFamily="18" charset="0"/>
                      </a:endParaRPr>
                    </a:p>
                  </a:txBody>
                  <a:tcPr marL="25398" marR="25398" marT="0" marB="0"/>
                </a:tc>
                <a:tc>
                  <a:txBody>
                    <a:bodyPr/>
                    <a:lstStyle/>
                    <a:p>
                      <a:pPr algn="ctr">
                        <a:spcAft>
                          <a:spcPts val="0"/>
                        </a:spcAft>
                      </a:pPr>
                      <a:r>
                        <a:rPr lang="uk-UA" sz="1200" dirty="0">
                          <a:effectLst/>
                        </a:rPr>
                        <a:t>п. 7</a:t>
                      </a:r>
                      <a:endParaRPr lang="uk-UA" sz="1200" dirty="0">
                        <a:effectLst/>
                        <a:latin typeface="Times New Roman" panose="02020603050405020304" pitchFamily="18" charset="0"/>
                        <a:ea typeface="Times New Roman"/>
                        <a:cs typeface="Times New Roman" panose="02020603050405020304" pitchFamily="18" charset="0"/>
                      </a:endParaRPr>
                    </a:p>
                  </a:txBody>
                  <a:tcPr marL="25398" marR="25398" marT="0" marB="0" anchor="ctr"/>
                </a:tc>
                <a:tc>
                  <a:txBody>
                    <a:bodyPr/>
                    <a:lstStyle/>
                    <a:p>
                      <a:pPr algn="ctr">
                        <a:spcAft>
                          <a:spcPts val="0"/>
                        </a:spcAft>
                      </a:pPr>
                      <a:r>
                        <a:rPr lang="uk-UA" sz="1200" dirty="0">
                          <a:effectLst/>
                        </a:rPr>
                        <a:t>Інвентаризація</a:t>
                      </a:r>
                      <a:endParaRPr lang="uk-UA" sz="1200" dirty="0">
                        <a:effectLst/>
                        <a:latin typeface="Times New Roman" panose="02020603050405020304" pitchFamily="18" charset="0"/>
                        <a:ea typeface="Times New Roman"/>
                        <a:cs typeface="Times New Roman" panose="02020603050405020304" pitchFamily="18" charset="0"/>
                      </a:endParaRPr>
                    </a:p>
                  </a:txBody>
                  <a:tcPr marL="25398" marR="25398" marT="0" marB="0" anchor="ct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1262368"/>
              </p:ext>
            </p:extLst>
          </p:nvPr>
        </p:nvGraphicFramePr>
        <p:xfrm>
          <a:off x="4718248" y="1260689"/>
          <a:ext cx="4102224" cy="5112567"/>
        </p:xfrm>
        <a:graphic>
          <a:graphicData uri="http://schemas.openxmlformats.org/drawingml/2006/table">
            <a:tbl>
              <a:tblPr>
                <a:tableStyleId>{22838BEF-8BB2-4498-84A7-C5851F593DF1}</a:tableStyleId>
              </a:tblPr>
              <a:tblGrid>
                <a:gridCol w="2611977"/>
                <a:gridCol w="661442"/>
                <a:gridCol w="828805"/>
              </a:tblGrid>
              <a:tr h="1022513">
                <a:tc>
                  <a:txBody>
                    <a:bodyPr/>
                    <a:lstStyle/>
                    <a:p>
                      <a:pPr marR="38100" indent="6350" algn="just">
                        <a:spcAft>
                          <a:spcPts val="0"/>
                        </a:spcAft>
                      </a:pPr>
                      <a:r>
                        <a:rPr lang="uk-UA" sz="1200" dirty="0">
                          <a:effectLst/>
                        </a:rPr>
                        <a:t>5. Резерв сумнівних боргів нараховується на інші види дебіторської заборгованості, крім поточної за продукцію, товари, роботи, послуги.</a:t>
                      </a:r>
                      <a:endParaRPr lang="uk-UA" sz="1200"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uk-UA" sz="1200">
                          <a:effectLst/>
                        </a:rPr>
                        <a:t>п. 7</a:t>
                      </a:r>
                      <a:endParaRPr lang="uk-UA" sz="1200">
                        <a:effectLst/>
                        <a:latin typeface="Times New Roman" panose="02020603050405020304" pitchFamily="18" charset="0"/>
                        <a:ea typeface="Times New Roman"/>
                        <a:cs typeface="Times New Roman" panose="02020603050405020304" pitchFamily="18" charset="0"/>
                      </a:endParaRPr>
                    </a:p>
                  </a:txBody>
                  <a:tcPr marL="25400" marR="25400" marT="0" marB="0" anchor="ctr"/>
                </a:tc>
                <a:tc>
                  <a:txBody>
                    <a:bodyPr/>
                    <a:lstStyle/>
                    <a:p>
                      <a:pPr algn="ctr">
                        <a:spcAft>
                          <a:spcPts val="0"/>
                        </a:spcAft>
                      </a:pPr>
                      <a:r>
                        <a:rPr lang="uk-UA" sz="1200">
                          <a:effectLst/>
                        </a:rPr>
                        <a:t>Інвентаризація</a:t>
                      </a:r>
                      <a:endParaRPr lang="uk-UA" sz="1200">
                        <a:effectLst/>
                        <a:latin typeface="Times New Roman" panose="02020603050405020304" pitchFamily="18" charset="0"/>
                        <a:ea typeface="Times New Roman"/>
                        <a:cs typeface="Times New Roman" panose="02020603050405020304" pitchFamily="18" charset="0"/>
                      </a:endParaRPr>
                    </a:p>
                  </a:txBody>
                  <a:tcPr marL="25400" marR="25400" marT="0" marB="0" anchor="ctr"/>
                </a:tc>
              </a:tr>
              <a:tr h="1431519">
                <a:tc>
                  <a:txBody>
                    <a:bodyPr/>
                    <a:lstStyle/>
                    <a:p>
                      <a:pPr marR="38100" indent="6350" algn="just">
                        <a:spcAft>
                          <a:spcPts val="0"/>
                        </a:spcAft>
                      </a:pPr>
                      <a:r>
                        <a:rPr lang="uk-UA" sz="1200" dirty="0">
                          <a:effectLst/>
                        </a:rPr>
                        <a:t>6. Резерв нараховується на всю поточну дебіторську </a:t>
                      </a:r>
                      <a:r>
                        <a:rPr lang="uk-UA" sz="1200" dirty="0" smtClean="0">
                          <a:effectLst/>
                        </a:rPr>
                        <a:t>заборгованість </a:t>
                      </a:r>
                      <a:r>
                        <a:rPr lang="uk-UA" sz="1200" dirty="0">
                          <a:effectLst/>
                        </a:rPr>
                        <a:t>за продукцію, товари, роботи, послуги тоді як коефіцієнт визначається, </a:t>
                      </a:r>
                      <a:r>
                        <a:rPr lang="uk-UA" sz="1200" dirty="0" smtClean="0">
                          <a:effectLst/>
                        </a:rPr>
                        <a:t>відповідно </a:t>
                      </a:r>
                      <a:r>
                        <a:rPr lang="uk-UA" sz="1200" dirty="0">
                          <a:effectLst/>
                        </a:rPr>
                        <a:t>до сумнівної дебіторської заборгованості.</a:t>
                      </a:r>
                      <a:endParaRPr lang="uk-UA" sz="1200"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uk-UA" sz="1200" dirty="0">
                          <a:effectLst/>
                        </a:rPr>
                        <a:t>п. 9</a:t>
                      </a:r>
                      <a:endParaRPr lang="uk-UA" sz="1200" dirty="0">
                        <a:effectLst/>
                        <a:latin typeface="Times New Roman" panose="02020603050405020304" pitchFamily="18" charset="0"/>
                        <a:ea typeface="Times New Roman"/>
                        <a:cs typeface="Times New Roman" panose="02020603050405020304" pitchFamily="18" charset="0"/>
                      </a:endParaRPr>
                    </a:p>
                  </a:txBody>
                  <a:tcPr marL="25400" marR="25400" marT="0" marB="0" anchor="ctr"/>
                </a:tc>
                <a:tc>
                  <a:txBody>
                    <a:bodyPr/>
                    <a:lstStyle/>
                    <a:p>
                      <a:pPr algn="ctr">
                        <a:spcAft>
                          <a:spcPts val="0"/>
                        </a:spcAft>
                      </a:pPr>
                      <a:r>
                        <a:rPr lang="uk-UA" sz="1200" dirty="0">
                          <a:effectLst/>
                        </a:rPr>
                        <a:t>Інвентаризація</a:t>
                      </a:r>
                      <a:endParaRPr lang="uk-UA" sz="1200" dirty="0">
                        <a:effectLst/>
                        <a:latin typeface="Times New Roman" panose="02020603050405020304" pitchFamily="18" charset="0"/>
                        <a:ea typeface="Times New Roman"/>
                        <a:cs typeface="Times New Roman" panose="02020603050405020304" pitchFamily="18" charset="0"/>
                      </a:endParaRPr>
                    </a:p>
                  </a:txBody>
                  <a:tcPr marL="25400" marR="25400" marT="0" marB="0" anchor="ctr"/>
                </a:tc>
              </a:tr>
              <a:tr h="818011">
                <a:tc>
                  <a:txBody>
                    <a:bodyPr/>
                    <a:lstStyle/>
                    <a:p>
                      <a:pPr marR="38100" indent="6350" algn="just">
                        <a:spcAft>
                          <a:spcPts val="0"/>
                        </a:spcAft>
                      </a:pPr>
                      <a:r>
                        <a:rPr lang="uk-UA" sz="1200" dirty="0">
                          <a:effectLst/>
                        </a:rPr>
                        <a:t>7. Безпідставне віднесення дебіторської заборгованості до сумнівної.</a:t>
                      </a:r>
                      <a:endParaRPr lang="uk-UA" sz="1200"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uk-UA" sz="1200">
                          <a:effectLst/>
                        </a:rPr>
                        <a:t>п. 4</a:t>
                      </a:r>
                      <a:endParaRPr lang="uk-UA" sz="1200">
                        <a:effectLst/>
                        <a:latin typeface="Times New Roman" panose="02020603050405020304" pitchFamily="18" charset="0"/>
                        <a:ea typeface="Times New Roman"/>
                        <a:cs typeface="Times New Roman" panose="02020603050405020304" pitchFamily="18" charset="0"/>
                      </a:endParaRPr>
                    </a:p>
                  </a:txBody>
                  <a:tcPr marL="25400" marR="25400" marT="0" marB="0" anchor="ctr"/>
                </a:tc>
                <a:tc>
                  <a:txBody>
                    <a:bodyPr/>
                    <a:lstStyle/>
                    <a:p>
                      <a:pPr algn="ctr">
                        <a:spcAft>
                          <a:spcPts val="0"/>
                        </a:spcAft>
                      </a:pPr>
                      <a:r>
                        <a:rPr lang="uk-UA" sz="1200">
                          <a:effectLst/>
                        </a:rPr>
                        <a:t>Зустрічна перевірка, інвентаризація</a:t>
                      </a:r>
                      <a:endParaRPr lang="uk-UA" sz="1200">
                        <a:effectLst/>
                        <a:latin typeface="Times New Roman" panose="02020603050405020304" pitchFamily="18" charset="0"/>
                        <a:ea typeface="Times New Roman"/>
                        <a:cs typeface="Times New Roman" panose="02020603050405020304" pitchFamily="18" charset="0"/>
                      </a:endParaRPr>
                    </a:p>
                  </a:txBody>
                  <a:tcPr marL="25400" marR="25400" marT="0" marB="0" anchor="ctr"/>
                </a:tc>
              </a:tr>
              <a:tr h="1227016">
                <a:tc>
                  <a:txBody>
                    <a:bodyPr/>
                    <a:lstStyle/>
                    <a:p>
                      <a:pPr marR="38100" indent="6350" algn="just">
                        <a:spcAft>
                          <a:spcPts val="0"/>
                        </a:spcAft>
                      </a:pPr>
                      <a:r>
                        <a:rPr lang="uk-UA" sz="1200" dirty="0">
                          <a:effectLst/>
                        </a:rPr>
                        <a:t>8. За наявності резерву сумнівних боргів списання дебіторської заборгованості за продукцію, товари, роботи, послуги здійснюється не за рахунок резерву сумнівних боргів.</a:t>
                      </a:r>
                      <a:endParaRPr lang="uk-UA" sz="1200"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uk-UA" sz="1200" dirty="0">
                          <a:effectLst/>
                        </a:rPr>
                        <a:t>п. 11</a:t>
                      </a:r>
                      <a:endParaRPr lang="uk-UA" sz="1200" dirty="0">
                        <a:effectLst/>
                        <a:latin typeface="Times New Roman" panose="02020603050405020304" pitchFamily="18" charset="0"/>
                        <a:ea typeface="Times New Roman"/>
                        <a:cs typeface="Times New Roman" panose="02020603050405020304" pitchFamily="18" charset="0"/>
                      </a:endParaRPr>
                    </a:p>
                  </a:txBody>
                  <a:tcPr marL="25400" marR="25400" marT="0" marB="0" anchor="ctr"/>
                </a:tc>
                <a:tc>
                  <a:txBody>
                    <a:bodyPr/>
                    <a:lstStyle/>
                    <a:p>
                      <a:pPr algn="ctr">
                        <a:spcAft>
                          <a:spcPts val="0"/>
                        </a:spcAft>
                      </a:pPr>
                      <a:r>
                        <a:rPr lang="uk-UA" sz="1200" dirty="0">
                          <a:effectLst/>
                        </a:rPr>
                        <a:t>Зустрічна перевірка</a:t>
                      </a:r>
                      <a:endParaRPr lang="uk-UA" sz="1200" dirty="0">
                        <a:effectLst/>
                        <a:latin typeface="Times New Roman" panose="02020603050405020304" pitchFamily="18" charset="0"/>
                        <a:ea typeface="Times New Roman"/>
                        <a:cs typeface="Times New Roman" panose="02020603050405020304" pitchFamily="18" charset="0"/>
                      </a:endParaRPr>
                    </a:p>
                  </a:txBody>
                  <a:tcPr marL="25400" marR="25400" marT="0" marB="0" anchor="ctr"/>
                </a:tc>
              </a:tr>
              <a:tr h="613508">
                <a:tc>
                  <a:txBody>
                    <a:bodyPr/>
                    <a:lstStyle/>
                    <a:p>
                      <a:pPr marR="38100" indent="6350" algn="just">
                        <a:spcAft>
                          <a:spcPts val="0"/>
                        </a:spcAft>
                      </a:pPr>
                      <a:r>
                        <a:rPr lang="uk-UA" sz="1200">
                          <a:effectLst/>
                        </a:rPr>
                        <a:t>9. Безпідставне зарахування дебіторської заборгованості до складу безнадійної та її списання </a:t>
                      </a:r>
                      <a:endParaRPr lang="uk-UA" sz="120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uk-UA" sz="1200">
                          <a:effectLst/>
                        </a:rPr>
                        <a:t>п. 14</a:t>
                      </a:r>
                      <a:endParaRPr lang="uk-UA" sz="1200">
                        <a:effectLst/>
                        <a:latin typeface="Times New Roman" panose="02020603050405020304" pitchFamily="18" charset="0"/>
                        <a:ea typeface="Times New Roman"/>
                        <a:cs typeface="Times New Roman" panose="02020603050405020304" pitchFamily="18" charset="0"/>
                      </a:endParaRPr>
                    </a:p>
                  </a:txBody>
                  <a:tcPr marL="25400" marR="25400" marT="0" marB="0" anchor="ctr"/>
                </a:tc>
                <a:tc>
                  <a:txBody>
                    <a:bodyPr/>
                    <a:lstStyle/>
                    <a:p>
                      <a:pPr algn="ctr">
                        <a:spcAft>
                          <a:spcPts val="0"/>
                        </a:spcAft>
                      </a:pPr>
                      <a:r>
                        <a:rPr lang="uk-UA" sz="1200" dirty="0">
                          <a:effectLst/>
                        </a:rPr>
                        <a:t>Інвентаризація</a:t>
                      </a:r>
                      <a:endParaRPr lang="uk-UA" sz="1200" dirty="0">
                        <a:effectLst/>
                        <a:latin typeface="Times New Roman" panose="02020603050405020304" pitchFamily="18" charset="0"/>
                        <a:ea typeface="Times New Roman"/>
                        <a:cs typeface="Times New Roman" panose="02020603050405020304" pitchFamily="18" charset="0"/>
                      </a:endParaRPr>
                    </a:p>
                  </a:txBody>
                  <a:tcPr marL="25400" marR="25400" marT="0" marB="0" anchor="ctr"/>
                </a:tc>
              </a:tr>
            </a:tbl>
          </a:graphicData>
        </a:graphic>
      </p:graphicFrame>
      <p:sp>
        <p:nvSpPr>
          <p:cNvPr id="5" name="Скругленный прямоугольник 4"/>
          <p:cNvSpPr/>
          <p:nvPr/>
        </p:nvSpPr>
        <p:spPr>
          <a:xfrm>
            <a:off x="1547664" y="404664"/>
            <a:ext cx="6264696"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uk-UA" sz="1600" dirty="0">
                <a:latin typeface="Times New Roman" panose="02020603050405020304" pitchFamily="18" charset="0"/>
                <a:cs typeface="Times New Roman" panose="02020603050405020304" pitchFamily="18" charset="0"/>
              </a:rPr>
              <a:t>Перелік найбільш поширених порушень розрахункових операцій і методи їхнього знаходження наведені в </a:t>
            </a:r>
            <a:r>
              <a:rPr lang="uk-UA" sz="1600" dirty="0" smtClean="0">
                <a:latin typeface="Times New Roman" panose="02020603050405020304" pitchFamily="18" charset="0"/>
                <a:cs typeface="Times New Roman" panose="02020603050405020304" pitchFamily="18" charset="0"/>
              </a:rPr>
              <a:t>таблиці:</a:t>
            </a:r>
            <a:endParaRPr lang="uk-UA" sz="1600" dirty="0">
              <a:latin typeface="Times New Roman" panose="02020603050405020304" pitchFamily="18" charset="0"/>
              <a:cs typeface="Times New Roman" panose="02020603050405020304" pitchFamily="18" charset="0"/>
            </a:endParaRPr>
          </a:p>
        </p:txBody>
      </p:sp>
      <p:pic>
        <p:nvPicPr>
          <p:cNvPr id="7170" name="Picture 2" descr="Картинки по запросу порушення"/>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940192">
            <a:off x="199465" y="170261"/>
            <a:ext cx="1531337" cy="140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59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692</Words>
  <Application>Microsoft Office PowerPoint</Application>
  <PresentationFormat>Экран (4:3)</PresentationFormat>
  <Paragraphs>170</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Times New Roman</vt:lpstr>
      <vt:lpstr>Тема Office</vt:lpstr>
      <vt:lpstr>ПРЕЗЕНТАЦІЯ На тему: ВНУТРІШНІЙ АУДИТ ПРОЦЕСУ ЗБУТУ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19</cp:revision>
  <dcterms:created xsi:type="dcterms:W3CDTF">2017-03-26T08:45:22Z</dcterms:created>
  <dcterms:modified xsi:type="dcterms:W3CDTF">2019-03-10T14:36:56Z</dcterms:modified>
</cp:coreProperties>
</file>