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66" r:id="rId3"/>
    <p:sldId id="257" r:id="rId4"/>
    <p:sldId id="258" r:id="rId5"/>
    <p:sldId id="268" r:id="rId6"/>
    <p:sldId id="269" r:id="rId7"/>
    <p:sldId id="271" r:id="rId8"/>
    <p:sldId id="259" r:id="rId9"/>
    <p:sldId id="260" r:id="rId10"/>
    <p:sldId id="261" r:id="rId11"/>
    <p:sldId id="262" r:id="rId12"/>
    <p:sldId id="263" r:id="rId13"/>
    <p:sldId id="264" r:id="rId14"/>
    <p:sldId id="270"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91ABC-6694-4315-ABE1-B7B7C2EDFAEC}" type="doc">
      <dgm:prSet loTypeId="urn:microsoft.com/office/officeart/2005/8/layout/hList6" loCatId="list" qsTypeId="urn:microsoft.com/office/officeart/2005/8/quickstyle/simple2" qsCatId="simple" csTypeId="urn:microsoft.com/office/officeart/2005/8/colors/colorful1#1" csCatId="colorful" phldr="1"/>
      <dgm:spPr/>
      <dgm:t>
        <a:bodyPr/>
        <a:lstStyle/>
        <a:p>
          <a:endParaRPr lang="ru-RU"/>
        </a:p>
      </dgm:t>
    </dgm:pt>
    <dgm:pt modelId="{2D5F4075-2E7E-4774-BD8D-F32AAF1D9B76}">
      <dgm:prSet phldrT="[Текст]"/>
      <dgm:spPr/>
      <dgm:t>
        <a:bodyPr/>
        <a:lstStyle/>
        <a:p>
          <a:r>
            <a:rPr lang="uk-UA" dirty="0" smtClean="0"/>
            <a:t>П(С)БО 12 «Фінансові інвестиції», 13 «Фінансові інструменти», 19 «Об’єднання підприємств»</a:t>
          </a:r>
          <a:endParaRPr lang="ru-RU" dirty="0"/>
        </a:p>
      </dgm:t>
    </dgm:pt>
    <dgm:pt modelId="{F4B15773-CA92-471D-ADD6-CF922A78AC73}" type="parTrans" cxnId="{79173D19-F284-4994-B304-06E220D00231}">
      <dgm:prSet/>
      <dgm:spPr/>
      <dgm:t>
        <a:bodyPr/>
        <a:lstStyle/>
        <a:p>
          <a:endParaRPr lang="ru-RU"/>
        </a:p>
      </dgm:t>
    </dgm:pt>
    <dgm:pt modelId="{FDAD1DF6-368F-4ED3-8BCE-D71AB407EEA7}" type="sibTrans" cxnId="{79173D19-F284-4994-B304-06E220D00231}">
      <dgm:prSet/>
      <dgm:spPr/>
      <dgm:t>
        <a:bodyPr/>
        <a:lstStyle/>
        <a:p>
          <a:endParaRPr lang="ru-RU"/>
        </a:p>
      </dgm:t>
    </dgm:pt>
    <dgm:pt modelId="{3835C851-0C0E-4743-95D5-FECB45386EA8}">
      <dgm:prSet/>
      <dgm:spPr/>
      <dgm:t>
        <a:bodyPr/>
        <a:lstStyle/>
        <a:p>
          <a:r>
            <a:rPr lang="uk-UA" smtClean="0"/>
            <a:t>Інструкцією «Про застосування Плану рахунків бухгалтерського обліку активів, капіталу, зобов'язань і господарських операцій підприємств і організацій».</a:t>
          </a:r>
          <a:endParaRPr lang="ru-RU" dirty="0" smtClean="0"/>
        </a:p>
      </dgm:t>
    </dgm:pt>
    <dgm:pt modelId="{7C28C508-558D-4F4B-80B4-6CEC91459567}" type="parTrans" cxnId="{F8D91147-5DDD-4F98-A239-BB932F5B7D38}">
      <dgm:prSet/>
      <dgm:spPr/>
      <dgm:t>
        <a:bodyPr/>
        <a:lstStyle/>
        <a:p>
          <a:endParaRPr lang="ru-RU"/>
        </a:p>
      </dgm:t>
    </dgm:pt>
    <dgm:pt modelId="{31EB7CFF-178A-458C-B465-58BCD6336124}" type="sibTrans" cxnId="{F8D91147-5DDD-4F98-A239-BB932F5B7D38}">
      <dgm:prSet/>
      <dgm:spPr/>
      <dgm:t>
        <a:bodyPr/>
        <a:lstStyle/>
        <a:p>
          <a:endParaRPr lang="ru-RU"/>
        </a:p>
      </dgm:t>
    </dgm:pt>
    <dgm:pt modelId="{CB7560BE-1598-4B84-AFDF-742A4382D093}">
      <dgm:prSet phldrT="[Текст]"/>
      <dgm:spPr/>
      <dgm:t>
        <a:bodyPr/>
        <a:lstStyle/>
        <a:p>
          <a:r>
            <a:rPr lang="uk-UA" dirty="0" smtClean="0"/>
            <a:t>Законом України «Про бухгалтерський облік і фінансову звітність» від 16.07.1999 № 996-XIV</a:t>
          </a:r>
          <a:endParaRPr lang="ru-RU" dirty="0"/>
        </a:p>
      </dgm:t>
    </dgm:pt>
    <dgm:pt modelId="{7F621585-6466-42C1-9A06-27EE4CCED5AF}" type="sibTrans" cxnId="{53FDC9B3-DA94-4CCC-96B0-BCAB2F35FD2F}">
      <dgm:prSet/>
      <dgm:spPr/>
      <dgm:t>
        <a:bodyPr/>
        <a:lstStyle/>
        <a:p>
          <a:endParaRPr lang="ru-RU"/>
        </a:p>
      </dgm:t>
    </dgm:pt>
    <dgm:pt modelId="{31541033-DB3A-460F-8368-9B00B59BE84B}" type="parTrans" cxnId="{53FDC9B3-DA94-4CCC-96B0-BCAB2F35FD2F}">
      <dgm:prSet/>
      <dgm:spPr/>
      <dgm:t>
        <a:bodyPr/>
        <a:lstStyle/>
        <a:p>
          <a:endParaRPr lang="ru-RU"/>
        </a:p>
      </dgm:t>
    </dgm:pt>
    <dgm:pt modelId="{FEFFEF63-485A-4B6B-9307-B8E4619C8728}" type="pres">
      <dgm:prSet presAssocID="{47291ABC-6694-4315-ABE1-B7B7C2EDFAEC}" presName="Name0" presStyleCnt="0">
        <dgm:presLayoutVars>
          <dgm:dir/>
          <dgm:resizeHandles val="exact"/>
        </dgm:presLayoutVars>
      </dgm:prSet>
      <dgm:spPr/>
      <dgm:t>
        <a:bodyPr/>
        <a:lstStyle/>
        <a:p>
          <a:endParaRPr lang="ru-RU"/>
        </a:p>
      </dgm:t>
    </dgm:pt>
    <dgm:pt modelId="{62024705-CA28-4F86-AFC4-EFEC14CAB392}" type="pres">
      <dgm:prSet presAssocID="{CB7560BE-1598-4B84-AFDF-742A4382D093}" presName="node" presStyleLbl="node1" presStyleIdx="0" presStyleCnt="3">
        <dgm:presLayoutVars>
          <dgm:bulletEnabled val="1"/>
        </dgm:presLayoutVars>
      </dgm:prSet>
      <dgm:spPr/>
      <dgm:t>
        <a:bodyPr/>
        <a:lstStyle/>
        <a:p>
          <a:endParaRPr lang="ru-RU"/>
        </a:p>
      </dgm:t>
    </dgm:pt>
    <dgm:pt modelId="{8B280C08-AD11-4F5A-8019-0F749F57B8F4}" type="pres">
      <dgm:prSet presAssocID="{7F621585-6466-42C1-9A06-27EE4CCED5AF}" presName="sibTrans" presStyleCnt="0"/>
      <dgm:spPr/>
    </dgm:pt>
    <dgm:pt modelId="{2070D39F-B087-477A-A557-759BD8B0E1AF}" type="pres">
      <dgm:prSet presAssocID="{3835C851-0C0E-4743-95D5-FECB45386EA8}" presName="node" presStyleLbl="node1" presStyleIdx="1" presStyleCnt="3" custLinFactNeighborX="-6143" custLinFactNeighborY="-5273">
        <dgm:presLayoutVars>
          <dgm:bulletEnabled val="1"/>
        </dgm:presLayoutVars>
      </dgm:prSet>
      <dgm:spPr/>
      <dgm:t>
        <a:bodyPr/>
        <a:lstStyle/>
        <a:p>
          <a:endParaRPr lang="ru-RU"/>
        </a:p>
      </dgm:t>
    </dgm:pt>
    <dgm:pt modelId="{C6F72A5A-7A62-461D-BD88-89C2591E5C3F}" type="pres">
      <dgm:prSet presAssocID="{31EB7CFF-178A-458C-B465-58BCD6336124}" presName="sibTrans" presStyleCnt="0"/>
      <dgm:spPr/>
    </dgm:pt>
    <dgm:pt modelId="{78D7A62B-FA68-4286-B887-DFF71DCC8015}" type="pres">
      <dgm:prSet presAssocID="{2D5F4075-2E7E-4774-BD8D-F32AAF1D9B76}" presName="node" presStyleLbl="node1" presStyleIdx="2" presStyleCnt="3">
        <dgm:presLayoutVars>
          <dgm:bulletEnabled val="1"/>
        </dgm:presLayoutVars>
      </dgm:prSet>
      <dgm:spPr/>
      <dgm:t>
        <a:bodyPr/>
        <a:lstStyle/>
        <a:p>
          <a:endParaRPr lang="ru-RU"/>
        </a:p>
      </dgm:t>
    </dgm:pt>
  </dgm:ptLst>
  <dgm:cxnLst>
    <dgm:cxn modelId="{A43D534C-DBAE-415B-8D27-5F68667B5678}" type="presOf" srcId="{3835C851-0C0E-4743-95D5-FECB45386EA8}" destId="{2070D39F-B087-477A-A557-759BD8B0E1AF}" srcOrd="0" destOrd="0" presId="urn:microsoft.com/office/officeart/2005/8/layout/hList6"/>
    <dgm:cxn modelId="{E665F5C4-A17D-4F4A-A048-541C78630D9E}" type="presOf" srcId="{47291ABC-6694-4315-ABE1-B7B7C2EDFAEC}" destId="{FEFFEF63-485A-4B6B-9307-B8E4619C8728}" srcOrd="0" destOrd="0" presId="urn:microsoft.com/office/officeart/2005/8/layout/hList6"/>
    <dgm:cxn modelId="{F5A177CE-F0CC-45AD-B02F-38C90196A6CF}" type="presOf" srcId="{2D5F4075-2E7E-4774-BD8D-F32AAF1D9B76}" destId="{78D7A62B-FA68-4286-B887-DFF71DCC8015}" srcOrd="0" destOrd="0" presId="urn:microsoft.com/office/officeart/2005/8/layout/hList6"/>
    <dgm:cxn modelId="{F8D91147-5DDD-4F98-A239-BB932F5B7D38}" srcId="{47291ABC-6694-4315-ABE1-B7B7C2EDFAEC}" destId="{3835C851-0C0E-4743-95D5-FECB45386EA8}" srcOrd="1" destOrd="0" parTransId="{7C28C508-558D-4F4B-80B4-6CEC91459567}" sibTransId="{31EB7CFF-178A-458C-B465-58BCD6336124}"/>
    <dgm:cxn modelId="{79173D19-F284-4994-B304-06E220D00231}" srcId="{47291ABC-6694-4315-ABE1-B7B7C2EDFAEC}" destId="{2D5F4075-2E7E-4774-BD8D-F32AAF1D9B76}" srcOrd="2" destOrd="0" parTransId="{F4B15773-CA92-471D-ADD6-CF922A78AC73}" sibTransId="{FDAD1DF6-368F-4ED3-8BCE-D71AB407EEA7}"/>
    <dgm:cxn modelId="{FE519BBA-FD72-4B81-912C-8F5B5D488F85}" type="presOf" srcId="{CB7560BE-1598-4B84-AFDF-742A4382D093}" destId="{62024705-CA28-4F86-AFC4-EFEC14CAB392}" srcOrd="0" destOrd="0" presId="urn:microsoft.com/office/officeart/2005/8/layout/hList6"/>
    <dgm:cxn modelId="{53FDC9B3-DA94-4CCC-96B0-BCAB2F35FD2F}" srcId="{47291ABC-6694-4315-ABE1-B7B7C2EDFAEC}" destId="{CB7560BE-1598-4B84-AFDF-742A4382D093}" srcOrd="0" destOrd="0" parTransId="{31541033-DB3A-460F-8368-9B00B59BE84B}" sibTransId="{7F621585-6466-42C1-9A06-27EE4CCED5AF}"/>
    <dgm:cxn modelId="{61D962AE-DBAE-4AF3-BABA-791A56EB2F92}" type="presParOf" srcId="{FEFFEF63-485A-4B6B-9307-B8E4619C8728}" destId="{62024705-CA28-4F86-AFC4-EFEC14CAB392}" srcOrd="0" destOrd="0" presId="urn:microsoft.com/office/officeart/2005/8/layout/hList6"/>
    <dgm:cxn modelId="{606CE4C2-6DAA-40D9-AA7D-9B6F8E4DD332}" type="presParOf" srcId="{FEFFEF63-485A-4B6B-9307-B8E4619C8728}" destId="{8B280C08-AD11-4F5A-8019-0F749F57B8F4}" srcOrd="1" destOrd="0" presId="urn:microsoft.com/office/officeart/2005/8/layout/hList6"/>
    <dgm:cxn modelId="{7C231475-4C7C-4EF5-9582-C7221C65BC3D}" type="presParOf" srcId="{FEFFEF63-485A-4B6B-9307-B8E4619C8728}" destId="{2070D39F-B087-477A-A557-759BD8B0E1AF}" srcOrd="2" destOrd="0" presId="urn:microsoft.com/office/officeart/2005/8/layout/hList6"/>
    <dgm:cxn modelId="{08D1C230-EBC5-4261-A91E-14AA82B509A9}" type="presParOf" srcId="{FEFFEF63-485A-4B6B-9307-B8E4619C8728}" destId="{C6F72A5A-7A62-461D-BD88-89C2591E5C3F}" srcOrd="3" destOrd="0" presId="urn:microsoft.com/office/officeart/2005/8/layout/hList6"/>
    <dgm:cxn modelId="{B5AB0E81-85C9-4409-8740-627BEC753686}" type="presParOf" srcId="{FEFFEF63-485A-4B6B-9307-B8E4619C8728}" destId="{78D7A62B-FA68-4286-B887-DFF71DCC801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7B083-03B9-4AEE-8CF1-F4BB70411DFC}"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ru-RU"/>
        </a:p>
      </dgm:t>
    </dgm:pt>
    <dgm:pt modelId="{153872C7-1C00-4163-952F-07ED1E3A2D06}">
      <dgm:prSet phldrT="[Текст]"/>
      <dgm:spPr/>
      <dgm:t>
        <a:bodyPr/>
        <a:lstStyle/>
        <a:p>
          <a:r>
            <a:rPr lang="uk-UA" dirty="0" smtClean="0"/>
            <a:t>Джерела перевірки операцій з фінансовими інвестиціями: </a:t>
          </a:r>
          <a:endParaRPr lang="ru-RU" dirty="0"/>
        </a:p>
      </dgm:t>
    </dgm:pt>
    <dgm:pt modelId="{E166F478-B79D-4FDE-AC95-CCF7B7F0AE65}" type="parTrans" cxnId="{7EECE979-E3A3-47D1-99DE-2420FE5DED9E}">
      <dgm:prSet/>
      <dgm:spPr/>
      <dgm:t>
        <a:bodyPr/>
        <a:lstStyle/>
        <a:p>
          <a:endParaRPr lang="ru-RU"/>
        </a:p>
      </dgm:t>
    </dgm:pt>
    <dgm:pt modelId="{F1FBFE70-4467-4FEC-AE95-C0069E83689A}" type="sibTrans" cxnId="{7EECE979-E3A3-47D1-99DE-2420FE5DED9E}">
      <dgm:prSet/>
      <dgm:spPr/>
      <dgm:t>
        <a:bodyPr/>
        <a:lstStyle/>
        <a:p>
          <a:endParaRPr lang="ru-RU"/>
        </a:p>
      </dgm:t>
    </dgm:pt>
    <dgm:pt modelId="{6DC1D9C3-CD59-4CD3-BBF6-06AEE7CDB1CF}">
      <dgm:prSet phldrT="[Текст]"/>
      <dgm:spPr/>
      <dgm:t>
        <a:bodyPr/>
        <a:lstStyle/>
        <a:p>
          <a:r>
            <a:rPr lang="uk-UA" dirty="0" smtClean="0"/>
            <a:t>бланки цінних паперів</a:t>
          </a:r>
          <a:endParaRPr lang="ru-RU" dirty="0"/>
        </a:p>
      </dgm:t>
    </dgm:pt>
    <dgm:pt modelId="{02009C9A-102C-468A-9702-839DC4722540}" type="parTrans" cxnId="{830751B6-19D8-4322-A4FF-D00E6A942F8F}">
      <dgm:prSet/>
      <dgm:spPr/>
      <dgm:t>
        <a:bodyPr/>
        <a:lstStyle/>
        <a:p>
          <a:endParaRPr lang="ru-RU"/>
        </a:p>
      </dgm:t>
    </dgm:pt>
    <dgm:pt modelId="{C450A1A6-C150-4BF3-8619-EFAFD6582A18}" type="sibTrans" cxnId="{830751B6-19D8-4322-A4FF-D00E6A942F8F}">
      <dgm:prSet/>
      <dgm:spPr/>
      <dgm:t>
        <a:bodyPr/>
        <a:lstStyle/>
        <a:p>
          <a:endParaRPr lang="ru-RU"/>
        </a:p>
      </dgm:t>
    </dgm:pt>
    <dgm:pt modelId="{171FFC05-CBE6-4904-814B-B6C9CB58FA82}">
      <dgm:prSet phldrT="[Текст]"/>
      <dgm:spPr/>
      <dgm:t>
        <a:bodyPr/>
        <a:lstStyle/>
        <a:p>
          <a:r>
            <a:rPr lang="uk-UA" dirty="0" smtClean="0"/>
            <a:t>розрахункові документи</a:t>
          </a:r>
          <a:endParaRPr lang="ru-RU" dirty="0"/>
        </a:p>
      </dgm:t>
    </dgm:pt>
    <dgm:pt modelId="{DB39E405-21A1-4D10-8F02-5CB128760111}" type="parTrans" cxnId="{514A4C27-806E-4EFE-B53C-B0EBD94993A2}">
      <dgm:prSet/>
      <dgm:spPr/>
      <dgm:t>
        <a:bodyPr/>
        <a:lstStyle/>
        <a:p>
          <a:endParaRPr lang="ru-RU"/>
        </a:p>
      </dgm:t>
    </dgm:pt>
    <dgm:pt modelId="{7EF77AF5-E738-4FFE-B596-41548D4527F3}" type="sibTrans" cxnId="{514A4C27-806E-4EFE-B53C-B0EBD94993A2}">
      <dgm:prSet/>
      <dgm:spPr/>
      <dgm:t>
        <a:bodyPr/>
        <a:lstStyle/>
        <a:p>
          <a:endParaRPr lang="ru-RU"/>
        </a:p>
      </dgm:t>
    </dgm:pt>
    <dgm:pt modelId="{7A4F44A0-4C09-49DF-8B93-9E57A561C169}">
      <dgm:prSet phldrT="[Текст]"/>
      <dgm:spPr/>
      <dgm:t>
        <a:bodyPr/>
        <a:lstStyle/>
        <a:p>
          <a:r>
            <a:rPr lang="uk-UA" dirty="0" smtClean="0"/>
            <a:t>журнал-ордер та відомості за рахунками 14 «Довгострокові фінансові інвестиції», 35 «Поточні фінансові інвестиції», </a:t>
          </a:r>
          <a:endParaRPr lang="ru-RU" dirty="0"/>
        </a:p>
      </dgm:t>
    </dgm:pt>
    <dgm:pt modelId="{CCED53E3-DCF7-49F4-AE92-0A54323179BA}" type="parTrans" cxnId="{B4A53FD1-DA65-42A4-878A-0D512EFB39F6}">
      <dgm:prSet/>
      <dgm:spPr/>
      <dgm:t>
        <a:bodyPr/>
        <a:lstStyle/>
        <a:p>
          <a:endParaRPr lang="ru-RU"/>
        </a:p>
      </dgm:t>
    </dgm:pt>
    <dgm:pt modelId="{B597FF83-757D-4837-957C-926FD398BE1B}" type="sibTrans" cxnId="{B4A53FD1-DA65-42A4-878A-0D512EFB39F6}">
      <dgm:prSet/>
      <dgm:spPr/>
      <dgm:t>
        <a:bodyPr/>
        <a:lstStyle/>
        <a:p>
          <a:endParaRPr lang="ru-RU"/>
        </a:p>
      </dgm:t>
    </dgm:pt>
    <dgm:pt modelId="{732B393F-76D0-4BAE-A238-CA9DE960755B}">
      <dgm:prSet/>
      <dgm:spPr/>
      <dgm:t>
        <a:bodyPr/>
        <a:lstStyle/>
        <a:p>
          <a:r>
            <a:rPr lang="uk-UA" dirty="0" smtClean="0"/>
            <a:t>документи, що підтверджують права власності</a:t>
          </a:r>
          <a:endParaRPr lang="ru-RU" dirty="0"/>
        </a:p>
      </dgm:t>
    </dgm:pt>
    <dgm:pt modelId="{3EBF8A17-88D4-49FE-AF47-9B678BEA1161}" type="parTrans" cxnId="{9E422843-5EEC-4EF4-A5B7-AACDA999A904}">
      <dgm:prSet/>
      <dgm:spPr/>
      <dgm:t>
        <a:bodyPr/>
        <a:lstStyle/>
        <a:p>
          <a:endParaRPr lang="ru-RU"/>
        </a:p>
      </dgm:t>
    </dgm:pt>
    <dgm:pt modelId="{6883C472-0AE5-4711-9863-504A7E1FBD1A}" type="sibTrans" cxnId="{9E422843-5EEC-4EF4-A5B7-AACDA999A904}">
      <dgm:prSet/>
      <dgm:spPr/>
      <dgm:t>
        <a:bodyPr/>
        <a:lstStyle/>
        <a:p>
          <a:endParaRPr lang="ru-RU"/>
        </a:p>
      </dgm:t>
    </dgm:pt>
    <dgm:pt modelId="{9179A617-2705-416D-AE89-446EE75D77CF}">
      <dgm:prSet/>
      <dgm:spPr/>
      <dgm:t>
        <a:bodyPr/>
        <a:lstStyle/>
        <a:p>
          <a:r>
            <a:rPr lang="uk-UA" dirty="0" smtClean="0"/>
            <a:t>Головна книга</a:t>
          </a:r>
          <a:endParaRPr lang="ru-RU" dirty="0"/>
        </a:p>
      </dgm:t>
    </dgm:pt>
    <dgm:pt modelId="{7BBEC07A-E1D1-4CB6-A13D-B242ACDB8586}" type="parTrans" cxnId="{DCF0E0ED-6CB3-423D-AE72-FE10BF34D4D3}">
      <dgm:prSet/>
      <dgm:spPr/>
      <dgm:t>
        <a:bodyPr/>
        <a:lstStyle/>
        <a:p>
          <a:endParaRPr lang="ru-RU"/>
        </a:p>
      </dgm:t>
    </dgm:pt>
    <dgm:pt modelId="{59F084AB-7AC9-4EBB-A646-6AB32BEB80FD}" type="sibTrans" cxnId="{DCF0E0ED-6CB3-423D-AE72-FE10BF34D4D3}">
      <dgm:prSet/>
      <dgm:spPr/>
      <dgm:t>
        <a:bodyPr/>
        <a:lstStyle/>
        <a:p>
          <a:endParaRPr lang="ru-RU"/>
        </a:p>
      </dgm:t>
    </dgm:pt>
    <dgm:pt modelId="{C4B1F261-4A04-4450-BEE3-B1B923FB9313}" type="pres">
      <dgm:prSet presAssocID="{C3C7B083-03B9-4AEE-8CF1-F4BB70411DFC}" presName="theList" presStyleCnt="0">
        <dgm:presLayoutVars>
          <dgm:dir/>
          <dgm:animLvl val="lvl"/>
          <dgm:resizeHandles val="exact"/>
        </dgm:presLayoutVars>
      </dgm:prSet>
      <dgm:spPr/>
      <dgm:t>
        <a:bodyPr/>
        <a:lstStyle/>
        <a:p>
          <a:endParaRPr lang="ru-RU"/>
        </a:p>
      </dgm:t>
    </dgm:pt>
    <dgm:pt modelId="{EFE812E2-5143-4924-9A6F-3A738388F33D}" type="pres">
      <dgm:prSet presAssocID="{153872C7-1C00-4163-952F-07ED1E3A2D06}" presName="compNode" presStyleCnt="0"/>
      <dgm:spPr/>
    </dgm:pt>
    <dgm:pt modelId="{C184B13E-DB83-4EE9-A08D-CCCA396FA790}" type="pres">
      <dgm:prSet presAssocID="{153872C7-1C00-4163-952F-07ED1E3A2D06}" presName="aNode" presStyleLbl="bgShp" presStyleIdx="0" presStyleCnt="1"/>
      <dgm:spPr/>
      <dgm:t>
        <a:bodyPr/>
        <a:lstStyle/>
        <a:p>
          <a:endParaRPr lang="ru-RU"/>
        </a:p>
      </dgm:t>
    </dgm:pt>
    <dgm:pt modelId="{676AE414-F687-4F0D-A4F7-D7C9052E59A6}" type="pres">
      <dgm:prSet presAssocID="{153872C7-1C00-4163-952F-07ED1E3A2D06}" presName="textNode" presStyleLbl="bgShp" presStyleIdx="0" presStyleCnt="1"/>
      <dgm:spPr/>
      <dgm:t>
        <a:bodyPr/>
        <a:lstStyle/>
        <a:p>
          <a:endParaRPr lang="ru-RU"/>
        </a:p>
      </dgm:t>
    </dgm:pt>
    <dgm:pt modelId="{C8D6FFB8-2DBA-4D0C-9168-062E08ECD511}" type="pres">
      <dgm:prSet presAssocID="{153872C7-1C00-4163-952F-07ED1E3A2D06}" presName="compChildNode" presStyleCnt="0"/>
      <dgm:spPr/>
    </dgm:pt>
    <dgm:pt modelId="{48B436EA-A046-4E23-B852-6658DC3EC29E}" type="pres">
      <dgm:prSet presAssocID="{153872C7-1C00-4163-952F-07ED1E3A2D06}" presName="theInnerList" presStyleCnt="0"/>
      <dgm:spPr/>
    </dgm:pt>
    <dgm:pt modelId="{3B1A758A-408A-4B82-8B65-725A60382E15}" type="pres">
      <dgm:prSet presAssocID="{6DC1D9C3-CD59-4CD3-BBF6-06AEE7CDB1CF}" presName="childNode" presStyleLbl="node1" presStyleIdx="0" presStyleCnt="5">
        <dgm:presLayoutVars>
          <dgm:bulletEnabled val="1"/>
        </dgm:presLayoutVars>
      </dgm:prSet>
      <dgm:spPr/>
      <dgm:t>
        <a:bodyPr/>
        <a:lstStyle/>
        <a:p>
          <a:endParaRPr lang="ru-RU"/>
        </a:p>
      </dgm:t>
    </dgm:pt>
    <dgm:pt modelId="{18DA6D51-5D02-4EA0-A8E9-7FF893F7F18C}" type="pres">
      <dgm:prSet presAssocID="{6DC1D9C3-CD59-4CD3-BBF6-06AEE7CDB1CF}" presName="aSpace2" presStyleCnt="0"/>
      <dgm:spPr/>
    </dgm:pt>
    <dgm:pt modelId="{EB504945-20E2-4BD0-8AB4-864794634F9A}" type="pres">
      <dgm:prSet presAssocID="{171FFC05-CBE6-4904-814B-B6C9CB58FA82}" presName="childNode" presStyleLbl="node1" presStyleIdx="1" presStyleCnt="5">
        <dgm:presLayoutVars>
          <dgm:bulletEnabled val="1"/>
        </dgm:presLayoutVars>
      </dgm:prSet>
      <dgm:spPr/>
      <dgm:t>
        <a:bodyPr/>
        <a:lstStyle/>
        <a:p>
          <a:endParaRPr lang="ru-RU"/>
        </a:p>
      </dgm:t>
    </dgm:pt>
    <dgm:pt modelId="{B16F67E9-2945-49CA-AA3F-BD026FEBFDCE}" type="pres">
      <dgm:prSet presAssocID="{171FFC05-CBE6-4904-814B-B6C9CB58FA82}" presName="aSpace2" presStyleCnt="0"/>
      <dgm:spPr/>
    </dgm:pt>
    <dgm:pt modelId="{37634FB2-E10F-4133-B860-F5BF83B24B7A}" type="pres">
      <dgm:prSet presAssocID="{7A4F44A0-4C09-49DF-8B93-9E57A561C169}" presName="childNode" presStyleLbl="node1" presStyleIdx="2" presStyleCnt="5">
        <dgm:presLayoutVars>
          <dgm:bulletEnabled val="1"/>
        </dgm:presLayoutVars>
      </dgm:prSet>
      <dgm:spPr/>
      <dgm:t>
        <a:bodyPr/>
        <a:lstStyle/>
        <a:p>
          <a:endParaRPr lang="ru-RU"/>
        </a:p>
      </dgm:t>
    </dgm:pt>
    <dgm:pt modelId="{FD8624EC-8DB5-4995-9760-249D0C81E0B9}" type="pres">
      <dgm:prSet presAssocID="{7A4F44A0-4C09-49DF-8B93-9E57A561C169}" presName="aSpace2" presStyleCnt="0"/>
      <dgm:spPr/>
    </dgm:pt>
    <dgm:pt modelId="{4C028313-6511-4003-ACE5-B0E5CEC62686}" type="pres">
      <dgm:prSet presAssocID="{732B393F-76D0-4BAE-A238-CA9DE960755B}" presName="childNode" presStyleLbl="node1" presStyleIdx="3" presStyleCnt="5">
        <dgm:presLayoutVars>
          <dgm:bulletEnabled val="1"/>
        </dgm:presLayoutVars>
      </dgm:prSet>
      <dgm:spPr/>
      <dgm:t>
        <a:bodyPr/>
        <a:lstStyle/>
        <a:p>
          <a:endParaRPr lang="ru-RU"/>
        </a:p>
      </dgm:t>
    </dgm:pt>
    <dgm:pt modelId="{23C03F1D-D55A-4BF4-AF44-6DA136E2ABF2}" type="pres">
      <dgm:prSet presAssocID="{732B393F-76D0-4BAE-A238-CA9DE960755B}" presName="aSpace2" presStyleCnt="0"/>
      <dgm:spPr/>
    </dgm:pt>
    <dgm:pt modelId="{C47D752A-54E9-43AE-821F-8ECC7C1B6FFE}" type="pres">
      <dgm:prSet presAssocID="{9179A617-2705-416D-AE89-446EE75D77CF}" presName="childNode" presStyleLbl="node1" presStyleIdx="4" presStyleCnt="5">
        <dgm:presLayoutVars>
          <dgm:bulletEnabled val="1"/>
        </dgm:presLayoutVars>
      </dgm:prSet>
      <dgm:spPr/>
      <dgm:t>
        <a:bodyPr/>
        <a:lstStyle/>
        <a:p>
          <a:endParaRPr lang="ru-RU"/>
        </a:p>
      </dgm:t>
    </dgm:pt>
  </dgm:ptLst>
  <dgm:cxnLst>
    <dgm:cxn modelId="{B1EA6479-3ABE-4774-B060-2015F8A7D581}" type="presOf" srcId="{732B393F-76D0-4BAE-A238-CA9DE960755B}" destId="{4C028313-6511-4003-ACE5-B0E5CEC62686}" srcOrd="0" destOrd="0" presId="urn:microsoft.com/office/officeart/2005/8/layout/lProcess2"/>
    <dgm:cxn modelId="{4858413C-3A77-413A-A8AE-EF09F5CA3942}" type="presOf" srcId="{153872C7-1C00-4163-952F-07ED1E3A2D06}" destId="{C184B13E-DB83-4EE9-A08D-CCCA396FA790}" srcOrd="0" destOrd="0" presId="urn:microsoft.com/office/officeart/2005/8/layout/lProcess2"/>
    <dgm:cxn modelId="{514A4C27-806E-4EFE-B53C-B0EBD94993A2}" srcId="{153872C7-1C00-4163-952F-07ED1E3A2D06}" destId="{171FFC05-CBE6-4904-814B-B6C9CB58FA82}" srcOrd="1" destOrd="0" parTransId="{DB39E405-21A1-4D10-8F02-5CB128760111}" sibTransId="{7EF77AF5-E738-4FFE-B596-41548D4527F3}"/>
    <dgm:cxn modelId="{BA17FE9A-41EB-4D55-B6DF-B9F7AEF0D22F}" type="presOf" srcId="{6DC1D9C3-CD59-4CD3-BBF6-06AEE7CDB1CF}" destId="{3B1A758A-408A-4B82-8B65-725A60382E15}" srcOrd="0" destOrd="0" presId="urn:microsoft.com/office/officeart/2005/8/layout/lProcess2"/>
    <dgm:cxn modelId="{C042C65D-1E9E-401D-8649-1E4BAEFA8C92}" type="presOf" srcId="{C3C7B083-03B9-4AEE-8CF1-F4BB70411DFC}" destId="{C4B1F261-4A04-4450-BEE3-B1B923FB9313}" srcOrd="0" destOrd="0" presId="urn:microsoft.com/office/officeart/2005/8/layout/lProcess2"/>
    <dgm:cxn modelId="{9E422843-5EEC-4EF4-A5B7-AACDA999A904}" srcId="{153872C7-1C00-4163-952F-07ED1E3A2D06}" destId="{732B393F-76D0-4BAE-A238-CA9DE960755B}" srcOrd="3" destOrd="0" parTransId="{3EBF8A17-88D4-49FE-AF47-9B678BEA1161}" sibTransId="{6883C472-0AE5-4711-9863-504A7E1FBD1A}"/>
    <dgm:cxn modelId="{DCF0E0ED-6CB3-423D-AE72-FE10BF34D4D3}" srcId="{153872C7-1C00-4163-952F-07ED1E3A2D06}" destId="{9179A617-2705-416D-AE89-446EE75D77CF}" srcOrd="4" destOrd="0" parTransId="{7BBEC07A-E1D1-4CB6-A13D-B242ACDB8586}" sibTransId="{59F084AB-7AC9-4EBB-A646-6AB32BEB80FD}"/>
    <dgm:cxn modelId="{7EECE979-E3A3-47D1-99DE-2420FE5DED9E}" srcId="{C3C7B083-03B9-4AEE-8CF1-F4BB70411DFC}" destId="{153872C7-1C00-4163-952F-07ED1E3A2D06}" srcOrd="0" destOrd="0" parTransId="{E166F478-B79D-4FDE-AC95-CCF7B7F0AE65}" sibTransId="{F1FBFE70-4467-4FEC-AE95-C0069E83689A}"/>
    <dgm:cxn modelId="{16925121-DEF1-47D6-936A-7ECA0F2CF71D}" type="presOf" srcId="{7A4F44A0-4C09-49DF-8B93-9E57A561C169}" destId="{37634FB2-E10F-4133-B860-F5BF83B24B7A}" srcOrd="0" destOrd="0" presId="urn:microsoft.com/office/officeart/2005/8/layout/lProcess2"/>
    <dgm:cxn modelId="{7D6666DC-0FDF-4654-B58D-823B6BB5805D}" type="presOf" srcId="{9179A617-2705-416D-AE89-446EE75D77CF}" destId="{C47D752A-54E9-43AE-821F-8ECC7C1B6FFE}" srcOrd="0" destOrd="0" presId="urn:microsoft.com/office/officeart/2005/8/layout/lProcess2"/>
    <dgm:cxn modelId="{3989E051-5562-4D98-A1CF-ECE8F7944B3F}" type="presOf" srcId="{171FFC05-CBE6-4904-814B-B6C9CB58FA82}" destId="{EB504945-20E2-4BD0-8AB4-864794634F9A}" srcOrd="0" destOrd="0" presId="urn:microsoft.com/office/officeart/2005/8/layout/lProcess2"/>
    <dgm:cxn modelId="{ABDBE6D1-F546-44F7-8ABD-FD172E3A0938}" type="presOf" srcId="{153872C7-1C00-4163-952F-07ED1E3A2D06}" destId="{676AE414-F687-4F0D-A4F7-D7C9052E59A6}" srcOrd="1" destOrd="0" presId="urn:microsoft.com/office/officeart/2005/8/layout/lProcess2"/>
    <dgm:cxn modelId="{830751B6-19D8-4322-A4FF-D00E6A942F8F}" srcId="{153872C7-1C00-4163-952F-07ED1E3A2D06}" destId="{6DC1D9C3-CD59-4CD3-BBF6-06AEE7CDB1CF}" srcOrd="0" destOrd="0" parTransId="{02009C9A-102C-468A-9702-839DC4722540}" sibTransId="{C450A1A6-C150-4BF3-8619-EFAFD6582A18}"/>
    <dgm:cxn modelId="{B4A53FD1-DA65-42A4-878A-0D512EFB39F6}" srcId="{153872C7-1C00-4163-952F-07ED1E3A2D06}" destId="{7A4F44A0-4C09-49DF-8B93-9E57A561C169}" srcOrd="2" destOrd="0" parTransId="{CCED53E3-DCF7-49F4-AE92-0A54323179BA}" sibTransId="{B597FF83-757D-4837-957C-926FD398BE1B}"/>
    <dgm:cxn modelId="{B07802BD-A4D0-4D5E-9A29-236F7399BBDD}" type="presParOf" srcId="{C4B1F261-4A04-4450-BEE3-B1B923FB9313}" destId="{EFE812E2-5143-4924-9A6F-3A738388F33D}" srcOrd="0" destOrd="0" presId="urn:microsoft.com/office/officeart/2005/8/layout/lProcess2"/>
    <dgm:cxn modelId="{65E917FA-9627-4A23-87E3-5F0BA344A1C3}" type="presParOf" srcId="{EFE812E2-5143-4924-9A6F-3A738388F33D}" destId="{C184B13E-DB83-4EE9-A08D-CCCA396FA790}" srcOrd="0" destOrd="0" presId="urn:microsoft.com/office/officeart/2005/8/layout/lProcess2"/>
    <dgm:cxn modelId="{469E5723-C113-43CA-85E2-92A80F52B583}" type="presParOf" srcId="{EFE812E2-5143-4924-9A6F-3A738388F33D}" destId="{676AE414-F687-4F0D-A4F7-D7C9052E59A6}" srcOrd="1" destOrd="0" presId="urn:microsoft.com/office/officeart/2005/8/layout/lProcess2"/>
    <dgm:cxn modelId="{93771C2F-D912-494E-9CC4-B0ECA9942327}" type="presParOf" srcId="{EFE812E2-5143-4924-9A6F-3A738388F33D}" destId="{C8D6FFB8-2DBA-4D0C-9168-062E08ECD511}" srcOrd="2" destOrd="0" presId="urn:microsoft.com/office/officeart/2005/8/layout/lProcess2"/>
    <dgm:cxn modelId="{8C5EDEE8-C724-408B-8F27-8FF038F0A430}" type="presParOf" srcId="{C8D6FFB8-2DBA-4D0C-9168-062E08ECD511}" destId="{48B436EA-A046-4E23-B852-6658DC3EC29E}" srcOrd="0" destOrd="0" presId="urn:microsoft.com/office/officeart/2005/8/layout/lProcess2"/>
    <dgm:cxn modelId="{6728E6CC-9C07-4F54-8A7B-F043403FF083}" type="presParOf" srcId="{48B436EA-A046-4E23-B852-6658DC3EC29E}" destId="{3B1A758A-408A-4B82-8B65-725A60382E15}" srcOrd="0" destOrd="0" presId="urn:microsoft.com/office/officeart/2005/8/layout/lProcess2"/>
    <dgm:cxn modelId="{FBDDE748-2538-430F-8A1D-4AFC373894DA}" type="presParOf" srcId="{48B436EA-A046-4E23-B852-6658DC3EC29E}" destId="{18DA6D51-5D02-4EA0-A8E9-7FF893F7F18C}" srcOrd="1" destOrd="0" presId="urn:microsoft.com/office/officeart/2005/8/layout/lProcess2"/>
    <dgm:cxn modelId="{3957FFE6-DCE6-42CD-8879-118699229F8B}" type="presParOf" srcId="{48B436EA-A046-4E23-B852-6658DC3EC29E}" destId="{EB504945-20E2-4BD0-8AB4-864794634F9A}" srcOrd="2" destOrd="0" presId="urn:microsoft.com/office/officeart/2005/8/layout/lProcess2"/>
    <dgm:cxn modelId="{CCF6E915-0C63-422D-9194-9025C61DAED3}" type="presParOf" srcId="{48B436EA-A046-4E23-B852-6658DC3EC29E}" destId="{B16F67E9-2945-49CA-AA3F-BD026FEBFDCE}" srcOrd="3" destOrd="0" presId="urn:microsoft.com/office/officeart/2005/8/layout/lProcess2"/>
    <dgm:cxn modelId="{E9740D90-3F2B-4170-A3F8-74CC42032F2E}" type="presParOf" srcId="{48B436EA-A046-4E23-B852-6658DC3EC29E}" destId="{37634FB2-E10F-4133-B860-F5BF83B24B7A}" srcOrd="4" destOrd="0" presId="urn:microsoft.com/office/officeart/2005/8/layout/lProcess2"/>
    <dgm:cxn modelId="{246753EF-53C5-4F99-9C6C-9F5C1F6627BE}" type="presParOf" srcId="{48B436EA-A046-4E23-B852-6658DC3EC29E}" destId="{FD8624EC-8DB5-4995-9760-249D0C81E0B9}" srcOrd="5" destOrd="0" presId="urn:microsoft.com/office/officeart/2005/8/layout/lProcess2"/>
    <dgm:cxn modelId="{E27E8404-D8C4-429D-93D9-E5038B578B1F}" type="presParOf" srcId="{48B436EA-A046-4E23-B852-6658DC3EC29E}" destId="{4C028313-6511-4003-ACE5-B0E5CEC62686}" srcOrd="6" destOrd="0" presId="urn:microsoft.com/office/officeart/2005/8/layout/lProcess2"/>
    <dgm:cxn modelId="{A6F842C1-6D41-469D-9FD8-EF54868ABF4B}" type="presParOf" srcId="{48B436EA-A046-4E23-B852-6658DC3EC29E}" destId="{23C03F1D-D55A-4BF4-AF44-6DA136E2ABF2}" srcOrd="7" destOrd="0" presId="urn:microsoft.com/office/officeart/2005/8/layout/lProcess2"/>
    <dgm:cxn modelId="{7BC50E05-8C35-4F7D-9DA7-3310179A9DCD}" type="presParOf" srcId="{48B436EA-A046-4E23-B852-6658DC3EC29E}" destId="{C47D752A-54E9-43AE-821F-8ECC7C1B6FF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ECB5F-7B01-4AFE-B133-D431C99D0627}"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ru-RU"/>
        </a:p>
      </dgm:t>
    </dgm:pt>
    <dgm:pt modelId="{A8FCF9C0-E2E9-4CE1-A516-07A14288D3BB}">
      <dgm:prSet phldrT="[Текст]"/>
      <dgm:spPr/>
      <dgm:t>
        <a:bodyPr/>
        <a:lstStyle/>
        <a:p>
          <a:r>
            <a:rPr lang="uk-UA" dirty="0" smtClean="0"/>
            <a:t>Аналіз ефективності інвестиційних проектів.</a:t>
          </a:r>
          <a:endParaRPr lang="ru-RU" dirty="0"/>
        </a:p>
      </dgm:t>
    </dgm:pt>
    <dgm:pt modelId="{7CE2B1A3-7FA6-4F11-9890-C0DDF5EF5341}" type="parTrans" cxnId="{01F77B4E-8490-4CA0-98FD-DF2738FF23CC}">
      <dgm:prSet/>
      <dgm:spPr/>
      <dgm:t>
        <a:bodyPr/>
        <a:lstStyle/>
        <a:p>
          <a:endParaRPr lang="ru-RU"/>
        </a:p>
      </dgm:t>
    </dgm:pt>
    <dgm:pt modelId="{AB092F0C-1F79-4961-A0E8-C75C98CABBF9}" type="sibTrans" cxnId="{01F77B4E-8490-4CA0-98FD-DF2738FF23CC}">
      <dgm:prSet/>
      <dgm:spPr/>
      <dgm:t>
        <a:bodyPr/>
        <a:lstStyle/>
        <a:p>
          <a:endParaRPr lang="ru-RU"/>
        </a:p>
      </dgm:t>
    </dgm:pt>
    <dgm:pt modelId="{5A860EC2-AA8D-4E86-910E-777EF41E6308}">
      <dgm:prSet phldrT="[Текст]"/>
      <dgm:spPr/>
      <dgm:t>
        <a:bodyPr/>
        <a:lstStyle/>
        <a:p>
          <a:r>
            <a:rPr lang="uk-UA" smtClean="0"/>
            <a:t>Моніторинговий контроль критичних співвідношень обсягів виробництва і реалізації за проектом.</a:t>
          </a:r>
          <a:endParaRPr lang="ru-RU" dirty="0"/>
        </a:p>
      </dgm:t>
    </dgm:pt>
    <dgm:pt modelId="{4E0F6C1F-89BC-49EB-B2F1-C9ACDBA3E885}" type="parTrans" cxnId="{F7456402-08E3-477B-80FA-99BA34E660E2}">
      <dgm:prSet/>
      <dgm:spPr/>
      <dgm:t>
        <a:bodyPr/>
        <a:lstStyle/>
        <a:p>
          <a:endParaRPr lang="ru-RU"/>
        </a:p>
      </dgm:t>
    </dgm:pt>
    <dgm:pt modelId="{8781B53C-1051-45A0-B56A-E7D2F4628F30}" type="sibTrans" cxnId="{F7456402-08E3-477B-80FA-99BA34E660E2}">
      <dgm:prSet/>
      <dgm:spPr/>
      <dgm:t>
        <a:bodyPr/>
        <a:lstStyle/>
        <a:p>
          <a:endParaRPr lang="ru-RU"/>
        </a:p>
      </dgm:t>
    </dgm:pt>
    <dgm:pt modelId="{87687ABE-8A37-4B4A-94C9-78B61CE8DBFB}">
      <dgm:prSet phldrT="[Текст]"/>
      <dgm:spPr/>
      <dgm:t>
        <a:bodyPr/>
        <a:lstStyle/>
        <a:p>
          <a:r>
            <a:rPr lang="uk-UA" smtClean="0"/>
            <a:t>Оцінка забезпеченості проектів капітальних інвестицій джерелами фінансування.</a:t>
          </a:r>
          <a:endParaRPr lang="ru-RU" dirty="0"/>
        </a:p>
      </dgm:t>
    </dgm:pt>
    <dgm:pt modelId="{3D9A2243-A093-4A74-A351-CC2686C1E723}" type="parTrans" cxnId="{B9824350-E550-4FC7-AE4C-EE7C25C62B44}">
      <dgm:prSet/>
      <dgm:spPr/>
      <dgm:t>
        <a:bodyPr/>
        <a:lstStyle/>
        <a:p>
          <a:endParaRPr lang="ru-RU"/>
        </a:p>
      </dgm:t>
    </dgm:pt>
    <dgm:pt modelId="{00037F85-AB0F-4F0E-974E-0042BC8A00B2}" type="sibTrans" cxnId="{B9824350-E550-4FC7-AE4C-EE7C25C62B44}">
      <dgm:prSet/>
      <dgm:spPr/>
      <dgm:t>
        <a:bodyPr/>
        <a:lstStyle/>
        <a:p>
          <a:endParaRPr lang="ru-RU"/>
        </a:p>
      </dgm:t>
    </dgm:pt>
    <dgm:pt modelId="{04A132C7-6FBA-48F3-AE82-1915ACF590F0}">
      <dgm:prSet/>
      <dgm:spPr/>
      <dgm:t>
        <a:bodyPr/>
        <a:lstStyle/>
        <a:p>
          <a:r>
            <a:rPr lang="uk-UA" smtClean="0"/>
            <a:t>Аналіз результатів обсягу капіталу, що інвестується, і віддачі від проектованих виробництв.</a:t>
          </a:r>
          <a:endParaRPr lang="ru-RU" dirty="0" smtClean="0"/>
        </a:p>
      </dgm:t>
    </dgm:pt>
    <dgm:pt modelId="{DCA2D0E2-D83C-40C8-8975-B308648C4FE8}" type="parTrans" cxnId="{CC5B1B30-21C5-4C5F-845B-586911EB8C15}">
      <dgm:prSet/>
      <dgm:spPr/>
      <dgm:t>
        <a:bodyPr/>
        <a:lstStyle/>
        <a:p>
          <a:endParaRPr lang="ru-RU"/>
        </a:p>
      </dgm:t>
    </dgm:pt>
    <dgm:pt modelId="{2B204ED6-11CC-4F71-934D-8E4CA4EBF98B}" type="sibTrans" cxnId="{CC5B1B30-21C5-4C5F-845B-586911EB8C15}">
      <dgm:prSet/>
      <dgm:spPr/>
      <dgm:t>
        <a:bodyPr/>
        <a:lstStyle/>
        <a:p>
          <a:endParaRPr lang="ru-RU"/>
        </a:p>
      </dgm:t>
    </dgm:pt>
    <dgm:pt modelId="{E9A6008E-14A2-4607-AA84-7E9881DEC9EB}">
      <dgm:prSet/>
      <dgm:spPr/>
      <dgm:t>
        <a:bodyPr/>
        <a:lstStyle/>
        <a:p>
          <a:r>
            <a:rPr lang="uk-UA" smtClean="0"/>
            <a:t>Підтвердження реальності наданих фінансових звітів.</a:t>
          </a:r>
          <a:endParaRPr lang="ru-RU" dirty="0" smtClean="0"/>
        </a:p>
      </dgm:t>
    </dgm:pt>
    <dgm:pt modelId="{7771FE6C-4DC4-402D-99FC-5290CFE1E715}" type="parTrans" cxnId="{469D3B7C-D214-4FE0-848B-977F5DE6818D}">
      <dgm:prSet/>
      <dgm:spPr/>
      <dgm:t>
        <a:bodyPr/>
        <a:lstStyle/>
        <a:p>
          <a:endParaRPr lang="ru-RU"/>
        </a:p>
      </dgm:t>
    </dgm:pt>
    <dgm:pt modelId="{7E61C5FC-15D3-4A59-BAD0-41D3FA0EB6A3}" type="sibTrans" cxnId="{469D3B7C-D214-4FE0-848B-977F5DE6818D}">
      <dgm:prSet/>
      <dgm:spPr/>
      <dgm:t>
        <a:bodyPr/>
        <a:lstStyle/>
        <a:p>
          <a:endParaRPr lang="ru-RU"/>
        </a:p>
      </dgm:t>
    </dgm:pt>
    <dgm:pt modelId="{0C851F3E-B06B-4E6B-9C94-4FD9D803388D}" type="pres">
      <dgm:prSet presAssocID="{A3FECB5F-7B01-4AFE-B133-D431C99D0627}" presName="linear" presStyleCnt="0">
        <dgm:presLayoutVars>
          <dgm:dir/>
          <dgm:animLvl val="lvl"/>
          <dgm:resizeHandles val="exact"/>
        </dgm:presLayoutVars>
      </dgm:prSet>
      <dgm:spPr/>
      <dgm:t>
        <a:bodyPr/>
        <a:lstStyle/>
        <a:p>
          <a:endParaRPr lang="ru-RU"/>
        </a:p>
      </dgm:t>
    </dgm:pt>
    <dgm:pt modelId="{8ECAE95B-350E-4814-8FE6-502FDD3AF6CA}" type="pres">
      <dgm:prSet presAssocID="{A8FCF9C0-E2E9-4CE1-A516-07A14288D3BB}" presName="parentLin" presStyleCnt="0"/>
      <dgm:spPr/>
    </dgm:pt>
    <dgm:pt modelId="{B3E44AA4-757F-4CFC-A11A-918D6B3E676F}" type="pres">
      <dgm:prSet presAssocID="{A8FCF9C0-E2E9-4CE1-A516-07A14288D3BB}" presName="parentLeftMargin" presStyleLbl="node1" presStyleIdx="0" presStyleCnt="5"/>
      <dgm:spPr/>
      <dgm:t>
        <a:bodyPr/>
        <a:lstStyle/>
        <a:p>
          <a:endParaRPr lang="ru-RU"/>
        </a:p>
      </dgm:t>
    </dgm:pt>
    <dgm:pt modelId="{DA97193D-3889-4B5A-B0B2-91010598F2B8}" type="pres">
      <dgm:prSet presAssocID="{A8FCF9C0-E2E9-4CE1-A516-07A14288D3BB}" presName="parentText" presStyleLbl="node1" presStyleIdx="0" presStyleCnt="5" custScaleX="109091" custScaleY="140528">
        <dgm:presLayoutVars>
          <dgm:chMax val="0"/>
          <dgm:bulletEnabled val="1"/>
        </dgm:presLayoutVars>
      </dgm:prSet>
      <dgm:spPr/>
      <dgm:t>
        <a:bodyPr/>
        <a:lstStyle/>
        <a:p>
          <a:endParaRPr lang="ru-RU"/>
        </a:p>
      </dgm:t>
    </dgm:pt>
    <dgm:pt modelId="{A9801CDF-32F9-4C39-AD78-DBA6BF4D3013}" type="pres">
      <dgm:prSet presAssocID="{A8FCF9C0-E2E9-4CE1-A516-07A14288D3BB}" presName="negativeSpace" presStyleCnt="0"/>
      <dgm:spPr/>
    </dgm:pt>
    <dgm:pt modelId="{D02C4399-FA36-43A3-82BA-56AF566726AA}" type="pres">
      <dgm:prSet presAssocID="{A8FCF9C0-E2E9-4CE1-A516-07A14288D3BB}" presName="childText" presStyleLbl="conFgAcc1" presStyleIdx="0" presStyleCnt="5">
        <dgm:presLayoutVars>
          <dgm:bulletEnabled val="1"/>
        </dgm:presLayoutVars>
      </dgm:prSet>
      <dgm:spPr/>
    </dgm:pt>
    <dgm:pt modelId="{29013193-2935-4491-AA0E-3A3DB866B2BE}" type="pres">
      <dgm:prSet presAssocID="{AB092F0C-1F79-4961-A0E8-C75C98CABBF9}" presName="spaceBetweenRectangles" presStyleCnt="0"/>
      <dgm:spPr/>
    </dgm:pt>
    <dgm:pt modelId="{75A55822-EFBC-4D94-8AA2-C80F1D9FAB6B}" type="pres">
      <dgm:prSet presAssocID="{5A860EC2-AA8D-4E86-910E-777EF41E6308}" presName="parentLin" presStyleCnt="0"/>
      <dgm:spPr/>
    </dgm:pt>
    <dgm:pt modelId="{8F81DB36-E61E-4FB2-B737-CD16CCDB9B85}" type="pres">
      <dgm:prSet presAssocID="{5A860EC2-AA8D-4E86-910E-777EF41E6308}" presName="parentLeftMargin" presStyleLbl="node1" presStyleIdx="0" presStyleCnt="5"/>
      <dgm:spPr/>
      <dgm:t>
        <a:bodyPr/>
        <a:lstStyle/>
        <a:p>
          <a:endParaRPr lang="ru-RU"/>
        </a:p>
      </dgm:t>
    </dgm:pt>
    <dgm:pt modelId="{D504A15D-C9B6-4D5D-98BA-7C7531A72B8A}" type="pres">
      <dgm:prSet presAssocID="{5A860EC2-AA8D-4E86-910E-777EF41E6308}" presName="parentText" presStyleLbl="node1" presStyleIdx="1" presStyleCnt="5" custScaleX="109090" custScaleY="124690">
        <dgm:presLayoutVars>
          <dgm:chMax val="0"/>
          <dgm:bulletEnabled val="1"/>
        </dgm:presLayoutVars>
      </dgm:prSet>
      <dgm:spPr/>
      <dgm:t>
        <a:bodyPr/>
        <a:lstStyle/>
        <a:p>
          <a:endParaRPr lang="ru-RU"/>
        </a:p>
      </dgm:t>
    </dgm:pt>
    <dgm:pt modelId="{A5EFF2B0-B8F8-4D84-9B55-C5176F1C6A62}" type="pres">
      <dgm:prSet presAssocID="{5A860EC2-AA8D-4E86-910E-777EF41E6308}" presName="negativeSpace" presStyleCnt="0"/>
      <dgm:spPr/>
    </dgm:pt>
    <dgm:pt modelId="{68FF68FC-DACE-4737-AFAD-3D1F6B9E7080}" type="pres">
      <dgm:prSet presAssocID="{5A860EC2-AA8D-4E86-910E-777EF41E6308}" presName="childText" presStyleLbl="conFgAcc1" presStyleIdx="1" presStyleCnt="5">
        <dgm:presLayoutVars>
          <dgm:bulletEnabled val="1"/>
        </dgm:presLayoutVars>
      </dgm:prSet>
      <dgm:spPr/>
    </dgm:pt>
    <dgm:pt modelId="{8CF1BED0-4736-4BFF-9192-93DB5D1E266A}" type="pres">
      <dgm:prSet presAssocID="{8781B53C-1051-45A0-B56A-E7D2F4628F30}" presName="spaceBetweenRectangles" presStyleCnt="0"/>
      <dgm:spPr/>
    </dgm:pt>
    <dgm:pt modelId="{161714C5-543C-49D9-9005-236821360B79}" type="pres">
      <dgm:prSet presAssocID="{87687ABE-8A37-4B4A-94C9-78B61CE8DBFB}" presName="parentLin" presStyleCnt="0"/>
      <dgm:spPr/>
    </dgm:pt>
    <dgm:pt modelId="{FE0561B0-CD79-4C94-A5E5-1D7C1820D4C3}" type="pres">
      <dgm:prSet presAssocID="{87687ABE-8A37-4B4A-94C9-78B61CE8DBFB}" presName="parentLeftMargin" presStyleLbl="node1" presStyleIdx="1" presStyleCnt="5"/>
      <dgm:spPr/>
      <dgm:t>
        <a:bodyPr/>
        <a:lstStyle/>
        <a:p>
          <a:endParaRPr lang="ru-RU"/>
        </a:p>
      </dgm:t>
    </dgm:pt>
    <dgm:pt modelId="{30F1B05F-3622-4E12-9CC5-ACAE1FB04016}" type="pres">
      <dgm:prSet presAssocID="{87687ABE-8A37-4B4A-94C9-78B61CE8DBFB}" presName="parentText" presStyleLbl="node1" presStyleIdx="2" presStyleCnt="5" custScaleX="107793" custScaleY="147614">
        <dgm:presLayoutVars>
          <dgm:chMax val="0"/>
          <dgm:bulletEnabled val="1"/>
        </dgm:presLayoutVars>
      </dgm:prSet>
      <dgm:spPr/>
      <dgm:t>
        <a:bodyPr/>
        <a:lstStyle/>
        <a:p>
          <a:endParaRPr lang="ru-RU"/>
        </a:p>
      </dgm:t>
    </dgm:pt>
    <dgm:pt modelId="{CB84A1B6-5682-4BFA-8D71-E3AE5B087D0D}" type="pres">
      <dgm:prSet presAssocID="{87687ABE-8A37-4B4A-94C9-78B61CE8DBFB}" presName="negativeSpace" presStyleCnt="0"/>
      <dgm:spPr/>
    </dgm:pt>
    <dgm:pt modelId="{A64AA088-C648-4051-8C5B-88826B87287E}" type="pres">
      <dgm:prSet presAssocID="{87687ABE-8A37-4B4A-94C9-78B61CE8DBFB}" presName="childText" presStyleLbl="conFgAcc1" presStyleIdx="2" presStyleCnt="5">
        <dgm:presLayoutVars>
          <dgm:bulletEnabled val="1"/>
        </dgm:presLayoutVars>
      </dgm:prSet>
      <dgm:spPr/>
    </dgm:pt>
    <dgm:pt modelId="{72C291D8-E2BE-4522-9277-9F4750DC179A}" type="pres">
      <dgm:prSet presAssocID="{00037F85-AB0F-4F0E-974E-0042BC8A00B2}" presName="spaceBetweenRectangles" presStyleCnt="0"/>
      <dgm:spPr/>
    </dgm:pt>
    <dgm:pt modelId="{B12CB7A6-744C-4ED9-A312-6AA9C2492D10}" type="pres">
      <dgm:prSet presAssocID="{E9A6008E-14A2-4607-AA84-7E9881DEC9EB}" presName="parentLin" presStyleCnt="0"/>
      <dgm:spPr/>
    </dgm:pt>
    <dgm:pt modelId="{864C5081-2D7A-4B8B-9D1E-A7FFC981378D}" type="pres">
      <dgm:prSet presAssocID="{E9A6008E-14A2-4607-AA84-7E9881DEC9EB}" presName="parentLeftMargin" presStyleLbl="node1" presStyleIdx="2" presStyleCnt="5"/>
      <dgm:spPr/>
      <dgm:t>
        <a:bodyPr/>
        <a:lstStyle/>
        <a:p>
          <a:endParaRPr lang="ru-RU"/>
        </a:p>
      </dgm:t>
    </dgm:pt>
    <dgm:pt modelId="{7007D5C3-D99B-44FD-A3FF-D3A6CA102D7F}" type="pres">
      <dgm:prSet presAssocID="{E9A6008E-14A2-4607-AA84-7E9881DEC9EB}" presName="parentText" presStyleLbl="node1" presStyleIdx="3" presStyleCnt="5" custScaleX="107792" custScaleY="115348">
        <dgm:presLayoutVars>
          <dgm:chMax val="0"/>
          <dgm:bulletEnabled val="1"/>
        </dgm:presLayoutVars>
      </dgm:prSet>
      <dgm:spPr/>
      <dgm:t>
        <a:bodyPr/>
        <a:lstStyle/>
        <a:p>
          <a:endParaRPr lang="ru-RU"/>
        </a:p>
      </dgm:t>
    </dgm:pt>
    <dgm:pt modelId="{EB9A0276-790D-452F-A9AF-C0081C80B66B}" type="pres">
      <dgm:prSet presAssocID="{E9A6008E-14A2-4607-AA84-7E9881DEC9EB}" presName="negativeSpace" presStyleCnt="0"/>
      <dgm:spPr/>
    </dgm:pt>
    <dgm:pt modelId="{8A520867-2DB5-4904-A452-4EAC1B13D339}" type="pres">
      <dgm:prSet presAssocID="{E9A6008E-14A2-4607-AA84-7E9881DEC9EB}" presName="childText" presStyleLbl="conFgAcc1" presStyleIdx="3" presStyleCnt="5">
        <dgm:presLayoutVars>
          <dgm:bulletEnabled val="1"/>
        </dgm:presLayoutVars>
      </dgm:prSet>
      <dgm:spPr/>
    </dgm:pt>
    <dgm:pt modelId="{33C68210-24A2-4ED0-8E76-78F8D2D68723}" type="pres">
      <dgm:prSet presAssocID="{7E61C5FC-15D3-4A59-BAD0-41D3FA0EB6A3}" presName="spaceBetweenRectangles" presStyleCnt="0"/>
      <dgm:spPr/>
    </dgm:pt>
    <dgm:pt modelId="{043263E4-8013-42B2-8B37-667B7904DF46}" type="pres">
      <dgm:prSet presAssocID="{04A132C7-6FBA-48F3-AE82-1915ACF590F0}" presName="parentLin" presStyleCnt="0"/>
      <dgm:spPr/>
    </dgm:pt>
    <dgm:pt modelId="{CA315402-48C5-4F1A-A6E8-FD57748715FA}" type="pres">
      <dgm:prSet presAssocID="{04A132C7-6FBA-48F3-AE82-1915ACF590F0}" presName="parentLeftMargin" presStyleLbl="node1" presStyleIdx="3" presStyleCnt="5"/>
      <dgm:spPr/>
      <dgm:t>
        <a:bodyPr/>
        <a:lstStyle/>
        <a:p>
          <a:endParaRPr lang="ru-RU"/>
        </a:p>
      </dgm:t>
    </dgm:pt>
    <dgm:pt modelId="{CFFCB5E7-312D-4D40-AA92-972D65036384}" type="pres">
      <dgm:prSet presAssocID="{04A132C7-6FBA-48F3-AE82-1915ACF590F0}" presName="parentText" presStyleLbl="node1" presStyleIdx="4" presStyleCnt="5" custScaleX="106493" custScaleY="147614">
        <dgm:presLayoutVars>
          <dgm:chMax val="0"/>
          <dgm:bulletEnabled val="1"/>
        </dgm:presLayoutVars>
      </dgm:prSet>
      <dgm:spPr/>
      <dgm:t>
        <a:bodyPr/>
        <a:lstStyle/>
        <a:p>
          <a:endParaRPr lang="ru-RU"/>
        </a:p>
      </dgm:t>
    </dgm:pt>
    <dgm:pt modelId="{3247B748-C697-4F96-A5CE-40D4ABA245EA}" type="pres">
      <dgm:prSet presAssocID="{04A132C7-6FBA-48F3-AE82-1915ACF590F0}" presName="negativeSpace" presStyleCnt="0"/>
      <dgm:spPr/>
    </dgm:pt>
    <dgm:pt modelId="{565FF9A8-44AF-4D12-86BD-5A926AEEFAB8}" type="pres">
      <dgm:prSet presAssocID="{04A132C7-6FBA-48F3-AE82-1915ACF590F0}" presName="childText" presStyleLbl="conFgAcc1" presStyleIdx="4" presStyleCnt="5">
        <dgm:presLayoutVars>
          <dgm:bulletEnabled val="1"/>
        </dgm:presLayoutVars>
      </dgm:prSet>
      <dgm:spPr/>
    </dgm:pt>
  </dgm:ptLst>
  <dgm:cxnLst>
    <dgm:cxn modelId="{D50BDF26-3F81-475A-B72D-977CDE20A8FE}" type="presOf" srcId="{E9A6008E-14A2-4607-AA84-7E9881DEC9EB}" destId="{7007D5C3-D99B-44FD-A3FF-D3A6CA102D7F}" srcOrd="1" destOrd="0" presId="urn:microsoft.com/office/officeart/2005/8/layout/list1"/>
    <dgm:cxn modelId="{BF80F560-7636-4F05-A871-DE18000D1679}" type="presOf" srcId="{A3FECB5F-7B01-4AFE-B133-D431C99D0627}" destId="{0C851F3E-B06B-4E6B-9C94-4FD9D803388D}" srcOrd="0" destOrd="0" presId="urn:microsoft.com/office/officeart/2005/8/layout/list1"/>
    <dgm:cxn modelId="{F7456402-08E3-477B-80FA-99BA34E660E2}" srcId="{A3FECB5F-7B01-4AFE-B133-D431C99D0627}" destId="{5A860EC2-AA8D-4E86-910E-777EF41E6308}" srcOrd="1" destOrd="0" parTransId="{4E0F6C1F-89BC-49EB-B2F1-C9ACDBA3E885}" sibTransId="{8781B53C-1051-45A0-B56A-E7D2F4628F30}"/>
    <dgm:cxn modelId="{469D3B7C-D214-4FE0-848B-977F5DE6818D}" srcId="{A3FECB5F-7B01-4AFE-B133-D431C99D0627}" destId="{E9A6008E-14A2-4607-AA84-7E9881DEC9EB}" srcOrd="3" destOrd="0" parTransId="{7771FE6C-4DC4-402D-99FC-5290CFE1E715}" sibTransId="{7E61C5FC-15D3-4A59-BAD0-41D3FA0EB6A3}"/>
    <dgm:cxn modelId="{A346C894-370D-425A-A99E-22810657993E}" type="presOf" srcId="{87687ABE-8A37-4B4A-94C9-78B61CE8DBFB}" destId="{30F1B05F-3622-4E12-9CC5-ACAE1FB04016}" srcOrd="1" destOrd="0" presId="urn:microsoft.com/office/officeart/2005/8/layout/list1"/>
    <dgm:cxn modelId="{B9824350-E550-4FC7-AE4C-EE7C25C62B44}" srcId="{A3FECB5F-7B01-4AFE-B133-D431C99D0627}" destId="{87687ABE-8A37-4B4A-94C9-78B61CE8DBFB}" srcOrd="2" destOrd="0" parTransId="{3D9A2243-A093-4A74-A351-CC2686C1E723}" sibTransId="{00037F85-AB0F-4F0E-974E-0042BC8A00B2}"/>
    <dgm:cxn modelId="{2A2E1639-C7C9-4C47-97D1-C9EA5AB1A127}" type="presOf" srcId="{5A860EC2-AA8D-4E86-910E-777EF41E6308}" destId="{D504A15D-C9B6-4D5D-98BA-7C7531A72B8A}" srcOrd="1" destOrd="0" presId="urn:microsoft.com/office/officeart/2005/8/layout/list1"/>
    <dgm:cxn modelId="{04B0AB0B-76A6-402B-85AA-4DDD2F56DBD0}" type="presOf" srcId="{5A860EC2-AA8D-4E86-910E-777EF41E6308}" destId="{8F81DB36-E61E-4FB2-B737-CD16CCDB9B85}" srcOrd="0" destOrd="0" presId="urn:microsoft.com/office/officeart/2005/8/layout/list1"/>
    <dgm:cxn modelId="{A2FCF47B-7C97-4CBC-AB60-D38C8787A346}" type="presOf" srcId="{87687ABE-8A37-4B4A-94C9-78B61CE8DBFB}" destId="{FE0561B0-CD79-4C94-A5E5-1D7C1820D4C3}" srcOrd="0" destOrd="0" presId="urn:microsoft.com/office/officeart/2005/8/layout/list1"/>
    <dgm:cxn modelId="{CC5B1B30-21C5-4C5F-845B-586911EB8C15}" srcId="{A3FECB5F-7B01-4AFE-B133-D431C99D0627}" destId="{04A132C7-6FBA-48F3-AE82-1915ACF590F0}" srcOrd="4" destOrd="0" parTransId="{DCA2D0E2-D83C-40C8-8975-B308648C4FE8}" sibTransId="{2B204ED6-11CC-4F71-934D-8E4CA4EBF98B}"/>
    <dgm:cxn modelId="{0682AFE8-22B6-45C2-8C31-F0BBB20FA251}" type="presOf" srcId="{A8FCF9C0-E2E9-4CE1-A516-07A14288D3BB}" destId="{DA97193D-3889-4B5A-B0B2-91010598F2B8}" srcOrd="1" destOrd="0" presId="urn:microsoft.com/office/officeart/2005/8/layout/list1"/>
    <dgm:cxn modelId="{28CF72E7-6510-4BCB-A0FB-6D8C1D28CBB6}" type="presOf" srcId="{04A132C7-6FBA-48F3-AE82-1915ACF590F0}" destId="{CFFCB5E7-312D-4D40-AA92-972D65036384}" srcOrd="1" destOrd="0" presId="urn:microsoft.com/office/officeart/2005/8/layout/list1"/>
    <dgm:cxn modelId="{51C80D14-60B0-4CB8-B500-8BB3A77072B5}" type="presOf" srcId="{A8FCF9C0-E2E9-4CE1-A516-07A14288D3BB}" destId="{B3E44AA4-757F-4CFC-A11A-918D6B3E676F}" srcOrd="0" destOrd="0" presId="urn:microsoft.com/office/officeart/2005/8/layout/list1"/>
    <dgm:cxn modelId="{3B59F2E7-75A3-41D0-A15E-E4EABC4AA685}" type="presOf" srcId="{E9A6008E-14A2-4607-AA84-7E9881DEC9EB}" destId="{864C5081-2D7A-4B8B-9D1E-A7FFC981378D}" srcOrd="0" destOrd="0" presId="urn:microsoft.com/office/officeart/2005/8/layout/list1"/>
    <dgm:cxn modelId="{01F77B4E-8490-4CA0-98FD-DF2738FF23CC}" srcId="{A3FECB5F-7B01-4AFE-B133-D431C99D0627}" destId="{A8FCF9C0-E2E9-4CE1-A516-07A14288D3BB}" srcOrd="0" destOrd="0" parTransId="{7CE2B1A3-7FA6-4F11-9890-C0DDF5EF5341}" sibTransId="{AB092F0C-1F79-4961-A0E8-C75C98CABBF9}"/>
    <dgm:cxn modelId="{17D3802D-70F8-4918-B179-8A9717F56E5F}" type="presOf" srcId="{04A132C7-6FBA-48F3-AE82-1915ACF590F0}" destId="{CA315402-48C5-4F1A-A6E8-FD57748715FA}" srcOrd="0" destOrd="0" presId="urn:microsoft.com/office/officeart/2005/8/layout/list1"/>
    <dgm:cxn modelId="{B5835F6C-55C2-42AF-ACB3-8FF3C6EE9BC5}" type="presParOf" srcId="{0C851F3E-B06B-4E6B-9C94-4FD9D803388D}" destId="{8ECAE95B-350E-4814-8FE6-502FDD3AF6CA}" srcOrd="0" destOrd="0" presId="urn:microsoft.com/office/officeart/2005/8/layout/list1"/>
    <dgm:cxn modelId="{FE073152-8D3C-4F6B-BFE2-5F4A83A5B565}" type="presParOf" srcId="{8ECAE95B-350E-4814-8FE6-502FDD3AF6CA}" destId="{B3E44AA4-757F-4CFC-A11A-918D6B3E676F}" srcOrd="0" destOrd="0" presId="urn:microsoft.com/office/officeart/2005/8/layout/list1"/>
    <dgm:cxn modelId="{D8775E86-9ECB-429D-9322-4E2401700271}" type="presParOf" srcId="{8ECAE95B-350E-4814-8FE6-502FDD3AF6CA}" destId="{DA97193D-3889-4B5A-B0B2-91010598F2B8}" srcOrd="1" destOrd="0" presId="urn:microsoft.com/office/officeart/2005/8/layout/list1"/>
    <dgm:cxn modelId="{1790D3AA-9E5A-4E28-ADAF-DCFF72F0F95C}" type="presParOf" srcId="{0C851F3E-B06B-4E6B-9C94-4FD9D803388D}" destId="{A9801CDF-32F9-4C39-AD78-DBA6BF4D3013}" srcOrd="1" destOrd="0" presId="urn:microsoft.com/office/officeart/2005/8/layout/list1"/>
    <dgm:cxn modelId="{E88F2BA7-B368-4BBF-AF99-3804F2125D0D}" type="presParOf" srcId="{0C851F3E-B06B-4E6B-9C94-4FD9D803388D}" destId="{D02C4399-FA36-43A3-82BA-56AF566726AA}" srcOrd="2" destOrd="0" presId="urn:microsoft.com/office/officeart/2005/8/layout/list1"/>
    <dgm:cxn modelId="{267FFBB6-0B8A-4D6E-89BC-FA08B0EC5529}" type="presParOf" srcId="{0C851F3E-B06B-4E6B-9C94-4FD9D803388D}" destId="{29013193-2935-4491-AA0E-3A3DB866B2BE}" srcOrd="3" destOrd="0" presId="urn:microsoft.com/office/officeart/2005/8/layout/list1"/>
    <dgm:cxn modelId="{3C45468D-DBFB-4701-BA0E-FFAABB69CB98}" type="presParOf" srcId="{0C851F3E-B06B-4E6B-9C94-4FD9D803388D}" destId="{75A55822-EFBC-4D94-8AA2-C80F1D9FAB6B}" srcOrd="4" destOrd="0" presId="urn:microsoft.com/office/officeart/2005/8/layout/list1"/>
    <dgm:cxn modelId="{29285FF2-54A0-470A-98B0-3767AEE91613}" type="presParOf" srcId="{75A55822-EFBC-4D94-8AA2-C80F1D9FAB6B}" destId="{8F81DB36-E61E-4FB2-B737-CD16CCDB9B85}" srcOrd="0" destOrd="0" presId="urn:microsoft.com/office/officeart/2005/8/layout/list1"/>
    <dgm:cxn modelId="{53D90335-DFAE-4894-9462-264F029D5C5B}" type="presParOf" srcId="{75A55822-EFBC-4D94-8AA2-C80F1D9FAB6B}" destId="{D504A15D-C9B6-4D5D-98BA-7C7531A72B8A}" srcOrd="1" destOrd="0" presId="urn:microsoft.com/office/officeart/2005/8/layout/list1"/>
    <dgm:cxn modelId="{26FFC983-E48C-4F67-8DC9-A55710ADBB71}" type="presParOf" srcId="{0C851F3E-B06B-4E6B-9C94-4FD9D803388D}" destId="{A5EFF2B0-B8F8-4D84-9B55-C5176F1C6A62}" srcOrd="5" destOrd="0" presId="urn:microsoft.com/office/officeart/2005/8/layout/list1"/>
    <dgm:cxn modelId="{EADF1301-C64B-4A29-9640-6B06BD325511}" type="presParOf" srcId="{0C851F3E-B06B-4E6B-9C94-4FD9D803388D}" destId="{68FF68FC-DACE-4737-AFAD-3D1F6B9E7080}" srcOrd="6" destOrd="0" presId="urn:microsoft.com/office/officeart/2005/8/layout/list1"/>
    <dgm:cxn modelId="{D0DB629E-829F-4EC8-BA1B-9C0C8949405C}" type="presParOf" srcId="{0C851F3E-B06B-4E6B-9C94-4FD9D803388D}" destId="{8CF1BED0-4736-4BFF-9192-93DB5D1E266A}" srcOrd="7" destOrd="0" presId="urn:microsoft.com/office/officeart/2005/8/layout/list1"/>
    <dgm:cxn modelId="{3C082C9D-9BFC-4509-9166-87187905ECE3}" type="presParOf" srcId="{0C851F3E-B06B-4E6B-9C94-4FD9D803388D}" destId="{161714C5-543C-49D9-9005-236821360B79}" srcOrd="8" destOrd="0" presId="urn:microsoft.com/office/officeart/2005/8/layout/list1"/>
    <dgm:cxn modelId="{DB0BFD0D-88BF-406F-814E-BB7C43A6E57C}" type="presParOf" srcId="{161714C5-543C-49D9-9005-236821360B79}" destId="{FE0561B0-CD79-4C94-A5E5-1D7C1820D4C3}" srcOrd="0" destOrd="0" presId="urn:microsoft.com/office/officeart/2005/8/layout/list1"/>
    <dgm:cxn modelId="{096461C1-F869-4649-AA96-36DE12A64DC2}" type="presParOf" srcId="{161714C5-543C-49D9-9005-236821360B79}" destId="{30F1B05F-3622-4E12-9CC5-ACAE1FB04016}" srcOrd="1" destOrd="0" presId="urn:microsoft.com/office/officeart/2005/8/layout/list1"/>
    <dgm:cxn modelId="{93A04C67-CC71-41DD-B128-DD1556220078}" type="presParOf" srcId="{0C851F3E-B06B-4E6B-9C94-4FD9D803388D}" destId="{CB84A1B6-5682-4BFA-8D71-E3AE5B087D0D}" srcOrd="9" destOrd="0" presId="urn:microsoft.com/office/officeart/2005/8/layout/list1"/>
    <dgm:cxn modelId="{88DA7D43-06AD-4B2C-83ED-0801424194D6}" type="presParOf" srcId="{0C851F3E-B06B-4E6B-9C94-4FD9D803388D}" destId="{A64AA088-C648-4051-8C5B-88826B87287E}" srcOrd="10" destOrd="0" presId="urn:microsoft.com/office/officeart/2005/8/layout/list1"/>
    <dgm:cxn modelId="{4EFF55FF-C3A2-42CE-94F9-7C0A7EDDBF3C}" type="presParOf" srcId="{0C851F3E-B06B-4E6B-9C94-4FD9D803388D}" destId="{72C291D8-E2BE-4522-9277-9F4750DC179A}" srcOrd="11" destOrd="0" presId="urn:microsoft.com/office/officeart/2005/8/layout/list1"/>
    <dgm:cxn modelId="{3F41BADB-8DDD-4B6E-B35A-1187D40054EA}" type="presParOf" srcId="{0C851F3E-B06B-4E6B-9C94-4FD9D803388D}" destId="{B12CB7A6-744C-4ED9-A312-6AA9C2492D10}" srcOrd="12" destOrd="0" presId="urn:microsoft.com/office/officeart/2005/8/layout/list1"/>
    <dgm:cxn modelId="{3BCD33E6-8AE7-4964-A9F1-FE3F1FE01AA6}" type="presParOf" srcId="{B12CB7A6-744C-4ED9-A312-6AA9C2492D10}" destId="{864C5081-2D7A-4B8B-9D1E-A7FFC981378D}" srcOrd="0" destOrd="0" presId="urn:microsoft.com/office/officeart/2005/8/layout/list1"/>
    <dgm:cxn modelId="{1BFB11F1-BD42-45DA-9560-5EA6AE6E5EC6}" type="presParOf" srcId="{B12CB7A6-744C-4ED9-A312-6AA9C2492D10}" destId="{7007D5C3-D99B-44FD-A3FF-D3A6CA102D7F}" srcOrd="1" destOrd="0" presId="urn:microsoft.com/office/officeart/2005/8/layout/list1"/>
    <dgm:cxn modelId="{DB55E2C0-A15A-4AAF-AC40-76042B7E52EA}" type="presParOf" srcId="{0C851F3E-B06B-4E6B-9C94-4FD9D803388D}" destId="{EB9A0276-790D-452F-A9AF-C0081C80B66B}" srcOrd="13" destOrd="0" presId="urn:microsoft.com/office/officeart/2005/8/layout/list1"/>
    <dgm:cxn modelId="{DB822855-925B-42A1-A828-5F2EA3F1E1CF}" type="presParOf" srcId="{0C851F3E-B06B-4E6B-9C94-4FD9D803388D}" destId="{8A520867-2DB5-4904-A452-4EAC1B13D339}" srcOrd="14" destOrd="0" presId="urn:microsoft.com/office/officeart/2005/8/layout/list1"/>
    <dgm:cxn modelId="{1B1E3ED9-B6F7-4D97-AF7C-C836D001877B}" type="presParOf" srcId="{0C851F3E-B06B-4E6B-9C94-4FD9D803388D}" destId="{33C68210-24A2-4ED0-8E76-78F8D2D68723}" srcOrd="15" destOrd="0" presId="urn:microsoft.com/office/officeart/2005/8/layout/list1"/>
    <dgm:cxn modelId="{45835C74-473B-4B18-A457-0F4247DC5A72}" type="presParOf" srcId="{0C851F3E-B06B-4E6B-9C94-4FD9D803388D}" destId="{043263E4-8013-42B2-8B37-667B7904DF46}" srcOrd="16" destOrd="0" presId="urn:microsoft.com/office/officeart/2005/8/layout/list1"/>
    <dgm:cxn modelId="{CD0E22F3-8672-4E3F-86A0-977607173C55}" type="presParOf" srcId="{043263E4-8013-42B2-8B37-667B7904DF46}" destId="{CA315402-48C5-4F1A-A6E8-FD57748715FA}" srcOrd="0" destOrd="0" presId="urn:microsoft.com/office/officeart/2005/8/layout/list1"/>
    <dgm:cxn modelId="{D5578DBE-9D55-4FAB-B485-71417A65AA30}" type="presParOf" srcId="{043263E4-8013-42B2-8B37-667B7904DF46}" destId="{CFFCB5E7-312D-4D40-AA92-972D65036384}" srcOrd="1" destOrd="0" presId="urn:microsoft.com/office/officeart/2005/8/layout/list1"/>
    <dgm:cxn modelId="{73EF8339-A03F-4FC4-BB7A-E0E3B1DEA05C}" type="presParOf" srcId="{0C851F3E-B06B-4E6B-9C94-4FD9D803388D}" destId="{3247B748-C697-4F96-A5CE-40D4ABA245EA}" srcOrd="17" destOrd="0" presId="urn:microsoft.com/office/officeart/2005/8/layout/list1"/>
    <dgm:cxn modelId="{00AD0035-EED9-41B7-88FC-BBD8304F9D61}" type="presParOf" srcId="{0C851F3E-B06B-4E6B-9C94-4FD9D803388D}" destId="{565FF9A8-44AF-4D12-86BD-5A926AEEFAB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41EF1-08D6-4961-B75B-DA97011EA30B}" type="doc">
      <dgm:prSet loTypeId="urn:microsoft.com/office/officeart/2005/8/layout/hProcess9" loCatId="process" qsTypeId="urn:microsoft.com/office/officeart/2005/8/quickstyle/simple1" qsCatId="simple" csTypeId="urn:microsoft.com/office/officeart/2005/8/colors/colorful5" csCatId="colorful" phldr="1"/>
      <dgm:spPr/>
    </dgm:pt>
    <dgm:pt modelId="{178DB2A6-501C-46F4-AD2C-29299FF17406}">
      <dgm:prSet phldrT="[Текст]"/>
      <dgm:spPr/>
      <dgm:t>
        <a:bodyPr/>
        <a:lstStyle/>
        <a:p>
          <a:r>
            <a:rPr lang="uk-UA" dirty="0" smtClean="0"/>
            <a:t>аудит із єдиною метою підтвердження бухгалтерської звітності на звітну дату</a:t>
          </a:r>
          <a:endParaRPr lang="ru-RU" dirty="0"/>
        </a:p>
      </dgm:t>
    </dgm:pt>
    <dgm:pt modelId="{307ECA8D-4FE0-4C03-B80F-22D056F87B5E}" type="parTrans" cxnId="{2C12ADCE-8E3B-40C7-B7AB-62DCE11B3A87}">
      <dgm:prSet/>
      <dgm:spPr/>
      <dgm:t>
        <a:bodyPr/>
        <a:lstStyle/>
        <a:p>
          <a:endParaRPr lang="ru-RU"/>
        </a:p>
      </dgm:t>
    </dgm:pt>
    <dgm:pt modelId="{88A65653-1791-4454-845F-07D85E558ADA}" type="sibTrans" cxnId="{2C12ADCE-8E3B-40C7-B7AB-62DCE11B3A87}">
      <dgm:prSet/>
      <dgm:spPr/>
      <dgm:t>
        <a:bodyPr/>
        <a:lstStyle/>
        <a:p>
          <a:endParaRPr lang="ru-RU"/>
        </a:p>
      </dgm:t>
    </dgm:pt>
    <dgm:pt modelId="{54F946B4-B8C0-451C-9B86-7371FD7D6AA9}">
      <dgm:prSet phldrT="[Текст]"/>
      <dgm:spPr/>
      <dgm:t>
        <a:bodyPr/>
        <a:lstStyle/>
        <a:p>
          <a:r>
            <a:rPr lang="uk-UA" dirty="0" smtClean="0"/>
            <a:t>аналіз поточного фінансового становища організації, аналіз інвестиційних ризиків</a:t>
          </a:r>
          <a:endParaRPr lang="ru-RU" dirty="0"/>
        </a:p>
      </dgm:t>
    </dgm:pt>
    <dgm:pt modelId="{AA05FC4E-505C-4B9F-8940-EBB50249376D}" type="parTrans" cxnId="{A5B44694-67D7-4381-A189-4F7826C3E9CC}">
      <dgm:prSet/>
      <dgm:spPr/>
      <dgm:t>
        <a:bodyPr/>
        <a:lstStyle/>
        <a:p>
          <a:endParaRPr lang="ru-RU"/>
        </a:p>
      </dgm:t>
    </dgm:pt>
    <dgm:pt modelId="{A28A58C4-7935-475E-B6F0-829F52DA156E}" type="sibTrans" cxnId="{A5B44694-67D7-4381-A189-4F7826C3E9CC}">
      <dgm:prSet/>
      <dgm:spPr/>
      <dgm:t>
        <a:bodyPr/>
        <a:lstStyle/>
        <a:p>
          <a:endParaRPr lang="ru-RU"/>
        </a:p>
      </dgm:t>
    </dgm:pt>
    <dgm:pt modelId="{57029E01-A07A-4FB9-B565-A79F15EC4D0D}">
      <dgm:prSet phldrT="[Текст]"/>
      <dgm:spPr/>
      <dgm:t>
        <a:bodyPr/>
        <a:lstStyle/>
        <a:p>
          <a:r>
            <a:rPr lang="uk-UA" dirty="0" smtClean="0"/>
            <a:t>інвентаризація активів чи пасивів</a:t>
          </a:r>
        </a:p>
      </dgm:t>
    </dgm:pt>
    <dgm:pt modelId="{29D6E7A9-E0F1-41C4-A28A-9BEEF1C642B2}" type="parTrans" cxnId="{868F28D1-23BB-48C8-8EE5-F4C135E8F869}">
      <dgm:prSet/>
      <dgm:spPr/>
      <dgm:t>
        <a:bodyPr/>
        <a:lstStyle/>
        <a:p>
          <a:endParaRPr lang="ru-RU"/>
        </a:p>
      </dgm:t>
    </dgm:pt>
    <dgm:pt modelId="{0F1BCD8E-B13D-47DF-9316-F32FBAB96AD1}" type="sibTrans" cxnId="{868F28D1-23BB-48C8-8EE5-F4C135E8F869}">
      <dgm:prSet/>
      <dgm:spPr/>
      <dgm:t>
        <a:bodyPr/>
        <a:lstStyle/>
        <a:p>
          <a:endParaRPr lang="ru-RU"/>
        </a:p>
      </dgm:t>
    </dgm:pt>
    <dgm:pt modelId="{637A9F26-2631-4E0C-B947-EB85B7DA7B4C}">
      <dgm:prSet/>
      <dgm:spPr/>
      <dgm:t>
        <a:bodyPr/>
        <a:lstStyle/>
        <a:p>
          <a:r>
            <a:rPr lang="uk-UA" dirty="0" smtClean="0"/>
            <a:t>аудит із підтвердження цільового витрати коштів</a:t>
          </a:r>
        </a:p>
      </dgm:t>
    </dgm:pt>
    <dgm:pt modelId="{91DE19DD-EEF0-4C60-A34E-050470C315A7}" type="parTrans" cxnId="{2D28BB95-839F-4027-B791-9A9BF249F6B7}">
      <dgm:prSet/>
      <dgm:spPr/>
      <dgm:t>
        <a:bodyPr/>
        <a:lstStyle/>
        <a:p>
          <a:endParaRPr lang="ru-RU"/>
        </a:p>
      </dgm:t>
    </dgm:pt>
    <dgm:pt modelId="{DEE182EA-4DFA-4CB7-BA11-1ADBAC0F3A07}" type="sibTrans" cxnId="{2D28BB95-839F-4027-B791-9A9BF249F6B7}">
      <dgm:prSet/>
      <dgm:spPr/>
      <dgm:t>
        <a:bodyPr/>
        <a:lstStyle/>
        <a:p>
          <a:endParaRPr lang="ru-RU"/>
        </a:p>
      </dgm:t>
    </dgm:pt>
    <dgm:pt modelId="{9FAED37F-689C-4379-A3D1-D63173761784}">
      <dgm:prSet/>
      <dgm:spPr/>
      <dgm:t>
        <a:bodyPr/>
        <a:lstStyle/>
        <a:p>
          <a:r>
            <a:rPr lang="uk-UA" dirty="0" smtClean="0"/>
            <a:t>огляд фінансової звітності організації за певний проміжок часу</a:t>
          </a:r>
          <a:endParaRPr lang="ru-RU" dirty="0"/>
        </a:p>
      </dgm:t>
    </dgm:pt>
    <dgm:pt modelId="{9B2EC820-22A0-4627-B6A3-0DBF811E367A}" type="parTrans" cxnId="{A51AEC58-FD25-47F8-8069-BCE01CB0E3B0}">
      <dgm:prSet/>
      <dgm:spPr/>
      <dgm:t>
        <a:bodyPr/>
        <a:lstStyle/>
        <a:p>
          <a:endParaRPr lang="ru-RU"/>
        </a:p>
      </dgm:t>
    </dgm:pt>
    <dgm:pt modelId="{FAE62BEE-B5C7-45FD-808B-CA4D6E07B4DD}" type="sibTrans" cxnId="{A51AEC58-FD25-47F8-8069-BCE01CB0E3B0}">
      <dgm:prSet/>
      <dgm:spPr/>
      <dgm:t>
        <a:bodyPr/>
        <a:lstStyle/>
        <a:p>
          <a:endParaRPr lang="ru-RU"/>
        </a:p>
      </dgm:t>
    </dgm:pt>
    <dgm:pt modelId="{7A123167-8EC5-446A-9F7A-A466C8DE2C9B}" type="pres">
      <dgm:prSet presAssocID="{C3641EF1-08D6-4961-B75B-DA97011EA30B}" presName="CompostProcess" presStyleCnt="0">
        <dgm:presLayoutVars>
          <dgm:dir/>
          <dgm:resizeHandles val="exact"/>
        </dgm:presLayoutVars>
      </dgm:prSet>
      <dgm:spPr/>
    </dgm:pt>
    <dgm:pt modelId="{A0EC25E3-6A4D-448E-B0A8-25218DFEF637}" type="pres">
      <dgm:prSet presAssocID="{C3641EF1-08D6-4961-B75B-DA97011EA30B}" presName="arrow" presStyleLbl="bgShp" presStyleIdx="0" presStyleCnt="1"/>
      <dgm:spPr/>
    </dgm:pt>
    <dgm:pt modelId="{2F4E9CB3-A60F-4664-9AD6-E8EA8031BBC7}" type="pres">
      <dgm:prSet presAssocID="{C3641EF1-08D6-4961-B75B-DA97011EA30B}" presName="linearProcess" presStyleCnt="0"/>
      <dgm:spPr/>
    </dgm:pt>
    <dgm:pt modelId="{8AE9E2A4-FC1A-461E-9F63-60202BCE76E7}" type="pres">
      <dgm:prSet presAssocID="{178DB2A6-501C-46F4-AD2C-29299FF17406}" presName="textNode" presStyleLbl="node1" presStyleIdx="0" presStyleCnt="5">
        <dgm:presLayoutVars>
          <dgm:bulletEnabled val="1"/>
        </dgm:presLayoutVars>
      </dgm:prSet>
      <dgm:spPr/>
      <dgm:t>
        <a:bodyPr/>
        <a:lstStyle/>
        <a:p>
          <a:endParaRPr lang="ru-RU"/>
        </a:p>
      </dgm:t>
    </dgm:pt>
    <dgm:pt modelId="{0A4F287D-A323-4243-A70F-EB6F729E3108}" type="pres">
      <dgm:prSet presAssocID="{88A65653-1791-4454-845F-07D85E558ADA}" presName="sibTrans" presStyleCnt="0"/>
      <dgm:spPr/>
    </dgm:pt>
    <dgm:pt modelId="{8E6A675C-D85D-4099-BD43-5011867B2405}" type="pres">
      <dgm:prSet presAssocID="{54F946B4-B8C0-451C-9B86-7371FD7D6AA9}" presName="textNode" presStyleLbl="node1" presStyleIdx="1" presStyleCnt="5">
        <dgm:presLayoutVars>
          <dgm:bulletEnabled val="1"/>
        </dgm:presLayoutVars>
      </dgm:prSet>
      <dgm:spPr/>
      <dgm:t>
        <a:bodyPr/>
        <a:lstStyle/>
        <a:p>
          <a:endParaRPr lang="ru-RU"/>
        </a:p>
      </dgm:t>
    </dgm:pt>
    <dgm:pt modelId="{9288B952-13AC-4264-B76F-B4EE2A371B2D}" type="pres">
      <dgm:prSet presAssocID="{A28A58C4-7935-475E-B6F0-829F52DA156E}" presName="sibTrans" presStyleCnt="0"/>
      <dgm:spPr/>
    </dgm:pt>
    <dgm:pt modelId="{475ED3C5-5C41-4F13-8401-4FCE53DD9504}" type="pres">
      <dgm:prSet presAssocID="{637A9F26-2631-4E0C-B947-EB85B7DA7B4C}" presName="textNode" presStyleLbl="node1" presStyleIdx="2" presStyleCnt="5">
        <dgm:presLayoutVars>
          <dgm:bulletEnabled val="1"/>
        </dgm:presLayoutVars>
      </dgm:prSet>
      <dgm:spPr/>
      <dgm:t>
        <a:bodyPr/>
        <a:lstStyle/>
        <a:p>
          <a:endParaRPr lang="ru-RU"/>
        </a:p>
      </dgm:t>
    </dgm:pt>
    <dgm:pt modelId="{7BEDB92F-30D1-43A8-A838-D978BD1B3F5B}" type="pres">
      <dgm:prSet presAssocID="{DEE182EA-4DFA-4CB7-BA11-1ADBAC0F3A07}" presName="sibTrans" presStyleCnt="0"/>
      <dgm:spPr/>
    </dgm:pt>
    <dgm:pt modelId="{AB59650A-04B7-4974-B0FA-8F60142608A0}" type="pres">
      <dgm:prSet presAssocID="{9FAED37F-689C-4379-A3D1-D63173761784}" presName="textNode" presStyleLbl="node1" presStyleIdx="3" presStyleCnt="5">
        <dgm:presLayoutVars>
          <dgm:bulletEnabled val="1"/>
        </dgm:presLayoutVars>
      </dgm:prSet>
      <dgm:spPr/>
      <dgm:t>
        <a:bodyPr/>
        <a:lstStyle/>
        <a:p>
          <a:endParaRPr lang="ru-RU"/>
        </a:p>
      </dgm:t>
    </dgm:pt>
    <dgm:pt modelId="{6E7CC2CE-A0C3-4563-B7C6-149481C8DC03}" type="pres">
      <dgm:prSet presAssocID="{FAE62BEE-B5C7-45FD-808B-CA4D6E07B4DD}" presName="sibTrans" presStyleCnt="0"/>
      <dgm:spPr/>
    </dgm:pt>
    <dgm:pt modelId="{785726EE-117A-4D08-AA35-C91F8202E1C8}" type="pres">
      <dgm:prSet presAssocID="{57029E01-A07A-4FB9-B565-A79F15EC4D0D}" presName="textNode" presStyleLbl="node1" presStyleIdx="4" presStyleCnt="5">
        <dgm:presLayoutVars>
          <dgm:bulletEnabled val="1"/>
        </dgm:presLayoutVars>
      </dgm:prSet>
      <dgm:spPr/>
      <dgm:t>
        <a:bodyPr/>
        <a:lstStyle/>
        <a:p>
          <a:endParaRPr lang="ru-RU"/>
        </a:p>
      </dgm:t>
    </dgm:pt>
  </dgm:ptLst>
  <dgm:cxnLst>
    <dgm:cxn modelId="{2D28BB95-839F-4027-B791-9A9BF249F6B7}" srcId="{C3641EF1-08D6-4961-B75B-DA97011EA30B}" destId="{637A9F26-2631-4E0C-B947-EB85B7DA7B4C}" srcOrd="2" destOrd="0" parTransId="{91DE19DD-EEF0-4C60-A34E-050470C315A7}" sibTransId="{DEE182EA-4DFA-4CB7-BA11-1ADBAC0F3A07}"/>
    <dgm:cxn modelId="{A5B44694-67D7-4381-A189-4F7826C3E9CC}" srcId="{C3641EF1-08D6-4961-B75B-DA97011EA30B}" destId="{54F946B4-B8C0-451C-9B86-7371FD7D6AA9}" srcOrd="1" destOrd="0" parTransId="{AA05FC4E-505C-4B9F-8940-EBB50249376D}" sibTransId="{A28A58C4-7935-475E-B6F0-829F52DA156E}"/>
    <dgm:cxn modelId="{2C12ADCE-8E3B-40C7-B7AB-62DCE11B3A87}" srcId="{C3641EF1-08D6-4961-B75B-DA97011EA30B}" destId="{178DB2A6-501C-46F4-AD2C-29299FF17406}" srcOrd="0" destOrd="0" parTransId="{307ECA8D-4FE0-4C03-B80F-22D056F87B5E}" sibTransId="{88A65653-1791-4454-845F-07D85E558ADA}"/>
    <dgm:cxn modelId="{9D16D2B4-8A68-40AC-BCCB-282E87DF1E70}" type="presOf" srcId="{57029E01-A07A-4FB9-B565-A79F15EC4D0D}" destId="{785726EE-117A-4D08-AA35-C91F8202E1C8}" srcOrd="0" destOrd="0" presId="urn:microsoft.com/office/officeart/2005/8/layout/hProcess9"/>
    <dgm:cxn modelId="{868F28D1-23BB-48C8-8EE5-F4C135E8F869}" srcId="{C3641EF1-08D6-4961-B75B-DA97011EA30B}" destId="{57029E01-A07A-4FB9-B565-A79F15EC4D0D}" srcOrd="4" destOrd="0" parTransId="{29D6E7A9-E0F1-41C4-A28A-9BEEF1C642B2}" sibTransId="{0F1BCD8E-B13D-47DF-9316-F32FBAB96AD1}"/>
    <dgm:cxn modelId="{7833ED82-939A-4755-BBB8-15FF3EC945A8}" type="presOf" srcId="{637A9F26-2631-4E0C-B947-EB85B7DA7B4C}" destId="{475ED3C5-5C41-4F13-8401-4FCE53DD9504}" srcOrd="0" destOrd="0" presId="urn:microsoft.com/office/officeart/2005/8/layout/hProcess9"/>
    <dgm:cxn modelId="{711AB18E-B7C2-44FB-AEBB-7035A71EF9B2}" type="presOf" srcId="{C3641EF1-08D6-4961-B75B-DA97011EA30B}" destId="{7A123167-8EC5-446A-9F7A-A466C8DE2C9B}" srcOrd="0" destOrd="0" presId="urn:microsoft.com/office/officeart/2005/8/layout/hProcess9"/>
    <dgm:cxn modelId="{41A73B78-E5C4-4B73-A0CC-645F55CA2256}" type="presOf" srcId="{178DB2A6-501C-46F4-AD2C-29299FF17406}" destId="{8AE9E2A4-FC1A-461E-9F63-60202BCE76E7}" srcOrd="0" destOrd="0" presId="urn:microsoft.com/office/officeart/2005/8/layout/hProcess9"/>
    <dgm:cxn modelId="{74AE66F9-EDCA-431D-A45E-6438C8940F6D}" type="presOf" srcId="{54F946B4-B8C0-451C-9B86-7371FD7D6AA9}" destId="{8E6A675C-D85D-4099-BD43-5011867B2405}" srcOrd="0" destOrd="0" presId="urn:microsoft.com/office/officeart/2005/8/layout/hProcess9"/>
    <dgm:cxn modelId="{A51AEC58-FD25-47F8-8069-BCE01CB0E3B0}" srcId="{C3641EF1-08D6-4961-B75B-DA97011EA30B}" destId="{9FAED37F-689C-4379-A3D1-D63173761784}" srcOrd="3" destOrd="0" parTransId="{9B2EC820-22A0-4627-B6A3-0DBF811E367A}" sibTransId="{FAE62BEE-B5C7-45FD-808B-CA4D6E07B4DD}"/>
    <dgm:cxn modelId="{E6AED237-EB3C-4B25-A8BB-182CCBBFD75C}" type="presOf" srcId="{9FAED37F-689C-4379-A3D1-D63173761784}" destId="{AB59650A-04B7-4974-B0FA-8F60142608A0}" srcOrd="0" destOrd="0" presId="urn:microsoft.com/office/officeart/2005/8/layout/hProcess9"/>
    <dgm:cxn modelId="{40C5598E-D37E-4103-9CB6-07478BDDC039}" type="presParOf" srcId="{7A123167-8EC5-446A-9F7A-A466C8DE2C9B}" destId="{A0EC25E3-6A4D-448E-B0A8-25218DFEF637}" srcOrd="0" destOrd="0" presId="urn:microsoft.com/office/officeart/2005/8/layout/hProcess9"/>
    <dgm:cxn modelId="{D73192A6-E066-4947-8CE6-00ACDF2C07B4}" type="presParOf" srcId="{7A123167-8EC5-446A-9F7A-A466C8DE2C9B}" destId="{2F4E9CB3-A60F-4664-9AD6-E8EA8031BBC7}" srcOrd="1" destOrd="0" presId="urn:microsoft.com/office/officeart/2005/8/layout/hProcess9"/>
    <dgm:cxn modelId="{6E2941E1-4A99-4A6F-AFE7-E65374F4C669}" type="presParOf" srcId="{2F4E9CB3-A60F-4664-9AD6-E8EA8031BBC7}" destId="{8AE9E2A4-FC1A-461E-9F63-60202BCE76E7}" srcOrd="0" destOrd="0" presId="urn:microsoft.com/office/officeart/2005/8/layout/hProcess9"/>
    <dgm:cxn modelId="{A46AFC93-EE84-41BF-A8C8-14F6475DAB46}" type="presParOf" srcId="{2F4E9CB3-A60F-4664-9AD6-E8EA8031BBC7}" destId="{0A4F287D-A323-4243-A70F-EB6F729E3108}" srcOrd="1" destOrd="0" presId="urn:microsoft.com/office/officeart/2005/8/layout/hProcess9"/>
    <dgm:cxn modelId="{CD5A27F7-600B-498A-801D-226F24D2E384}" type="presParOf" srcId="{2F4E9CB3-A60F-4664-9AD6-E8EA8031BBC7}" destId="{8E6A675C-D85D-4099-BD43-5011867B2405}" srcOrd="2" destOrd="0" presId="urn:microsoft.com/office/officeart/2005/8/layout/hProcess9"/>
    <dgm:cxn modelId="{34C8411C-286B-4346-BFEB-C48A1ABCD8FA}" type="presParOf" srcId="{2F4E9CB3-A60F-4664-9AD6-E8EA8031BBC7}" destId="{9288B952-13AC-4264-B76F-B4EE2A371B2D}" srcOrd="3" destOrd="0" presId="urn:microsoft.com/office/officeart/2005/8/layout/hProcess9"/>
    <dgm:cxn modelId="{4B4C696A-D4B9-4126-9DDB-33F0779C86E7}" type="presParOf" srcId="{2F4E9CB3-A60F-4664-9AD6-E8EA8031BBC7}" destId="{475ED3C5-5C41-4F13-8401-4FCE53DD9504}" srcOrd="4" destOrd="0" presId="urn:microsoft.com/office/officeart/2005/8/layout/hProcess9"/>
    <dgm:cxn modelId="{DD051802-1153-40D3-9456-C5D2FCF81B1A}" type="presParOf" srcId="{2F4E9CB3-A60F-4664-9AD6-E8EA8031BBC7}" destId="{7BEDB92F-30D1-43A8-A838-D978BD1B3F5B}" srcOrd="5" destOrd="0" presId="urn:microsoft.com/office/officeart/2005/8/layout/hProcess9"/>
    <dgm:cxn modelId="{ACABE670-80EB-4EA9-9564-32E69B19C47E}" type="presParOf" srcId="{2F4E9CB3-A60F-4664-9AD6-E8EA8031BBC7}" destId="{AB59650A-04B7-4974-B0FA-8F60142608A0}" srcOrd="6" destOrd="0" presId="urn:microsoft.com/office/officeart/2005/8/layout/hProcess9"/>
    <dgm:cxn modelId="{FC9968EE-CF09-4B72-8FD6-3702706C4ED3}" type="presParOf" srcId="{2F4E9CB3-A60F-4664-9AD6-E8EA8031BBC7}" destId="{6E7CC2CE-A0C3-4563-B7C6-149481C8DC03}" srcOrd="7" destOrd="0" presId="urn:microsoft.com/office/officeart/2005/8/layout/hProcess9"/>
    <dgm:cxn modelId="{EDB90D0C-3003-47D1-8E61-29CE4EF8535A}" type="presParOf" srcId="{2F4E9CB3-A60F-4664-9AD6-E8EA8031BBC7}" destId="{785726EE-117A-4D08-AA35-C91F8202E1C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13B34-9927-4271-9973-72F893507B5A}" type="datetimeFigureOut">
              <a:rPr lang="ru-RU" smtClean="0"/>
              <a:t>10.03.2019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091DA-D7F8-43BD-85F3-7E355B083F7F}" type="slidenum">
              <a:rPr lang="ru-RU" smtClean="0"/>
              <a:t>‹#›</a:t>
            </a:fld>
            <a:endParaRPr lang="ru-RU"/>
          </a:p>
        </p:txBody>
      </p:sp>
    </p:spTree>
    <p:extLst>
      <p:ext uri="{BB962C8B-B14F-4D97-AF65-F5344CB8AC3E}">
        <p14:creationId xmlns:p14="http://schemas.microsoft.com/office/powerpoint/2010/main" val="135440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B5091DA-D7F8-43BD-85F3-7E355B083F7F}" type="slidenum">
              <a:rPr lang="ru-RU" smtClean="0"/>
              <a:t>14</a:t>
            </a:fld>
            <a:endParaRPr lang="ru-RU"/>
          </a:p>
        </p:txBody>
      </p:sp>
    </p:spTree>
    <p:extLst>
      <p:ext uri="{BB962C8B-B14F-4D97-AF65-F5344CB8AC3E}">
        <p14:creationId xmlns:p14="http://schemas.microsoft.com/office/powerpoint/2010/main" val="232963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3D0A4B8-4811-4A0F-84F1-3E8A127E760C}" type="datetimeFigureOut">
              <a:rPr lang="ru-RU" smtClean="0"/>
              <a:pPr/>
              <a:t>10.03.2019</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3233EA4-4071-4E9C-95DE-A4018E9AA3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3D0A4B8-4811-4A0F-84F1-3E8A127E760C}" type="datetimeFigureOut">
              <a:rPr lang="ru-RU" smtClean="0"/>
              <a:pPr/>
              <a:t>10.03.2019</a:t>
            </a:fld>
            <a:endParaRPr lang="ru-RU"/>
          </a:p>
        </p:txBody>
      </p:sp>
      <p:sp>
        <p:nvSpPr>
          <p:cNvPr id="27" name="Номер слайда 26"/>
          <p:cNvSpPr>
            <a:spLocks noGrp="1"/>
          </p:cNvSpPr>
          <p:nvPr>
            <p:ph type="sldNum" sz="quarter" idx="11"/>
          </p:nvPr>
        </p:nvSpPr>
        <p:spPr/>
        <p:txBody>
          <a:bodyPr rtlCol="0"/>
          <a:lstStyle/>
          <a:p>
            <a:fld id="{43233EA4-4071-4E9C-95DE-A4018E9AA39E}"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3D0A4B8-4811-4A0F-84F1-3E8A127E760C}" type="datetimeFigureOut">
              <a:rPr lang="ru-RU" smtClean="0"/>
              <a:pPr/>
              <a:t>10.03.2019</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43233EA4-4071-4E9C-95DE-A4018E9AA3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3D0A4B8-4811-4A0F-84F1-3E8A127E760C}" type="datetimeFigureOut">
              <a:rPr lang="ru-RU" smtClean="0"/>
              <a:pPr/>
              <a:t>10.03.2019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233EA4-4071-4E9C-95DE-A4018E9AA39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3D0A4B8-4811-4A0F-84F1-3E8A127E760C}" type="datetimeFigureOut">
              <a:rPr lang="ru-RU" smtClean="0"/>
              <a:pPr/>
              <a:t>10.03.2019</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3233EA4-4071-4E9C-95DE-A4018E9AA39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857232"/>
            <a:ext cx="8458200" cy="2684471"/>
          </a:xfrm>
        </p:spPr>
        <p:txBody>
          <a:bodyPr>
            <a:normAutofit/>
          </a:bodyPr>
          <a:lstStyle/>
          <a:p>
            <a:pPr algn="ctr"/>
            <a:r>
              <a:rPr lang="uk-UA" b="1" dirty="0" smtClean="0"/>
              <a:t>ВНУТРІШНІЙ АУДИТ ПРОЦЕСУ ІНВЕСТУВАННЯ</a:t>
            </a:r>
            <a:r>
              <a:rPr lang="ru-RU" dirty="0"/>
              <a:t/>
            </a:r>
            <a:br>
              <a:rPr lang="ru-RU" dirty="0"/>
            </a:br>
            <a:endParaRPr lang="ru-RU" dirty="0"/>
          </a:p>
        </p:txBody>
      </p:sp>
      <p:pic>
        <p:nvPicPr>
          <p:cNvPr id="9222" name="Picture 6" descr="http://nbuviap.gov.ua/images/nauka/2016/Audit.jpg"/>
          <p:cNvPicPr>
            <a:picLocks noChangeAspect="1" noChangeArrowheads="1"/>
          </p:cNvPicPr>
          <p:nvPr/>
        </p:nvPicPr>
        <p:blipFill>
          <a:blip r:embed="rId2" cstate="print"/>
          <a:srcRect/>
          <a:stretch>
            <a:fillRect/>
          </a:stretch>
        </p:blipFill>
        <p:spPr bwMode="auto">
          <a:xfrm>
            <a:off x="3214678" y="3714752"/>
            <a:ext cx="5728599" cy="2454496"/>
          </a:xfrm>
          <a:prstGeom prst="rect">
            <a:avLst/>
          </a:prstGeom>
          <a:noFill/>
        </p:spPr>
      </p:pic>
      <p:sp>
        <p:nvSpPr>
          <p:cNvPr id="4" name="Подзаголовок 3"/>
          <p:cNvSpPr>
            <a:spLocks noGrp="1"/>
          </p:cNvSpPr>
          <p:nvPr>
            <p:ph type="subTitle" idx="1"/>
          </p:nvPr>
        </p:nvSpPr>
        <p:spPr/>
        <p:txBody>
          <a:bodyPr/>
          <a:lstStyle/>
          <a:p>
            <a:endParaRPr lang="ru-RU"/>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645866"/>
          </a:xfrm>
        </p:spPr>
        <p:txBody>
          <a:bodyPr>
            <a:normAutofit/>
          </a:bodyPr>
          <a:lstStyle/>
          <a:p>
            <a:pPr marL="0" indent="450000" algn="just">
              <a:lnSpc>
                <a:spcPct val="110000"/>
              </a:lnSpc>
              <a:spcBef>
                <a:spcPts val="0"/>
              </a:spcBef>
              <a:buNone/>
            </a:pPr>
            <a:r>
              <a:rPr lang="uk-UA" sz="2200" dirty="0" smtClean="0"/>
              <a:t>Можливе також  визначення коефіцієнту обороту грошових коштів – оцінка балансу грошових коштів порівняно з обсягом реалізації. </a:t>
            </a:r>
          </a:p>
          <a:p>
            <a:pPr marL="0" indent="450000" algn="just">
              <a:lnSpc>
                <a:spcPct val="110000"/>
              </a:lnSpc>
              <a:spcBef>
                <a:spcPts val="0"/>
              </a:spcBef>
              <a:buNone/>
            </a:pPr>
            <a:r>
              <a:rPr lang="uk-UA" sz="2200" dirty="0" smtClean="0"/>
              <a:t>Вона виражається коефіцієнтом обороту грошових коштів, який називається </a:t>
            </a:r>
            <a:r>
              <a:rPr lang="uk-UA" sz="2200" i="1" u="sng" dirty="0" smtClean="0"/>
              <a:t>швидкістю обороту грошових коштів</a:t>
            </a:r>
            <a:r>
              <a:rPr lang="uk-UA" sz="2200" dirty="0" smtClean="0"/>
              <a:t>:</a:t>
            </a:r>
            <a:endParaRPr lang="ru-RU" sz="2200" dirty="0" smtClean="0"/>
          </a:p>
          <a:p>
            <a:pPr marL="0" indent="0" algn="just">
              <a:lnSpc>
                <a:spcPct val="110000"/>
              </a:lnSpc>
              <a:spcBef>
                <a:spcPts val="0"/>
              </a:spcBef>
              <a:buNone/>
            </a:pPr>
            <a:r>
              <a:rPr lang="uk-UA" sz="2200" dirty="0" smtClean="0"/>
              <a:t> </a:t>
            </a:r>
          </a:p>
          <a:p>
            <a:pPr marL="0" indent="0" algn="just">
              <a:lnSpc>
                <a:spcPct val="110000"/>
              </a:lnSpc>
              <a:spcBef>
                <a:spcPts val="0"/>
              </a:spcBef>
              <a:buNone/>
            </a:pPr>
            <a:endParaRPr lang="uk-UA" sz="2200" dirty="0" smtClean="0"/>
          </a:p>
          <a:p>
            <a:pPr marL="0" indent="0" algn="just">
              <a:lnSpc>
                <a:spcPct val="110000"/>
              </a:lnSpc>
              <a:spcBef>
                <a:spcPts val="0"/>
              </a:spcBef>
              <a:buNone/>
            </a:pPr>
            <a:endParaRPr lang="uk-UA" sz="2200" dirty="0" smtClean="0"/>
          </a:p>
          <a:p>
            <a:pPr marL="0" indent="0" algn="just">
              <a:lnSpc>
                <a:spcPct val="110000"/>
              </a:lnSpc>
              <a:spcBef>
                <a:spcPts val="0"/>
              </a:spcBef>
              <a:buNone/>
            </a:pPr>
            <a:endParaRPr lang="ru-RU" sz="2200" dirty="0" smtClean="0"/>
          </a:p>
          <a:p>
            <a:pPr marL="0" indent="0" algn="just">
              <a:lnSpc>
                <a:spcPct val="110000"/>
              </a:lnSpc>
              <a:spcBef>
                <a:spcPts val="0"/>
              </a:spcBef>
              <a:buNone/>
            </a:pPr>
            <a:r>
              <a:rPr lang="uk-UA" sz="2200" dirty="0" err="1" smtClean="0"/>
              <a:t>О</a:t>
            </a:r>
            <a:r>
              <a:rPr lang="uk-UA" sz="2200" baseline="-25000" dirty="0" err="1" smtClean="0"/>
              <a:t>гк</a:t>
            </a:r>
            <a:r>
              <a:rPr lang="uk-UA" sz="2200" dirty="0" smtClean="0"/>
              <a:t> – оборот грошових коштів;</a:t>
            </a:r>
            <a:endParaRPr lang="ru-RU" sz="2200" dirty="0" smtClean="0"/>
          </a:p>
          <a:p>
            <a:pPr marL="0" indent="0" algn="just">
              <a:lnSpc>
                <a:spcPct val="110000"/>
              </a:lnSpc>
              <a:spcBef>
                <a:spcPts val="0"/>
              </a:spcBef>
              <a:buNone/>
            </a:pPr>
            <a:r>
              <a:rPr lang="en-US" sz="2200" dirty="0" smtClean="0"/>
              <a:t>V</a:t>
            </a:r>
            <a:r>
              <a:rPr lang="uk-UA" sz="2200" dirty="0" smtClean="0"/>
              <a:t> – обсяг реалізації;</a:t>
            </a:r>
            <a:endParaRPr lang="ru-RU" sz="2200" dirty="0" smtClean="0"/>
          </a:p>
          <a:p>
            <a:pPr marL="0" indent="0" algn="just">
              <a:lnSpc>
                <a:spcPct val="110000"/>
              </a:lnSpc>
              <a:spcBef>
                <a:spcPts val="0"/>
              </a:spcBef>
              <a:buNone/>
            </a:pPr>
            <a:r>
              <a:rPr lang="uk-UA" sz="2200" dirty="0" err="1" smtClean="0"/>
              <a:t>ГК</a:t>
            </a:r>
            <a:r>
              <a:rPr lang="uk-UA" sz="2200" baseline="-25000" dirty="0" err="1" smtClean="0"/>
              <a:t>бал</a:t>
            </a:r>
            <a:r>
              <a:rPr lang="uk-UA" sz="2200" dirty="0" smtClean="0"/>
              <a:t> – балансове значення грошових коштів.</a:t>
            </a:r>
            <a:endParaRPr lang="ru-RU" sz="2200" dirty="0" smtClean="0"/>
          </a:p>
          <a:p>
            <a:pPr algn="just"/>
            <a:endParaRPr lang="uk-UA" dirty="0" smtClean="0"/>
          </a:p>
          <a:p>
            <a:pPr algn="just"/>
            <a:endParaRPr lang="ru-RU" dirty="0"/>
          </a:p>
        </p:txBody>
      </p:sp>
      <p:pic>
        <p:nvPicPr>
          <p:cNvPr id="5122" name="Picture 2" descr="https://pp.userapi.com/c638025/v638025416/2c030/qCRnZ0KZiBY.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3042" y="2786058"/>
            <a:ext cx="3571900" cy="2351686"/>
          </a:xfrm>
          <a:prstGeom prst="rect">
            <a:avLst/>
          </a:prstGeom>
          <a:noFill/>
        </p:spPr>
      </p:pic>
      <p:pic>
        <p:nvPicPr>
          <p:cNvPr id="5126" name="Picture 6" descr="http://forexaw.com/static/previews/000/025/000025149_480_w480_1419181075.jpg"/>
          <p:cNvPicPr>
            <a:picLocks noChangeAspect="1" noChangeArrowheads="1"/>
          </p:cNvPicPr>
          <p:nvPr/>
        </p:nvPicPr>
        <p:blipFill>
          <a:blip r:embed="rId3">
            <a:clrChange>
              <a:clrFrom>
                <a:srgbClr val="FFFFFF"/>
              </a:clrFrom>
              <a:clrTo>
                <a:srgbClr val="FFFFFF">
                  <a:alpha val="0"/>
                </a:srgbClr>
              </a:clrTo>
            </a:clrChange>
          </a:blip>
          <a:srcRect b="9909"/>
          <a:stretch>
            <a:fillRect/>
          </a:stretch>
        </p:blipFill>
        <p:spPr bwMode="auto">
          <a:xfrm>
            <a:off x="4857752" y="3071810"/>
            <a:ext cx="3571900" cy="223245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29600" cy="3286148"/>
          </a:xfrm>
        </p:spPr>
        <p:txBody>
          <a:bodyPr>
            <a:normAutofit lnSpcReduction="10000"/>
          </a:bodyPr>
          <a:lstStyle/>
          <a:p>
            <a:pPr marL="0" indent="0">
              <a:spcBef>
                <a:spcPts val="0"/>
              </a:spcBef>
            </a:pPr>
            <a:endParaRPr lang="uk-UA" dirty="0" smtClean="0"/>
          </a:p>
          <a:p>
            <a:pPr marL="0" indent="0" algn="just">
              <a:spcBef>
                <a:spcPts val="0"/>
              </a:spcBef>
              <a:buNone/>
            </a:pPr>
            <a:r>
              <a:rPr lang="uk-UA" dirty="0" smtClean="0"/>
              <a:t>Для вивчення процесу інвестування аудитор ознайомлюється із сальдо та операціями за рахунками, що стосуються цього циклу, оцінює систему внутрішнього контролю та її надійність, проводить аудиторські тести та аналітичні процедури для виявлення сильних і слабких сторін контролю.</a:t>
            </a:r>
            <a:endParaRPr lang="ru-RU" dirty="0" smtClean="0"/>
          </a:p>
          <a:p>
            <a:pPr>
              <a:buNone/>
            </a:pPr>
            <a:endParaRPr lang="ru-RU" dirty="0"/>
          </a:p>
        </p:txBody>
      </p:sp>
      <p:pic>
        <p:nvPicPr>
          <p:cNvPr id="4098" name="Picture 2" descr="http://wirkentools.ru/wp-content/uploads/2017/01/82472-vneshniy-i-vnutrenniy-kontrol-analizov-instrukciya.jpg"/>
          <p:cNvPicPr>
            <a:picLocks noChangeAspect="1" noChangeArrowheads="1"/>
          </p:cNvPicPr>
          <p:nvPr/>
        </p:nvPicPr>
        <p:blipFill>
          <a:blip r:embed="rId2">
            <a:clrChange>
              <a:clrFrom>
                <a:srgbClr val="FFFFFF"/>
              </a:clrFrom>
              <a:clrTo>
                <a:srgbClr val="FFFFFF">
                  <a:alpha val="0"/>
                </a:srgbClr>
              </a:clrTo>
            </a:clrChange>
          </a:blip>
          <a:srcRect b="37538"/>
          <a:stretch>
            <a:fillRect/>
          </a:stretch>
        </p:blipFill>
        <p:spPr bwMode="auto">
          <a:xfrm rot="21174359">
            <a:off x="336752" y="4189388"/>
            <a:ext cx="3194122" cy="2181362"/>
          </a:xfrm>
          <a:prstGeom prst="rect">
            <a:avLst/>
          </a:prstGeom>
          <a:noFill/>
        </p:spPr>
      </p:pic>
      <p:pic>
        <p:nvPicPr>
          <p:cNvPr id="4102" name="Picture 6" descr="http://medicalblog.ru/wp-content/uploads/2016/04/Corbis-50320-15.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0" y="3429000"/>
            <a:ext cx="3820147" cy="306633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3. Внутрішній аудит капітальних інвестицій</a:t>
            </a:r>
            <a:r>
              <a:rPr lang="ru-RU" dirty="0" smtClean="0"/>
              <a:t/>
            </a:r>
            <a:br>
              <a:rPr lang="ru-RU" dirty="0" smtClean="0"/>
            </a:br>
            <a:r>
              <a:rPr lang="uk-UA"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214282" y="1785926"/>
            <a:ext cx="5500726" cy="1785950"/>
          </a:xfrm>
        </p:spPr>
        <p:txBody>
          <a:bodyPr>
            <a:normAutofit fontScale="62500" lnSpcReduction="20000"/>
          </a:bodyPr>
          <a:lstStyle/>
          <a:p>
            <a:pPr marL="0" indent="0" algn="just">
              <a:lnSpc>
                <a:spcPct val="120000"/>
              </a:lnSpc>
              <a:spcBef>
                <a:spcPts val="0"/>
              </a:spcBef>
              <a:buNone/>
            </a:pPr>
            <a:r>
              <a:rPr lang="uk-UA" b="1" u="sng" dirty="0" smtClean="0"/>
              <a:t>Капітальні інвестиції</a:t>
            </a:r>
            <a:r>
              <a:rPr lang="uk-UA" b="1" dirty="0" smtClean="0"/>
              <a:t> </a:t>
            </a:r>
            <a:r>
              <a:rPr lang="uk-UA" dirty="0" smtClean="0"/>
              <a:t>– це інвестиції пов’язані з новим будівництвом; розширенням, реконструкцією, модернізацією існуючих об’єктів; придбанням і створенням основних засобів, інших необоротних матеріальних активів та нематеріальних активів. </a:t>
            </a:r>
          </a:p>
          <a:p>
            <a:endParaRPr lang="ru-RU" dirty="0"/>
          </a:p>
        </p:txBody>
      </p:sp>
      <p:sp>
        <p:nvSpPr>
          <p:cNvPr id="4" name="TextBox 3"/>
          <p:cNvSpPr txBox="1"/>
          <p:nvPr/>
        </p:nvSpPr>
        <p:spPr>
          <a:xfrm>
            <a:off x="285720" y="5143512"/>
            <a:ext cx="8215370" cy="1600438"/>
          </a:xfrm>
          <a:prstGeom prst="rect">
            <a:avLst/>
          </a:prstGeom>
          <a:noFill/>
        </p:spPr>
        <p:txBody>
          <a:bodyPr wrap="square" rtlCol="0">
            <a:spAutoFit/>
          </a:bodyPr>
          <a:lstStyle/>
          <a:p>
            <a:r>
              <a:rPr lang="uk-UA" sz="2000" u="sng" dirty="0" smtClean="0"/>
              <a:t>Метою аудиту капітальних інвестицій є </a:t>
            </a:r>
            <a:r>
              <a:rPr lang="uk-UA" sz="2000" dirty="0" smtClean="0"/>
              <a:t>об’єктивний збір і оцінка свідчень про операції з капітальними інвестиціями з метою встановлення ступеню відповідності цих тверджень прийнятим нормам податкового та бухгалтерського обліку. </a:t>
            </a:r>
            <a:endParaRPr lang="ru-RU" sz="2000" dirty="0" smtClean="0"/>
          </a:p>
          <a:p>
            <a:endParaRPr lang="ru-RU" dirty="0"/>
          </a:p>
        </p:txBody>
      </p:sp>
      <p:pic>
        <p:nvPicPr>
          <p:cNvPr id="3076" name="Picture 4" descr="http://asia-dev.vitaly.eastera.tj/sites/default/files/articles/228714/tadzhikistanomza8letprivlechenookolo29mlrdpryamyhinostrannyhinvesticiy_0.jpg"/>
          <p:cNvPicPr>
            <a:picLocks noChangeAspect="1" noChangeArrowheads="1"/>
          </p:cNvPicPr>
          <p:nvPr/>
        </p:nvPicPr>
        <p:blipFill>
          <a:blip r:embed="rId2" cstate="print"/>
          <a:srcRect/>
          <a:stretch>
            <a:fillRect/>
          </a:stretch>
        </p:blipFill>
        <p:spPr bwMode="auto">
          <a:xfrm>
            <a:off x="5786446" y="2143116"/>
            <a:ext cx="3094156" cy="1737070"/>
          </a:xfrm>
          <a:prstGeom prst="rect">
            <a:avLst/>
          </a:prstGeom>
          <a:noFill/>
        </p:spPr>
      </p:pic>
      <p:pic>
        <p:nvPicPr>
          <p:cNvPr id="3078" name="Picture 6" descr="http://www.texaudit.ru/images/%D0%BD%D0%BE%D0%B2%D0%BE%D1%81%D1%82%D1%8C-36-1.jpg?crc=115556845"/>
          <p:cNvPicPr>
            <a:picLocks noChangeAspect="1" noChangeArrowheads="1"/>
          </p:cNvPicPr>
          <p:nvPr/>
        </p:nvPicPr>
        <p:blipFill>
          <a:blip r:embed="rId3"/>
          <a:srcRect/>
          <a:stretch>
            <a:fillRect/>
          </a:stretch>
        </p:blipFill>
        <p:spPr bwMode="auto">
          <a:xfrm>
            <a:off x="357158" y="3571876"/>
            <a:ext cx="4819684" cy="1571636"/>
          </a:xfrm>
          <a:prstGeom prst="rect">
            <a:avLst/>
          </a:prstGeom>
          <a:noFill/>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857232"/>
            <a:ext cx="8229600" cy="1536766"/>
          </a:xfrm>
        </p:spPr>
        <p:txBody>
          <a:bodyPr>
            <a:normAutofit/>
          </a:bodyPr>
          <a:lstStyle/>
          <a:p>
            <a:pPr marL="0" indent="0" algn="just">
              <a:buNone/>
            </a:pPr>
            <a:r>
              <a:rPr lang="uk-UA" dirty="0" smtClean="0"/>
              <a:t>До основних завдань, які вирішуються в межах аналізу та внутрішнього аудиту капітальних інвестицій, можна віднести такі:</a:t>
            </a:r>
            <a:endParaRPr lang="ru-RU" dirty="0" smtClean="0"/>
          </a:p>
          <a:p>
            <a:endParaRPr lang="ru-RU" dirty="0" smtClean="0"/>
          </a:p>
        </p:txBody>
      </p:sp>
      <p:graphicFrame>
        <p:nvGraphicFramePr>
          <p:cNvPr id="8" name="Схема 7"/>
          <p:cNvGraphicFramePr/>
          <p:nvPr/>
        </p:nvGraphicFramePr>
        <p:xfrm>
          <a:off x="714348" y="2285992"/>
          <a:ext cx="785818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066800"/>
          </a:xfrm>
        </p:spPr>
        <p:txBody>
          <a:bodyPr>
            <a:normAutofit fontScale="90000"/>
          </a:bodyPr>
          <a:lstStyle/>
          <a:p>
            <a:pPr algn="ctr"/>
            <a:r>
              <a:rPr lang="uk-UA" dirty="0" smtClean="0"/>
              <a:t>Основними видами аудиту об'єктів інвестування є: </a:t>
            </a:r>
            <a:endParaRPr lang="uk-UA" dirty="0"/>
          </a:p>
        </p:txBody>
      </p:sp>
      <p:graphicFrame>
        <p:nvGraphicFramePr>
          <p:cNvPr id="4" name="Схема 3"/>
          <p:cNvGraphicFramePr/>
          <p:nvPr/>
        </p:nvGraphicFramePr>
        <p:xfrm>
          <a:off x="428596" y="1857364"/>
          <a:ext cx="8429684"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8" name="Picture 6" descr="http://vs-play.ru/image/58c1c5f2426d9.jpe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43240" y="4429132"/>
            <a:ext cx="2857520" cy="1908823"/>
          </a:xfrm>
          <a:prstGeom prst="rect">
            <a:avLst/>
          </a:prstGeom>
          <a:noFill/>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film-multik.ru/image/584f7cea98988.jpeg"/>
          <p:cNvPicPr>
            <a:picLocks noChangeAspect="1" noChangeArrowheads="1"/>
          </p:cNvPicPr>
          <p:nvPr/>
        </p:nvPicPr>
        <p:blipFill>
          <a:blip r:embed="rId2">
            <a:clrChange>
              <a:clrFrom>
                <a:srgbClr val="FFFFFF"/>
              </a:clrFrom>
              <a:clrTo>
                <a:srgbClr val="FFFFFF">
                  <a:alpha val="0"/>
                </a:srgbClr>
              </a:clrTo>
            </a:clrChange>
          </a:blip>
          <a:srcRect l="14287" r="10713"/>
          <a:stretch>
            <a:fillRect/>
          </a:stretch>
        </p:blipFill>
        <p:spPr bwMode="auto">
          <a:xfrm>
            <a:off x="5572132" y="1500174"/>
            <a:ext cx="3421266" cy="1500198"/>
          </a:xfrm>
          <a:prstGeom prst="rect">
            <a:avLst/>
          </a:prstGeom>
          <a:noFill/>
        </p:spPr>
      </p:pic>
      <p:pic>
        <p:nvPicPr>
          <p:cNvPr id="1026" name="Picture 2" descr="https://thefancy-media-ec6.thefancy.com/original/20150227/835852669120679722_e941d183d3d7.png"/>
          <p:cNvPicPr>
            <a:picLocks noChangeAspect="1" noChangeArrowheads="1"/>
          </p:cNvPicPr>
          <p:nvPr/>
        </p:nvPicPr>
        <p:blipFill>
          <a:blip r:embed="rId3">
            <a:clrChange>
              <a:clrFrom>
                <a:srgbClr val="000000">
                  <a:alpha val="0"/>
                </a:srgbClr>
              </a:clrFrom>
              <a:clrTo>
                <a:srgbClr val="000000">
                  <a:alpha val="0"/>
                </a:srgbClr>
              </a:clrTo>
            </a:clrChange>
          </a:blip>
          <a:srcRect/>
          <a:stretch>
            <a:fillRect/>
          </a:stretch>
        </p:blipFill>
        <p:spPr bwMode="auto">
          <a:xfrm>
            <a:off x="6000760" y="4071942"/>
            <a:ext cx="2786082" cy="2571768"/>
          </a:xfrm>
          <a:prstGeom prst="rect">
            <a:avLst/>
          </a:prstGeom>
          <a:noFill/>
        </p:spPr>
      </p:pic>
      <p:sp>
        <p:nvSpPr>
          <p:cNvPr id="3" name="Содержимое 2"/>
          <p:cNvSpPr>
            <a:spLocks noGrp="1"/>
          </p:cNvSpPr>
          <p:nvPr>
            <p:ph idx="1"/>
          </p:nvPr>
        </p:nvSpPr>
        <p:spPr>
          <a:xfrm>
            <a:off x="285720" y="642918"/>
            <a:ext cx="8358246" cy="2286016"/>
          </a:xfrm>
        </p:spPr>
        <p:txBody>
          <a:bodyPr>
            <a:normAutofit/>
          </a:bodyPr>
          <a:lstStyle/>
          <a:p>
            <a:pPr marL="0" indent="450000" algn="just">
              <a:spcBef>
                <a:spcPts val="0"/>
              </a:spcBef>
              <a:buNone/>
            </a:pPr>
            <a:r>
              <a:rPr lang="uk-UA" sz="2600" dirty="0" smtClean="0"/>
              <a:t>Отже, внутрішній аудит процесу інвестування втілюються в життя шляхом використання конкретних інвестиційних показників. </a:t>
            </a:r>
          </a:p>
          <a:p>
            <a:pPr marL="0" indent="450000" algn="just">
              <a:lnSpc>
                <a:spcPct val="110000"/>
              </a:lnSpc>
              <a:spcBef>
                <a:spcPts val="0"/>
              </a:spcBef>
              <a:buNone/>
            </a:pPr>
            <a:endParaRPr lang="uk-UA" dirty="0" smtClean="0"/>
          </a:p>
          <a:p>
            <a:pPr marL="0" indent="450000" algn="just">
              <a:lnSpc>
                <a:spcPct val="110000"/>
              </a:lnSpc>
              <a:spcBef>
                <a:spcPts val="0"/>
              </a:spcBef>
              <a:buNone/>
            </a:pPr>
            <a:endParaRPr lang="uk-UA" dirty="0" smtClean="0"/>
          </a:p>
          <a:p>
            <a:pPr marL="0" indent="450000" algn="just">
              <a:lnSpc>
                <a:spcPct val="110000"/>
              </a:lnSpc>
              <a:spcBef>
                <a:spcPts val="0"/>
              </a:spcBef>
              <a:buNone/>
            </a:pPr>
            <a:endParaRPr lang="uk-UA" dirty="0" smtClean="0"/>
          </a:p>
          <a:p>
            <a:pPr marL="0" indent="450000" algn="just">
              <a:lnSpc>
                <a:spcPct val="110000"/>
              </a:lnSpc>
              <a:spcBef>
                <a:spcPts val="0"/>
              </a:spcBef>
              <a:buNone/>
            </a:pPr>
            <a:endParaRPr lang="uk-UA" dirty="0" smtClean="0"/>
          </a:p>
        </p:txBody>
      </p:sp>
      <p:sp>
        <p:nvSpPr>
          <p:cNvPr id="6" name="TextBox 5"/>
          <p:cNvSpPr txBox="1"/>
          <p:nvPr/>
        </p:nvSpPr>
        <p:spPr>
          <a:xfrm>
            <a:off x="285720" y="1857364"/>
            <a:ext cx="6072230" cy="3570208"/>
          </a:xfrm>
          <a:prstGeom prst="rect">
            <a:avLst/>
          </a:prstGeom>
          <a:noFill/>
        </p:spPr>
        <p:txBody>
          <a:bodyPr wrap="square" rtlCol="0">
            <a:spAutoFit/>
          </a:bodyPr>
          <a:lstStyle/>
          <a:p>
            <a:pPr indent="450000"/>
            <a:r>
              <a:rPr lang="uk-UA" sz="2600" dirty="0" smtClean="0"/>
              <a:t>Тобто, способи дослідження внутрішнього інвестиційного аудиту необхідно розробляти, враховуючи основні особливості інвестиційної діяльності організації та конкретні управлінські цілі щодо підвищення ефективності реалізації інвестиційної політики компанії.</a:t>
            </a:r>
          </a:p>
          <a:p>
            <a:endParaRPr lang="ru-RU" dirty="0"/>
          </a:p>
        </p:txBody>
      </p:sp>
      <p:pic>
        <p:nvPicPr>
          <p:cNvPr id="1030" name="Picture 6" descr="http://web.kpi.kharkov.ua/mto/wp-content/uploads/sites/147/2015/10/choosing-typles-investments-man-standing-fork-road-holding-money-bag-dollar-sign-type-investment-35452098-1024x85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3174" y="4857760"/>
            <a:ext cx="2193903" cy="1833966"/>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229600" cy="5643602"/>
          </a:xfrm>
        </p:spPr>
        <p:txBody>
          <a:bodyPr>
            <a:normAutofit/>
          </a:bodyPr>
          <a:lstStyle/>
          <a:p>
            <a:pPr marL="0" indent="0" algn="just">
              <a:lnSpc>
                <a:spcPct val="110000"/>
              </a:lnSpc>
              <a:spcBef>
                <a:spcPts val="0"/>
              </a:spcBef>
              <a:buNone/>
            </a:pPr>
            <a:r>
              <a:rPr lang="uk-UA" dirty="0" smtClean="0"/>
              <a:t>Методологія обліку фінансових інвестицій регламентується чинним законодавством, зокрема:</a:t>
            </a:r>
          </a:p>
          <a:p>
            <a:pPr marL="0" indent="0">
              <a:lnSpc>
                <a:spcPct val="110000"/>
              </a:lnSpc>
              <a:spcBef>
                <a:spcPts val="0"/>
              </a:spcBef>
            </a:pPr>
            <a:endParaRPr lang="ru-RU" dirty="0"/>
          </a:p>
        </p:txBody>
      </p:sp>
      <p:graphicFrame>
        <p:nvGraphicFramePr>
          <p:cNvPr id="7" name="Схема 6"/>
          <p:cNvGraphicFramePr/>
          <p:nvPr/>
        </p:nvGraphicFramePr>
        <p:xfrm>
          <a:off x="1500166"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www.port.odessa.ua/images/News/2015/07/29/neznanie_zakonov.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21151698">
            <a:off x="100105" y="4783633"/>
            <a:ext cx="2524200" cy="1918393"/>
          </a:xfrm>
          <a:prstGeom prst="rect">
            <a:avLst/>
          </a:prstGeom>
          <a:noFill/>
        </p:spPr>
      </p:pic>
      <p:pic>
        <p:nvPicPr>
          <p:cNvPr id="4102" name="Picture 6" descr="http://ggi.mos.ru/gosinspektsiya_informiruet/sozqvyfkifrphqqdczrrhefjmkvdgyrs.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29388" y="1643050"/>
            <a:ext cx="2428892" cy="1901663"/>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857232"/>
            <a:ext cx="8229600" cy="1066800"/>
          </a:xfrm>
        </p:spPr>
        <p:txBody>
          <a:bodyPr>
            <a:normAutofit fontScale="90000"/>
          </a:bodyPr>
          <a:lstStyle/>
          <a:p>
            <a:pPr lvl="0" algn="ctr"/>
            <a:r>
              <a:rPr lang="uk-UA" sz="3100" b="1" dirty="0" smtClean="0"/>
              <a:t>1. Об’єкти та завдання внутрішнього аудиту процесу інвестування</a:t>
            </a:r>
            <a:r>
              <a:rPr lang="ru-RU" dirty="0" smtClean="0"/>
              <a:t/>
            </a:r>
            <a:br>
              <a:rPr lang="ru-RU" dirty="0" smtClean="0"/>
            </a:br>
            <a:endParaRPr lang="ru-RU" dirty="0"/>
          </a:p>
        </p:txBody>
      </p:sp>
      <p:sp>
        <p:nvSpPr>
          <p:cNvPr id="8" name="Содержимое 7"/>
          <p:cNvSpPr>
            <a:spLocks noGrp="1"/>
          </p:cNvSpPr>
          <p:nvPr>
            <p:ph idx="1"/>
          </p:nvPr>
        </p:nvSpPr>
        <p:spPr>
          <a:xfrm>
            <a:off x="428596" y="1857364"/>
            <a:ext cx="8401080" cy="3251278"/>
          </a:xfrm>
        </p:spPr>
        <p:txBody>
          <a:bodyPr>
            <a:normAutofit/>
          </a:bodyPr>
          <a:lstStyle/>
          <a:p>
            <a:pPr marL="0" indent="450000" algn="just">
              <a:spcBef>
                <a:spcPts val="0"/>
              </a:spcBef>
              <a:buNone/>
            </a:pPr>
            <a:r>
              <a:rPr lang="uk-UA" b="1" u="sng" dirty="0" smtClean="0"/>
              <a:t>Інвестиції</a:t>
            </a:r>
            <a:r>
              <a:rPr lang="uk-UA" dirty="0" smtClean="0"/>
              <a:t> – це вкладення у підприємницьку та інші види діяльності грошових, майнових та інтелектуальних цінностей з метою отримання прибутку чи досягнення соціального ефекту, а також капітальні вкладення в розвиток виробництва і невиробничої сфери. </a:t>
            </a:r>
            <a:endParaRPr lang="ru-RU" dirty="0" smtClean="0"/>
          </a:p>
          <a:p>
            <a:pPr algn="just"/>
            <a:endParaRPr lang="ru-RU" dirty="0"/>
          </a:p>
        </p:txBody>
      </p:sp>
      <p:pic>
        <p:nvPicPr>
          <p:cNvPr id="8194" name="Picture 2" descr="https://pp.userapi.com/c638025/v638025416/2bfa9/9sNVWbSpiG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4000505"/>
            <a:ext cx="3941873" cy="2643205"/>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1857388"/>
          </a:xfrm>
        </p:spPr>
        <p:txBody>
          <a:bodyPr/>
          <a:lstStyle/>
          <a:p>
            <a:pPr marL="0" indent="0" algn="just">
              <a:buNone/>
            </a:pPr>
            <a:r>
              <a:rPr lang="uk-UA" sz="2400" dirty="0" smtClean="0"/>
              <a:t>Всі види інвестицій, якість інвестиційних рішень та їх результати є </a:t>
            </a:r>
            <a:r>
              <a:rPr lang="uk-UA" sz="2400" b="1" u="sng" dirty="0" smtClean="0"/>
              <a:t>об’єктами внутрішнього аудиту процесу інвестування</a:t>
            </a:r>
            <a:r>
              <a:rPr lang="uk-UA" sz="2400" dirty="0" smtClean="0"/>
              <a:t>:</a:t>
            </a:r>
            <a:endParaRPr lang="ru-RU" sz="2400" dirty="0" smtClean="0"/>
          </a:p>
          <a:p>
            <a:endParaRPr lang="ru-RU" dirty="0"/>
          </a:p>
        </p:txBody>
      </p:sp>
      <p:grpSp>
        <p:nvGrpSpPr>
          <p:cNvPr id="1026" name="Group 2"/>
          <p:cNvGrpSpPr>
            <a:grpSpLocks/>
          </p:cNvGrpSpPr>
          <p:nvPr/>
        </p:nvGrpSpPr>
        <p:grpSpPr bwMode="auto">
          <a:xfrm>
            <a:off x="2079625" y="1785926"/>
            <a:ext cx="4635515" cy="4857784"/>
            <a:chOff x="1521" y="5730"/>
            <a:chExt cx="6480" cy="7530"/>
          </a:xfrm>
        </p:grpSpPr>
        <p:sp>
          <p:nvSpPr>
            <p:cNvPr id="1027" name="Line 3"/>
            <p:cNvSpPr>
              <a:spLocks noChangeShapeType="1"/>
            </p:cNvSpPr>
            <p:nvPr/>
          </p:nvSpPr>
          <p:spPr bwMode="auto">
            <a:xfrm flipV="1">
              <a:off x="7056" y="7719"/>
              <a:ext cx="0" cy="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grpSp>
          <p:nvGrpSpPr>
            <p:cNvPr id="1028" name="Group 4"/>
            <p:cNvGrpSpPr>
              <a:grpSpLocks/>
            </p:cNvGrpSpPr>
            <p:nvPr/>
          </p:nvGrpSpPr>
          <p:grpSpPr bwMode="auto">
            <a:xfrm>
              <a:off x="1521" y="5730"/>
              <a:ext cx="6480" cy="7530"/>
              <a:chOff x="1521" y="5730"/>
              <a:chExt cx="6480" cy="7530"/>
            </a:xfrm>
          </p:grpSpPr>
          <p:sp>
            <p:nvSpPr>
              <p:cNvPr id="1029" name="Line 5"/>
              <p:cNvSpPr>
                <a:spLocks noChangeShapeType="1"/>
              </p:cNvSpPr>
              <p:nvPr/>
            </p:nvSpPr>
            <p:spPr bwMode="auto">
              <a:xfrm flipV="1">
                <a:off x="2601" y="7719"/>
                <a:ext cx="0" cy="9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grpSp>
            <p:nvGrpSpPr>
              <p:cNvPr id="1030" name="Group 6"/>
              <p:cNvGrpSpPr>
                <a:grpSpLocks/>
              </p:cNvGrpSpPr>
              <p:nvPr/>
            </p:nvGrpSpPr>
            <p:grpSpPr bwMode="auto">
              <a:xfrm>
                <a:off x="1521" y="5730"/>
                <a:ext cx="6480" cy="7530"/>
                <a:chOff x="1521" y="5730"/>
                <a:chExt cx="6480" cy="7530"/>
              </a:xfrm>
            </p:grpSpPr>
            <p:sp>
              <p:nvSpPr>
                <p:cNvPr id="1031" name="AutoShape 7"/>
                <p:cNvSpPr>
                  <a:spLocks noChangeArrowheads="1"/>
                </p:cNvSpPr>
                <p:nvPr/>
              </p:nvSpPr>
              <p:spPr bwMode="auto">
                <a:xfrm>
                  <a:off x="1521" y="5730"/>
                  <a:ext cx="6480" cy="47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Arial" pitchFamily="34" charset="0"/>
                    </a:rPr>
                    <a:t>Об’єкти внутрішнього аудиту процесу інвестування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1521" y="6488"/>
                  <a:ext cx="6480" cy="47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Arial" pitchFamily="34" charset="0"/>
                    </a:rPr>
                    <a:t>Тип інвестиційної політики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Line 9"/>
                <p:cNvSpPr>
                  <a:spLocks noChangeShapeType="1"/>
                </p:cNvSpPr>
                <p:nvPr/>
              </p:nvSpPr>
              <p:spPr bwMode="auto">
                <a:xfrm>
                  <a:off x="4761" y="6204"/>
                  <a:ext cx="0" cy="2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dirty="0"/>
                </a:p>
              </p:txBody>
            </p:sp>
            <p:sp>
              <p:nvSpPr>
                <p:cNvPr id="1034" name="AutoShape 10"/>
                <p:cNvSpPr>
                  <a:spLocks noChangeArrowheads="1"/>
                </p:cNvSpPr>
                <p:nvPr/>
              </p:nvSpPr>
              <p:spPr bwMode="auto">
                <a:xfrm>
                  <a:off x="1521" y="7246"/>
                  <a:ext cx="1958" cy="47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Arial" pitchFamily="34" charset="0"/>
                    </a:rPr>
                    <a:t>Консервативна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6044" y="7246"/>
                  <a:ext cx="1957" cy="47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Arial" pitchFamily="34" charset="0"/>
                    </a:rPr>
                    <a:t>Агресивна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3816" y="7246"/>
                  <a:ext cx="1958" cy="47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Arial" pitchFamily="34" charset="0"/>
                    </a:rPr>
                    <a:t>Компромісна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Line 13"/>
                <p:cNvSpPr>
                  <a:spLocks noChangeShapeType="1"/>
                </p:cNvSpPr>
                <p:nvPr/>
              </p:nvSpPr>
              <p:spPr bwMode="auto">
                <a:xfrm>
                  <a:off x="2601" y="7056"/>
                  <a:ext cx="445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8" name="Line 14"/>
                <p:cNvSpPr>
                  <a:spLocks noChangeShapeType="1"/>
                </p:cNvSpPr>
                <p:nvPr/>
              </p:nvSpPr>
              <p:spPr bwMode="auto">
                <a:xfrm>
                  <a:off x="2601" y="7056"/>
                  <a:ext cx="0" cy="1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dirty="0"/>
                </a:p>
              </p:txBody>
            </p:sp>
            <p:sp>
              <p:nvSpPr>
                <p:cNvPr id="1039" name="Line 15"/>
                <p:cNvSpPr>
                  <a:spLocks noChangeShapeType="1"/>
                </p:cNvSpPr>
                <p:nvPr/>
              </p:nvSpPr>
              <p:spPr bwMode="auto">
                <a:xfrm>
                  <a:off x="7056" y="7056"/>
                  <a:ext cx="0" cy="1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dirty="0"/>
                </a:p>
              </p:txBody>
            </p:sp>
            <p:sp>
              <p:nvSpPr>
                <p:cNvPr id="1040" name="Line 16"/>
                <p:cNvSpPr>
                  <a:spLocks noChangeShapeType="1"/>
                </p:cNvSpPr>
                <p:nvPr/>
              </p:nvSpPr>
              <p:spPr bwMode="auto">
                <a:xfrm>
                  <a:off x="4761" y="6962"/>
                  <a:ext cx="0" cy="2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dirty="0"/>
                </a:p>
              </p:txBody>
            </p:sp>
            <p:sp>
              <p:nvSpPr>
                <p:cNvPr id="1041" name="AutoShape 17"/>
                <p:cNvSpPr>
                  <a:spLocks noChangeArrowheads="1"/>
                </p:cNvSpPr>
                <p:nvPr/>
              </p:nvSpPr>
              <p:spPr bwMode="auto">
                <a:xfrm>
                  <a:off x="1521" y="8004"/>
                  <a:ext cx="6480" cy="47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Arial" pitchFamily="34" charset="0"/>
                    </a:rPr>
                    <a:t>Інвестиції за різними класифікаційними ознаками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Line 18"/>
                <p:cNvSpPr>
                  <a:spLocks noChangeShapeType="1"/>
                </p:cNvSpPr>
                <p:nvPr/>
              </p:nvSpPr>
              <p:spPr bwMode="auto">
                <a:xfrm>
                  <a:off x="2601" y="7814"/>
                  <a:ext cx="445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3" name="Line 19"/>
                <p:cNvSpPr>
                  <a:spLocks noChangeShapeType="1"/>
                </p:cNvSpPr>
                <p:nvPr/>
              </p:nvSpPr>
              <p:spPr bwMode="auto">
                <a:xfrm>
                  <a:off x="4761" y="7719"/>
                  <a:ext cx="0" cy="28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dirty="0"/>
                </a:p>
              </p:txBody>
            </p:sp>
            <p:sp>
              <p:nvSpPr>
                <p:cNvPr id="1044" name="AutoShape 20"/>
                <p:cNvSpPr>
                  <a:spLocks noChangeArrowheads="1"/>
                </p:cNvSpPr>
                <p:nvPr/>
              </p:nvSpPr>
              <p:spPr bwMode="auto">
                <a:xfrm>
                  <a:off x="1521" y="8762"/>
                  <a:ext cx="2086" cy="84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900" b="0" i="0" u="none" strike="noStrike" cap="none" normalizeH="0" baseline="0" smtClean="0">
                      <a:ln>
                        <a:noFill/>
                      </a:ln>
                      <a:solidFill>
                        <a:schemeClr val="tx1"/>
                      </a:solidFill>
                      <a:effectLst/>
                      <a:latin typeface="Calibri" pitchFamily="34" charset="0"/>
                      <a:cs typeface="Arial" pitchFamily="34" charset="0"/>
                    </a:rPr>
                    <a:t>Для планування капітальних вкладень та інвестицій</a:t>
                  </a:r>
                  <a:endParaRPr kumimoji="0" lang="uk-UA" sz="2000" b="0" i="0" u="none" strike="noStrike" cap="none" normalizeH="0" baseline="0" smtClean="0">
                    <a:ln>
                      <a:noFill/>
                    </a:ln>
                    <a:solidFill>
                      <a:schemeClr val="tx1"/>
                    </a:solidFill>
                    <a:effectLst/>
                    <a:latin typeface="Arial" pitchFamily="34" charset="0"/>
                    <a:cs typeface="Arial" pitchFamily="34" charset="0"/>
                  </a:endParaRPr>
                </a:p>
              </p:txBody>
            </p:sp>
            <p:sp>
              <p:nvSpPr>
                <p:cNvPr id="1045" name="AutoShape 21"/>
                <p:cNvSpPr>
                  <a:spLocks noChangeArrowheads="1"/>
                </p:cNvSpPr>
                <p:nvPr/>
              </p:nvSpPr>
              <p:spPr bwMode="auto">
                <a:xfrm>
                  <a:off x="3816" y="8762"/>
                  <a:ext cx="1958" cy="75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0" i="0" u="none" strike="noStrike" cap="none" normalizeH="0" baseline="0" dirty="0" smtClean="0">
                      <a:ln>
                        <a:noFill/>
                      </a:ln>
                      <a:solidFill>
                        <a:schemeClr val="tx1"/>
                      </a:solidFill>
                      <a:effectLst/>
                      <a:latin typeface="Times New Roman" pitchFamily="18" charset="0"/>
                      <a:cs typeface="Arial" pitchFamily="34" charset="0"/>
                    </a:rPr>
                    <a:t>За відношенням до балансу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AutoShape 22"/>
                <p:cNvSpPr>
                  <a:spLocks noChangeArrowheads="1"/>
                </p:cNvSpPr>
                <p:nvPr/>
              </p:nvSpPr>
              <p:spPr bwMode="auto">
                <a:xfrm>
                  <a:off x="6044" y="8762"/>
                  <a:ext cx="1957" cy="75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0" i="0" u="none" strike="noStrike" cap="none" normalizeH="0" baseline="0" dirty="0" smtClean="0">
                      <a:ln>
                        <a:noFill/>
                      </a:ln>
                      <a:solidFill>
                        <a:schemeClr val="tx1"/>
                      </a:solidFill>
                      <a:effectLst/>
                      <a:latin typeface="Times New Roman" pitchFamily="18" charset="0"/>
                      <a:cs typeface="Arial" pitchFamily="34" charset="0"/>
                    </a:rPr>
                    <a:t>Для бухгалтерського обліку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Line 23"/>
                <p:cNvSpPr>
                  <a:spLocks noChangeShapeType="1"/>
                </p:cNvSpPr>
                <p:nvPr/>
              </p:nvSpPr>
              <p:spPr bwMode="auto">
                <a:xfrm>
                  <a:off x="4761" y="8477"/>
                  <a:ext cx="0" cy="28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48" name="Line 24"/>
                <p:cNvSpPr>
                  <a:spLocks noChangeShapeType="1"/>
                </p:cNvSpPr>
                <p:nvPr/>
              </p:nvSpPr>
              <p:spPr bwMode="auto">
                <a:xfrm>
                  <a:off x="2601" y="8572"/>
                  <a:ext cx="445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9" name="Line 25"/>
                <p:cNvSpPr>
                  <a:spLocks noChangeShapeType="1"/>
                </p:cNvSpPr>
                <p:nvPr/>
              </p:nvSpPr>
              <p:spPr bwMode="auto">
                <a:xfrm>
                  <a:off x="2601" y="8572"/>
                  <a:ext cx="0" cy="1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50" name="Line 26"/>
                <p:cNvSpPr>
                  <a:spLocks noChangeShapeType="1"/>
                </p:cNvSpPr>
                <p:nvPr/>
              </p:nvSpPr>
              <p:spPr bwMode="auto">
                <a:xfrm>
                  <a:off x="7056" y="8572"/>
                  <a:ext cx="0" cy="1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51" name="AutoShape 27"/>
                <p:cNvSpPr>
                  <a:spLocks noChangeArrowheads="1"/>
                </p:cNvSpPr>
                <p:nvPr/>
              </p:nvSpPr>
              <p:spPr bwMode="auto">
                <a:xfrm>
                  <a:off x="1521" y="9804"/>
                  <a:ext cx="2086" cy="269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Calibri" pitchFamily="34" charset="0"/>
                    <a:buChar char="1"/>
                    <a:tabLst/>
                  </a:pPr>
                  <a:r>
                    <a:rPr kumimoji="0" lang="uk-UA" sz="900" b="0" i="0" u="none" strike="noStrike" cap="none" normalizeH="0" baseline="0" smtClean="0">
                      <a:ln>
                        <a:noFill/>
                      </a:ln>
                      <a:solidFill>
                        <a:schemeClr val="tx1"/>
                      </a:solidFill>
                      <a:effectLst/>
                      <a:latin typeface="Calibri" pitchFamily="34" charset="0"/>
                      <a:cs typeface="Arial" pitchFamily="34" charset="0"/>
                    </a:rPr>
                    <a:t>. Інвестиції на заміну основних засобів.</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2"/>
                    <a:tabLst/>
                  </a:pPr>
                  <a:r>
                    <a:rPr kumimoji="0" lang="uk-UA" sz="900" b="0" i="0" u="none" strike="noStrike" cap="none" normalizeH="0" baseline="0" smtClean="0">
                      <a:ln>
                        <a:noFill/>
                      </a:ln>
                      <a:solidFill>
                        <a:schemeClr val="tx1"/>
                      </a:solidFill>
                      <a:effectLst/>
                      <a:latin typeface="Calibri" pitchFamily="34" charset="0"/>
                      <a:cs typeface="Arial" pitchFamily="34" charset="0"/>
                    </a:rPr>
                    <a:t>. Інвестиції на розширення виробництва.</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3"/>
                    <a:tabLst/>
                  </a:pPr>
                  <a:r>
                    <a:rPr kumimoji="0" lang="uk-UA" sz="900" b="0" i="0" u="none" strike="noStrike" cap="none" normalizeH="0" baseline="0" smtClean="0">
                      <a:ln>
                        <a:noFill/>
                      </a:ln>
                      <a:solidFill>
                        <a:schemeClr val="tx1"/>
                      </a:solidFill>
                      <a:effectLst/>
                      <a:latin typeface="Calibri" pitchFamily="34" charset="0"/>
                      <a:cs typeface="Arial" pitchFamily="34" charset="0"/>
                    </a:rPr>
                    <a:t>. Інвестиції на модернізацію виробництва.</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4"/>
                    <a:tabLst/>
                  </a:pPr>
                  <a:r>
                    <a:rPr kumimoji="0" lang="uk-UA" sz="900" b="0" i="0" u="none" strike="noStrike" cap="none" normalizeH="0" baseline="0" smtClean="0">
                      <a:ln>
                        <a:noFill/>
                      </a:ln>
                      <a:solidFill>
                        <a:schemeClr val="tx1"/>
                      </a:solidFill>
                      <a:effectLst/>
                      <a:latin typeface="Calibri" pitchFamily="34" charset="0"/>
                      <a:cs typeface="Arial" pitchFamily="34" charset="0"/>
                    </a:rPr>
                    <a:t>. Стратегічні інвестиції.</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5"/>
                    <a:tabLst/>
                  </a:pPr>
                  <a:r>
                    <a:rPr kumimoji="0" lang="uk-UA" sz="900" b="0" i="0" u="none" strike="noStrike" cap="none" normalizeH="0" baseline="0" smtClean="0">
                      <a:ln>
                        <a:noFill/>
                      </a:ln>
                      <a:solidFill>
                        <a:schemeClr val="tx1"/>
                      </a:solidFill>
                      <a:effectLst/>
                      <a:latin typeface="Calibri" pitchFamily="34" charset="0"/>
                      <a:cs typeface="Arial" pitchFamily="34" charset="0"/>
                    </a:rPr>
                    <a:t>. Соціальні інвестиції.</a:t>
                  </a:r>
                  <a:endParaRPr kumimoji="0" lang="uk-UA" sz="900" b="0" i="0" u="none" strike="noStrike" cap="none" normalizeH="0" baseline="0" smtClean="0">
                    <a:ln>
                      <a:noFill/>
                    </a:ln>
                    <a:solidFill>
                      <a:schemeClr val="tx1"/>
                    </a:solidFill>
                    <a:effectLst/>
                    <a:latin typeface="Arial" pitchFamily="34" charset="0"/>
                    <a:cs typeface="Arial" pitchFamily="34" charset="0"/>
                  </a:endParaRPr>
                </a:p>
              </p:txBody>
            </p:sp>
            <p:sp>
              <p:nvSpPr>
                <p:cNvPr id="1052" name="AutoShape 28"/>
                <p:cNvSpPr>
                  <a:spLocks noChangeArrowheads="1"/>
                </p:cNvSpPr>
                <p:nvPr/>
              </p:nvSpPr>
              <p:spPr bwMode="auto">
                <a:xfrm>
                  <a:off x="3816" y="9804"/>
                  <a:ext cx="2088" cy="179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Calibri" pitchFamily="34" charset="0"/>
                    <a:buChar char="1"/>
                    <a:tabLst/>
                  </a:pPr>
                  <a:r>
                    <a:rPr kumimoji="0" lang="uk-UA" sz="900" b="0" i="0" u="none" strike="noStrike" cap="none" normalizeH="0" baseline="0" dirty="0" smtClean="0">
                      <a:ln>
                        <a:noFill/>
                      </a:ln>
                      <a:solidFill>
                        <a:schemeClr val="tx1"/>
                      </a:solidFill>
                      <a:effectLst/>
                      <a:latin typeface="Calibri" pitchFamily="34" charset="0"/>
                      <a:cs typeface="Arial" pitchFamily="34" charset="0"/>
                    </a:rPr>
                    <a:t>. Грошові внески, банківські вклади, паї акції та інші цінні папери.</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2"/>
                    <a:tabLst/>
                  </a:pPr>
                  <a:r>
                    <a:rPr kumimoji="0" lang="uk-UA" sz="900" b="0" i="0" u="none" strike="noStrike" cap="none" normalizeH="0" baseline="0" dirty="0" smtClean="0">
                      <a:ln>
                        <a:noFill/>
                      </a:ln>
                      <a:solidFill>
                        <a:schemeClr val="tx1"/>
                      </a:solidFill>
                      <a:effectLst/>
                      <a:latin typeface="Calibri" pitchFamily="34" charset="0"/>
                      <a:cs typeface="Arial" pitchFamily="34" charset="0"/>
                    </a:rPr>
                    <a:t>. Майно.</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3"/>
                    <a:tabLst/>
                  </a:pPr>
                  <a:r>
                    <a:rPr kumimoji="0" lang="uk-UA" sz="900" b="0" i="0" u="none" strike="noStrike" cap="none" normalizeH="0" baseline="0" dirty="0" smtClean="0">
                      <a:ln>
                        <a:noFill/>
                      </a:ln>
                      <a:solidFill>
                        <a:schemeClr val="tx1"/>
                      </a:solidFill>
                      <a:effectLst/>
                      <a:latin typeface="Calibri" pitchFamily="34" charset="0"/>
                      <a:cs typeface="Arial" pitchFamily="34" charset="0"/>
                    </a:rPr>
                    <a:t>. Майнові права.</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4"/>
                    <a:tabLst/>
                  </a:pPr>
                  <a:r>
                    <a:rPr kumimoji="0" lang="uk-UA" sz="900" b="0" i="0" u="none" strike="noStrike" cap="none" normalizeH="0" baseline="0" dirty="0" smtClean="0">
                      <a:ln>
                        <a:noFill/>
                      </a:ln>
                      <a:solidFill>
                        <a:schemeClr val="tx1"/>
                      </a:solidFill>
                      <a:effectLst/>
                      <a:latin typeface="Calibri" pitchFamily="34" charset="0"/>
                      <a:cs typeface="Arial" pitchFamily="34" charset="0"/>
                    </a:rPr>
                    <a:t>. Інші цінності.</a:t>
                  </a:r>
                  <a:r>
                    <a:rPr kumimoji="0" lang="uk-UA" sz="900" b="1" i="0" u="none" strike="noStrike" cap="none" normalizeH="0" baseline="0" dirty="0" smtClean="0">
                      <a:ln>
                        <a:noFill/>
                      </a:ln>
                      <a:solidFill>
                        <a:schemeClr val="tx1"/>
                      </a:solidFill>
                      <a:effectLst/>
                      <a:latin typeface="Calibri" pitchFamily="34" charset="0"/>
                      <a:cs typeface="Arial" pitchFamily="34" charset="0"/>
                    </a:rPr>
                    <a:t> </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AutoShape 29"/>
                <p:cNvSpPr>
                  <a:spLocks noChangeArrowheads="1"/>
                </p:cNvSpPr>
                <p:nvPr/>
              </p:nvSpPr>
              <p:spPr bwMode="auto">
                <a:xfrm>
                  <a:off x="6044" y="9804"/>
                  <a:ext cx="1957" cy="113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Calibri" pitchFamily="34" charset="0"/>
                    <a:buChar char="1"/>
                    <a:tabLst/>
                  </a:pPr>
                  <a:r>
                    <a:rPr kumimoji="0" lang="uk-UA" sz="900" b="0" i="0" u="none" strike="noStrike" cap="none" normalizeH="0" baseline="0" smtClean="0">
                      <a:ln>
                        <a:noFill/>
                      </a:ln>
                      <a:solidFill>
                        <a:schemeClr val="tx1"/>
                      </a:solidFill>
                      <a:effectLst/>
                      <a:latin typeface="Calibri" pitchFamily="34" charset="0"/>
                      <a:cs typeface="Arial" pitchFamily="34" charset="0"/>
                    </a:rPr>
                    <a:t>. Капітальні інвестиції.</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2"/>
                    <a:tabLst/>
                  </a:pPr>
                  <a:r>
                    <a:rPr kumimoji="0" lang="uk-UA" sz="900" b="0" i="0" u="none" strike="noStrike" cap="none" normalizeH="0" baseline="0" smtClean="0">
                      <a:ln>
                        <a:noFill/>
                      </a:ln>
                      <a:solidFill>
                        <a:schemeClr val="tx1"/>
                      </a:solidFill>
                      <a:effectLst/>
                      <a:latin typeface="Calibri" pitchFamily="34" charset="0"/>
                      <a:cs typeface="Arial" pitchFamily="34" charset="0"/>
                    </a:rPr>
                    <a:t>. Фінансові інвестиції:</a:t>
                  </a:r>
                </a:p>
                <a:p>
                  <a:pPr marL="0" marR="0" lvl="0" indent="180000" algn="l" defTabSz="914400" rtl="0" eaLnBrk="1" fontAlgn="base" latinLnBrk="0" hangingPunct="1">
                    <a:lnSpc>
                      <a:spcPct val="100000"/>
                    </a:lnSpc>
                    <a:spcBef>
                      <a:spcPct val="0"/>
                    </a:spcBef>
                    <a:buClrTx/>
                    <a:buSzTx/>
                    <a:buFontTx/>
                    <a:buNone/>
                    <a:tabLst/>
                  </a:pPr>
                  <a:r>
                    <a:rPr kumimoji="0" lang="uk-UA" sz="900" b="0" i="0" u="none" strike="noStrike" cap="none" normalizeH="0" baseline="0" smtClean="0">
                      <a:ln>
                        <a:noFill/>
                      </a:ln>
                      <a:solidFill>
                        <a:schemeClr val="tx1"/>
                      </a:solidFill>
                      <a:effectLst/>
                      <a:latin typeface="Calibri" pitchFamily="34" charset="0"/>
                      <a:cs typeface="Arial" pitchFamily="34" charset="0"/>
                    </a:rPr>
                    <a:t>1) довгострокові;</a:t>
                  </a:r>
                  <a:endParaRPr kumimoji="0" lang="uk-UA" sz="900" b="0" i="0" u="none" strike="noStrike" cap="none" normalizeH="0" baseline="0" smtClean="0">
                    <a:ln>
                      <a:noFill/>
                    </a:ln>
                    <a:solidFill>
                      <a:schemeClr val="tx1"/>
                    </a:solidFill>
                    <a:effectLst/>
                    <a:latin typeface="Times New Roman" pitchFamily="18" charset="0"/>
                    <a:cs typeface="Arial" pitchFamily="34" charset="0"/>
                  </a:endParaRPr>
                </a:p>
                <a:p>
                  <a:pPr marL="0" marR="0" lvl="0" indent="180000" algn="l" defTabSz="914400" rtl="0" eaLnBrk="1" fontAlgn="base" latinLnBrk="0" hangingPunct="1">
                    <a:lnSpc>
                      <a:spcPct val="100000"/>
                    </a:lnSpc>
                    <a:spcBef>
                      <a:spcPct val="0"/>
                    </a:spcBef>
                    <a:spcAft>
                      <a:spcPts val="1000"/>
                    </a:spcAft>
                    <a:buClrTx/>
                    <a:buSzTx/>
                    <a:buFontTx/>
                    <a:buNone/>
                    <a:tabLst/>
                  </a:pPr>
                  <a:r>
                    <a:rPr kumimoji="0" lang="uk-UA" sz="900" b="0" i="0" u="none" strike="noStrike" cap="none" normalizeH="0" baseline="0" smtClean="0">
                      <a:ln>
                        <a:noFill/>
                      </a:ln>
                      <a:solidFill>
                        <a:schemeClr val="tx1"/>
                      </a:solidFill>
                      <a:effectLst/>
                      <a:latin typeface="Calibri" pitchFamily="34" charset="0"/>
                      <a:cs typeface="Arial" pitchFamily="34" charset="0"/>
                    </a:rPr>
                    <a:t>2) поточні.</a:t>
                  </a:r>
                  <a:endParaRPr kumimoji="0" lang="uk-UA" sz="9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054" name="AutoShape 30"/>
                <p:cNvSpPr>
                  <a:spLocks noChangeArrowheads="1"/>
                </p:cNvSpPr>
                <p:nvPr/>
              </p:nvSpPr>
              <p:spPr bwMode="auto">
                <a:xfrm>
                  <a:off x="1521" y="12786"/>
                  <a:ext cx="6480" cy="47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Arial" pitchFamily="34" charset="0"/>
                    </a:rPr>
                    <a:t>Результат інвестування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Line 32"/>
                <p:cNvSpPr>
                  <a:spLocks noChangeShapeType="1"/>
                </p:cNvSpPr>
                <p:nvPr/>
              </p:nvSpPr>
              <p:spPr bwMode="auto">
                <a:xfrm>
                  <a:off x="2534" y="9519"/>
                  <a:ext cx="0" cy="28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57" name="Line 33"/>
                <p:cNvSpPr>
                  <a:spLocks noChangeShapeType="1"/>
                </p:cNvSpPr>
                <p:nvPr/>
              </p:nvSpPr>
              <p:spPr bwMode="auto">
                <a:xfrm>
                  <a:off x="4761" y="9519"/>
                  <a:ext cx="0" cy="28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58" name="Line 34"/>
                <p:cNvSpPr>
                  <a:spLocks noChangeShapeType="1"/>
                </p:cNvSpPr>
                <p:nvPr/>
              </p:nvSpPr>
              <p:spPr bwMode="auto">
                <a:xfrm>
                  <a:off x="7056" y="9519"/>
                  <a:ext cx="0" cy="28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60" name="Line 36"/>
                <p:cNvSpPr>
                  <a:spLocks noChangeShapeType="1"/>
                </p:cNvSpPr>
                <p:nvPr/>
              </p:nvSpPr>
              <p:spPr bwMode="auto">
                <a:xfrm>
                  <a:off x="2534" y="12502"/>
                  <a:ext cx="0" cy="2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grpSp>
      </p:grpSp>
      <p:pic>
        <p:nvPicPr>
          <p:cNvPr id="1062" name="Picture 38" descr="https://pp.userapi.com/c638025/v638025416/2bfe6/LtDN1KaEASY.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1200004">
            <a:off x="84159" y="5029228"/>
            <a:ext cx="1934535" cy="1450901"/>
          </a:xfrm>
          <a:prstGeom prst="rect">
            <a:avLst/>
          </a:prstGeom>
          <a:noFill/>
        </p:spPr>
      </p:pic>
      <p:pic>
        <p:nvPicPr>
          <p:cNvPr id="1064" name="Picture 40" descr="https://pp.userapi.com/c638025/v638025416/2bfed/bujz46gb89o.jpg"/>
          <p:cNvPicPr>
            <a:picLocks noChangeAspect="1" noChangeArrowheads="1"/>
          </p:cNvPicPr>
          <p:nvPr/>
        </p:nvPicPr>
        <p:blipFill>
          <a:blip r:embed="rId3">
            <a:clrChange>
              <a:clrFrom>
                <a:srgbClr val="FFFFFF"/>
              </a:clrFrom>
              <a:clrTo>
                <a:srgbClr val="FFFFFF">
                  <a:alpha val="0"/>
                </a:srgbClr>
              </a:clrTo>
            </a:clrChange>
          </a:blip>
          <a:srcRect r="5882" b="4025"/>
          <a:stretch>
            <a:fillRect/>
          </a:stretch>
        </p:blipFill>
        <p:spPr bwMode="auto">
          <a:xfrm>
            <a:off x="6572264" y="1785926"/>
            <a:ext cx="2286016" cy="1428760"/>
          </a:xfrm>
          <a:prstGeom prst="rect">
            <a:avLst/>
          </a:prstGeom>
          <a:noFill/>
        </p:spPr>
      </p:pic>
      <p:pic>
        <p:nvPicPr>
          <p:cNvPr id="1065" name="Picture 4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929322" y="5143512"/>
            <a:ext cx="147802" cy="1143008"/>
          </a:xfrm>
          <a:prstGeom prst="rect">
            <a:avLst/>
          </a:prstGeom>
          <a:noFill/>
          <a:ln w="9525">
            <a:noFill/>
            <a:miter lim="800000"/>
            <a:headEnd/>
            <a:tailEnd/>
          </a:ln>
          <a:effectLst/>
        </p:spPr>
      </p:pic>
      <p:pic>
        <p:nvPicPr>
          <p:cNvPr id="1066" name="Picture 42"/>
          <p:cNvPicPr>
            <a:picLocks noChangeAspect="1" noChangeArrowheads="1"/>
          </p:cNvPicPr>
          <p:nvPr/>
        </p:nvPicPr>
        <p:blipFill>
          <a:blip r:embed="rId4">
            <a:clrChange>
              <a:clrFrom>
                <a:srgbClr val="FFFFFF"/>
              </a:clrFrom>
              <a:clrTo>
                <a:srgbClr val="FFFFFF">
                  <a:alpha val="0"/>
                </a:srgbClr>
              </a:clrTo>
            </a:clrChange>
          </a:blip>
          <a:srcRect t="32328"/>
          <a:stretch>
            <a:fillRect/>
          </a:stretch>
        </p:blipFill>
        <p:spPr bwMode="auto">
          <a:xfrm>
            <a:off x="4500562" y="5572140"/>
            <a:ext cx="142876" cy="74771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285720" y="642918"/>
          <a:ext cx="8429684"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066800"/>
          </a:xfrm>
        </p:spPr>
        <p:txBody>
          <a:bodyPr>
            <a:normAutofit fontScale="90000"/>
          </a:bodyPr>
          <a:lstStyle/>
          <a:p>
            <a:pPr algn="ctr"/>
            <a:r>
              <a:rPr lang="uk-UA" dirty="0" smtClean="0"/>
              <a:t>Етапи внутрішнього аудиту операцій із фінансовими інвестиціями:</a:t>
            </a:r>
            <a:r>
              <a:rPr lang="ru-RU" dirty="0" smtClean="0"/>
              <a:t/>
            </a:r>
            <a:br>
              <a:rPr lang="ru-RU" dirty="0" smtClean="0"/>
            </a:br>
            <a:endParaRPr lang="ru-RU" dirty="0"/>
          </a:p>
        </p:txBody>
      </p:sp>
      <p:pic>
        <p:nvPicPr>
          <p:cNvPr id="1026" name="Picture 2" descr="https://pp.userapi.com/c638025/v638025416/2c793/0PgrW_oHWi0.jpg"/>
          <p:cNvPicPr>
            <a:picLocks noChangeAspect="1" noChangeArrowheads="1"/>
          </p:cNvPicPr>
          <p:nvPr/>
        </p:nvPicPr>
        <p:blipFill>
          <a:blip r:embed="rId2">
            <a:clrChange>
              <a:clrFrom>
                <a:srgbClr val="FFFFFF"/>
              </a:clrFrom>
              <a:clrTo>
                <a:srgbClr val="FFFFFF">
                  <a:alpha val="0"/>
                </a:srgbClr>
              </a:clrTo>
            </a:clrChange>
          </a:blip>
          <a:srcRect l="8889" r="10000"/>
          <a:stretch>
            <a:fillRect/>
          </a:stretch>
        </p:blipFill>
        <p:spPr bwMode="auto">
          <a:xfrm>
            <a:off x="1785918" y="1428736"/>
            <a:ext cx="5572164" cy="5284429"/>
          </a:xfrm>
          <a:prstGeom prst="rect">
            <a:avLst/>
          </a:prstGeom>
          <a:noFill/>
        </p:spPr>
      </p:pic>
      <p:pic>
        <p:nvPicPr>
          <p:cNvPr id="1030" name="Picture 6" descr="https://pp.userapi.com/c638025/v638025416/2c7e3/E6ShgsGbpsQ.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44" y="1785926"/>
            <a:ext cx="2071702" cy="1159352"/>
          </a:xfrm>
          <a:prstGeom prst="rect">
            <a:avLst/>
          </a:prstGeom>
          <a:noFill/>
        </p:spPr>
      </p:pic>
      <p:pic>
        <p:nvPicPr>
          <p:cNvPr id="1032" name="Picture 8" descr="https://pp.userapi.com/c638025/v638025416/2c7da/ce9TeV9JLcI.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00892" y="5000636"/>
            <a:ext cx="2286016" cy="1574086"/>
          </a:xfrm>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6000792" cy="2928958"/>
          </a:xfrm>
        </p:spPr>
        <p:txBody>
          <a:bodyPr>
            <a:normAutofit fontScale="85000" lnSpcReduction="10000"/>
          </a:bodyPr>
          <a:lstStyle/>
          <a:p>
            <a:pPr marL="0" indent="0" algn="just">
              <a:lnSpc>
                <a:spcPct val="120000"/>
              </a:lnSpc>
              <a:spcBef>
                <a:spcPts val="0"/>
              </a:spcBef>
              <a:buNone/>
            </a:pPr>
            <a:r>
              <a:rPr lang="uk-UA" dirty="0" smtClean="0"/>
              <a:t>У інвестиційному аудиті перевірки не обмежуються бухгалтерським урахуванням, можуть включати оцінку організаційної структури, комп'ютерних операцій, методів виробництва, маркетингу будь-який інший області, у якій аудитор кваліфікований. </a:t>
            </a:r>
          </a:p>
        </p:txBody>
      </p:sp>
      <p:sp>
        <p:nvSpPr>
          <p:cNvPr id="4" name="TextBox 3"/>
          <p:cNvSpPr txBox="1"/>
          <p:nvPr/>
        </p:nvSpPr>
        <p:spPr>
          <a:xfrm>
            <a:off x="3214678" y="3857628"/>
            <a:ext cx="5572164" cy="2643205"/>
          </a:xfrm>
          <a:prstGeom prst="rect">
            <a:avLst/>
          </a:prstGeom>
          <a:noFill/>
        </p:spPr>
        <p:txBody>
          <a:bodyPr wrap="square" rtlCol="0">
            <a:spAutoFit/>
          </a:bodyPr>
          <a:lstStyle/>
          <a:p>
            <a:pPr algn="just"/>
            <a:r>
              <a:rPr lang="uk-UA" sz="2400" dirty="0" smtClean="0"/>
              <a:t>Інвестиційний аудит дає змоги виявити потенційні збитки інвестора, які можуть виникнути через некомпетентності чи недобросовісності керівників підприємства – об'єкта інвестування. </a:t>
            </a:r>
          </a:p>
          <a:p>
            <a:pPr algn="just"/>
            <a:endParaRPr lang="ru-RU" dirty="0"/>
          </a:p>
        </p:txBody>
      </p:sp>
      <p:pic>
        <p:nvPicPr>
          <p:cNvPr id="27652" name="Picture 4" descr="http://www.ap7.ru/wp-content/uploads/2016/02/mobileaffiliateprogram10.png"/>
          <p:cNvPicPr>
            <a:picLocks noChangeAspect="1" noChangeArrowheads="1"/>
          </p:cNvPicPr>
          <p:nvPr/>
        </p:nvPicPr>
        <p:blipFill>
          <a:blip r:embed="rId2">
            <a:clrChange>
              <a:clrFrom>
                <a:srgbClr val="FFFFFF"/>
              </a:clrFrom>
              <a:clrTo>
                <a:srgbClr val="FFFFFF">
                  <a:alpha val="0"/>
                </a:srgbClr>
              </a:clrTo>
            </a:clrChange>
          </a:blip>
          <a:srcRect r="25000"/>
          <a:stretch>
            <a:fillRect/>
          </a:stretch>
        </p:blipFill>
        <p:spPr bwMode="auto">
          <a:xfrm>
            <a:off x="6286512" y="857232"/>
            <a:ext cx="2686798" cy="2571768"/>
          </a:xfrm>
          <a:prstGeom prst="rect">
            <a:avLst/>
          </a:prstGeom>
          <a:noFill/>
        </p:spPr>
      </p:pic>
      <p:pic>
        <p:nvPicPr>
          <p:cNvPr id="27654" name="Picture 6" descr="http://fonday.ru/images/hosting/9/9/original/99966Iax4D3ySo5Qnu.jpg"/>
          <p:cNvPicPr>
            <a:picLocks noChangeAspect="1" noChangeArrowheads="1"/>
          </p:cNvPicPr>
          <p:nvPr/>
        </p:nvPicPr>
        <p:blipFill>
          <a:blip r:embed="rId3">
            <a:clrChange>
              <a:clrFrom>
                <a:srgbClr val="FFFFFF"/>
              </a:clrFrom>
              <a:clrTo>
                <a:srgbClr val="FFFFFF">
                  <a:alpha val="0"/>
                </a:srgbClr>
              </a:clrTo>
            </a:clrChange>
          </a:blip>
          <a:srcRect l="13292"/>
          <a:stretch>
            <a:fillRect/>
          </a:stretch>
        </p:blipFill>
        <p:spPr bwMode="auto">
          <a:xfrm>
            <a:off x="357158" y="3714752"/>
            <a:ext cx="3261986" cy="2826242"/>
          </a:xfrm>
          <a:prstGeom prst="rect">
            <a:avLst/>
          </a:prstGeom>
          <a:noFill/>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66800"/>
          </a:xfrm>
        </p:spPr>
        <p:txBody>
          <a:bodyPr>
            <a:normAutofit fontScale="90000"/>
          </a:bodyPr>
          <a:lstStyle/>
          <a:p>
            <a:pPr algn="ctr"/>
            <a:r>
              <a:rPr lang="ru-RU" b="1" dirty="0" smtClean="0"/>
              <a:t> </a:t>
            </a:r>
            <a:r>
              <a:rPr lang="ru-RU" dirty="0" smtClean="0"/>
              <a:t/>
            </a:r>
            <a:br>
              <a:rPr lang="ru-RU" dirty="0" smtClean="0"/>
            </a:br>
            <a:r>
              <a:rPr lang="uk-UA" b="1" dirty="0" smtClean="0"/>
              <a:t>2. Внутрішній аудит фінансових інвестицій</a:t>
            </a:r>
            <a:r>
              <a:rPr lang="ru-RU" dirty="0" smtClean="0"/>
              <a:t/>
            </a:r>
            <a:br>
              <a:rPr lang="ru-RU" dirty="0" smtClean="0"/>
            </a:br>
            <a:endParaRPr lang="ru-RU" dirty="0"/>
          </a:p>
        </p:txBody>
      </p:sp>
      <p:sp>
        <p:nvSpPr>
          <p:cNvPr id="3" name="Содержимое 2"/>
          <p:cNvSpPr>
            <a:spLocks noGrp="1"/>
          </p:cNvSpPr>
          <p:nvPr>
            <p:ph idx="1"/>
          </p:nvPr>
        </p:nvSpPr>
        <p:spPr>
          <a:xfrm>
            <a:off x="3714744" y="1857364"/>
            <a:ext cx="5072098" cy="1857388"/>
          </a:xfrm>
        </p:spPr>
        <p:txBody>
          <a:bodyPr>
            <a:normAutofit fontScale="70000" lnSpcReduction="20000"/>
          </a:bodyPr>
          <a:lstStyle/>
          <a:p>
            <a:pPr marL="0" indent="0" algn="just">
              <a:lnSpc>
                <a:spcPct val="120000"/>
              </a:lnSpc>
              <a:spcBef>
                <a:spcPts val="0"/>
              </a:spcBef>
              <a:buNone/>
            </a:pPr>
            <a:r>
              <a:rPr lang="uk-UA" b="1" u="sng" dirty="0" smtClean="0"/>
              <a:t>Фінансові інвестиції </a:t>
            </a:r>
            <a:r>
              <a:rPr lang="uk-UA" dirty="0" smtClean="0"/>
              <a:t>– інвестиції пов’язанні з вкладенням коштів та інших активів в цінні папери суб’єктів господарської діяльності з метою отримання в майбутньому прибутку.</a:t>
            </a:r>
          </a:p>
          <a:p>
            <a:pPr>
              <a:buNone/>
            </a:pPr>
            <a:endParaRPr lang="uk-UA" dirty="0" smtClean="0"/>
          </a:p>
        </p:txBody>
      </p:sp>
      <p:sp>
        <p:nvSpPr>
          <p:cNvPr id="6" name="TextBox 5"/>
          <p:cNvSpPr txBox="1"/>
          <p:nvPr/>
        </p:nvSpPr>
        <p:spPr>
          <a:xfrm>
            <a:off x="214282" y="3786190"/>
            <a:ext cx="6715172" cy="2825389"/>
          </a:xfrm>
          <a:prstGeom prst="rect">
            <a:avLst/>
          </a:prstGeom>
          <a:noFill/>
        </p:spPr>
        <p:txBody>
          <a:bodyPr wrap="square" rtlCol="0">
            <a:spAutoFit/>
          </a:bodyPr>
          <a:lstStyle/>
          <a:p>
            <a:pPr indent="450000">
              <a:lnSpc>
                <a:spcPct val="120000"/>
              </a:lnSpc>
            </a:pPr>
            <a:r>
              <a:rPr lang="uk-UA" sz="1900" u="sng" dirty="0" smtClean="0"/>
              <a:t>Важливий момент внутрішнього аудиту фінансових інвестицій </a:t>
            </a:r>
            <a:r>
              <a:rPr lang="uk-UA" sz="1900" dirty="0" smtClean="0"/>
              <a:t>– використання показника визначення поточної вартості вхідних і вихідних грошових протоків. </a:t>
            </a:r>
          </a:p>
          <a:p>
            <a:pPr indent="450000">
              <a:lnSpc>
                <a:spcPct val="120000"/>
              </a:lnSpc>
            </a:pPr>
            <a:r>
              <a:rPr lang="uk-UA" sz="1900" dirty="0" smtClean="0"/>
              <a:t>Головне при цьому – вибір відповідних періодів, розрахунок фактичних і прогнозних надходжень та видатків грошових ресурсів, чистого грошового потоку та дисконтової вартості.</a:t>
            </a:r>
            <a:endParaRPr lang="ru-RU" sz="1900" dirty="0" smtClean="0"/>
          </a:p>
          <a:p>
            <a:endParaRPr lang="ru-RU" dirty="0"/>
          </a:p>
        </p:txBody>
      </p:sp>
      <p:pic>
        <p:nvPicPr>
          <p:cNvPr id="7172" name="Picture 4" descr="https://pp.userapi.com/c638025/v638025416/2c014/Ead5gHhMSQQ.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44" y="1857364"/>
            <a:ext cx="3571900" cy="1838937"/>
          </a:xfrm>
          <a:prstGeom prst="rect">
            <a:avLst/>
          </a:prstGeom>
          <a:noFill/>
        </p:spPr>
      </p:pic>
      <p:pic>
        <p:nvPicPr>
          <p:cNvPr id="7174" name="Picture 6" descr="http://foneyes.ru/img/picture/Feb/24/c8b55fb50280c52b0fa85919d1212290/7.jpg"/>
          <p:cNvPicPr>
            <a:picLocks noChangeAspect="1" noChangeArrowheads="1"/>
          </p:cNvPicPr>
          <p:nvPr/>
        </p:nvPicPr>
        <p:blipFill>
          <a:blip r:embed="rId3" cstate="print"/>
          <a:srcRect/>
          <a:stretch>
            <a:fillRect/>
          </a:stretch>
        </p:blipFill>
        <p:spPr bwMode="auto">
          <a:xfrm>
            <a:off x="6715140" y="3500438"/>
            <a:ext cx="2000264" cy="2966101"/>
          </a:xfrm>
          <a:prstGeom prst="rect">
            <a:avLst/>
          </a:prstGeom>
          <a:noFill/>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574428"/>
          </a:xfrm>
        </p:spPr>
        <p:txBody>
          <a:bodyPr/>
          <a:lstStyle/>
          <a:p>
            <a:pPr marL="0" indent="0" algn="just">
              <a:spcBef>
                <a:spcPts val="0"/>
              </a:spcBef>
              <a:buNone/>
            </a:pPr>
            <a:r>
              <a:rPr lang="uk-UA" dirty="0" smtClean="0"/>
              <a:t>Аудитор за даними звітності проводить аналіз руху грошових потоків. При цьому розраховується </a:t>
            </a:r>
            <a:r>
              <a:rPr lang="uk-UA" i="1" u="sng" dirty="0" smtClean="0"/>
              <a:t>коефіцієнт наявних грошових ресурсів:</a:t>
            </a:r>
          </a:p>
          <a:p>
            <a:pPr marL="0" indent="0">
              <a:spcBef>
                <a:spcPts val="0"/>
              </a:spcBef>
              <a:buNone/>
            </a:pPr>
            <a:endParaRPr lang="uk-UA" i="1" u="sng" dirty="0" smtClean="0"/>
          </a:p>
          <a:p>
            <a:pPr marL="0" indent="0">
              <a:spcBef>
                <a:spcPts val="0"/>
              </a:spcBef>
              <a:buNone/>
            </a:pPr>
            <a:endParaRPr lang="uk-UA" i="1" u="sng" dirty="0" smtClean="0"/>
          </a:p>
          <a:p>
            <a:pPr marL="0" indent="0">
              <a:spcBef>
                <a:spcPts val="0"/>
              </a:spcBef>
              <a:buNone/>
            </a:pPr>
            <a:endParaRPr lang="uk-UA" i="1" u="sng" dirty="0" smtClean="0"/>
          </a:p>
          <a:p>
            <a:pPr marL="0" indent="0">
              <a:spcBef>
                <a:spcPts val="0"/>
              </a:spcBef>
              <a:buNone/>
            </a:pPr>
            <a:endParaRPr lang="uk-UA" i="1" u="sng" dirty="0" smtClean="0"/>
          </a:p>
          <a:p>
            <a:pPr marL="0" indent="0">
              <a:spcBef>
                <a:spcPts val="0"/>
              </a:spcBef>
              <a:buNone/>
            </a:pPr>
            <a:r>
              <a:rPr lang="uk-UA" dirty="0" smtClean="0"/>
              <a:t>ГК – наявні грошові кошти;</a:t>
            </a:r>
            <a:endParaRPr lang="ru-RU" dirty="0" smtClean="0"/>
          </a:p>
          <a:p>
            <a:pPr marL="0" indent="0">
              <a:spcBef>
                <a:spcPts val="0"/>
              </a:spcBef>
              <a:buNone/>
            </a:pPr>
            <a:r>
              <a:rPr lang="uk-UA" dirty="0" smtClean="0"/>
              <a:t>Об. </a:t>
            </a:r>
            <a:r>
              <a:rPr lang="uk-UA" dirty="0" err="1" smtClean="0"/>
              <a:t>зас</a:t>
            </a:r>
            <a:r>
              <a:rPr lang="uk-UA" dirty="0" smtClean="0"/>
              <a:t>. – оборотні засоби.</a:t>
            </a:r>
            <a:endParaRPr lang="ru-RU" dirty="0" smtClean="0"/>
          </a:p>
          <a:p>
            <a:endParaRPr lang="uk-UA" dirty="0" smtClean="0"/>
          </a:p>
          <a:p>
            <a:endParaRPr lang="ru-RU" dirty="0"/>
          </a:p>
        </p:txBody>
      </p:sp>
      <p:pic>
        <p:nvPicPr>
          <p:cNvPr id="6146" name="Picture 2" descr="https://pp.userapi.com/c638025/v638025416/2c029/IzUPoY_EEIk.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14678" y="2500306"/>
            <a:ext cx="3500462" cy="2537250"/>
          </a:xfrm>
          <a:prstGeom prst="rect">
            <a:avLst/>
          </a:prstGeom>
          <a:noFill/>
        </p:spPr>
      </p:pic>
      <p:pic>
        <p:nvPicPr>
          <p:cNvPr id="6148" name="Picture 4" descr="http://capitalfond.ru/images/where_to_invest_personal_savings_5.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36281" y="3571876"/>
            <a:ext cx="4500594" cy="3000396"/>
          </a:xfrm>
          <a:prstGeom prst="rect">
            <a:avLst/>
          </a:prstGeom>
          <a:noFill/>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229</TotalTime>
  <Words>711</Words>
  <Application>Microsoft Office PowerPoint</Application>
  <PresentationFormat>Экран (4:3)</PresentationFormat>
  <Paragraphs>82</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Georgia</vt:lpstr>
      <vt:lpstr>Times New Roman</vt:lpstr>
      <vt:lpstr>Trebuchet MS</vt:lpstr>
      <vt:lpstr>Wingdings 2</vt:lpstr>
      <vt:lpstr>Городская</vt:lpstr>
      <vt:lpstr>ВНУТРІШНІЙ АУДИТ ПРОЦЕСУ ІНВЕСТУВАННЯ </vt:lpstr>
      <vt:lpstr>Презентация PowerPoint</vt:lpstr>
      <vt:lpstr>1. Об’єкти та завдання внутрішнього аудиту процесу інвестування </vt:lpstr>
      <vt:lpstr>Презентация PowerPoint</vt:lpstr>
      <vt:lpstr>Презентация PowerPoint</vt:lpstr>
      <vt:lpstr>Етапи внутрішнього аудиту операцій із фінансовими інвестиціями: </vt:lpstr>
      <vt:lpstr>Презентация PowerPoint</vt:lpstr>
      <vt:lpstr>  2. Внутрішній аудит фінансових інвестицій </vt:lpstr>
      <vt:lpstr>Презентация PowerPoint</vt:lpstr>
      <vt:lpstr>Презентация PowerPoint</vt:lpstr>
      <vt:lpstr>Презентация PowerPoint</vt:lpstr>
      <vt:lpstr>3. Внутрішній аудит капітальних інвестицій   </vt:lpstr>
      <vt:lpstr>Презентация PowerPoint</vt:lpstr>
      <vt:lpstr>Основними видами аудиту об'єктів інвестування є: </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Внутрішній аудит процесу інвестування</dc:title>
  <dc:creator>Ultimate</dc:creator>
  <cp:lastModifiedBy>User</cp:lastModifiedBy>
  <cp:revision>32</cp:revision>
  <dcterms:created xsi:type="dcterms:W3CDTF">2017-01-14T10:14:03Z</dcterms:created>
  <dcterms:modified xsi:type="dcterms:W3CDTF">2019-03-10T14:24:04Z</dcterms:modified>
</cp:coreProperties>
</file>