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58" r:id="rId5"/>
    <p:sldId id="259" r:id="rId6"/>
    <p:sldId id="260" r:id="rId7"/>
    <p:sldId id="261" r:id="rId8"/>
    <p:sldId id="262" r:id="rId9"/>
    <p:sldId id="263"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10.03.2019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255119"/>
            <a:ext cx="7772400" cy="1470025"/>
          </a:xfrm>
        </p:spPr>
        <p:txBody>
          <a:bodyPr>
            <a:normAutofit fontScale="90000"/>
          </a:bodyPr>
          <a:lstStyle/>
          <a:p>
            <a:pPr algn="ctr"/>
            <a:r>
              <a:rPr lang="uk-UA" b="1" dirty="0" smtClean="0"/>
              <a:t>ЗАКОН САРБЕЙНСА-ОКСЛІ: ВПЛИВ НА ВНУТРІШНІЙ АУДИТ І НАСЛІДКИ ПРИЙНЯТТЯ</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26869" t="30240" r="19385" b="16841"/>
          <a:stretch>
            <a:fillRect/>
          </a:stretch>
        </p:blipFill>
        <p:spPr bwMode="auto">
          <a:xfrm>
            <a:off x="143508" y="1196752"/>
            <a:ext cx="8892988" cy="5472608"/>
          </a:xfrm>
          <a:prstGeom prst="rect">
            <a:avLst/>
          </a:prstGeom>
          <a:noFill/>
          <a:ln w="9525">
            <a:noFill/>
            <a:miter lim="800000"/>
            <a:headEnd/>
            <a:tailEnd/>
          </a:ln>
        </p:spPr>
      </p:pic>
      <p:sp>
        <p:nvSpPr>
          <p:cNvPr id="22531" name="Rectangle 3"/>
          <p:cNvSpPr>
            <a:spLocks noChangeArrowheads="1"/>
          </p:cNvSpPr>
          <p:nvPr/>
        </p:nvSpPr>
        <p:spPr bwMode="auto">
          <a:xfrm>
            <a:off x="341432" y="168315"/>
            <a:ext cx="845160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ВІДПОВІДАЛЬНІСТЬ ЮРИДИЧНИХ І ФІЗИЧНИХ ОСІБ ЗА ПОРУШЕННЯ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ФІНАНСОВІЙ ДІЯЛЬНОСТІ ТА ФОРМУВАННІ ДАНИХ ЗВІТНОСТІ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ЗАКОНОМ САРБЕЙНСА-ОКСЛІ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2002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4536504"/>
          </a:xfrm>
        </p:spPr>
        <p:txBody>
          <a:bodyPr>
            <a:normAutofit/>
          </a:bodyPr>
          <a:lstStyle/>
          <a:p>
            <a:pPr algn="just"/>
            <a:r>
              <a:rPr lang="uk-UA" sz="2000" dirty="0" smtClean="0"/>
              <a:t>Цей закон </a:t>
            </a:r>
            <a:r>
              <a:rPr lang="ru-RU" sz="2000" dirty="0" smtClean="0"/>
              <a:t>США </a:t>
            </a:r>
            <a:r>
              <a:rPr lang="uk-UA" sz="2000" dirty="0" smtClean="0"/>
              <a:t>отримав широкий резонанс і вплинув на всю практику корпоративного управління у світі. Тому й українським аудиторам варто брати до уваги вимоги цього документа при формуванні програми аудиту системи внутрішнього контролю публічного акціонерного товариства.</a:t>
            </a:r>
            <a:endParaRPr lang="en-US" sz="2000" dirty="0" smtClean="0"/>
          </a:p>
          <a:p>
            <a:pPr algn="just"/>
            <a:r>
              <a:rPr lang="uk-UA" sz="2000" dirty="0" smtClean="0"/>
              <a:t>На сьогоднішній день в Україні немає законодавчого регулювання системи внутрішнього контролю підприємств на зразок згаданого закону.</a:t>
            </a:r>
            <a:endParaRPr lang="en-US" sz="2000" dirty="0" smtClean="0"/>
          </a:p>
          <a:p>
            <a:pPr algn="just"/>
            <a:r>
              <a:rPr lang="uk-UA" sz="2000" dirty="0" smtClean="0"/>
              <a:t>Проте нерозуміння вимог цього закону є однією з причин того, що дуже обмежена кількість українських компаній здійснюють початкове розміщення акцій на американських біржах. Українські компанії використовують для цього інші біржі, зокрема Лондонську фондову біржу, таким чином обмежуючи собі доступ до потенційних інвестицій.</a:t>
            </a:r>
            <a:endParaRPr lang="en-US" sz="2000" dirty="0" smtClean="0"/>
          </a:p>
          <a:p>
            <a:endParaRPr lang="en-US" dirty="0"/>
          </a:p>
        </p:txBody>
      </p:sp>
      <p:pic>
        <p:nvPicPr>
          <p:cNvPr id="23554" name="Picture 2" descr="http://powerpoint.su/_ld/0/78_stick_figure_ch.gif"/>
          <p:cNvPicPr>
            <a:picLocks noChangeAspect="1" noChangeArrowheads="1" noCrop="1"/>
          </p:cNvPicPr>
          <p:nvPr/>
        </p:nvPicPr>
        <p:blipFill>
          <a:blip r:embed="rId2" cstate="print"/>
          <a:srcRect/>
          <a:stretch>
            <a:fillRect/>
          </a:stretch>
        </p:blipFill>
        <p:spPr bwMode="auto">
          <a:xfrm>
            <a:off x="6228184" y="4941168"/>
            <a:ext cx="1656184" cy="16561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fontScale="92500" lnSpcReduction="20000"/>
          </a:bodyPr>
          <a:lstStyle/>
          <a:p>
            <a:pPr>
              <a:buNone/>
            </a:pPr>
            <a:r>
              <a:rPr lang="ru-RU" b="1" dirty="0" err="1" smtClean="0"/>
              <a:t>Висновки</a:t>
            </a:r>
            <a:r>
              <a:rPr lang="ru-RU" b="1" dirty="0" smtClean="0"/>
              <a:t>:</a:t>
            </a:r>
          </a:p>
          <a:p>
            <a:pPr algn="just"/>
            <a:r>
              <a:rPr lang="uk-UA" dirty="0" smtClean="0"/>
              <a:t>Аналіз подій на американському ринку вказує на те, що недостатньо побудувати систему розкриття інформації, поставити її на технологічні рейки і забезпечити доступ до неї всіх учасників ринку. Важливо, щоб інформація, яку подають інвесторам, була якісною та чесною. Створення аудиторських комітетів, їхня незалежність та кримінальна відповідальність керівників за "фіктивну" звітність, на даний час, стали основою системи забезпечення якості звітності емітентів.</a:t>
            </a:r>
          </a:p>
          <a:p>
            <a:pPr algn="just"/>
            <a:r>
              <a:rPr lang="uk-UA" dirty="0" smtClean="0"/>
              <a:t>З прийняттям закону </a:t>
            </a:r>
            <a:r>
              <a:rPr lang="uk-UA" dirty="0" err="1" smtClean="0"/>
              <a:t>Сарбейнса-Окслі</a:t>
            </a:r>
            <a:r>
              <a:rPr lang="uk-UA" dirty="0" smtClean="0"/>
              <a:t> в США значно посилилися вимоги до прозорості, у тому числі і операцій компанії. Такий же процес відбувається у багатьох європейських державах. Ряд країн уже мають більш суворий адміністративний контроль за компаніями з набагато серйозними вимогами. </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pPr algn="just"/>
            <a:r>
              <a:rPr lang="uk-UA" sz="2400" dirty="0" smtClean="0"/>
              <a:t>Закон </a:t>
            </a:r>
            <a:r>
              <a:rPr lang="uk-UA" sz="2400" dirty="0" err="1" smtClean="0"/>
              <a:t>Сарбейнса-Окслі</a:t>
            </a:r>
            <a:r>
              <a:rPr lang="uk-UA" sz="2400" dirty="0" smtClean="0"/>
              <a:t> прийнятий 30 липня 2002, відомий також як «Закон про реформу відкритих акціонерних товариств і захист інвесторів» та «Закон про корпоративну і </a:t>
            </a:r>
            <a:r>
              <a:rPr lang="uk-UA" sz="2400" dirty="0" err="1" smtClean="0"/>
              <a:t>аудитну</a:t>
            </a:r>
            <a:r>
              <a:rPr lang="uk-UA" sz="2400" dirty="0" smtClean="0"/>
              <a:t> звітність і відповідальність»</a:t>
            </a:r>
            <a:r>
              <a:rPr lang="en-US" sz="2400" dirty="0" smtClean="0"/>
              <a:t>, </a:t>
            </a:r>
            <a:r>
              <a:rPr lang="uk-UA" sz="2400" dirty="0" smtClean="0"/>
              <a:t>його зазвичай називають Законом </a:t>
            </a:r>
            <a:r>
              <a:rPr lang="uk-UA" sz="2400" dirty="0" err="1" smtClean="0"/>
              <a:t>Сарбейнса-Окслі</a:t>
            </a:r>
            <a:r>
              <a:rPr lang="en-US" sz="2400" dirty="0" smtClean="0"/>
              <a:t>, </a:t>
            </a:r>
            <a:r>
              <a:rPr lang="en-US" sz="2400" dirty="0" err="1" smtClean="0"/>
              <a:t>Sarbox</a:t>
            </a:r>
            <a:r>
              <a:rPr lang="en-US" sz="2400" dirty="0" smtClean="0"/>
              <a:t> </a:t>
            </a:r>
            <a:r>
              <a:rPr lang="uk-UA" sz="2400" dirty="0" smtClean="0"/>
              <a:t>або </a:t>
            </a:r>
            <a:r>
              <a:rPr lang="en-US" sz="2400" dirty="0" smtClean="0"/>
              <a:t>SOX</a:t>
            </a:r>
            <a:r>
              <a:rPr lang="uk-UA" sz="2400" dirty="0" smtClean="0"/>
              <a:t>.</a:t>
            </a:r>
          </a:p>
          <a:p>
            <a:pPr algn="just"/>
            <a:r>
              <a:rPr lang="uk-UA" sz="2400" dirty="0" smtClean="0"/>
              <a:t>Законопроект був прийнятий як реакція на ряд великих скандалів, пов'язаних з управлінням справами корпорацій та бухгалтерською звітністю</a:t>
            </a:r>
            <a:r>
              <a:rPr lang="en-US" sz="2400" dirty="0" smtClean="0"/>
              <a:t>.</a:t>
            </a:r>
            <a:endParaRPr lang="uk-UA" sz="2400" dirty="0" smtClean="0"/>
          </a:p>
          <a:p>
            <a:pPr algn="just"/>
            <a:r>
              <a:rPr lang="uk-UA" sz="2400" dirty="0" smtClean="0"/>
              <a:t>Цей закон є </a:t>
            </a:r>
            <a:r>
              <a:rPr lang="uk-UA" sz="2400" dirty="0" err="1" smtClean="0"/>
              <a:t>наймасштабнішим</a:t>
            </a:r>
            <a:r>
              <a:rPr lang="uk-UA" sz="2400" dirty="0" smtClean="0"/>
              <a:t> в Америці законодавчим актом про цінні папери, прийнятим після закону про фондові біржі у 1934 році.</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l="30413" t="21375" r="25000" b="10586"/>
          <a:stretch>
            <a:fillRect/>
          </a:stretch>
        </p:blipFill>
        <p:spPr bwMode="auto">
          <a:xfrm>
            <a:off x="1403648" y="908720"/>
            <a:ext cx="6192688" cy="5906162"/>
          </a:xfrm>
          <a:prstGeom prst="rect">
            <a:avLst/>
          </a:prstGeom>
          <a:noFill/>
          <a:ln w="9525">
            <a:noFill/>
            <a:miter lim="800000"/>
            <a:headEnd/>
            <a:tailEnd/>
          </a:ln>
        </p:spPr>
      </p:pic>
      <p:sp>
        <p:nvSpPr>
          <p:cNvPr id="7" name="Прямоугольник 6"/>
          <p:cNvSpPr/>
          <p:nvPr/>
        </p:nvSpPr>
        <p:spPr>
          <a:xfrm>
            <a:off x="251520" y="188640"/>
            <a:ext cx="8748464" cy="646331"/>
          </a:xfrm>
          <a:prstGeom prst="rect">
            <a:avLst/>
          </a:prstGeom>
        </p:spPr>
        <p:txBody>
          <a:bodyPr wrap="square">
            <a:spAutoFit/>
          </a:bodyPr>
          <a:lstStyle/>
          <a:p>
            <a:pPr algn="ctr"/>
            <a:r>
              <a:rPr lang="uk-UA" b="1" dirty="0" smtClean="0"/>
              <a:t>НАЙБІЛЬШІ СКАНДАЛИ, ПОВ'ЯЗАНІ З ПЕРЕКРУЧЕННЯМ ФІНАНСОВОЇ ЗВІТНОСТІ (1980-2009 </a:t>
            </a:r>
            <a:r>
              <a:rPr lang="en-US" b="1" dirty="0" smtClean="0"/>
              <a:t>pp</a:t>
            </a:r>
            <a:r>
              <a:rPr lang="uk-UA" b="1"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lgn="just"/>
            <a:r>
              <a:rPr lang="ru-RU" dirty="0" err="1" smtClean="0"/>
              <a:t>Він</a:t>
            </a:r>
            <a:r>
              <a:rPr lang="ru-RU" dirty="0" smtClean="0"/>
              <a:t> не </a:t>
            </a:r>
            <a:r>
              <a:rPr lang="ru-RU" dirty="0" err="1" smtClean="0"/>
              <a:t>поширюється</a:t>
            </a:r>
            <a:r>
              <a:rPr lang="ru-RU" dirty="0" smtClean="0"/>
              <a:t> на </a:t>
            </a:r>
            <a:r>
              <a:rPr lang="ru-RU" dirty="0" err="1" smtClean="0"/>
              <a:t>приватні</a:t>
            </a:r>
            <a:r>
              <a:rPr lang="ru-RU" dirty="0" smtClean="0"/>
              <a:t> </a:t>
            </a:r>
            <a:r>
              <a:rPr lang="ru-RU" dirty="0" err="1" smtClean="0"/>
              <a:t>компанії</a:t>
            </a:r>
            <a:r>
              <a:rPr lang="ru-RU" dirty="0" smtClean="0"/>
              <a:t>.</a:t>
            </a:r>
          </a:p>
          <a:p>
            <a:pPr algn="just"/>
            <a:r>
              <a:rPr lang="uk-UA" dirty="0" smtClean="0"/>
              <a:t>Закон застосовується для всіх емітентів </a:t>
            </a:r>
            <a:r>
              <a:rPr lang="en-US" dirty="0" smtClean="0"/>
              <a:t> — </a:t>
            </a:r>
            <a:r>
              <a:rPr lang="uk-UA" dirty="0" smtClean="0"/>
              <a:t>в такому випадку: для всіх компаній, цінні папери яких зареєстровані </a:t>
            </a:r>
            <a:r>
              <a:rPr lang="en-US" dirty="0" smtClean="0"/>
              <a:t>SEC — </a:t>
            </a:r>
            <a:r>
              <a:rPr lang="uk-UA" dirty="0" smtClean="0"/>
              <a:t>незалежно від місця реєстрації і діяльності компанії (на будь-якій американській біржі); чи належать компанії, що проходить реєстрацію для випуску цінних паперів в США.</a:t>
            </a:r>
          </a:p>
          <a:p>
            <a:endParaRPr lang="en-US" dirty="0"/>
          </a:p>
        </p:txBody>
      </p:sp>
      <p:pic>
        <p:nvPicPr>
          <p:cNvPr id="15362" name="Picture 2" descr="http://powerpoint.su/_ld/1/141_take_a_walk_500.gif"/>
          <p:cNvPicPr>
            <a:picLocks noChangeAspect="1" noChangeArrowheads="1" noCrop="1"/>
          </p:cNvPicPr>
          <p:nvPr/>
        </p:nvPicPr>
        <p:blipFill>
          <a:blip r:embed="rId2" cstate="print"/>
          <a:srcRect/>
          <a:stretch>
            <a:fillRect/>
          </a:stretch>
        </p:blipFill>
        <p:spPr bwMode="auto">
          <a:xfrm>
            <a:off x="5641640" y="4056112"/>
            <a:ext cx="3502360" cy="28018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195736" y="1268760"/>
            <a:ext cx="4968552" cy="14401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800" dirty="0" smtClean="0"/>
              <a:t>Законодавчий акт охопив питання:</a:t>
            </a:r>
            <a:endParaRPr lang="en-US" sz="2800" dirty="0"/>
          </a:p>
        </p:txBody>
      </p:sp>
      <p:cxnSp>
        <p:nvCxnSpPr>
          <p:cNvPr id="6" name="Прямая со стрелкой 5"/>
          <p:cNvCxnSpPr>
            <a:stCxn id="4" idx="3"/>
          </p:cNvCxnSpPr>
          <p:nvPr/>
        </p:nvCxnSpPr>
        <p:spPr>
          <a:xfrm flipH="1">
            <a:off x="1763688" y="2498014"/>
            <a:ext cx="1159676" cy="10029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Прямая со стрелкой 7"/>
          <p:cNvCxnSpPr/>
          <p:nvPr/>
        </p:nvCxnSpPr>
        <p:spPr>
          <a:xfrm flipH="1">
            <a:off x="2843808" y="2708920"/>
            <a:ext cx="1188132" cy="19442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Прямая со стрелкой 9"/>
          <p:cNvCxnSpPr/>
          <p:nvPr/>
        </p:nvCxnSpPr>
        <p:spPr>
          <a:xfrm>
            <a:off x="5220072" y="2708920"/>
            <a:ext cx="1080120" cy="20162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Прямоугольник 10"/>
          <p:cNvSpPr/>
          <p:nvPr/>
        </p:nvSpPr>
        <p:spPr>
          <a:xfrm>
            <a:off x="233476" y="3429000"/>
            <a:ext cx="2538324" cy="830997"/>
          </a:xfrm>
          <a:prstGeom prst="rect">
            <a:avLst/>
          </a:prstGeom>
        </p:spPr>
        <p:txBody>
          <a:bodyPr wrap="none">
            <a:spAutoFit/>
          </a:bodyPr>
          <a:lstStyle/>
          <a:p>
            <a:pPr algn="ctr"/>
            <a:r>
              <a:rPr lang="uk-UA" sz="2400" dirty="0" smtClean="0"/>
              <a:t>корпоративного </a:t>
            </a:r>
          </a:p>
          <a:p>
            <a:pPr algn="ctr"/>
            <a:r>
              <a:rPr lang="uk-UA" sz="2400" dirty="0" smtClean="0"/>
              <a:t>управління</a:t>
            </a:r>
            <a:endParaRPr lang="en-US" sz="2400" dirty="0"/>
          </a:p>
        </p:txBody>
      </p:sp>
      <p:sp>
        <p:nvSpPr>
          <p:cNvPr id="12" name="Прямоугольник 11"/>
          <p:cNvSpPr/>
          <p:nvPr/>
        </p:nvSpPr>
        <p:spPr>
          <a:xfrm>
            <a:off x="1547664" y="4581128"/>
            <a:ext cx="2451057" cy="1200329"/>
          </a:xfrm>
          <a:prstGeom prst="rect">
            <a:avLst/>
          </a:prstGeom>
        </p:spPr>
        <p:txBody>
          <a:bodyPr wrap="none">
            <a:spAutoFit/>
          </a:bodyPr>
          <a:lstStyle/>
          <a:p>
            <a:pPr algn="ctr"/>
            <a:r>
              <a:rPr lang="uk-UA" sz="2400" dirty="0" smtClean="0"/>
              <a:t>оцінки системи </a:t>
            </a:r>
          </a:p>
          <a:p>
            <a:pPr algn="ctr"/>
            <a:r>
              <a:rPr lang="uk-UA" sz="2400" dirty="0" smtClean="0"/>
              <a:t>внутрішнього </a:t>
            </a:r>
          </a:p>
          <a:p>
            <a:pPr algn="ctr"/>
            <a:r>
              <a:rPr lang="uk-UA" sz="2400" dirty="0" smtClean="0"/>
              <a:t>контролю</a:t>
            </a:r>
            <a:endParaRPr lang="en-US" sz="2400" dirty="0"/>
          </a:p>
        </p:txBody>
      </p:sp>
      <p:sp>
        <p:nvSpPr>
          <p:cNvPr id="16" name="Прямоугольник 15"/>
          <p:cNvSpPr/>
          <p:nvPr/>
        </p:nvSpPr>
        <p:spPr>
          <a:xfrm>
            <a:off x="5454653" y="4653136"/>
            <a:ext cx="1781643" cy="1200329"/>
          </a:xfrm>
          <a:prstGeom prst="rect">
            <a:avLst/>
          </a:prstGeom>
        </p:spPr>
        <p:txBody>
          <a:bodyPr wrap="none">
            <a:spAutoFit/>
          </a:bodyPr>
          <a:lstStyle/>
          <a:p>
            <a:pPr algn="ctr"/>
            <a:r>
              <a:rPr lang="uk-UA" sz="2400" dirty="0" smtClean="0"/>
              <a:t>складання </a:t>
            </a:r>
          </a:p>
          <a:p>
            <a:pPr algn="ctr"/>
            <a:r>
              <a:rPr lang="uk-UA" sz="2400" dirty="0" smtClean="0"/>
              <a:t>фінансової </a:t>
            </a:r>
          </a:p>
          <a:p>
            <a:pPr algn="ctr"/>
            <a:r>
              <a:rPr lang="uk-UA" sz="2400" dirty="0" smtClean="0"/>
              <a:t>звітності</a:t>
            </a:r>
            <a:endParaRPr lang="en-US" sz="2400" dirty="0"/>
          </a:p>
        </p:txBody>
      </p:sp>
      <p:cxnSp>
        <p:nvCxnSpPr>
          <p:cNvPr id="19" name="Прямая со стрелкой 18"/>
          <p:cNvCxnSpPr>
            <a:stCxn id="4" idx="5"/>
          </p:cNvCxnSpPr>
          <p:nvPr/>
        </p:nvCxnSpPr>
        <p:spPr>
          <a:xfrm>
            <a:off x="6436660" y="2498014"/>
            <a:ext cx="1015660" cy="107500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0" name="Прямоугольник 19"/>
          <p:cNvSpPr/>
          <p:nvPr/>
        </p:nvSpPr>
        <p:spPr>
          <a:xfrm>
            <a:off x="6732240" y="3501008"/>
            <a:ext cx="2151551" cy="830997"/>
          </a:xfrm>
          <a:prstGeom prst="rect">
            <a:avLst/>
          </a:prstGeom>
        </p:spPr>
        <p:txBody>
          <a:bodyPr wrap="none">
            <a:spAutoFit/>
          </a:bodyPr>
          <a:lstStyle/>
          <a:p>
            <a:pPr algn="ctr"/>
            <a:r>
              <a:rPr lang="uk-UA" sz="2400" dirty="0" smtClean="0"/>
              <a:t>аудиторської </a:t>
            </a:r>
          </a:p>
          <a:p>
            <a:pPr algn="ctr"/>
            <a:r>
              <a:rPr lang="uk-UA" sz="2400" dirty="0" smtClean="0"/>
              <a:t>незалежності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lstStyle/>
          <a:p>
            <a:pPr algn="just">
              <a:buNone/>
            </a:pPr>
            <a:r>
              <a:rPr lang="uk-UA" sz="2400" dirty="0" smtClean="0"/>
              <a:t>Відповідно до Закону, для акціонерних товариств відкритого типу:</a:t>
            </a:r>
          </a:p>
          <a:p>
            <a:pPr algn="just"/>
            <a:r>
              <a:rPr lang="uk-UA" sz="2400" dirty="0" smtClean="0"/>
              <a:t>створюється новий режим контролю і регулювання фінансової діяльності;</a:t>
            </a:r>
          </a:p>
          <a:p>
            <a:pPr algn="just"/>
            <a:r>
              <a:rPr lang="uk-UA" sz="2400" dirty="0" smtClean="0"/>
              <a:t>відбуваються істотні зміни в області управління і вимог до розкриття інформації емітентом.</a:t>
            </a:r>
          </a:p>
          <a:p>
            <a:pPr algn="just">
              <a:buNone/>
            </a:pPr>
            <a:r>
              <a:rPr lang="uk-UA" sz="2400" dirty="0" smtClean="0"/>
              <a:t>Згідно з положеннями Закону, в кожній публічній компанії має бути створений Комітет з аудиту.</a:t>
            </a:r>
          </a:p>
          <a:p>
            <a:endParaRPr lang="en-US" dirty="0"/>
          </a:p>
        </p:txBody>
      </p:sp>
      <p:pic>
        <p:nvPicPr>
          <p:cNvPr id="13314" name="Picture 2" descr="http://powerpoint.su/_ld/1/154_reading_a_book_.gif"/>
          <p:cNvPicPr>
            <a:picLocks noChangeAspect="1" noChangeArrowheads="1" noCrop="1"/>
          </p:cNvPicPr>
          <p:nvPr/>
        </p:nvPicPr>
        <p:blipFill>
          <a:blip r:embed="rId2" cstate="print"/>
          <a:srcRect/>
          <a:stretch>
            <a:fillRect/>
          </a:stretch>
        </p:blipFill>
        <p:spPr bwMode="auto">
          <a:xfrm>
            <a:off x="1979712" y="4077072"/>
            <a:ext cx="4762500" cy="31242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92696"/>
            <a:ext cx="8784976" cy="5832648"/>
          </a:xfrm>
        </p:spPr>
        <p:txBody>
          <a:bodyPr>
            <a:noAutofit/>
          </a:bodyPr>
          <a:lstStyle/>
          <a:p>
            <a:pPr algn="ctr">
              <a:buNone/>
            </a:pPr>
            <a:r>
              <a:rPr lang="ru-RU" sz="2000" b="1" dirty="0" smtClean="0">
                <a:latin typeface="Times New Roman" pitchFamily="18" charset="0"/>
                <a:cs typeface="Times New Roman" pitchFamily="18" charset="0"/>
              </a:rPr>
              <a:t>Нова роль для </a:t>
            </a:r>
            <a:r>
              <a:rPr lang="ru-RU" sz="2000" b="1" dirty="0" err="1" smtClean="0">
                <a:latin typeface="Times New Roman" pitchFamily="18" charset="0"/>
                <a:cs typeface="Times New Roman" pitchFamily="18" charset="0"/>
              </a:rPr>
              <a:t>аудиторів</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і</a:t>
            </a:r>
            <a:r>
              <a:rPr lang="ru-RU" sz="2000" b="1" dirty="0" smtClean="0">
                <a:latin typeface="Times New Roman" pitchFamily="18" charset="0"/>
                <a:cs typeface="Times New Roman" pitchFamily="18" charset="0"/>
              </a:rPr>
              <a:t> комітетів </a:t>
            </a:r>
            <a:r>
              <a:rPr lang="ru-RU" sz="2000" b="1" dirty="0" err="1" smtClean="0">
                <a:latin typeface="Times New Roman" pitchFamily="18" charset="0"/>
                <a:cs typeface="Times New Roman" pitchFamily="18" charset="0"/>
              </a:rPr>
              <a:t>з</a:t>
            </a:r>
            <a:r>
              <a:rPr lang="ru-RU" sz="2000" b="1" dirty="0" smtClean="0">
                <a:latin typeface="Times New Roman" pitchFamily="18" charset="0"/>
                <a:cs typeface="Times New Roman" pitchFamily="18" charset="0"/>
              </a:rPr>
              <a:t> аудиту</a:t>
            </a:r>
          </a:p>
          <a:p>
            <a:pPr algn="just"/>
            <a:r>
              <a:rPr lang="uk-UA" sz="2000" dirty="0" smtClean="0">
                <a:latin typeface="Times New Roman" pitchFamily="18" charset="0"/>
                <a:cs typeface="Times New Roman" pitchFamily="18" charset="0"/>
              </a:rPr>
              <a:t>Аудитори підпорядковуються і звітують про свої результати не керівництву компанії, а комітету з аудиту.</a:t>
            </a:r>
          </a:p>
          <a:p>
            <a:pPr algn="just"/>
            <a:r>
              <a:rPr lang="uk-UA" sz="2000" dirty="0" smtClean="0">
                <a:latin typeface="Times New Roman" pitchFamily="18" charset="0"/>
                <a:cs typeface="Times New Roman" pitchFamily="18" charset="0"/>
              </a:rPr>
              <a:t>Комітет з аудиту зобов'язаний заздалегідь схвалити всі послуги (аудиторські і не аудиторські) які надаються аудиторською компанією.</a:t>
            </a:r>
          </a:p>
          <a:p>
            <a:pPr algn="just"/>
            <a:r>
              <a:rPr lang="uk-UA" sz="2000" dirty="0" smtClean="0">
                <a:latin typeface="Times New Roman" pitchFamily="18" charset="0"/>
                <a:cs typeface="Times New Roman" pitchFamily="18" charset="0"/>
              </a:rPr>
              <a:t>Аудитор зобов'язаний надавати Комітету з аудиту всю нову інформацію:</a:t>
            </a:r>
          </a:p>
          <a:p>
            <a:pPr lvl="1" algn="just"/>
            <a:r>
              <a:rPr lang="uk-UA" sz="2000" dirty="0" smtClean="0">
                <a:latin typeface="Times New Roman" pitchFamily="18" charset="0"/>
                <a:cs typeface="Times New Roman" pitchFamily="18" charset="0"/>
              </a:rPr>
              <a:t>основні положення бухгалтерського обліку, які використовуватимуться при аудиті,</a:t>
            </a:r>
          </a:p>
          <a:p>
            <a:pPr lvl="1" algn="just"/>
            <a:r>
              <a:rPr lang="uk-UA" sz="2000" dirty="0" smtClean="0">
                <a:latin typeface="Times New Roman" pitchFamily="18" charset="0"/>
                <a:cs typeface="Times New Roman" pitchFamily="18" charset="0"/>
              </a:rPr>
              <a:t>розбіжності в думках по фінансовому обліку, які виявилися між аудитором і керівництвом компанії, а також</a:t>
            </a:r>
          </a:p>
          <a:p>
            <a:pPr lvl="1" algn="just"/>
            <a:r>
              <a:rPr lang="uk-UA" sz="2000" dirty="0" smtClean="0">
                <a:latin typeface="Times New Roman" pitchFamily="18" charset="0"/>
                <a:cs typeface="Times New Roman" pitchFamily="18" charset="0"/>
              </a:rPr>
              <a:t>всі інші важливі моменти спілкування аудиторів з керівництвом</a:t>
            </a:r>
          </a:p>
          <a:p>
            <a:pPr algn="just"/>
            <a:r>
              <a:rPr lang="uk-UA" sz="2000" dirty="0" smtClean="0">
                <a:latin typeface="Times New Roman" pitchFamily="18" charset="0"/>
                <a:cs typeface="Times New Roman" pitchFamily="18" charset="0"/>
              </a:rPr>
              <a:t>Провідний партнер по аудиту і його партнер по підготовці висновку повинні для кожної публічної компанії замінюватися через 5 років.</a:t>
            </a:r>
          </a:p>
          <a:p>
            <a:pPr algn="just"/>
            <a:r>
              <a:rPr lang="uk-UA" sz="2000" dirty="0" smtClean="0">
                <a:latin typeface="Times New Roman" pitchFamily="18" charset="0"/>
                <a:cs typeface="Times New Roman" pitchFamily="18" charset="0"/>
              </a:rPr>
              <a:t>Бухгалтерська фірма не може здійснювати аудит для публічної компанії в тому випадку, якщо один з її керівників (</a:t>
            </a:r>
            <a:r>
              <a:rPr lang="en-US" sz="2000" dirty="0" smtClean="0">
                <a:latin typeface="Times New Roman" pitchFamily="18" charset="0"/>
                <a:cs typeface="Times New Roman" pitchFamily="18" charset="0"/>
              </a:rPr>
              <a:t>CEO, CFO, </a:t>
            </a:r>
            <a:r>
              <a:rPr lang="uk-UA" sz="2000" dirty="0" smtClean="0">
                <a:latin typeface="Times New Roman" pitchFamily="18" charset="0"/>
                <a:cs typeface="Times New Roman" pitchFamily="18" charset="0"/>
              </a:rPr>
              <a:t>головний бухгалтер) працював у фірмі і здійснював аудит компанії протягом останнього року.</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832648"/>
          </a:xfrm>
        </p:spPr>
        <p:txBody>
          <a:bodyPr>
            <a:normAutofit/>
          </a:bodyPr>
          <a:lstStyle/>
          <a:p>
            <a:pPr algn="just"/>
            <a:r>
              <a:rPr lang="uk-UA" sz="2000" dirty="0" smtClean="0"/>
              <a:t>У Законі </a:t>
            </a:r>
            <a:r>
              <a:rPr lang="uk-UA" sz="2000" dirty="0" err="1" smtClean="0"/>
              <a:t>Сарбейнса-Окслі</a:t>
            </a:r>
            <a:r>
              <a:rPr lang="uk-UA" sz="2000" dirty="0" smtClean="0"/>
              <a:t> </a:t>
            </a:r>
            <a:r>
              <a:rPr lang="ru-RU" sz="2000" dirty="0" smtClean="0"/>
              <a:t>2002 </a:t>
            </a:r>
            <a:r>
              <a:rPr lang="uk-UA" sz="2000" dirty="0" smtClean="0"/>
              <a:t>р. особливе місце відведено відповідальності за порушення, допущені компаніями-емітентами, аудиторськими фірмами, різними категоріями фізичних осіб тощо. </a:t>
            </a:r>
          </a:p>
          <a:p>
            <a:pPr algn="just"/>
            <a:r>
              <a:rPr lang="uk-UA" sz="2000" dirty="0" smtClean="0"/>
              <a:t>Відповідно до Статті 403 Закону, директори, посадові особи компанії, а також акціонери, що володіють понад 10% акцій, зобов'язані надавати звіт про всі операції з акціями на другий робочий день після завершення цих операцій. Ці звіти повинні подаватися до </a:t>
            </a:r>
            <a:r>
              <a:rPr lang="en-US" sz="2000" dirty="0" smtClean="0"/>
              <a:t>SEC </a:t>
            </a:r>
            <a:r>
              <a:rPr lang="uk-UA" sz="2000" dirty="0" smtClean="0"/>
              <a:t>в електронному вигляді і викладатися на Інтернет-сайті компанії.</a:t>
            </a:r>
          </a:p>
          <a:p>
            <a:endParaRPr lang="en-US" dirty="0"/>
          </a:p>
        </p:txBody>
      </p:sp>
      <p:pic>
        <p:nvPicPr>
          <p:cNvPr id="3074" name="Picture 2" descr="http://powerpoint.su/_ld/1/156_thief_at_comput.gif"/>
          <p:cNvPicPr>
            <a:picLocks noChangeAspect="1" noChangeArrowheads="1" noCrop="1"/>
          </p:cNvPicPr>
          <p:nvPr/>
        </p:nvPicPr>
        <p:blipFill>
          <a:blip r:embed="rId2" cstate="print"/>
          <a:srcRect/>
          <a:stretch>
            <a:fillRect/>
          </a:stretch>
        </p:blipFill>
        <p:spPr bwMode="auto">
          <a:xfrm>
            <a:off x="5004048" y="3212976"/>
            <a:ext cx="2385028" cy="40424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lstStyle/>
          <a:p>
            <a:pPr algn="just"/>
            <a:r>
              <a:rPr lang="uk-UA" sz="2000" dirty="0" smtClean="0"/>
              <a:t>Статтею 906 Закону передбачається підписання керівниками емітента всіх періодичних доповідей в Комісію, що включають фінансові звіти. Директори повинні підтвердити, що подані звіти «повністю відповідають» вимогам </a:t>
            </a:r>
            <a:r>
              <a:rPr lang="en-US" sz="2000" dirty="0" smtClean="0"/>
              <a:t>SEC, </a:t>
            </a:r>
            <a:r>
              <a:rPr lang="uk-UA" sz="2000" dirty="0" smtClean="0"/>
              <a:t>а представлена в них інформація «справедливо відображає у всіх матеріальних аспектах фінансовий стан і результати роботи емітента». Цією ж статтею за порушення порядку передбачається кримінальна відповідальність — штраф від 1 до 5 </a:t>
            </a:r>
            <a:r>
              <a:rPr lang="uk-UA" sz="2000" dirty="0" err="1" smtClean="0"/>
              <a:t>млн</a:t>
            </a:r>
            <a:r>
              <a:rPr lang="uk-UA" sz="2000" dirty="0" smtClean="0"/>
              <a:t> доларів і ув'язнення від 10 до 20 років.</a:t>
            </a:r>
            <a:endParaRPr lang="en-US" sz="2000" dirty="0" smtClean="0"/>
          </a:p>
          <a:p>
            <a:endParaRPr lang="en-US" dirty="0"/>
          </a:p>
        </p:txBody>
      </p:sp>
      <p:pic>
        <p:nvPicPr>
          <p:cNvPr id="2052" name="Picture 4" descr="http://powerpoint.su/_ld/1/111_check_it_off_yo.gif"/>
          <p:cNvPicPr>
            <a:picLocks noChangeAspect="1" noChangeArrowheads="1" noCrop="1"/>
          </p:cNvPicPr>
          <p:nvPr/>
        </p:nvPicPr>
        <p:blipFill>
          <a:blip r:embed="rId2" cstate="print"/>
          <a:srcRect/>
          <a:stretch>
            <a:fillRect/>
          </a:stretch>
        </p:blipFill>
        <p:spPr bwMode="auto">
          <a:xfrm>
            <a:off x="2555776" y="3284984"/>
            <a:ext cx="4466270" cy="357301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TotalTime>
  <Words>456</Words>
  <Application>Microsoft Office PowerPoint</Application>
  <PresentationFormat>Экран (4:3)</PresentationFormat>
  <Paragraphs>43</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Constantia</vt:lpstr>
      <vt:lpstr>Times New Roman</vt:lpstr>
      <vt:lpstr>Wingdings 2</vt:lpstr>
      <vt:lpstr>Поток</vt:lpstr>
      <vt:lpstr>ЗАКОН САРБЕЙНСА-ОКСЛІ: ВПЛИВ НА ВНУТРІШНІЙ АУДИТ І НАСЛІДКИ ПРИЙНЯТТЯ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 САРБЕЙНСА-ОКСЛІ: ВПЛИВ НА ВНУТРІШНІЙ АУДИТ І НАСЛІДКИ ПРИЙНЯТТЯ </dc:title>
  <dc:creator>Home</dc:creator>
  <cp:lastModifiedBy>User</cp:lastModifiedBy>
  <cp:revision>11</cp:revision>
  <dcterms:created xsi:type="dcterms:W3CDTF">2017-04-22T09:50:50Z</dcterms:created>
  <dcterms:modified xsi:type="dcterms:W3CDTF">2019-03-10T13:58:42Z</dcterms:modified>
</cp:coreProperties>
</file>