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67C38-DA85-4BB0-8648-A08CD8B9F71D}" type="datetimeFigureOut">
              <a:rPr lang="ru-RU"/>
              <a:t>10.03.2019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D8246-8ABD-4313-B954-3AE1FF1E774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11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1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8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45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2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5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21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786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D8246-8ABD-4313-B954-3AE1FF1E7740}" type="slidenum">
              <a:rPr lang="ru-RU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4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7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81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3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40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594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78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58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7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0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4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05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6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9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5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7840" y="819150"/>
            <a:ext cx="8825658" cy="2677648"/>
          </a:xfrm>
        </p:spPr>
        <p:txBody>
          <a:bodyPr>
            <a:normAutofit/>
          </a:bodyPr>
          <a:lstStyle/>
          <a:p>
            <a:r>
              <a:rPr lang="ru-RU" i="1" u="sng" dirty="0"/>
              <a:t>ДОКУМЕНТАЛЬНИЙ І ФАКТИЧНИЙ МЕТОДИ ВНУРІШНЬОГО АУДИТУ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FF"/>
                </a:solidFill>
              </a:rPr>
              <a:t>ДЯКУЮ ЗА УВАГУ!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4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784" y="866775"/>
            <a:ext cx="8761413" cy="706964"/>
          </a:xfrm>
        </p:spPr>
        <p:txBody>
          <a:bodyPr/>
          <a:lstStyle/>
          <a:p>
            <a:endParaRPr lang="ru-RU">
              <a:solidFill>
                <a:srgbClr val="EBEBEB"/>
              </a:solidFill>
              <a:latin typeface="Century Gothic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911" y="2447925"/>
            <a:ext cx="10768013" cy="3558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</a:rPr>
              <a:t>Методи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внутрішнього</a:t>
            </a:r>
            <a:r>
              <a:rPr lang="ru-RU" sz="2000" dirty="0">
                <a:solidFill>
                  <a:srgbClr val="000000"/>
                </a:solidFill>
              </a:rPr>
              <a:t> аудиту, як і </a:t>
            </a:r>
            <a:r>
              <a:rPr lang="ru-RU" sz="2000" dirty="0" err="1">
                <a:solidFill>
                  <a:srgbClr val="000000"/>
                </a:solidFill>
              </a:rPr>
              <a:t>його</a:t>
            </a:r>
            <a:r>
              <a:rPr lang="ru-RU" sz="2000" dirty="0">
                <a:solidFill>
                  <a:srgbClr val="000000"/>
                </a:solidFill>
              </a:rPr>
              <a:t> предмет, </a:t>
            </a:r>
            <a:r>
              <a:rPr lang="ru-RU" sz="2000" dirty="0" err="1">
                <a:solidFill>
                  <a:srgbClr val="000000"/>
                </a:solidFill>
              </a:rPr>
              <a:t>виникають</a:t>
            </a:r>
            <a:r>
              <a:rPr lang="ru-RU" sz="2000" dirty="0">
                <a:solidFill>
                  <a:srgbClr val="000000"/>
                </a:solidFill>
              </a:rPr>
              <a:t> та </a:t>
            </a:r>
            <a:r>
              <a:rPr lang="ru-RU" sz="2000" dirty="0" err="1">
                <a:solidFill>
                  <a:srgbClr val="000000"/>
                </a:solidFill>
              </a:rPr>
              <a:t>змінюються</a:t>
            </a:r>
            <a:r>
              <a:rPr lang="ru-RU" sz="2000" dirty="0">
                <a:solidFill>
                  <a:srgbClr val="000000"/>
                </a:solidFill>
              </a:rPr>
              <a:t> разом з </a:t>
            </a:r>
            <a:r>
              <a:rPr lang="ru-RU" sz="2000" dirty="0" err="1">
                <a:solidFill>
                  <a:srgbClr val="000000"/>
                </a:solidFill>
              </a:rPr>
              <a:t>розвитком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суспільства</a:t>
            </a:r>
            <a:r>
              <a:rPr lang="ru-RU" sz="2000" dirty="0">
                <a:solidFill>
                  <a:srgbClr val="000000"/>
                </a:solidFill>
              </a:rPr>
              <a:t>, </a:t>
            </a:r>
            <a:r>
              <a:rPr lang="ru-RU" sz="2000" dirty="0" err="1">
                <a:solidFill>
                  <a:srgbClr val="000000"/>
                </a:solidFill>
              </a:rPr>
              <a:t>економічної</a:t>
            </a:r>
            <a:r>
              <a:rPr lang="ru-RU" sz="2000" dirty="0">
                <a:solidFill>
                  <a:srgbClr val="000000"/>
                </a:solidFill>
              </a:rPr>
              <a:t> науки, </a:t>
            </a:r>
            <a:r>
              <a:rPr lang="ru-RU" sz="2000" dirty="0" err="1">
                <a:solidFill>
                  <a:srgbClr val="000000"/>
                </a:solidFill>
              </a:rPr>
              <a:t>особливостей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Стосовно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внутрішнього</a:t>
            </a:r>
            <a:r>
              <a:rPr lang="ru-RU" sz="2000" dirty="0">
                <a:solidFill>
                  <a:schemeClr val="tx1"/>
                </a:solidFill>
              </a:rPr>
              <a:t> аудиту,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методом </a:t>
            </a:r>
            <a:r>
              <a:rPr lang="ru-RU" sz="2000" dirty="0" err="1">
                <a:solidFill>
                  <a:schemeClr val="tx1"/>
                </a:solidFill>
              </a:rPr>
              <a:t>розуміють</a:t>
            </a:r>
            <a:r>
              <a:rPr lang="ru-RU" sz="2000" dirty="0">
                <a:solidFill>
                  <a:schemeClr val="tx1"/>
                </a:solidFill>
              </a:rPr>
              <a:t> систему </a:t>
            </a:r>
            <a:r>
              <a:rPr lang="ru-RU" sz="2000" dirty="0" err="1">
                <a:solidFill>
                  <a:schemeClr val="tx1"/>
                </a:solidFill>
              </a:rPr>
              <a:t>основних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підходів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способів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господарського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відповідають</a:t>
            </a:r>
            <a:r>
              <a:rPr lang="ru-RU" sz="2000" dirty="0">
                <a:solidFill>
                  <a:schemeClr val="tx1"/>
                </a:solidFill>
              </a:rPr>
              <a:t> предмету та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завданням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Arial"/>
                <a:cs typeface="Arial"/>
              </a:rPr>
              <a:t>Метод аудиту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 —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дій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подій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системі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суб'єкта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госпо­дарювання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з метою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підтвердження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наданої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ним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фінансової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/>
                <a:cs typeface="Arial"/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</a:p>
          <a:p>
            <a:pPr marL="0" indent="0" algn="just">
              <a:buNone/>
            </a:pPr>
            <a:endParaRPr lang="ru-RU" dirty="0">
              <a:solidFill>
                <a:srgbClr val="000000"/>
              </a:solidFill>
            </a:endParaRPr>
          </a:p>
          <a:p>
            <a:pPr algn="just"/>
            <a:endParaRPr lang="ru-RU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0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i="1" u="sng" dirty="0" err="1">
                <a:solidFill>
                  <a:srgbClr val="FFFFFF"/>
                </a:solidFill>
              </a:rPr>
              <a:t>Методи</a:t>
            </a:r>
            <a:r>
              <a:rPr lang="ru-RU" sz="2400" i="1" u="sng" dirty="0">
                <a:solidFill>
                  <a:srgbClr val="FFFFFF"/>
                </a:solidFill>
              </a:rPr>
              <a:t> </a:t>
            </a:r>
            <a:r>
              <a:rPr lang="ru-RU" sz="2400" i="1" u="sng" dirty="0" err="1">
                <a:solidFill>
                  <a:srgbClr val="FFFFFF"/>
                </a:solidFill>
              </a:rPr>
              <a:t>внутрішнього</a:t>
            </a:r>
            <a:r>
              <a:rPr lang="ru-RU" sz="2400" i="1" u="sng" dirty="0">
                <a:solidFill>
                  <a:srgbClr val="FFFFFF"/>
                </a:solidFill>
              </a:rPr>
              <a:t> аудиту </a:t>
            </a:r>
            <a:r>
              <a:rPr lang="ru-RU" sz="2400" i="1" u="sng" dirty="0" err="1">
                <a:solidFill>
                  <a:srgbClr val="FFFFFF"/>
                </a:solidFill>
              </a:rPr>
              <a:t>поділяють</a:t>
            </a:r>
            <a:r>
              <a:rPr lang="ru-RU" sz="2400" i="1" u="sng" dirty="0">
                <a:solidFill>
                  <a:srgbClr val="FFFFFF"/>
                </a:solidFill>
              </a:rPr>
              <a:t> на </a:t>
            </a:r>
            <a:r>
              <a:rPr lang="ru-RU" sz="2400" i="1" u="sng" dirty="0" err="1">
                <a:solidFill>
                  <a:srgbClr val="FFFFFF"/>
                </a:solidFill>
              </a:rPr>
              <a:t>методи</a:t>
            </a:r>
            <a:r>
              <a:rPr lang="ru-RU" sz="2400" i="1" u="sng" dirty="0">
                <a:solidFill>
                  <a:srgbClr val="FFFFFF"/>
                </a:solidFill>
              </a:rPr>
              <a:t> </a:t>
            </a:r>
            <a:r>
              <a:rPr lang="ru-RU" sz="2400" i="1" u="sng" dirty="0" err="1">
                <a:solidFill>
                  <a:srgbClr val="FFFFFF"/>
                </a:solidFill>
              </a:rPr>
              <a:t>проведення</a:t>
            </a:r>
            <a:r>
              <a:rPr lang="ru-RU" sz="2400" i="1" u="sng" dirty="0">
                <a:solidFill>
                  <a:srgbClr val="FFFFFF"/>
                </a:solidFill>
              </a:rPr>
              <a:t> </a:t>
            </a:r>
            <a:r>
              <a:rPr lang="ru-RU" sz="2400" i="1" u="sng" dirty="0" err="1">
                <a:solidFill>
                  <a:srgbClr val="FFFFFF"/>
                </a:solidFill>
              </a:rPr>
              <a:t>перевірки</a:t>
            </a:r>
            <a:r>
              <a:rPr lang="ru-RU" sz="2400" i="1" u="sng" dirty="0">
                <a:solidFill>
                  <a:srgbClr val="FFFFFF"/>
                </a:solidFill>
              </a:rPr>
              <a:t> і </a:t>
            </a:r>
            <a:r>
              <a:rPr lang="ru-RU" sz="2400" i="1" u="sng" dirty="0" err="1">
                <a:solidFill>
                  <a:srgbClr val="FFFFFF"/>
                </a:solidFill>
              </a:rPr>
              <a:t>методи</a:t>
            </a:r>
            <a:r>
              <a:rPr lang="ru-RU" sz="2400" i="1" u="sng" dirty="0">
                <a:solidFill>
                  <a:srgbClr val="FFFFFF"/>
                </a:solidFill>
              </a:rPr>
              <a:t> </a:t>
            </a:r>
            <a:r>
              <a:rPr lang="ru-RU" sz="2400" i="1" u="sng" dirty="0" err="1">
                <a:solidFill>
                  <a:srgbClr val="FFFFFF"/>
                </a:solidFill>
              </a:rPr>
              <a:t>її</a:t>
            </a:r>
            <a:r>
              <a:rPr lang="ru-RU" sz="2400" i="1" u="sng" dirty="0">
                <a:solidFill>
                  <a:srgbClr val="FFFFFF"/>
                </a:solidFill>
              </a:rPr>
              <a:t> </a:t>
            </a:r>
            <a:r>
              <a:rPr lang="ru-RU" sz="2400" i="1" u="sng" dirty="0" err="1">
                <a:solidFill>
                  <a:srgbClr val="FFFFFF"/>
                </a:solidFill>
              </a:rPr>
              <a:t>організації</a:t>
            </a:r>
            <a:r>
              <a:rPr lang="ru-RU" sz="2400" i="1" u="sng" dirty="0">
                <a:solidFill>
                  <a:srgbClr val="FFFFFF"/>
                </a:solidFill>
              </a:rPr>
              <a:t>:</a:t>
            </a:r>
            <a:r>
              <a:rPr lang="ru-RU" sz="2400" i="1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09963" y="2339010"/>
            <a:ext cx="3604791" cy="61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err="1">
                <a:solidFill>
                  <a:srgbClr val="FFFFFF"/>
                </a:solidFill>
                <a:latin typeface="Century Gothic"/>
              </a:rPr>
              <a:t>Методи</a:t>
            </a:r>
            <a:r>
              <a:rPr lang="ru-RU" b="1" u="sng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b="1" u="sng" dirty="0" err="1">
                <a:solidFill>
                  <a:srgbClr val="FFFFFF"/>
                </a:solidFill>
                <a:latin typeface="Century Gothic"/>
              </a:rPr>
              <a:t>внутрішнього</a:t>
            </a:r>
            <a:r>
              <a:rPr lang="ru-RU" b="1" u="sng" dirty="0">
                <a:solidFill>
                  <a:srgbClr val="FFFFFF"/>
                </a:solidFill>
                <a:latin typeface="Century Gothic"/>
              </a:rPr>
              <a:t> аудиту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14475" y="3143250"/>
            <a:ext cx="2857500" cy="38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err="1"/>
              <a:t>Методи</a:t>
            </a:r>
            <a:r>
              <a:rPr lang="ru-RU" b="1" u="sng" dirty="0"/>
              <a:t> </a:t>
            </a:r>
            <a:r>
              <a:rPr lang="ru-RU" b="1" u="sng" dirty="0" err="1"/>
              <a:t>проведення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00750" y="3143250"/>
            <a:ext cx="3149880" cy="403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err="1"/>
              <a:t>Методи</a:t>
            </a:r>
            <a:r>
              <a:rPr lang="ru-RU" b="1" u="sng" dirty="0"/>
              <a:t> </a:t>
            </a:r>
            <a:r>
              <a:rPr lang="ru-RU" b="1" u="sng" dirty="0" err="1"/>
              <a:t>організаціі</a:t>
            </a:r>
            <a:endParaRPr lang="ru-RU" b="1" u="sng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4475" y="3733800"/>
            <a:ext cx="2865438" cy="2107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1. </a:t>
            </a:r>
            <a:r>
              <a:rPr lang="ru-RU" b="1" i="1" dirty="0" err="1"/>
              <a:t>Фактичний</a:t>
            </a:r>
            <a:r>
              <a:rPr lang="ru-RU" b="1" i="1" dirty="0"/>
              <a:t> контроль</a:t>
            </a:r>
            <a:endParaRPr lang="ru-RU" b="1" i="1" dirty="0">
              <a:solidFill>
                <a:srgbClr val="FFFFFF"/>
              </a:solidFill>
              <a:latin typeface="Century Gothic"/>
            </a:endParaRPr>
          </a:p>
          <a:p>
            <a:r>
              <a:rPr lang="ru-RU" b="1" i="1" dirty="0"/>
              <a:t>2. </a:t>
            </a:r>
            <a:r>
              <a:rPr lang="ru-RU" b="1" i="1" dirty="0" err="1"/>
              <a:t>Документальний</a:t>
            </a:r>
            <a:r>
              <a:rPr lang="ru-RU" b="1" i="1" dirty="0"/>
              <a:t> контроль</a:t>
            </a:r>
          </a:p>
          <a:p>
            <a:r>
              <a:rPr lang="ru-RU" b="1" i="1" dirty="0"/>
              <a:t>3.Аналітичні тести</a:t>
            </a:r>
          </a:p>
          <a:p>
            <a:r>
              <a:rPr lang="ru-RU" b="1" i="1" dirty="0"/>
              <a:t>4. </a:t>
            </a:r>
            <a:r>
              <a:rPr lang="ru-RU" b="1" i="1" dirty="0" err="1"/>
              <a:t>Сканування</a:t>
            </a:r>
            <a:endParaRPr lang="ru-RU" b="1" i="1" dirty="0"/>
          </a:p>
          <a:p>
            <a:r>
              <a:rPr lang="ru-RU" b="1" i="1" dirty="0"/>
              <a:t>5. </a:t>
            </a:r>
            <a:r>
              <a:rPr lang="ru-RU" b="1" i="1" dirty="0" err="1"/>
              <a:t>Експертна</a:t>
            </a:r>
            <a:r>
              <a:rPr lang="ru-RU" b="1" i="1" dirty="0"/>
              <a:t> </a:t>
            </a:r>
            <a:r>
              <a:rPr lang="ru-RU" b="1" i="1" dirty="0" err="1"/>
              <a:t>оцінка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50" y="3733800"/>
            <a:ext cx="3168650" cy="2088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1. </a:t>
            </a:r>
            <a:r>
              <a:rPr lang="ru-RU" b="1" i="1" dirty="0" err="1"/>
              <a:t>Суцільний</a:t>
            </a:r>
            <a:endParaRPr lang="ru-RU" b="1" i="1" dirty="0">
              <a:solidFill>
                <a:srgbClr val="FFFFFF"/>
              </a:solidFill>
              <a:latin typeface="Century Gothic"/>
            </a:endParaRPr>
          </a:p>
          <a:p>
            <a:r>
              <a:rPr lang="ru-RU" b="1" i="1" dirty="0"/>
              <a:t>2. </a:t>
            </a:r>
            <a:r>
              <a:rPr lang="ru-RU" b="1" i="1" dirty="0" err="1"/>
              <a:t>Вибірковий</a:t>
            </a:r>
            <a:endParaRPr lang="ru-RU" b="1" i="1" dirty="0"/>
          </a:p>
          <a:p>
            <a:r>
              <a:rPr lang="ru-RU" b="1" i="1" dirty="0"/>
              <a:t>3. </a:t>
            </a:r>
            <a:r>
              <a:rPr lang="ru-RU" b="1" i="1" dirty="0" err="1"/>
              <a:t>Аналітичний</a:t>
            </a:r>
            <a:endParaRPr lang="ru-RU" b="1" i="1" dirty="0"/>
          </a:p>
          <a:p>
            <a:r>
              <a:rPr lang="ru-RU" b="1" i="1" dirty="0"/>
              <a:t>4. </a:t>
            </a:r>
            <a:r>
              <a:rPr lang="ru-RU" b="1" i="1" dirty="0" err="1"/>
              <a:t>Комбінований</a:t>
            </a:r>
            <a:endParaRPr lang="ru-RU" b="1" i="1" dirty="0"/>
          </a:p>
          <a:p>
            <a:r>
              <a:rPr lang="ru-RU" b="1" i="1" dirty="0"/>
              <a:t>5. </a:t>
            </a:r>
            <a:r>
              <a:rPr lang="ru-RU" b="1" i="1" dirty="0" err="1"/>
              <a:t>Використання</a:t>
            </a:r>
            <a:r>
              <a:rPr lang="ru-RU" b="1" i="1" dirty="0"/>
              <a:t> </a:t>
            </a:r>
            <a:r>
              <a:rPr lang="ru-RU" b="1" i="1" dirty="0" err="1"/>
              <a:t>комп'ютерної</a:t>
            </a:r>
            <a:r>
              <a:rPr lang="ru-RU" b="1" i="1" dirty="0"/>
              <a:t> </a:t>
            </a:r>
            <a:r>
              <a:rPr lang="ru-RU" b="1" i="1" dirty="0" err="1"/>
              <a:t>техніки</a:t>
            </a:r>
          </a:p>
        </p:txBody>
      </p:sp>
      <p:sp>
        <p:nvSpPr>
          <p:cNvPr id="11" name="Стрелка: вниз 10"/>
          <p:cNvSpPr/>
          <p:nvPr/>
        </p:nvSpPr>
        <p:spPr>
          <a:xfrm>
            <a:off x="2619601" y="3497991"/>
            <a:ext cx="541022" cy="249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/>
          <p:cNvSpPr/>
          <p:nvPr/>
        </p:nvSpPr>
        <p:spPr>
          <a:xfrm>
            <a:off x="7331075" y="3551238"/>
            <a:ext cx="485775" cy="20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лево 12"/>
          <p:cNvSpPr/>
          <p:nvPr/>
        </p:nvSpPr>
        <p:spPr>
          <a:xfrm>
            <a:off x="2856256" y="2518657"/>
            <a:ext cx="657225" cy="3421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/>
          <p:cNvSpPr/>
          <p:nvPr/>
        </p:nvSpPr>
        <p:spPr>
          <a:xfrm>
            <a:off x="2676525" y="2578902"/>
            <a:ext cx="484188" cy="570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/>
          <p:cNvSpPr/>
          <p:nvPr/>
        </p:nvSpPr>
        <p:spPr>
          <a:xfrm>
            <a:off x="7119938" y="2452688"/>
            <a:ext cx="57058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/>
          <p:cNvSpPr/>
          <p:nvPr/>
        </p:nvSpPr>
        <p:spPr>
          <a:xfrm>
            <a:off x="7331076" y="2555219"/>
            <a:ext cx="485775" cy="607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4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000" i="1" u="sng" dirty="0">
                <a:solidFill>
                  <a:srgbClr val="FFFFFF"/>
                </a:solidFill>
              </a:rPr>
              <a:t>До </a:t>
            </a:r>
            <a:r>
              <a:rPr lang="ru-RU" sz="2000" i="1" u="sng" dirty="0" err="1">
                <a:solidFill>
                  <a:srgbClr val="FFFFFF"/>
                </a:solidFill>
              </a:rPr>
              <a:t>прийомів</a:t>
            </a:r>
            <a:r>
              <a:rPr lang="ru-RU" sz="2000" i="1" u="sng" dirty="0">
                <a:solidFill>
                  <a:srgbClr val="FFFFFF"/>
                </a:solidFill>
              </a:rPr>
              <a:t> фактичного контролю </a:t>
            </a:r>
            <a:r>
              <a:rPr lang="ru-RU" sz="2000" i="1" u="sng" dirty="0" err="1">
                <a:solidFill>
                  <a:srgbClr val="FFFFFF"/>
                </a:solidFill>
              </a:rPr>
              <a:t>відносяться</a:t>
            </a:r>
            <a:r>
              <a:rPr lang="ru-RU" sz="2000" i="1" u="sng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2443163"/>
            <a:ext cx="9336421" cy="4059237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інвентаризація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обмір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виконаних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робіт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огляд</a:t>
            </a:r>
            <a:r>
              <a:rPr lang="ru-RU" i="1" dirty="0">
                <a:solidFill>
                  <a:srgbClr val="FFFFFF"/>
                </a:solidFill>
              </a:rPr>
              <a:t> і </a:t>
            </a:r>
            <a:r>
              <a:rPr lang="ru-RU" i="1" dirty="0" err="1">
                <a:solidFill>
                  <a:srgbClr val="FFFFFF"/>
                </a:solidFill>
              </a:rPr>
              <a:t>обстеження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контрольний</a:t>
            </a:r>
            <a:r>
              <a:rPr lang="ru-RU" i="1" dirty="0">
                <a:solidFill>
                  <a:srgbClr val="FFFFFF"/>
                </a:solidFill>
              </a:rPr>
              <a:t> запуск </a:t>
            </a:r>
            <a:r>
              <a:rPr lang="ru-RU" i="1" dirty="0" err="1">
                <a:solidFill>
                  <a:srgbClr val="FFFFFF"/>
                </a:solidFill>
              </a:rPr>
              <a:t>сировини</a:t>
            </a:r>
            <a:r>
              <a:rPr lang="ru-RU" i="1" dirty="0">
                <a:solidFill>
                  <a:srgbClr val="FFFFFF"/>
                </a:solidFill>
              </a:rPr>
              <a:t> і </a:t>
            </a:r>
            <a:r>
              <a:rPr lang="ru-RU" i="1" dirty="0" err="1">
                <a:solidFill>
                  <a:srgbClr val="FFFFFF"/>
                </a:solidFill>
              </a:rPr>
              <a:t>матеріалів</a:t>
            </a:r>
            <a:r>
              <a:rPr lang="ru-RU" i="1" dirty="0">
                <a:solidFill>
                  <a:srgbClr val="FFFFFF"/>
                </a:solidFill>
              </a:rPr>
              <a:t> у </a:t>
            </a:r>
            <a:r>
              <a:rPr lang="ru-RU" i="1" dirty="0" err="1">
                <a:solidFill>
                  <a:srgbClr val="FFFFFF"/>
                </a:solidFill>
              </a:rPr>
              <a:t>виробництво</a:t>
            </a:r>
            <a:r>
              <a:rPr lang="ru-RU" i="1" dirty="0">
                <a:solidFill>
                  <a:srgbClr val="FFFFFF"/>
                </a:solidFill>
              </a:rPr>
              <a:t> (</a:t>
            </a:r>
            <a:r>
              <a:rPr lang="ru-RU" i="1" dirty="0" err="1">
                <a:solidFill>
                  <a:srgbClr val="FFFFFF"/>
                </a:solidFill>
              </a:rPr>
              <a:t>експеримент</a:t>
            </a:r>
            <a:r>
              <a:rPr lang="ru-RU" i="1" dirty="0">
                <a:solidFill>
                  <a:srgbClr val="FFFFFF"/>
                </a:solidFill>
              </a:rPr>
              <a:t>), </a:t>
            </a:r>
            <a:r>
              <a:rPr lang="ru-RU" i="1" dirty="0" err="1">
                <a:solidFill>
                  <a:srgbClr val="FFFFFF"/>
                </a:solidFill>
              </a:rPr>
              <a:t>контрольне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придбання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лабораторний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аналіз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пояснення</a:t>
            </a:r>
            <a:r>
              <a:rPr lang="ru-RU" i="1" dirty="0">
                <a:solidFill>
                  <a:srgbClr val="FFFFFF"/>
                </a:solidFill>
              </a:rPr>
              <a:t> і </a:t>
            </a:r>
            <a:r>
              <a:rPr lang="ru-RU" i="1" dirty="0" err="1">
                <a:solidFill>
                  <a:srgbClr val="FFFFFF"/>
                </a:solidFill>
              </a:rPr>
              <a:t>довідки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перевірка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прийнятих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рішень</a:t>
            </a:r>
            <a:r>
              <a:rPr lang="ru-RU" i="1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i="1" dirty="0">
                <a:solidFill>
                  <a:srgbClr val="FFFFFF"/>
                </a:solidFill>
              </a:rPr>
              <a:t>- </a:t>
            </a:r>
            <a:r>
              <a:rPr lang="ru-RU" i="1" dirty="0" err="1">
                <a:solidFill>
                  <a:srgbClr val="FFFFFF"/>
                </a:solidFill>
              </a:rPr>
              <a:t>перевірка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дотримання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трудової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дисципліни</a:t>
            </a:r>
            <a:r>
              <a:rPr lang="ru-RU" i="1" dirty="0">
                <a:solidFill>
                  <a:srgbClr val="FFFFFF"/>
                </a:solidFill>
              </a:rPr>
              <a:t>. </a:t>
            </a:r>
            <a:r>
              <a:rPr lang="ru-RU" i="1" dirty="0" err="1">
                <a:solidFill>
                  <a:srgbClr val="FFFFFF"/>
                </a:solidFill>
              </a:rPr>
              <a:t>Інвентаризація</a:t>
            </a:r>
            <a:r>
              <a:rPr lang="ru-RU" i="1" dirty="0">
                <a:solidFill>
                  <a:srgbClr val="FFFFFF"/>
                </a:solidFill>
              </a:rPr>
              <a:t> - </a:t>
            </a:r>
            <a:r>
              <a:rPr lang="ru-RU" i="1" dirty="0" err="1">
                <a:solidFill>
                  <a:srgbClr val="FFFFFF"/>
                </a:solidFill>
              </a:rPr>
              <a:t>це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перевірка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фактичної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наявності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господарських</a:t>
            </a:r>
          </a:p>
          <a:p>
            <a:pPr algn="just"/>
            <a:r>
              <a:rPr lang="ru-RU" i="1" dirty="0" err="1">
                <a:solidFill>
                  <a:srgbClr val="FFFFFF"/>
                </a:solidFill>
              </a:rPr>
              <a:t>засобів</a:t>
            </a:r>
            <a:r>
              <a:rPr lang="ru-RU" i="1" dirty="0">
                <a:solidFill>
                  <a:srgbClr val="FFFFFF"/>
                </a:solidFill>
              </a:rPr>
              <a:t> і </a:t>
            </a:r>
            <a:r>
              <a:rPr lang="ru-RU" i="1" dirty="0" err="1">
                <a:solidFill>
                  <a:srgbClr val="FFFFFF"/>
                </a:solidFill>
              </a:rPr>
              <a:t>їх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відповідності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даним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бухобліку</a:t>
            </a:r>
            <a:r>
              <a:rPr lang="ru-RU" i="1" dirty="0">
                <a:solidFill>
                  <a:srgbClr val="FFFFFF"/>
                </a:solidFill>
              </a:rPr>
              <a:t>. </a:t>
            </a:r>
            <a:r>
              <a:rPr lang="ru-RU" i="1" dirty="0" err="1">
                <a:solidFill>
                  <a:srgbClr val="FFFFFF"/>
                </a:solidFill>
              </a:rPr>
              <a:t>Інвентаризація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дозволяє</a:t>
            </a:r>
            <a:r>
              <a:rPr lang="ru-RU" i="1" dirty="0">
                <a:solidFill>
                  <a:srgbClr val="FFFFFF"/>
                </a:solidFill>
              </a:rPr>
              <a:t> шляхом </a:t>
            </a:r>
            <a:r>
              <a:rPr lang="ru-RU" i="1" dirty="0" err="1">
                <a:solidFill>
                  <a:srgbClr val="FFFFFF"/>
                </a:solidFill>
              </a:rPr>
              <a:t>перевірки</a:t>
            </a:r>
            <a:r>
              <a:rPr lang="ru-RU" i="1" dirty="0">
                <a:solidFill>
                  <a:srgbClr val="FFFFFF"/>
                </a:solidFill>
              </a:rPr>
              <a:t> майна і </a:t>
            </a:r>
            <a:r>
              <a:rPr lang="ru-RU" i="1" dirty="0" err="1">
                <a:solidFill>
                  <a:srgbClr val="FFFFFF"/>
                </a:solidFill>
              </a:rPr>
              <a:t>грошових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коштів</a:t>
            </a:r>
            <a:r>
              <a:rPr lang="ru-RU" i="1" dirty="0">
                <a:solidFill>
                  <a:srgbClr val="FFFFFF"/>
                </a:solidFill>
              </a:rPr>
              <a:t> (</a:t>
            </a:r>
            <a:r>
              <a:rPr lang="ru-RU" i="1" dirty="0" err="1">
                <a:solidFill>
                  <a:srgbClr val="FFFFFF"/>
                </a:solidFill>
              </a:rPr>
              <a:t>активів</a:t>
            </a:r>
            <a:r>
              <a:rPr lang="ru-RU" i="1" dirty="0">
                <a:solidFill>
                  <a:srgbClr val="FFFFFF"/>
                </a:solidFill>
              </a:rPr>
              <a:t>) </a:t>
            </a:r>
            <a:r>
              <a:rPr lang="ru-RU" i="1" dirty="0" err="1">
                <a:solidFill>
                  <a:srgbClr val="FFFFFF"/>
                </a:solidFill>
              </a:rPr>
              <a:t>виявити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їх</a:t>
            </a:r>
            <a:r>
              <a:rPr lang="ru-RU" i="1" dirty="0">
                <a:solidFill>
                  <a:srgbClr val="FFFFFF"/>
                </a:solidFill>
              </a:rPr>
              <a:t> </a:t>
            </a:r>
            <a:r>
              <a:rPr lang="ru-RU" i="1" dirty="0" err="1">
                <a:solidFill>
                  <a:srgbClr val="FFFFFF"/>
                </a:solidFill>
              </a:rPr>
              <a:t>фактичний</a:t>
            </a:r>
            <a:r>
              <a:rPr lang="ru-RU" i="1" dirty="0">
                <a:solidFill>
                  <a:srgbClr val="FFFFFF"/>
                </a:solidFill>
              </a:rPr>
              <a:t> стан.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95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075" y="2276475"/>
            <a:ext cx="8824913" cy="39182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>
              <a:solidFill>
                <a:srgbClr val="000000"/>
              </a:solidFill>
              <a:latin typeface="Century Gothic"/>
            </a:endParaRPr>
          </a:p>
          <a:p>
            <a:pPr algn="just"/>
            <a:r>
              <a:rPr lang="ru-RU" b="1" dirty="0" err="1">
                <a:solidFill>
                  <a:schemeClr val="tx1"/>
                </a:solidFill>
              </a:rPr>
              <a:t>Об'єктами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огляду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можуть</a:t>
            </a:r>
            <a:r>
              <a:rPr lang="ru-RU" b="1" dirty="0">
                <a:solidFill>
                  <a:schemeClr val="tx1"/>
                </a:solidFill>
              </a:rPr>
              <a:t> бути: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територія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виробничі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приміщення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склади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продукція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приміщення</a:t>
            </a:r>
            <a:r>
              <a:rPr lang="ru-RU" dirty="0">
                <a:solidFill>
                  <a:schemeClr val="tx1"/>
                </a:solidFill>
              </a:rPr>
              <a:t>, де </a:t>
            </a:r>
            <a:r>
              <a:rPr lang="ru-RU" dirty="0" err="1">
                <a:solidFill>
                  <a:schemeClr val="tx1"/>
                </a:solidFill>
              </a:rPr>
              <a:t>зберігаються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документи</a:t>
            </a:r>
            <a:r>
              <a:rPr lang="ru-RU" dirty="0">
                <a:solidFill>
                  <a:schemeClr val="tx1"/>
                </a:solidFill>
              </a:rPr>
              <a:t>, і т. п. При </a:t>
            </a:r>
            <a:r>
              <a:rPr lang="ru-RU" dirty="0" err="1">
                <a:solidFill>
                  <a:schemeClr val="tx1"/>
                </a:solidFill>
              </a:rPr>
              <a:t>огляді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внутрішній</a:t>
            </a:r>
            <a:r>
              <a:rPr lang="ru-RU" dirty="0">
                <a:solidFill>
                  <a:schemeClr val="tx1"/>
                </a:solidFill>
              </a:rPr>
              <a:t> аудитор </a:t>
            </a:r>
            <a:r>
              <a:rPr lang="ru-RU" dirty="0" err="1">
                <a:solidFill>
                  <a:schemeClr val="tx1"/>
                </a:solidFill>
              </a:rPr>
              <a:t>з'ясовує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експлуатації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, графин </a:t>
            </a:r>
            <a:r>
              <a:rPr lang="ru-RU" dirty="0" err="1">
                <a:solidFill>
                  <a:schemeClr val="tx1"/>
                </a:solidFill>
              </a:rPr>
              <a:t>ремонтів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зберігання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матеріальних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активів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грошових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коштів</a:t>
            </a:r>
            <a:r>
              <a:rPr lang="ru-RU" dirty="0">
                <a:solidFill>
                  <a:schemeClr val="tx1"/>
                </a:solidFill>
              </a:rPr>
              <a:t> і т. д.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зміст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обстеження</a:t>
            </a:r>
            <a:r>
              <a:rPr lang="ru-RU" dirty="0">
                <a:solidFill>
                  <a:schemeClr val="tx1"/>
                </a:solidFill>
              </a:rPr>
              <a:t> входить не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огляд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необхідних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об'єктів</a:t>
            </a:r>
            <a:r>
              <a:rPr lang="ru-RU" dirty="0">
                <a:solidFill>
                  <a:schemeClr val="tx1"/>
                </a:solidFill>
              </a:rPr>
              <a:t>, але й </a:t>
            </a:r>
            <a:r>
              <a:rPr lang="ru-RU" dirty="0" err="1">
                <a:solidFill>
                  <a:schemeClr val="tx1"/>
                </a:solidFill>
              </a:rPr>
              <a:t>ознайомлення</a:t>
            </a:r>
            <a:r>
              <a:rPr lang="ru-RU" dirty="0">
                <a:solidFill>
                  <a:schemeClr val="tx1"/>
                </a:solidFill>
              </a:rPr>
              <a:t> з документами, </a:t>
            </a:r>
            <a:r>
              <a:rPr lang="ru-RU" dirty="0" err="1">
                <a:solidFill>
                  <a:schemeClr val="tx1"/>
                </a:solidFill>
              </a:rPr>
              <a:t>отримання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пояснень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Огляд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обстеження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внутрішньому</a:t>
            </a:r>
            <a:r>
              <a:rPr lang="ru-RU" dirty="0">
                <a:solidFill>
                  <a:schemeClr val="tx1"/>
                </a:solidFill>
              </a:rPr>
              <a:t> аудитору </a:t>
            </a:r>
            <a:r>
              <a:rPr lang="ru-RU" dirty="0" err="1">
                <a:solidFill>
                  <a:schemeClr val="tx1"/>
                </a:solidFill>
              </a:rPr>
              <a:t>отримати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загальне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уявлення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об'єкти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перевірки</a:t>
            </a:r>
            <a:r>
              <a:rPr lang="ru-RU" dirty="0">
                <a:solidFill>
                  <a:schemeClr val="tx1"/>
                </a:solidFill>
              </a:rPr>
              <a:t>. При </a:t>
            </a:r>
            <a:r>
              <a:rPr lang="ru-RU" dirty="0" err="1">
                <a:solidFill>
                  <a:schemeClr val="tx1"/>
                </a:solidFill>
              </a:rPr>
              <a:t>виявленні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зловживання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наприклад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поганої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господарства</a:t>
            </a:r>
            <a:r>
              <a:rPr lang="ru-RU" dirty="0">
                <a:solidFill>
                  <a:schemeClr val="tx1"/>
                </a:solidFill>
              </a:rPr>
              <a:t>, контрольно-</a:t>
            </a:r>
            <a:r>
              <a:rPr lang="ru-RU" dirty="0" err="1">
                <a:solidFill>
                  <a:schemeClr val="tx1"/>
                </a:solidFill>
              </a:rPr>
              <a:t>пропускної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, аудитором </a:t>
            </a:r>
            <a:r>
              <a:rPr lang="ru-RU" dirty="0" err="1">
                <a:solidFill>
                  <a:schemeClr val="tx1"/>
                </a:solidFill>
              </a:rPr>
              <a:t>складається</a:t>
            </a:r>
            <a:r>
              <a:rPr lang="ru-RU" dirty="0">
                <a:solidFill>
                  <a:schemeClr val="tx1"/>
                </a:solidFill>
              </a:rPr>
              <a:t> акт і </a:t>
            </a:r>
            <a:r>
              <a:rPr lang="ru-RU" dirty="0" err="1">
                <a:solidFill>
                  <a:schemeClr val="tx1"/>
                </a:solidFill>
              </a:rPr>
              <a:t>пропонується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внутрішнього</a:t>
            </a:r>
            <a:r>
              <a:rPr lang="ru-RU" dirty="0">
                <a:solidFill>
                  <a:schemeClr val="tx1"/>
                </a:solidFill>
              </a:rPr>
              <a:t> аудиту.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</a:rPr>
              <a:t>Обмір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являє</a:t>
            </a:r>
            <a:r>
              <a:rPr lang="ru-RU" dirty="0">
                <a:solidFill>
                  <a:schemeClr val="tx1"/>
                </a:solidFill>
              </a:rPr>
              <a:t> собою </a:t>
            </a:r>
            <a:r>
              <a:rPr lang="ru-RU" dirty="0" err="1">
                <a:solidFill>
                  <a:schemeClr val="tx1"/>
                </a:solidFill>
              </a:rPr>
              <a:t>прийом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відповідності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виконаних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робіт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документальному </a:t>
            </a:r>
            <a:r>
              <a:rPr lang="ru-RU" b="1" dirty="0" err="1">
                <a:solidFill>
                  <a:schemeClr val="tx1"/>
                </a:solidFill>
              </a:rPr>
              <a:t>відображенню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rgbClr val="404040"/>
              </a:solidFill>
            </a:endParaRPr>
          </a:p>
        </p:txBody>
      </p:sp>
      <p:pic>
        <p:nvPicPr>
          <p:cNvPr id="4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8089" y="3813810"/>
            <a:ext cx="1955212" cy="259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4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329" y="971550"/>
            <a:ext cx="8761413" cy="706964"/>
          </a:xfrm>
        </p:spPr>
        <p:txBody>
          <a:bodyPr/>
          <a:lstStyle/>
          <a:p>
            <a:pPr algn="just"/>
            <a:r>
              <a:rPr lang="ru-RU" sz="2000" b="1" i="1" u="sng" dirty="0">
                <a:solidFill>
                  <a:srgbClr val="FFFFFF"/>
                </a:solidFill>
              </a:rPr>
              <a:t>До </a:t>
            </a:r>
            <a:r>
              <a:rPr lang="ru-RU" sz="2000" b="1" i="1" u="sng" dirty="0" err="1">
                <a:solidFill>
                  <a:srgbClr val="FFFFFF"/>
                </a:solidFill>
              </a:rPr>
              <a:t>методів</a:t>
            </a:r>
            <a:r>
              <a:rPr lang="ru-RU" sz="2000" b="1" i="1" u="sng" dirty="0">
                <a:solidFill>
                  <a:srgbClr val="FFFFFF"/>
                </a:solidFill>
              </a:rPr>
              <a:t> </a:t>
            </a:r>
            <a:r>
              <a:rPr lang="ru-RU" sz="2000" b="1" i="1" u="sng" dirty="0" err="1">
                <a:solidFill>
                  <a:srgbClr val="FFFFFF"/>
                </a:solidFill>
              </a:rPr>
              <a:t>документальної</a:t>
            </a:r>
            <a:r>
              <a:rPr lang="ru-RU" sz="2000" b="1" i="1" u="sng" dirty="0">
                <a:solidFill>
                  <a:srgbClr val="FFFFFF"/>
                </a:solidFill>
              </a:rPr>
              <a:t> </a:t>
            </a:r>
            <a:r>
              <a:rPr lang="ru-RU" sz="2000" b="1" i="1" u="sng" dirty="0" err="1">
                <a:solidFill>
                  <a:srgbClr val="FFFFFF"/>
                </a:solidFill>
              </a:rPr>
              <a:t>перевірки</a:t>
            </a:r>
            <a:r>
              <a:rPr lang="ru-RU" sz="2000" b="1" i="1" u="sng" dirty="0">
                <a:solidFill>
                  <a:srgbClr val="FFFFFF"/>
                </a:solidFill>
              </a:rPr>
              <a:t> </a:t>
            </a:r>
            <a:r>
              <a:rPr lang="ru-RU" sz="2000" b="1" i="1" u="sng" dirty="0" err="1">
                <a:solidFill>
                  <a:srgbClr val="FFFFFF"/>
                </a:solidFill>
              </a:rPr>
              <a:t>відносяться</a:t>
            </a:r>
            <a:r>
              <a:rPr lang="ru-RU" sz="2000" b="1" i="1" u="sng" dirty="0">
                <a:solidFill>
                  <a:srgbClr val="FFFFFF"/>
                </a:solidFill>
              </a:rPr>
              <a:t>:</a:t>
            </a:r>
            <a:endParaRPr lang="ru-RU" sz="2000" b="1" i="1" u="sng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418" y="2257425"/>
            <a:ext cx="9923708" cy="4400550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rgbClr val="FFFFFF"/>
                </a:solidFill>
              </a:rPr>
              <a:t> формальна </a:t>
            </a:r>
            <a:r>
              <a:rPr lang="ru-RU" dirty="0" err="1">
                <a:solidFill>
                  <a:srgbClr val="FFFFFF"/>
                </a:solidFill>
              </a:rPr>
              <a:t>перевірка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облікових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записів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що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відображають</a:t>
            </a:r>
            <a:r>
              <a:rPr lang="ru-RU" dirty="0">
                <a:solidFill>
                  <a:srgbClr val="FFFFFF"/>
                </a:solidFill>
              </a:rPr>
              <a:t> одну і ту саму </a:t>
            </a:r>
            <a:r>
              <a:rPr lang="ru-RU" dirty="0" err="1">
                <a:solidFill>
                  <a:srgbClr val="FFFFFF"/>
                </a:solidFill>
              </a:rPr>
              <a:t>господарську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опцію</a:t>
            </a:r>
            <a:r>
              <a:rPr lang="ru-RU" dirty="0">
                <a:solidFill>
                  <a:srgbClr val="FFFFFF"/>
                </a:solidFill>
              </a:rPr>
              <a:t> а </a:t>
            </a:r>
            <a:r>
              <a:rPr lang="ru-RU" dirty="0" err="1">
                <a:solidFill>
                  <a:srgbClr val="FFFFFF"/>
                </a:solidFill>
              </a:rPr>
              <a:t>двох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різних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організаціях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розпорядчих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виконавчих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документів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первинних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похідних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документів</a:t>
            </a:r>
            <a:r>
              <a:rPr lang="ru-RU" dirty="0">
                <a:solidFill>
                  <a:srgbClr val="FFFFFF"/>
                </a:solidFill>
              </a:rPr>
              <a:t> (</a:t>
            </a:r>
            <a:r>
              <a:rPr lang="ru-RU" dirty="0" err="1">
                <a:solidFill>
                  <a:srgbClr val="FFFFFF"/>
                </a:solidFill>
              </a:rPr>
              <a:t>реєстрів</a:t>
            </a:r>
            <a:r>
              <a:rPr lang="ru-RU" dirty="0">
                <a:solidFill>
                  <a:srgbClr val="FFFFFF"/>
                </a:solidFill>
              </a:rPr>
              <a:t>);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документів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які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відображають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взаємозалежні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операції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відновлення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кількісного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обліку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матеріальних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активів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контрольно-</a:t>
            </a:r>
            <a:r>
              <a:rPr lang="ru-RU" dirty="0" err="1">
                <a:solidFill>
                  <a:srgbClr val="FFFFFF"/>
                </a:solidFill>
              </a:rPr>
              <a:t>вибіркове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звірення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залишків</a:t>
            </a:r>
            <a:r>
              <a:rPr lang="ru-RU" dirty="0">
                <a:solidFill>
                  <a:srgbClr val="FFFFFF"/>
                </a:solidFill>
              </a:rPr>
              <a:t> товару (</a:t>
            </a:r>
            <a:r>
              <a:rPr lang="ru-RU" dirty="0" err="1">
                <a:solidFill>
                  <a:srgbClr val="FFFFFF"/>
                </a:solidFill>
              </a:rPr>
              <a:t>контрольне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звірення</a:t>
            </a:r>
            <a:r>
              <a:rPr lang="ru-RU" dirty="0">
                <a:solidFill>
                  <a:srgbClr val="FFFFFF"/>
                </a:solidFill>
              </a:rPr>
              <a:t>);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даних</a:t>
            </a:r>
            <a:r>
              <a:rPr lang="ru-RU" dirty="0">
                <a:solidFill>
                  <a:srgbClr val="FFFFFF"/>
                </a:solidFill>
              </a:rPr>
              <a:t> про </a:t>
            </a:r>
            <a:r>
              <a:rPr lang="ru-RU" dirty="0" err="1">
                <a:solidFill>
                  <a:srgbClr val="FFFFFF"/>
                </a:solidFill>
              </a:rPr>
              <a:t>рух</a:t>
            </a:r>
            <a:r>
              <a:rPr lang="ru-RU" dirty="0">
                <a:solidFill>
                  <a:srgbClr val="FFFFFF"/>
                </a:solidFill>
              </a:rPr>
              <a:t> товару з </a:t>
            </a:r>
            <a:r>
              <a:rPr lang="ru-RU" dirty="0" err="1">
                <a:solidFill>
                  <a:srgbClr val="FFFFFF"/>
                </a:solidFill>
              </a:rPr>
              <a:t>даними</a:t>
            </a:r>
            <a:r>
              <a:rPr lang="ru-RU" dirty="0">
                <a:solidFill>
                  <a:srgbClr val="FFFFFF"/>
                </a:solidFill>
              </a:rPr>
              <a:t> про </a:t>
            </a:r>
            <a:r>
              <a:rPr lang="ru-RU" dirty="0" err="1">
                <a:solidFill>
                  <a:srgbClr val="FFFFFF"/>
                </a:solidFill>
              </a:rPr>
              <a:t>рух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тари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даних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бухгалтерського</a:t>
            </a:r>
            <a:r>
              <a:rPr lang="ru-RU" dirty="0">
                <a:solidFill>
                  <a:srgbClr val="FFFFFF"/>
                </a:solidFill>
              </a:rPr>
              <a:t> і оперативного </a:t>
            </a:r>
            <a:r>
              <a:rPr lang="ru-RU" dirty="0" err="1">
                <a:solidFill>
                  <a:srgbClr val="FFFFFF"/>
                </a:solidFill>
              </a:rPr>
              <a:t>обліку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зіставлення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записів</a:t>
            </a:r>
            <a:r>
              <a:rPr lang="ru-RU" dirty="0">
                <a:solidFill>
                  <a:srgbClr val="FFFFFF"/>
                </a:solidFill>
              </a:rPr>
              <a:t> у </a:t>
            </a:r>
            <a:r>
              <a:rPr lang="ru-RU" dirty="0" err="1">
                <a:solidFill>
                  <a:srgbClr val="FFFFFF"/>
                </a:solidFill>
              </a:rPr>
              <a:t>книзі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касира-операціоніста</a:t>
            </a:r>
            <a:r>
              <a:rPr lang="ru-RU" dirty="0">
                <a:solidFill>
                  <a:srgbClr val="FFFFFF"/>
                </a:solidFill>
              </a:rPr>
              <a:t> з </a:t>
            </a:r>
            <a:r>
              <a:rPr lang="ru-RU" dirty="0" err="1">
                <a:solidFill>
                  <a:srgbClr val="FFFFFF"/>
                </a:solidFill>
              </a:rPr>
              <a:t>даними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лічильників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касового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апарата</a:t>
            </a:r>
            <a:r>
              <a:rPr lang="ru-RU" dirty="0">
                <a:solidFill>
                  <a:srgbClr val="FFFFFF"/>
                </a:solidFill>
              </a:rPr>
              <a:t>, </a:t>
            </a:r>
            <a:r>
              <a:rPr lang="ru-RU" dirty="0" err="1">
                <a:solidFill>
                  <a:srgbClr val="FFFFFF"/>
                </a:solidFill>
              </a:rPr>
              <a:t>журналів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реєстрації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прибуткових</a:t>
            </a:r>
            <a:r>
              <a:rPr lang="ru-RU" dirty="0">
                <a:solidFill>
                  <a:srgbClr val="FFFFFF"/>
                </a:solidFill>
              </a:rPr>
              <a:t> і </a:t>
            </a:r>
            <a:r>
              <a:rPr lang="ru-RU" dirty="0" err="1">
                <a:solidFill>
                  <a:srgbClr val="FFFFFF"/>
                </a:solidFill>
              </a:rPr>
              <a:t>видаткових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касових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ордерів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перевірка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підстав</a:t>
            </a:r>
            <a:r>
              <a:rPr lang="ru-RU" dirty="0">
                <a:solidFill>
                  <a:srgbClr val="FFFFFF"/>
                </a:solidFill>
              </a:rPr>
              <a:t> для </a:t>
            </a:r>
            <a:r>
              <a:rPr lang="ru-RU" dirty="0" err="1">
                <a:solidFill>
                  <a:srgbClr val="FFFFFF"/>
                </a:solidFill>
              </a:rPr>
              <a:t>видаткових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грошових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документів</a:t>
            </a:r>
            <a:r>
              <a:rPr lang="ru-RU" dirty="0">
                <a:solidFill>
                  <a:srgbClr val="FFFFFF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rgbClr val="FFFFFF"/>
                </a:solidFill>
              </a:rPr>
              <a:t> </a:t>
            </a:r>
            <a:r>
              <a:rPr lang="ru-RU" dirty="0" err="1">
                <a:solidFill>
                  <a:srgbClr val="FFFFFF"/>
                </a:solidFill>
              </a:rPr>
              <a:t>аналіз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щоденного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руху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матеріальних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активів</a:t>
            </a:r>
            <a:r>
              <a:rPr lang="ru-RU" dirty="0">
                <a:solidFill>
                  <a:srgbClr val="FFFFFF"/>
                </a:solidFill>
              </a:rPr>
              <a:t> та </a:t>
            </a:r>
            <a:r>
              <a:rPr lang="ru-RU" dirty="0" err="1">
                <a:solidFill>
                  <a:srgbClr val="FFFFFF"/>
                </a:solidFill>
              </a:rPr>
              <a:t>грошових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коштів</a:t>
            </a:r>
            <a:r>
              <a:rPr lang="ru-RU" dirty="0">
                <a:solidFill>
                  <a:srgbClr val="FFFFFF"/>
                </a:solidFill>
              </a:rPr>
              <a:t> з </a:t>
            </a:r>
            <a:r>
              <a:rPr lang="ru-RU" dirty="0" err="1">
                <a:solidFill>
                  <a:srgbClr val="FFFFFF"/>
                </a:solidFill>
              </a:rPr>
              <a:t>визначенням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залишку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після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кожної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операції</a:t>
            </a:r>
            <a:r>
              <a:rPr lang="ru-RU" dirty="0">
                <a:solidFill>
                  <a:srgbClr val="FFFFFF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92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587" y="819150"/>
            <a:ext cx="8193071" cy="706438"/>
          </a:xfr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000" b="1" i="1" u="sng" dirty="0" err="1">
                <a:solidFill>
                  <a:srgbClr val="FFFFFF"/>
                </a:solidFill>
              </a:rPr>
              <a:t>Основними</a:t>
            </a:r>
            <a:r>
              <a:rPr lang="ru-RU" sz="2000" b="1" i="1" u="sng" dirty="0">
                <a:solidFill>
                  <a:srgbClr val="FFFFFF"/>
                </a:solidFill>
              </a:rPr>
              <a:t> </a:t>
            </a:r>
            <a:r>
              <a:rPr lang="ru-RU" sz="2000" b="1" i="1" u="sng" dirty="0" err="1">
                <a:solidFill>
                  <a:srgbClr val="FFFFFF"/>
                </a:solidFill>
              </a:rPr>
              <a:t>прийомами</a:t>
            </a:r>
            <a:r>
              <a:rPr lang="ru-RU" sz="2000" b="1" i="1" u="sng" dirty="0">
                <a:solidFill>
                  <a:srgbClr val="FFFFFF"/>
                </a:solidFill>
              </a:rPr>
              <a:t> документального контролю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060" y="2952750"/>
            <a:ext cx="9875838" cy="2197364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</a:rPr>
              <a:t>- </a:t>
            </a:r>
            <a:r>
              <a:rPr lang="ru-RU" dirty="0" err="1">
                <a:solidFill>
                  <a:srgbClr val="000000"/>
                </a:solidFill>
              </a:rPr>
              <a:t>зустрічна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перевірка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документів</a:t>
            </a:r>
            <a:r>
              <a:rPr lang="ru-RU" dirty="0">
                <a:solidFill>
                  <a:srgbClr val="000000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взаємний</a:t>
            </a:r>
            <a:r>
              <a:rPr lang="ru-RU" dirty="0">
                <a:solidFill>
                  <a:schemeClr val="tx1"/>
                </a:solidFill>
              </a:rPr>
              <a:t> контроль </a:t>
            </a:r>
            <a:r>
              <a:rPr lang="ru-RU" dirty="0" err="1">
                <a:solidFill>
                  <a:schemeClr val="tx1"/>
                </a:solidFill>
              </a:rPr>
              <a:t>документів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хронологічний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операцій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нормативно-</a:t>
            </a:r>
            <a:r>
              <a:rPr lang="ru-RU" dirty="0" err="1">
                <a:solidFill>
                  <a:schemeClr val="tx1"/>
                </a:solidFill>
              </a:rPr>
              <a:t>правова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перевірка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Одним з </a:t>
            </a:r>
            <a:r>
              <a:rPr lang="ru-RU" dirty="0" err="1">
                <a:solidFill>
                  <a:schemeClr val="tx1"/>
                </a:solidFill>
              </a:rPr>
              <a:t>діючих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прийомів</a:t>
            </a:r>
            <a:r>
              <a:rPr lang="ru-RU" dirty="0">
                <a:solidFill>
                  <a:schemeClr val="tx1"/>
                </a:solidFill>
              </a:rPr>
              <a:t> документального контролю є </a:t>
            </a:r>
            <a:r>
              <a:rPr lang="ru-RU" b="1" dirty="0" err="1">
                <a:solidFill>
                  <a:schemeClr val="tx1"/>
                </a:solidFill>
              </a:rPr>
              <a:t>зустрічна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перевірка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53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854" y="800100"/>
            <a:ext cx="8761413" cy="706964"/>
          </a:xfrm>
        </p:spPr>
        <p:txBody>
          <a:bodyPr/>
          <a:lstStyle/>
          <a:p>
            <a:r>
              <a:rPr lang="ru-RU" dirty="0" err="1"/>
              <a:t>Прийоми</a:t>
            </a:r>
            <a:r>
              <a:rPr lang="ru-RU" dirty="0"/>
              <a:t> документального контролю: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0435" y="2562225"/>
            <a:ext cx="8826500" cy="42187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/>
            <a:r>
              <a:rPr lang="ru-RU" b="1" dirty="0" err="1">
                <a:solidFill>
                  <a:schemeClr val="tx1"/>
                </a:solidFill>
              </a:rPr>
              <a:t>Зустрічна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err="1">
                <a:solidFill>
                  <a:schemeClr val="tx1"/>
                </a:solidFill>
              </a:rPr>
              <a:t>перевірка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. </a:t>
            </a:r>
            <a:r>
              <a:rPr lang="ru-RU" dirty="0">
                <a:solidFill>
                  <a:schemeClr val="tx1"/>
                </a:solidFill>
              </a:rPr>
              <a:t> При </a:t>
            </a:r>
            <a:r>
              <a:rPr lang="ru-RU" dirty="0" err="1">
                <a:solidFill>
                  <a:schemeClr val="tx1"/>
                </a:solidFill>
              </a:rPr>
              <a:t>здійсненні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внутрішніх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операцій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примірниках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документів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передаються</a:t>
            </a:r>
            <a:r>
              <a:rPr lang="ru-RU" dirty="0">
                <a:solidFill>
                  <a:schemeClr val="tx1"/>
                </a:solidFill>
              </a:rPr>
              <a:t> до 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підрозділів</a:t>
            </a:r>
            <a:r>
              <a:rPr lang="ru-RU" dirty="0">
                <a:solidFill>
                  <a:schemeClr val="tx1"/>
                </a:solidFill>
              </a:rPr>
              <a:t> одного </a:t>
            </a:r>
            <a:r>
              <a:rPr lang="ru-RU" dirty="0" err="1">
                <a:solidFill>
                  <a:schemeClr val="tx1"/>
                </a:solidFill>
              </a:rPr>
              <a:t>підприємства</a:t>
            </a:r>
            <a:r>
              <a:rPr lang="ru-RU" dirty="0">
                <a:solidFill>
                  <a:schemeClr val="tx1"/>
                </a:solidFill>
              </a:rPr>
              <a:t>, а при </a:t>
            </a:r>
            <a:r>
              <a:rPr lang="ru-RU" dirty="0" err="1">
                <a:solidFill>
                  <a:schemeClr val="tx1"/>
                </a:solidFill>
              </a:rPr>
              <a:t>зовнішніх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операціях</a:t>
            </a:r>
            <a:r>
              <a:rPr lang="ru-RU" dirty="0">
                <a:solidFill>
                  <a:schemeClr val="tx1"/>
                </a:solidFill>
              </a:rPr>
              <a:t> - до 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організацій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підприємств</a:t>
            </a:r>
            <a:r>
              <a:rPr lang="ru-RU" dirty="0">
                <a:solidFill>
                  <a:schemeClr val="tx1"/>
                </a:solidFill>
              </a:rPr>
              <a:t>, з </a:t>
            </a:r>
            <a:r>
              <a:rPr lang="ru-RU" dirty="0" err="1">
                <a:solidFill>
                  <a:schemeClr val="tx1"/>
                </a:solidFill>
              </a:rPr>
              <a:t>якими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підприємство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перевіряється</a:t>
            </a:r>
            <a:r>
              <a:rPr lang="ru-RU" dirty="0">
                <a:solidFill>
                  <a:schemeClr val="tx1"/>
                </a:solidFill>
              </a:rPr>
              <a:t>, вступило в </a:t>
            </a:r>
            <a:r>
              <a:rPr lang="ru-RU" dirty="0" err="1">
                <a:solidFill>
                  <a:schemeClr val="tx1"/>
                </a:solidFill>
              </a:rPr>
              <a:t>господдарські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взаємовідносини</a:t>
            </a:r>
            <a:r>
              <a:rPr lang="ru-RU" dirty="0">
                <a:solidFill>
                  <a:schemeClr val="tx1"/>
                </a:solidFill>
              </a:rPr>
              <a:t>. </a:t>
            </a:r>
            <a:r>
              <a:rPr lang="ru-RU" dirty="0" err="1">
                <a:solidFill>
                  <a:schemeClr val="tx1"/>
                </a:solidFill>
              </a:rPr>
              <a:t>Зіставлення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декількох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примірників</a:t>
            </a:r>
            <a:r>
              <a:rPr lang="ru-RU" dirty="0">
                <a:solidFill>
                  <a:schemeClr val="tx1"/>
                </a:solidFill>
              </a:rPr>
              <a:t> одного і того ж документа і </a:t>
            </a:r>
            <a:r>
              <a:rPr lang="ru-RU" dirty="0" err="1">
                <a:solidFill>
                  <a:schemeClr val="tx1"/>
                </a:solidFill>
              </a:rPr>
              <a:t>записів</a:t>
            </a:r>
            <a:r>
              <a:rPr lang="ru-RU" dirty="0">
                <a:solidFill>
                  <a:schemeClr val="tx1"/>
                </a:solidFill>
              </a:rPr>
              <a:t> по них в </a:t>
            </a:r>
            <a:r>
              <a:rPr lang="ru-RU" dirty="0" err="1">
                <a:solidFill>
                  <a:schemeClr val="tx1"/>
                </a:solidFill>
              </a:rPr>
              <a:t>облікових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регістрах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називається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зустрічною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перевіркою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</a:rPr>
              <a:t>Взаємний</a:t>
            </a:r>
            <a:r>
              <a:rPr lang="ru-RU" b="1" i="1" dirty="0">
                <a:solidFill>
                  <a:srgbClr val="000000"/>
                </a:solidFill>
              </a:rPr>
              <a:t> контроль </a:t>
            </a:r>
            <a:r>
              <a:rPr lang="ru-RU" b="1" i="1" dirty="0" err="1">
                <a:solidFill>
                  <a:srgbClr val="000000"/>
                </a:solidFill>
              </a:rPr>
              <a:t>документів</a:t>
            </a:r>
            <a:r>
              <a:rPr lang="ru-RU" dirty="0">
                <a:solidFill>
                  <a:srgbClr val="000000"/>
                </a:solidFill>
              </a:rPr>
              <a:t> - </a:t>
            </a:r>
            <a:r>
              <a:rPr lang="ru-RU" dirty="0" err="1">
                <a:solidFill>
                  <a:srgbClr val="000000"/>
                </a:solidFill>
              </a:rPr>
              <a:t>це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зіставлення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окремих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реквізитів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які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повторюються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ряді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документів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відображаючих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взаємопов'язані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операції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Наприклад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щоб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перевірити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повноту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оприбуткування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готової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продукції</a:t>
            </a:r>
            <a:r>
              <a:rPr lang="ru-RU" dirty="0">
                <a:solidFill>
                  <a:srgbClr val="000000"/>
                </a:solidFill>
              </a:rPr>
              <a:t>, яка </a:t>
            </a:r>
            <a:r>
              <a:rPr lang="ru-RU" dirty="0" err="1">
                <a:solidFill>
                  <a:srgbClr val="000000"/>
                </a:solidFill>
              </a:rPr>
              <a:t>надійшла</a:t>
            </a:r>
            <a:r>
              <a:rPr lang="ru-RU" dirty="0">
                <a:solidFill>
                  <a:srgbClr val="000000"/>
                </a:solidFill>
              </a:rPr>
              <a:t> з </a:t>
            </a:r>
            <a:r>
              <a:rPr lang="ru-RU" dirty="0" err="1">
                <a:solidFill>
                  <a:srgbClr val="000000"/>
                </a:solidFill>
              </a:rPr>
              <a:t>виробництва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необхідно</a:t>
            </a:r>
            <a:r>
              <a:rPr lang="ru-RU" dirty="0">
                <a:solidFill>
                  <a:srgbClr val="000000"/>
                </a:solidFill>
              </a:rPr>
              <a:t> провести </a:t>
            </a:r>
            <a:r>
              <a:rPr lang="ru-RU" dirty="0" err="1">
                <a:solidFill>
                  <a:srgbClr val="000000"/>
                </a:solidFill>
              </a:rPr>
              <a:t>взаємну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звірку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документів</a:t>
            </a:r>
            <a:r>
              <a:rPr lang="ru-RU" dirty="0">
                <a:solidFill>
                  <a:srgbClr val="000000"/>
                </a:solidFill>
              </a:rPr>
              <a:t> по </a:t>
            </a:r>
            <a:r>
              <a:rPr lang="ru-RU" dirty="0" err="1">
                <a:solidFill>
                  <a:srgbClr val="000000"/>
                </a:solidFill>
              </a:rPr>
              <a:t>відображенню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виготовленої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продукції</a:t>
            </a:r>
            <a:r>
              <a:rPr lang="ru-RU" dirty="0">
                <a:solidFill>
                  <a:srgbClr val="000000"/>
                </a:solidFill>
              </a:rPr>
              <a:t> з документами по </a:t>
            </a:r>
            <a:r>
              <a:rPr lang="ru-RU" dirty="0" err="1">
                <a:solidFill>
                  <a:srgbClr val="000000"/>
                </a:solidFill>
              </a:rPr>
              <a:t>нарахуванню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зарплати</a:t>
            </a:r>
            <a:r>
              <a:rPr lang="ru-RU" dirty="0">
                <a:solidFill>
                  <a:srgbClr val="000000"/>
                </a:solidFill>
              </a:rPr>
              <a:t> на </a:t>
            </a:r>
            <a:r>
              <a:rPr lang="ru-RU" dirty="0" err="1">
                <a:solidFill>
                  <a:srgbClr val="000000"/>
                </a:solidFill>
              </a:rPr>
              <a:t>її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відвантаження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покупцям</a:t>
            </a:r>
            <a:r>
              <a:rPr lang="ru-RU" dirty="0">
                <a:solidFill>
                  <a:srgbClr val="000000"/>
                </a:solidFill>
              </a:rPr>
              <a:t> і на </a:t>
            </a:r>
            <a:r>
              <a:rPr lang="ru-RU" dirty="0" err="1">
                <a:solidFill>
                  <a:srgbClr val="000000"/>
                </a:solidFill>
              </a:rPr>
              <a:t>виконання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вантажно-розвантажувальних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робіт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ru-RU" b="1" i="1" dirty="0" err="1">
                <a:solidFill>
                  <a:schemeClr val="tx1"/>
                </a:solidFill>
              </a:rPr>
              <a:t>Хронологічний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аналіз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господарських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операцій</a:t>
            </a:r>
            <a:r>
              <a:rPr lang="ru-RU" dirty="0">
                <a:solidFill>
                  <a:schemeClr val="tx1"/>
                </a:solidFill>
              </a:rPr>
              <a:t> -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перевірка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тієї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операції</a:t>
            </a:r>
            <a:r>
              <a:rPr lang="ru-RU" dirty="0">
                <a:solidFill>
                  <a:schemeClr val="tx1"/>
                </a:solidFill>
              </a:rPr>
              <a:t> шляхом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хронології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записів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регістрах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бухобліку</a:t>
            </a:r>
            <a:r>
              <a:rPr lang="ru-RU" dirty="0">
                <a:solidFill>
                  <a:schemeClr val="tx1"/>
                </a:solidFill>
              </a:rPr>
              <a:t> і в документах. </a:t>
            </a:r>
            <a:r>
              <a:rPr lang="ru-RU" dirty="0" err="1">
                <a:solidFill>
                  <a:schemeClr val="tx1"/>
                </a:solidFill>
              </a:rPr>
              <a:t>Хронологічний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операцій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застосовують</a:t>
            </a:r>
            <a:r>
              <a:rPr lang="ru-RU" dirty="0">
                <a:solidFill>
                  <a:schemeClr val="tx1"/>
                </a:solidFill>
              </a:rPr>
              <a:t> в тих </a:t>
            </a:r>
            <a:r>
              <a:rPr lang="ru-RU" dirty="0" err="1">
                <a:solidFill>
                  <a:schemeClr val="tx1"/>
                </a:solidFill>
              </a:rPr>
              <a:t>випадках</a:t>
            </a:r>
            <a:r>
              <a:rPr lang="ru-RU" dirty="0">
                <a:solidFill>
                  <a:schemeClr val="tx1"/>
                </a:solidFill>
              </a:rPr>
              <a:t>, коли є </a:t>
            </a:r>
            <a:r>
              <a:rPr lang="ru-RU" dirty="0" err="1">
                <a:solidFill>
                  <a:schemeClr val="tx1"/>
                </a:solidFill>
              </a:rPr>
              <a:t>свідчення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розкрадання</a:t>
            </a:r>
            <a:r>
              <a:rPr lang="ru-RU" dirty="0">
                <a:solidFill>
                  <a:schemeClr val="tx1"/>
                </a:solidFill>
              </a:rPr>
              <a:t> товарно-</a:t>
            </a:r>
            <a:r>
              <a:rPr lang="ru-RU" dirty="0" err="1">
                <a:solidFill>
                  <a:schemeClr val="tx1"/>
                </a:solidFill>
              </a:rPr>
              <a:t>матеріальних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цінностей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проведені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інвентаризації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розбіжностей</a:t>
            </a:r>
            <a:r>
              <a:rPr lang="ru-RU" dirty="0">
                <a:solidFill>
                  <a:schemeClr val="tx1"/>
                </a:solidFill>
              </a:rPr>
              <a:t> (недостач і </a:t>
            </a:r>
            <a:r>
              <a:rPr lang="ru-RU" dirty="0" err="1">
                <a:solidFill>
                  <a:schemeClr val="tx1"/>
                </a:solidFill>
              </a:rPr>
              <a:t>лишків</a:t>
            </a:r>
            <a:r>
              <a:rPr lang="ru-RU" dirty="0">
                <a:solidFill>
                  <a:schemeClr val="tx1"/>
                </a:solidFill>
              </a:rPr>
              <a:t>) не </a:t>
            </a:r>
            <a:r>
              <a:rPr lang="ru-RU" dirty="0" err="1">
                <a:solidFill>
                  <a:schemeClr val="tx1"/>
                </a:solidFill>
              </a:rPr>
              <a:t>встановили</a:t>
            </a:r>
            <a:r>
              <a:rPr lang="ru-RU" dirty="0">
                <a:solidFill>
                  <a:schemeClr val="tx1"/>
                </a:solidFill>
              </a:rPr>
              <a:t>. </a:t>
            </a:r>
          </a:p>
          <a:p>
            <a:r>
              <a:rPr lang="ru-RU" b="1" i="1" dirty="0">
                <a:solidFill>
                  <a:srgbClr val="000000"/>
                </a:solidFill>
              </a:rPr>
              <a:t>Нормативно-</a:t>
            </a:r>
            <a:r>
              <a:rPr lang="ru-RU" b="1" i="1" dirty="0" err="1">
                <a:solidFill>
                  <a:srgbClr val="000000"/>
                </a:solidFill>
              </a:rPr>
              <a:t>правова</a:t>
            </a:r>
            <a:r>
              <a:rPr lang="ru-RU" b="1" i="1" dirty="0">
                <a:solidFill>
                  <a:srgbClr val="000000"/>
                </a:solidFill>
              </a:rPr>
              <a:t> </a:t>
            </a:r>
            <a:r>
              <a:rPr lang="ru-RU" b="1" i="1" dirty="0" err="1">
                <a:solidFill>
                  <a:srgbClr val="000000"/>
                </a:solidFill>
              </a:rPr>
              <a:t>перевірка</a:t>
            </a: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 err="1">
                <a:solidFill>
                  <a:srgbClr val="000000"/>
                </a:solidFill>
              </a:rPr>
              <a:t>передбачає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вивчення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господарських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операцій</a:t>
            </a:r>
            <a:r>
              <a:rPr lang="ru-RU" dirty="0">
                <a:solidFill>
                  <a:srgbClr val="000000"/>
                </a:solidFill>
              </a:rPr>
              <a:t> з точки </a:t>
            </a:r>
            <a:r>
              <a:rPr lang="ru-RU" dirty="0" err="1">
                <a:solidFill>
                  <a:srgbClr val="000000"/>
                </a:solidFill>
              </a:rPr>
              <a:t>зору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їх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відповідності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нормативним</a:t>
            </a:r>
            <a:r>
              <a:rPr lang="ru-RU" dirty="0">
                <a:solidFill>
                  <a:srgbClr val="000000"/>
                </a:solidFill>
              </a:rPr>
              <a:t> актам, </a:t>
            </a:r>
            <a:r>
              <a:rPr lang="ru-RU" dirty="0" err="1">
                <a:solidFill>
                  <a:srgbClr val="000000"/>
                </a:solidFill>
              </a:rPr>
              <a:t>інструкціям</a:t>
            </a:r>
            <a:r>
              <a:rPr lang="ru-RU" dirty="0">
                <a:solidFill>
                  <a:srgbClr val="000000"/>
                </a:solidFill>
              </a:rPr>
              <a:t>, стандартам, </a:t>
            </a:r>
            <a:r>
              <a:rPr lang="ru-RU" dirty="0" err="1">
                <a:solidFill>
                  <a:srgbClr val="000000"/>
                </a:solidFill>
              </a:rPr>
              <a:t>положенням</a:t>
            </a:r>
            <a:r>
              <a:rPr lang="ru-RU" dirty="0">
                <a:solidFill>
                  <a:srgbClr val="000000"/>
                </a:solidFill>
              </a:rPr>
              <a:t>, чинному </a:t>
            </a:r>
            <a:r>
              <a:rPr lang="ru-RU" dirty="0" err="1">
                <a:solidFill>
                  <a:srgbClr val="000000"/>
                </a:solidFill>
              </a:rPr>
              <a:t>законодавству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Перевірка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застосовується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тоді</a:t>
            </a:r>
            <a:r>
              <a:rPr lang="ru-RU" dirty="0">
                <a:solidFill>
                  <a:srgbClr val="000000"/>
                </a:solidFill>
              </a:rPr>
              <a:t>, коли </a:t>
            </a:r>
            <a:r>
              <a:rPr lang="ru-RU" dirty="0" err="1">
                <a:solidFill>
                  <a:srgbClr val="000000"/>
                </a:solidFill>
              </a:rPr>
              <a:t>під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сумнів</a:t>
            </a:r>
            <a:r>
              <a:rPr lang="ru-RU" dirty="0">
                <a:solidFill>
                  <a:srgbClr val="000000"/>
                </a:solidFill>
              </a:rPr>
              <a:t> ставиться </a:t>
            </a:r>
            <a:r>
              <a:rPr lang="ru-RU" dirty="0" err="1">
                <a:solidFill>
                  <a:srgbClr val="000000"/>
                </a:solidFill>
              </a:rPr>
              <a:t>правильність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або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законність</a:t>
            </a:r>
            <a:r>
              <a:rPr lang="ru-RU" dirty="0">
                <a:solidFill>
                  <a:srgbClr val="000000"/>
                </a:solidFill>
              </a:rPr>
              <a:t> документа на </a:t>
            </a:r>
            <a:r>
              <a:rPr lang="ru-RU" dirty="0" err="1">
                <a:solidFill>
                  <a:srgbClr val="000000"/>
                </a:solidFill>
              </a:rPr>
              <a:t>виплату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готівки</a:t>
            </a:r>
            <a:r>
              <a:rPr lang="ru-RU" dirty="0">
                <a:solidFill>
                  <a:srgbClr val="000000"/>
                </a:solidFill>
              </a:rPr>
              <a:t>, передачу </a:t>
            </a:r>
            <a:r>
              <a:rPr lang="ru-RU" dirty="0" err="1">
                <a:solidFill>
                  <a:srgbClr val="000000"/>
                </a:solidFill>
              </a:rPr>
              <a:t>запасів</a:t>
            </a:r>
            <a:r>
              <a:rPr lang="ru-RU" dirty="0">
                <a:solidFill>
                  <a:srgbClr val="000000"/>
                </a:solidFill>
              </a:rPr>
              <a:t> на </a:t>
            </a:r>
            <a:r>
              <a:rPr lang="ru-RU" dirty="0" err="1">
                <a:solidFill>
                  <a:srgbClr val="000000"/>
                </a:solidFill>
              </a:rPr>
              <a:t>інші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подібні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операції</a:t>
            </a:r>
            <a:r>
              <a:rPr lang="ru-RU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21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6725"/>
            <a:ext cx="11470640" cy="3575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043" y="4152900"/>
            <a:ext cx="10379075" cy="1663672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Отже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, метод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стосовно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внутрішнього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аудиту,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під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методом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розуміють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систему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основних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підходів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та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способів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дослідження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фактів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господарського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життя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,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які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відповідають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предмету та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його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ahoma"/>
                <a:ea typeface="Tahoma"/>
                <a:cs typeface="Tahoma"/>
              </a:rPr>
              <a:t>завданням</a:t>
            </a:r>
            <a:r>
              <a:rPr lang="ru-RU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150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409</Words>
  <Application>Microsoft Office PowerPoint</Application>
  <PresentationFormat>Широкоэкранный</PresentationFormat>
  <Paragraphs>68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Wingdings 3</vt:lpstr>
      <vt:lpstr>Совет директоров</vt:lpstr>
      <vt:lpstr>ДОКУМЕНТАЛЬНИЙ І ФАКТИЧНИЙ МЕТОДИ ВНУРІШНЬОГО АУДИТУ</vt:lpstr>
      <vt:lpstr>Презентация PowerPoint</vt:lpstr>
      <vt:lpstr>Методи внутрішнього аудиту поділяють на методи проведення перевірки і методи її організації: </vt:lpstr>
      <vt:lpstr>До прийомів фактичного контролю відносяться:</vt:lpstr>
      <vt:lpstr>Презентация PowerPoint</vt:lpstr>
      <vt:lpstr>До методів документальної перевірки відносяться:</vt:lpstr>
      <vt:lpstr>Основними прийомами документального контролю є:</vt:lpstr>
      <vt:lpstr>Прийоми документального контролю: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ДОКУМЕНТАЛЬНИЙ І ФАКТИЧНИЙ МЕТОДИ ВНУРІШНЬОГО АУДИТУ</dc:title>
  <dc:creator/>
  <cp:lastModifiedBy>User</cp:lastModifiedBy>
  <cp:revision>4</cp:revision>
  <dcterms:created xsi:type="dcterms:W3CDTF">2012-07-30T23:42:41Z</dcterms:created>
  <dcterms:modified xsi:type="dcterms:W3CDTF">2019-03-10T14:33:08Z</dcterms:modified>
</cp:coreProperties>
</file>