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  <p:sldId id="265" r:id="rId10"/>
    <p:sldId id="269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383D3-B8F1-4284-9C15-B8AE0474F220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5DAE7-80E8-4668-8405-F58930582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9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5DAE7-80E8-4668-8405-F5893058264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3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543800" cy="3152800"/>
          </a:xfrm>
        </p:spPr>
        <p:txBody>
          <a:bodyPr/>
          <a:lstStyle/>
          <a:p>
            <a:r>
              <a:rPr lang="uk-UA" sz="7200" dirty="0" smtClean="0"/>
              <a:t>Концептуальні основи моделі </a:t>
            </a:r>
            <a:r>
              <a:rPr lang="en-US" sz="7200" dirty="0" smtClean="0"/>
              <a:t>COSO ERM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077072"/>
            <a:ext cx="418678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0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786" y="692696"/>
            <a:ext cx="3315787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:</a:t>
            </a: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err="1" smtClean="0"/>
              <a:t>Працівники</a:t>
            </a: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err="1"/>
              <a:t>Устаткування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збій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з </a:t>
            </a:r>
            <a:r>
              <a:rPr lang="ru-RU" dirty="0" smtClean="0"/>
              <a:t>ладу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err="1" smtClean="0"/>
              <a:t>Невірно</a:t>
            </a:r>
            <a:r>
              <a:rPr lang="ru-RU" dirty="0" smtClean="0"/>
              <a:t>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 smtClean="0"/>
              <a:t>цілі</a:t>
            </a:r>
            <a:endParaRPr lang="ru-RU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ru-RU" dirty="0"/>
          </a:p>
          <a:p>
            <a:pPr marL="0" indent="0">
              <a:buClr>
                <a:srgbClr val="C00000"/>
              </a:buClr>
              <a:buNone/>
            </a:pP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звернемося</a:t>
            </a:r>
            <a:r>
              <a:rPr lang="ru-RU" dirty="0"/>
              <a:t> до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з них </a:t>
            </a:r>
            <a:r>
              <a:rPr lang="ru-RU" dirty="0" err="1" smtClean="0"/>
              <a:t>персоніфіковані</a:t>
            </a:r>
            <a:r>
              <a:rPr lang="ru-RU" dirty="0" smtClean="0"/>
              <a:t>: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err="1"/>
              <a:t>Конкуренти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постійну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 smtClean="0"/>
              <a:t>бізнесу</a:t>
            </a: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err="1" smtClean="0"/>
              <a:t>Постачальники</a:t>
            </a:r>
            <a:endParaRPr lang="ru-RU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err="1" smtClean="0"/>
              <a:t>Клієнти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s017.radikal.ru/i422/1603/71/265ffc3bfd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573" y="0"/>
            <a:ext cx="5634427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5896" y="3068960"/>
            <a:ext cx="51845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2200" dirty="0" err="1"/>
              <a:t>Інші</a:t>
            </a:r>
            <a:r>
              <a:rPr lang="ru-RU" sz="2200" dirty="0"/>
              <a:t> </a:t>
            </a:r>
            <a:r>
              <a:rPr lang="ru-RU" sz="2200" dirty="0" err="1"/>
              <a:t>зовнішні</a:t>
            </a:r>
            <a:r>
              <a:rPr lang="ru-RU" sz="2200" dirty="0"/>
              <a:t> </a:t>
            </a:r>
            <a:r>
              <a:rPr lang="ru-RU" sz="2200" dirty="0" err="1"/>
              <a:t>джерела</a:t>
            </a:r>
            <a:r>
              <a:rPr lang="ru-RU" sz="2200" dirty="0"/>
              <a:t> </a:t>
            </a:r>
            <a:r>
              <a:rPr lang="ru-RU" sz="2200" dirty="0" err="1"/>
              <a:t>ризику</a:t>
            </a:r>
            <a:r>
              <a:rPr lang="ru-RU" sz="2200" dirty="0"/>
              <a:t> 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не </a:t>
            </a:r>
            <a:r>
              <a:rPr lang="ru-RU" sz="2200" dirty="0" err="1"/>
              <a:t>персоніфікуються</a:t>
            </a:r>
            <a:r>
              <a:rPr lang="ru-RU" sz="2200" dirty="0"/>
              <a:t>: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endParaRPr lang="ru-RU" sz="2200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err="1"/>
              <a:t>Законодавство</a:t>
            </a:r>
            <a:r>
              <a:rPr lang="ru-RU" sz="2200" dirty="0"/>
              <a:t> (</a:t>
            </a:r>
            <a:r>
              <a:rPr lang="ru-RU" sz="2200" dirty="0" err="1"/>
              <a:t>податкове</a:t>
            </a:r>
            <a:r>
              <a:rPr lang="ru-RU" sz="2200" dirty="0"/>
              <a:t>, </a:t>
            </a:r>
            <a:r>
              <a:rPr lang="ru-RU" sz="2200" dirty="0" err="1"/>
              <a:t>екологічне</a:t>
            </a:r>
            <a:r>
              <a:rPr lang="ru-RU" sz="2200" dirty="0"/>
              <a:t>, </a:t>
            </a:r>
            <a:r>
              <a:rPr lang="ru-RU" sz="2200" dirty="0" err="1"/>
              <a:t>трудове</a:t>
            </a:r>
            <a:r>
              <a:rPr lang="ru-RU" sz="2200" dirty="0"/>
              <a:t> та </a:t>
            </a:r>
            <a:r>
              <a:rPr lang="ru-RU" sz="2200" dirty="0" err="1"/>
              <a:t>ін</a:t>
            </a:r>
            <a:r>
              <a:rPr lang="ru-RU" sz="2200" dirty="0"/>
              <a:t>.)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err="1"/>
              <a:t>Політичні</a:t>
            </a:r>
            <a:r>
              <a:rPr lang="ru-RU" sz="2200" dirty="0"/>
              <a:t> </a:t>
            </a:r>
            <a:r>
              <a:rPr lang="ru-RU" sz="2200" dirty="0" err="1"/>
              <a:t>події</a:t>
            </a:r>
            <a:endParaRPr lang="ru-RU" sz="2200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err="1"/>
              <a:t>Громадська</a:t>
            </a:r>
            <a:r>
              <a:rPr lang="ru-RU" sz="2200" dirty="0"/>
              <a:t> думка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/>
              <a:t>Стан </a:t>
            </a:r>
            <a:r>
              <a:rPr lang="ru-RU" sz="2200" dirty="0" err="1"/>
              <a:t>економіки</a:t>
            </a:r>
            <a:r>
              <a:rPr lang="ru-RU" sz="2200" dirty="0"/>
              <a:t> та </a:t>
            </a:r>
            <a:r>
              <a:rPr lang="ru-RU" sz="2200" dirty="0" err="1"/>
              <a:t>фінансів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2107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Модель </a:t>
            </a:r>
            <a:r>
              <a:rPr lang="en-US" dirty="0"/>
              <a:t>COSO ERM</a:t>
            </a:r>
            <a:r>
              <a:rPr lang="uk-UA" dirty="0"/>
              <a:t> – це модель по управлінню корпоративними ризиками через внутрішній контроль, що здійснюється радою управління директорів та іншим управлінським персоналом. Контроль – це не самоціль, а засіб досягнення цілей.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38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17439" y="2420888"/>
            <a:ext cx="3109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5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</a:t>
            </a:r>
          </a:p>
          <a:p>
            <a:pPr marL="0" indent="0" algn="ctr">
              <a:buNone/>
            </a:pPr>
            <a:r>
              <a:rPr lang="uk-UA" sz="54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увагу!</a:t>
            </a:r>
            <a:endParaRPr lang="ru-RU" sz="54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471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1800" cy="1600200"/>
          </a:xfrm>
        </p:spPr>
        <p:txBody>
          <a:bodyPr/>
          <a:lstStyle/>
          <a:p>
            <a:r>
              <a:rPr lang="uk-UA" dirty="0" smtClean="0"/>
              <a:t>Модель </a:t>
            </a:r>
            <a:r>
              <a:rPr lang="en-US" dirty="0" smtClean="0"/>
              <a:t>COSO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2845246" cy="5008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</a:t>
            </a:r>
            <a:r>
              <a:rPr lang="uk-UA" dirty="0" smtClean="0"/>
              <a:t>провадження системи </a:t>
            </a:r>
            <a:r>
              <a:rPr lang="uk-UA" dirty="0"/>
              <a:t>внутрішнього контролю за методикою COSO</a:t>
            </a:r>
            <a:r>
              <a:rPr lang="uk-UA" dirty="0" smtClean="0"/>
              <a:t> </a:t>
            </a:r>
            <a:r>
              <a:rPr lang="uk-UA" dirty="0"/>
              <a:t>є обов’язковою для всіх підприємств, що входять до лістингу міжнародних фондових бірж </a:t>
            </a:r>
            <a:endParaRPr lang="ru-RU" dirty="0"/>
          </a:p>
        </p:txBody>
      </p:sp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462782"/>
            <a:ext cx="6191250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7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49" y="1435646"/>
            <a:ext cx="4393735" cy="516170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В 1977 </a:t>
            </a:r>
            <a:r>
              <a:rPr lang="uk-UA" dirty="0"/>
              <a:t>році був прийнятий Закон США про корупцію за </a:t>
            </a:r>
            <a:r>
              <a:rPr lang="uk-UA" dirty="0" smtClean="0"/>
              <a:t>кордоном.</a:t>
            </a:r>
          </a:p>
          <a:p>
            <a:pPr marL="0" indent="0">
              <a:buNone/>
            </a:pPr>
            <a:r>
              <a:rPr lang="uk-UA" dirty="0" smtClean="0"/>
              <a:t>Як наслідок 1985 року була створена </a:t>
            </a:r>
            <a:r>
              <a:rPr lang="uk-UA" dirty="0"/>
              <a:t>Комісія </a:t>
            </a:r>
            <a:r>
              <a:rPr lang="uk-UA" dirty="0" err="1"/>
              <a:t>Тредвея</a:t>
            </a:r>
            <a:r>
              <a:rPr lang="uk-UA" dirty="0"/>
              <a:t> </a:t>
            </a:r>
            <a:r>
              <a:rPr lang="uk-UA" dirty="0" smtClean="0"/>
              <a:t>для </a:t>
            </a:r>
            <a:r>
              <a:rPr lang="uk-UA" dirty="0"/>
              <a:t>аналізу і шляхів запобігання шахрайства у фінансовій звітності </a:t>
            </a:r>
            <a:r>
              <a:rPr lang="uk-UA" dirty="0" smtClean="0"/>
              <a:t>корпорацій</a:t>
            </a:r>
            <a:endParaRPr lang="ru-RU" dirty="0"/>
          </a:p>
        </p:txBody>
      </p:sp>
      <p:pic>
        <p:nvPicPr>
          <p:cNvPr id="2052" name="Picture 4" descr="Картинки по запросу мошенничество транснациональ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849" y="3212976"/>
            <a:ext cx="4828028" cy="271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3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Мета Комісії – вироблення </a:t>
            </a:r>
            <a:r>
              <a:rPr lang="uk-UA" dirty="0"/>
              <a:t>відповідних рекомендацій для корпоративного керівництва по найважливішим аспектам організаційного управління, ділової етики, фінансової звітності, внутрішнього контролю, управління ризиками компаній і протидії шахрайству. COSO розробив загальну модель внутрішнього </a:t>
            </a:r>
            <a:r>
              <a:rPr lang="uk-UA" dirty="0" smtClean="0"/>
              <a:t>контролю,</a:t>
            </a:r>
            <a:r>
              <a:rPr lang="ru-RU" dirty="0" smtClean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і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7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70826" y="4725144"/>
            <a:ext cx="4876266" cy="1844824"/>
          </a:xfrm>
        </p:spPr>
        <p:txBody>
          <a:bodyPr>
            <a:noAutofit/>
          </a:bodyPr>
          <a:lstStyle/>
          <a:p>
            <a:r>
              <a:rPr lang="ru-RU" sz="2800" cap="none" dirty="0" smtClean="0">
                <a:latin typeface="+mn-lt"/>
              </a:rPr>
              <a:t>У </a:t>
            </a:r>
            <a:r>
              <a:rPr lang="ru-RU" sz="2800" cap="none" dirty="0" err="1" smtClean="0">
                <a:latin typeface="+mn-lt"/>
              </a:rPr>
              <a:t>вересні</a:t>
            </a:r>
            <a:r>
              <a:rPr lang="ru-RU" sz="2800" cap="none" dirty="0" smtClean="0">
                <a:latin typeface="+mn-lt"/>
              </a:rPr>
              <a:t> 1992 року </a:t>
            </a:r>
            <a:r>
              <a:rPr lang="ru-RU" sz="2800" cap="none" dirty="0" err="1" smtClean="0">
                <a:latin typeface="+mn-lt"/>
              </a:rPr>
              <a:t>четвертий</a:t>
            </a:r>
            <a:r>
              <a:rPr lang="ru-RU" sz="2800" cap="none" dirty="0" smtClean="0">
                <a:latin typeface="+mn-lt"/>
              </a:rPr>
              <a:t> </a:t>
            </a:r>
            <a:r>
              <a:rPr lang="ru-RU" sz="2800" cap="none" dirty="0" err="1" smtClean="0">
                <a:latin typeface="+mn-lt"/>
              </a:rPr>
              <a:t>розділ</a:t>
            </a:r>
            <a:r>
              <a:rPr lang="ru-RU" sz="2800" cap="none" dirty="0" smtClean="0">
                <a:latin typeface="+mn-lt"/>
              </a:rPr>
              <a:t> докладу, названий як «</a:t>
            </a:r>
            <a:r>
              <a:rPr lang="ru-RU" sz="2800" cap="none" dirty="0" err="1">
                <a:latin typeface="+mn-lt"/>
              </a:rPr>
              <a:t>К</a:t>
            </a:r>
            <a:r>
              <a:rPr lang="ru-RU" sz="2800" cap="none" dirty="0" err="1" smtClean="0">
                <a:latin typeface="+mn-lt"/>
              </a:rPr>
              <a:t>онцептуальні</a:t>
            </a:r>
            <a:r>
              <a:rPr lang="ru-RU" sz="2800" cap="none" dirty="0" smtClean="0">
                <a:latin typeface="+mn-lt"/>
              </a:rPr>
              <a:t> </a:t>
            </a:r>
            <a:r>
              <a:rPr lang="ru-RU" sz="2800" cap="none" dirty="0" err="1" smtClean="0">
                <a:latin typeface="+mn-lt"/>
              </a:rPr>
              <a:t>основи</a:t>
            </a:r>
            <a:r>
              <a:rPr lang="ru-RU" sz="2800" cap="none" dirty="0" smtClean="0">
                <a:latin typeface="+mn-lt"/>
              </a:rPr>
              <a:t> </a:t>
            </a:r>
            <a:r>
              <a:rPr lang="ru-RU" sz="2800" cap="none" dirty="0" err="1" smtClean="0">
                <a:latin typeface="+mn-lt"/>
              </a:rPr>
              <a:t>внутрішнього</a:t>
            </a:r>
            <a:r>
              <a:rPr lang="ru-RU" sz="2800" cap="none" dirty="0" smtClean="0">
                <a:latin typeface="+mn-lt"/>
              </a:rPr>
              <a:t> контролю»</a:t>
            </a:r>
            <a:r>
              <a:rPr lang="ru-RU" sz="2800" i="1" cap="none" dirty="0" smtClean="0">
                <a:latin typeface="+mn-lt"/>
              </a:rPr>
              <a:t> </a:t>
            </a:r>
            <a:br>
              <a:rPr lang="ru-RU" sz="2800" i="1" cap="none" dirty="0" smtClean="0">
                <a:latin typeface="+mn-lt"/>
              </a:rPr>
            </a:br>
            <a:endParaRPr lang="ru-RU" sz="2800" cap="none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79512" y="38472"/>
            <a:ext cx="4104456" cy="6571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1987 </a:t>
            </a:r>
            <a:r>
              <a:rPr lang="uk-UA" sz="2800" dirty="0" smtClean="0">
                <a:solidFill>
                  <a:schemeClr val="bg2"/>
                </a:solidFill>
              </a:rPr>
              <a:t>році Комісія </a:t>
            </a:r>
            <a:r>
              <a:rPr lang="uk-UA" sz="2800" dirty="0" err="1" smtClean="0">
                <a:solidFill>
                  <a:schemeClr val="tx1"/>
                </a:solidFill>
              </a:rPr>
              <a:t>Тре</a:t>
            </a:r>
            <a:r>
              <a:rPr lang="uk-UA" sz="2800" dirty="0" err="1" smtClean="0">
                <a:solidFill>
                  <a:schemeClr val="bg2"/>
                </a:solidFill>
              </a:rPr>
              <a:t>двея</a:t>
            </a:r>
            <a:r>
              <a:rPr lang="uk-UA" sz="2800" dirty="0" smtClean="0">
                <a:solidFill>
                  <a:schemeClr val="bg2"/>
                </a:solidFill>
              </a:rPr>
              <a:t> </a:t>
            </a:r>
            <a:r>
              <a:rPr lang="uk-UA" sz="2800" dirty="0">
                <a:solidFill>
                  <a:schemeClr val="bg2"/>
                </a:solidFill>
              </a:rPr>
              <a:t>опублікувала </a:t>
            </a:r>
            <a:r>
              <a:rPr lang="uk-UA" sz="2800" dirty="0">
                <a:solidFill>
                  <a:schemeClr val="tx1"/>
                </a:solidFill>
              </a:rPr>
              <a:t>док</a:t>
            </a:r>
            <a:r>
              <a:rPr lang="uk-UA" sz="2800" dirty="0">
                <a:solidFill>
                  <a:schemeClr val="bg2"/>
                </a:solidFill>
              </a:rPr>
              <a:t>лад з висновками і </a:t>
            </a:r>
            <a:r>
              <a:rPr lang="uk-UA" sz="2800" dirty="0">
                <a:solidFill>
                  <a:schemeClr val="tx1"/>
                </a:solidFill>
              </a:rPr>
              <a:t>рек</a:t>
            </a:r>
            <a:r>
              <a:rPr lang="uk-UA" sz="2800" dirty="0">
                <a:solidFill>
                  <a:schemeClr val="bg2"/>
                </a:solidFill>
              </a:rPr>
              <a:t>омендаціями під </a:t>
            </a:r>
            <a:r>
              <a:rPr lang="uk-UA" sz="2800" dirty="0">
                <a:solidFill>
                  <a:schemeClr val="tx1"/>
                </a:solidFill>
              </a:rPr>
              <a:t>наз</a:t>
            </a:r>
            <a:r>
              <a:rPr lang="uk-UA" sz="2800" dirty="0">
                <a:solidFill>
                  <a:schemeClr val="bg2"/>
                </a:solidFill>
              </a:rPr>
              <a:t>вою </a:t>
            </a:r>
            <a:r>
              <a:rPr lang="uk-UA" sz="2800" i="1" dirty="0">
                <a:solidFill>
                  <a:schemeClr val="bg2"/>
                </a:solidFill>
              </a:rPr>
              <a:t>«Доклад </a:t>
            </a:r>
            <a:r>
              <a:rPr lang="uk-UA" sz="2800" i="1" dirty="0">
                <a:solidFill>
                  <a:schemeClr val="tx1"/>
                </a:solidFill>
              </a:rPr>
              <a:t>Нац</a:t>
            </a:r>
            <a:r>
              <a:rPr lang="uk-UA" sz="2800" i="1" dirty="0">
                <a:solidFill>
                  <a:schemeClr val="bg2"/>
                </a:solidFill>
              </a:rPr>
              <a:t>іональної комісії по </a:t>
            </a:r>
            <a:r>
              <a:rPr lang="uk-UA" sz="2800" i="1" dirty="0">
                <a:solidFill>
                  <a:schemeClr val="tx1"/>
                </a:solidFill>
              </a:rPr>
              <a:t>пит</a:t>
            </a:r>
            <a:r>
              <a:rPr lang="uk-UA" sz="2800" i="1" dirty="0">
                <a:solidFill>
                  <a:schemeClr val="bg2"/>
                </a:solidFill>
              </a:rPr>
              <a:t>анням шахрайства в </a:t>
            </a:r>
            <a:r>
              <a:rPr lang="uk-UA" sz="2800" i="1" dirty="0">
                <a:solidFill>
                  <a:schemeClr val="tx1"/>
                </a:solidFill>
              </a:rPr>
              <a:t>фінансовій звітності». </a:t>
            </a:r>
            <a:r>
              <a:rPr lang="uk-UA" sz="2800" dirty="0">
                <a:solidFill>
                  <a:schemeClr val="tx1"/>
                </a:solidFill>
              </a:rPr>
              <a:t>В результаті цього докладу був сформований Комітет спонсорських організацій (</a:t>
            </a:r>
            <a:r>
              <a:rPr lang="en-US" sz="2800" dirty="0">
                <a:solidFill>
                  <a:schemeClr val="tx1"/>
                </a:solidFill>
              </a:rPr>
              <a:t>The Committee of Sponsoring Organizations of the </a:t>
            </a:r>
            <a:r>
              <a:rPr lang="en-US" sz="2800" dirty="0" err="1">
                <a:solidFill>
                  <a:schemeClr val="tx1"/>
                </a:solidFill>
              </a:rPr>
              <a:t>Treadway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Commission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COSO</a:t>
            </a:r>
            <a:r>
              <a:rPr lang="uk-UA" sz="28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076" name="Picture 4" descr="Картинки по запросу публикация ста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092" y="8175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6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571184" cy="864096"/>
          </a:xfrm>
        </p:spPr>
        <p:txBody>
          <a:bodyPr>
            <a:noAutofit/>
          </a:bodyPr>
          <a:lstStyle/>
          <a:p>
            <a:r>
              <a:rPr lang="uk-UA" sz="2800" dirty="0"/>
              <a:t>В 2004 році </a:t>
            </a:r>
            <a:r>
              <a:rPr lang="en-US" sz="2800" dirty="0"/>
              <a:t>COSO</a:t>
            </a:r>
            <a:r>
              <a:rPr lang="uk-UA" sz="2800" dirty="0"/>
              <a:t> публікує «Концептуальні основи управління ризиками організацій».</a:t>
            </a:r>
            <a:br>
              <a:rPr lang="uk-UA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5438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ЇЇ основні категорії:</a:t>
            </a:r>
          </a:p>
          <a:p>
            <a:pPr lvl="0"/>
            <a:r>
              <a:rPr lang="uk-UA" dirty="0"/>
              <a:t>стратегічні цілі – </a:t>
            </a:r>
            <a:r>
              <a:rPr lang="uk-UA" dirty="0" err="1"/>
              <a:t>цілі</a:t>
            </a:r>
            <a:r>
              <a:rPr lang="uk-UA" dirty="0"/>
              <a:t> високого рівня, відповідно до місії організації;</a:t>
            </a:r>
            <a:endParaRPr lang="ru-RU" dirty="0"/>
          </a:p>
          <a:p>
            <a:pPr lvl="0"/>
            <a:r>
              <a:rPr lang="uk-UA" dirty="0"/>
              <a:t>операційні цілі – ефективне та результативне використання ресурсів;</a:t>
            </a:r>
            <a:endParaRPr lang="ru-RU" dirty="0"/>
          </a:p>
          <a:p>
            <a:pPr lvl="0"/>
            <a:r>
              <a:rPr lang="uk-UA" dirty="0"/>
              <a:t>цілі в області підготовки звітності – достовірна звітність;</a:t>
            </a:r>
            <a:endParaRPr lang="ru-RU" dirty="0"/>
          </a:p>
          <a:p>
            <a:r>
              <a:rPr lang="uk-UA" dirty="0"/>
              <a:t>цілі в області дотримання законодавства – дотримання застосовних законодавчих і нормативних актів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16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600" y="2353353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Модель </a:t>
            </a:r>
            <a:r>
              <a:rPr lang="en-US" dirty="0" smtClean="0"/>
              <a:t>COSO ERM </a:t>
            </a:r>
            <a:r>
              <a:rPr lang="uk-UA" dirty="0" smtClean="0"/>
              <a:t>зосереджена на ризиках. </a:t>
            </a:r>
            <a:r>
              <a:rPr lang="uk-UA" dirty="0"/>
              <a:t>П</a:t>
            </a:r>
            <a:r>
              <a:rPr lang="uk-UA" dirty="0" smtClean="0"/>
              <a:t>ід </a:t>
            </a:r>
            <a:r>
              <a:rPr lang="uk-UA" dirty="0"/>
              <a:t>ризиком розуміється ймовірність появи події, яка </a:t>
            </a:r>
            <a:r>
              <a:rPr lang="ru-RU" dirty="0" err="1"/>
              <a:t>надасть</a:t>
            </a:r>
            <a:r>
              <a:rPr lang="uk-UA" dirty="0"/>
              <a:t> негативний вплив на досягнення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uk-UA" dirty="0" err="1"/>
              <a:t>ціл</a:t>
            </a:r>
            <a:r>
              <a:rPr lang="ru-RU" dirty="0"/>
              <a:t>ей</a:t>
            </a:r>
          </a:p>
        </p:txBody>
      </p:sp>
      <p:pic>
        <p:nvPicPr>
          <p:cNvPr id="5124" name="Picture 4" descr="Картинки по запросу модель co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448" y="980728"/>
            <a:ext cx="428460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7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781800" cy="1600200"/>
          </a:xfrm>
        </p:spPr>
        <p:txBody>
          <a:bodyPr>
            <a:noAutofit/>
          </a:bodyPr>
          <a:lstStyle/>
          <a:p>
            <a:r>
              <a:rPr lang="uk-UA" sz="3200" dirty="0"/>
              <a:t>Процес управління ризиками складається з восьми взаємопов’язаних елементів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7543800" cy="3886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внутрішнє середовище здійснення контролю; </a:t>
            </a:r>
            <a:endParaRPr lang="ru-RU" dirty="0"/>
          </a:p>
          <a:p>
            <a:pPr lvl="0"/>
            <a:r>
              <a:rPr lang="uk-UA" dirty="0"/>
              <a:t>формування цілей; </a:t>
            </a:r>
            <a:endParaRPr lang="ru-RU" dirty="0"/>
          </a:p>
          <a:p>
            <a:pPr lvl="0"/>
            <a:r>
              <a:rPr lang="uk-UA" dirty="0"/>
              <a:t>опис процесів; </a:t>
            </a:r>
            <a:endParaRPr lang="ru-RU" dirty="0"/>
          </a:p>
          <a:p>
            <a:pPr lvl="0"/>
            <a:r>
              <a:rPr lang="uk-UA" dirty="0"/>
              <a:t>ідентифікація ризиків (визначення джерела, опис ризику, класифікація); </a:t>
            </a:r>
            <a:endParaRPr lang="ru-RU" dirty="0"/>
          </a:p>
          <a:p>
            <a:pPr lvl="0"/>
            <a:r>
              <a:rPr lang="uk-UA" dirty="0"/>
              <a:t>способи реагування на ризики, управління ними; </a:t>
            </a:r>
            <a:endParaRPr lang="ru-RU" dirty="0"/>
          </a:p>
          <a:p>
            <a:pPr lvl="0"/>
            <a:r>
              <a:rPr lang="uk-UA" dirty="0"/>
              <a:t>механізм контролю; </a:t>
            </a:r>
            <a:endParaRPr lang="ru-RU" dirty="0"/>
          </a:p>
          <a:p>
            <a:pPr lvl="0"/>
            <a:r>
              <a:rPr lang="uk-UA" dirty="0"/>
              <a:t>організація інформаційного та комунікаційного обміну; </a:t>
            </a:r>
            <a:endParaRPr lang="ru-RU" dirty="0"/>
          </a:p>
          <a:p>
            <a:pPr lvl="0"/>
            <a:r>
              <a:rPr lang="uk-UA" dirty="0"/>
              <a:t>моніторинг системи внутрішнього контролю та результатів реалізації контрольних </a:t>
            </a:r>
            <a:r>
              <a:rPr lang="uk-UA" dirty="0" smtClean="0"/>
              <a:t>заходів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3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600200"/>
          </a:xfrm>
        </p:spPr>
        <p:txBody>
          <a:bodyPr>
            <a:noAutofit/>
          </a:bodyPr>
          <a:lstStyle/>
          <a:p>
            <a:pPr lvl="0"/>
            <a:r>
              <a:rPr lang="uk-UA" sz="3200" dirty="0"/>
              <a:t>Процес управління ризиками, згідно </a:t>
            </a:r>
            <a:r>
              <a:rPr lang="en-US" sz="3200" dirty="0"/>
              <a:t>COSO ERM</a:t>
            </a:r>
            <a:r>
              <a:rPr lang="uk-UA" sz="3200" dirty="0"/>
              <a:t>, включає в себе: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7543800" cy="3886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 smtClean="0"/>
              <a:t>досягнення </a:t>
            </a:r>
            <a:r>
              <a:rPr lang="uk-UA" dirty="0"/>
              <a:t>оптимального відношення між риск-апетитом і стратегією розвитку компанії; 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/>
              <a:t>удосконалення процесу прийняття рішень по реагуванню на виникаючі ризики;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/>
              <a:t>зниження числа непередбачених подій і збитків у фінансово-господарській діяльності;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/>
              <a:t>управління всією сукупністю ризиків у фінансово-господарській діяльності;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/>
              <a:t>використання інтегрованих методів управління ризиками в компанії;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/>
              <a:t>використання можливостей;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r>
              <a:rPr lang="uk-UA" dirty="0"/>
              <a:t>раціональне використання капіталу компанії.</a:t>
            </a:r>
            <a:endParaRPr lang="ru-RU" dirty="0"/>
          </a:p>
          <a:p>
            <a:pPr>
              <a:buClr>
                <a:schemeClr val="accent4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66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103</TotalTime>
  <Words>469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Impact</vt:lpstr>
      <vt:lpstr>Times New Roman</vt:lpstr>
      <vt:lpstr>Wingdings</vt:lpstr>
      <vt:lpstr>NewsPrint</vt:lpstr>
      <vt:lpstr>Концептуальні основи моделі COSO ERM</vt:lpstr>
      <vt:lpstr>Модель COSO</vt:lpstr>
      <vt:lpstr>Презентация PowerPoint</vt:lpstr>
      <vt:lpstr>Презентация PowerPoint</vt:lpstr>
      <vt:lpstr>У вересні 1992 року четвертий розділ докладу, названий як «Концептуальні основи внутрішнього контролю»  </vt:lpstr>
      <vt:lpstr>В 2004 році COSO публікує «Концептуальні основи управління ризиками організацій». </vt:lpstr>
      <vt:lpstr>Презентация PowerPoint</vt:lpstr>
      <vt:lpstr>Процес управління ризиками складається з восьми взаємопов’язаних елементів</vt:lpstr>
      <vt:lpstr>Процес управління ризиками, згідно COSO ERM, включає в себе: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VV</dc:creator>
  <cp:lastModifiedBy>User</cp:lastModifiedBy>
  <cp:revision>14</cp:revision>
  <dcterms:created xsi:type="dcterms:W3CDTF">2017-04-17T17:49:58Z</dcterms:created>
  <dcterms:modified xsi:type="dcterms:W3CDTF">2019-03-10T13:59:37Z</dcterms:modified>
</cp:coreProperties>
</file>