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1" r:id="rId3"/>
    <p:sldId id="262" r:id="rId4"/>
    <p:sldId id="263" r:id="rId5"/>
    <p:sldId id="275" r:id="rId6"/>
    <p:sldId id="266" r:id="rId7"/>
    <p:sldId id="271" r:id="rId8"/>
    <p:sldId id="267" r:id="rId9"/>
    <p:sldId id="268" r:id="rId10"/>
    <p:sldId id="270" r:id="rId11"/>
    <p:sldId id="272" r:id="rId12"/>
    <p:sldId id="274" r:id="rId13"/>
    <p:sldId id="260" r:id="rId14"/>
    <p:sldId id="276" r:id="rId15"/>
    <p:sldId id="281" r:id="rId16"/>
    <p:sldId id="278" r:id="rId17"/>
    <p:sldId id="279" r:id="rId18"/>
    <p:sldId id="280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600"/>
    <a:srgbClr val="97000B"/>
    <a:srgbClr val="324057"/>
    <a:srgbClr val="007CCE"/>
    <a:srgbClr val="2A1255"/>
    <a:srgbClr val="A58C51"/>
    <a:srgbClr val="213969"/>
    <a:srgbClr val="332319"/>
    <a:srgbClr val="173A8D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27789" y="203551"/>
            <a:ext cx="8688414" cy="6450890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6379" y="312461"/>
            <a:ext cx="8451234" cy="6237427"/>
          </a:xfrm>
          <a:prstGeom prst="rect">
            <a:avLst/>
          </a:prstGeom>
          <a:solidFill>
            <a:schemeClr val="bg1">
              <a:alpha val="8000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8186" y="1916802"/>
            <a:ext cx="4727622" cy="3024391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40542" y="2155597"/>
            <a:ext cx="4262909" cy="2546799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80004" y="2144022"/>
            <a:ext cx="4983979" cy="2528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Проблематика незалежності внутрішнього аудитора</a:t>
            </a:r>
            <a:endParaRPr lang="en-US" sz="440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4" y="319319"/>
            <a:ext cx="8475259" cy="183702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Наявність такого впливу не тільки підпорядковує внутрішнього аудитора на офіційному рівні, але й </a:t>
            </a:r>
            <a:r>
              <a:rPr lang="uk-UA" b="1" u="sng" dirty="0" smtClean="0">
                <a:solidFill>
                  <a:srgbClr val="FF0000"/>
                </a:solidFill>
              </a:rPr>
              <a:t>занурює внутрішнього аудитора в сформовану соціально-психологічну систему підприємства.</a:t>
            </a:r>
            <a:r>
              <a:rPr lang="uk-UA" dirty="0" smtClean="0"/>
              <a:t> 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896" y="4572001"/>
            <a:ext cx="85025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На внутрішнього </a:t>
            </a:r>
            <a:r>
              <a:rPr lang="uk-UA" sz="2800" dirty="0"/>
              <a:t>аудитора </a:t>
            </a:r>
            <a:r>
              <a:rPr lang="uk-UA" sz="2800" b="1" u="sng" dirty="0">
                <a:solidFill>
                  <a:srgbClr val="FF0000"/>
                </a:solidFill>
              </a:rPr>
              <a:t>покладено «особливе» завдання</a:t>
            </a:r>
            <a:r>
              <a:rPr lang="uk-UA" sz="2800" dirty="0"/>
              <a:t>, реалізація якого, на даний момент, не вписується в сформовану систему функціонування підприємств та взаємодії працюючих </a:t>
            </a:r>
            <a:r>
              <a:rPr lang="uk-UA" sz="2800" dirty="0" smtClean="0"/>
              <a:t>між </a:t>
            </a:r>
            <a:r>
              <a:rPr lang="uk-UA" sz="2800" dirty="0"/>
              <a:t>собою. </a:t>
            </a:r>
          </a:p>
        </p:txBody>
      </p:sp>
      <p:pic>
        <p:nvPicPr>
          <p:cNvPr id="8196" name="Picture 4" descr="C:\Users\PC User\Desktop\Organizacija-sms-rassylki-ap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05" y="1979997"/>
            <a:ext cx="5490336" cy="259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3398293"/>
            <a:ext cx="8502552" cy="2947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dirty="0"/>
              <a:t>Відштовхуючись від визначення «незалежності</a:t>
            </a:r>
            <a:r>
              <a:rPr lang="uk-UA" sz="2600" dirty="0" smtClean="0"/>
              <a:t>», відзначаємо, що умови</a:t>
            </a:r>
            <a:r>
              <a:rPr lang="uk-UA" sz="2600" dirty="0"/>
              <a:t>, які погрожують можливості внутрішнього аудитора неупереджено виконувати свої обов'язки, </a:t>
            </a:r>
            <a:r>
              <a:rPr lang="uk-UA" sz="2600" u="sng" dirty="0">
                <a:solidFill>
                  <a:srgbClr val="FF0000"/>
                </a:solidFill>
              </a:rPr>
              <a:t>будуть виникати в будь-якому разі. </a:t>
            </a:r>
          </a:p>
          <a:p>
            <a:pPr marL="0" indent="0" algn="ctr">
              <a:buNone/>
            </a:pPr>
            <a:r>
              <a:rPr lang="uk-UA" sz="2600" dirty="0" smtClean="0"/>
              <a:t>Тобто, можливо усунути загрози, пов’язані з особистим конфліктом інтересів, із обмеженнями об’єму аудиту або з обмеженням прав доступу до документації.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058" y="477668"/>
            <a:ext cx="216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МСВА 1100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PC User\Desktop\icon-handshake-e14611648675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8" y="1305255"/>
            <a:ext cx="3356923" cy="151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80931" y="327543"/>
            <a:ext cx="44082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dirty="0" smtClean="0"/>
              <a:t>«Загрози </a:t>
            </a:r>
            <a:r>
              <a:rPr lang="uk-UA" sz="2600" dirty="0"/>
              <a:t>незалежності повинні контролюватися на рівнях індивідуального аудитора, аудиторського завдання, функціональному та організаційному рівнях»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9058" y="3179928"/>
            <a:ext cx="7867145" cy="0"/>
          </a:xfrm>
          <a:prstGeom prst="line">
            <a:avLst/>
          </a:prstGeom>
          <a:ln w="38100" cap="sq">
            <a:solidFill>
              <a:srgbClr val="FF0000"/>
            </a:solidFill>
            <a:round/>
            <a:headEnd type="diamond"/>
            <a:tailEnd type="diamon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162" y="1209326"/>
            <a:ext cx="7869891" cy="213335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МСВА 1130 «Фактори, які негативно впливають на незалежність та об’єктивність», доповнює, що негативний вплив на незалежність повинна бути розкрита відповідним сторонам.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15948" y="265287"/>
            <a:ext cx="2099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u="sng" dirty="0">
                <a:solidFill>
                  <a:srgbClr val="FF0000"/>
                </a:solidFill>
              </a:rPr>
              <a:t>МСВА </a:t>
            </a:r>
            <a:r>
              <a:rPr lang="uk-UA" sz="2800" b="1" u="sng" dirty="0" smtClean="0">
                <a:solidFill>
                  <a:srgbClr val="FF0000"/>
                </a:solidFill>
              </a:rPr>
              <a:t>1130: 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pic>
        <p:nvPicPr>
          <p:cNvPr id="10246" name="Picture 6" descr="C:\Users\PC User\Desktop\affiliate_programs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" y="3220872"/>
            <a:ext cx="7438988" cy="28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331" y="346805"/>
            <a:ext cx="8412151" cy="223245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+mn-lt"/>
              </a:rPr>
              <a:t>У </a:t>
            </a:r>
            <a:r>
              <a:rPr lang="uk-UA" sz="3200" b="1" dirty="0">
                <a:latin typeface="+mn-lt"/>
              </a:rPr>
              <a:t>процесі здійснення аудиту внутрішні аудитори </a:t>
            </a:r>
            <a:r>
              <a:rPr lang="uk-UA" sz="3200" b="1" dirty="0" smtClean="0">
                <a:latin typeface="+mn-lt"/>
              </a:rPr>
              <a:t>стикаються </a:t>
            </a:r>
            <a:r>
              <a:rPr lang="uk-UA" sz="3200" b="1" dirty="0">
                <a:latin typeface="+mn-lt"/>
              </a:rPr>
              <a:t>із різними загрозами незалежності. Так, у Кодексі етики загрози класифікують наступним способом</a:t>
            </a:r>
            <a:r>
              <a:rPr lang="uk-UA" sz="3200" b="1" dirty="0" smtClean="0">
                <a:latin typeface="+mn-lt"/>
              </a:rPr>
              <a:t>:</a:t>
            </a:r>
            <a:endParaRPr lang="ru-RU" sz="3200" b="1" dirty="0">
              <a:latin typeface="+mn-lt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576101" y="3423391"/>
            <a:ext cx="5068887" cy="763187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93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2600" b="1" dirty="0" smtClean="0">
                  <a:solidFill>
                    <a:srgbClr val="000000"/>
                  </a:solidFill>
                </a:rPr>
                <a:t>Загроза власного інтересу</a:t>
              </a:r>
              <a:endParaRPr lang="en-US" sz="26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214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rgbClr val="FFFFFF"/>
                    </a:solidFill>
                  </a:rPr>
                  <a:t>2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3138004" y="4344157"/>
            <a:ext cx="5611255" cy="810230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uk-UA" sz="2600" b="1" dirty="0" smtClean="0">
                  <a:solidFill>
                    <a:srgbClr val="000000"/>
                  </a:solidFill>
                </a:rPr>
                <a:t>Загроза власної оцінки</a:t>
              </a:r>
              <a:endParaRPr lang="en-US" sz="26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209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FFFFFF"/>
                    </a:solidFill>
                  </a:rPr>
                  <a:t>3</a:t>
                </a:r>
                <a:endParaRPr lang="en-US" sz="2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109886" y="2520909"/>
            <a:ext cx="6650204" cy="751290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9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000000"/>
                  </a:solidFill>
                </a:rPr>
                <a:t>Загроза особистим і сімейним відносинам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7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FFFFFF"/>
                    </a:solidFill>
                  </a:rPr>
                  <a:t>1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483855" y="5398803"/>
            <a:ext cx="5399652" cy="783059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uk-UA" sz="2600" b="1" dirty="0" smtClean="0">
                  <a:solidFill>
                    <a:srgbClr val="000000"/>
                  </a:solidFill>
                </a:rPr>
                <a:t>Загроза тиску</a:t>
              </a:r>
              <a:endParaRPr lang="en-US" sz="26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2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FFFFFF"/>
                    </a:solidFill>
                  </a:rPr>
                  <a:t>4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ОСОБИСТА ЗАЦ</a:t>
            </a:r>
            <a:r>
              <a:rPr lang="uk-UA" b="1" dirty="0" smtClean="0"/>
              <a:t>ІКАВЛЕНІСТЬ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81" y="1015353"/>
            <a:ext cx="8116404" cy="138665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Дмитренко І. М. вказує, що потенційну загрозу незалежності </a:t>
            </a:r>
            <a:r>
              <a:rPr lang="uk-UA" b="1" dirty="0" smtClean="0"/>
              <a:t>становлять </a:t>
            </a:r>
            <a:r>
              <a:rPr lang="uk-UA" b="1" dirty="0"/>
              <a:t>особиста зацікавленість</a:t>
            </a:r>
            <a:r>
              <a:rPr lang="uk-UA" b="1" dirty="0" smtClean="0"/>
              <a:t>, </a:t>
            </a:r>
            <a:r>
              <a:rPr lang="uk-UA" b="1" dirty="0"/>
              <a:t>заступництво, </a:t>
            </a:r>
            <a:r>
              <a:rPr lang="uk-UA" b="1" dirty="0" smtClean="0"/>
              <a:t>близьке </a:t>
            </a:r>
            <a:r>
              <a:rPr lang="uk-UA" b="1" dirty="0"/>
              <a:t>знайомство і </a:t>
            </a:r>
            <a:r>
              <a:rPr lang="uk-UA" b="1" dirty="0" smtClean="0"/>
              <a:t>шантаж.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672" y="4510130"/>
            <a:ext cx="81067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2800" b="1" dirty="0">
                <a:solidFill>
                  <a:srgbClr val="FF0000"/>
                </a:solidFill>
              </a:rPr>
              <a:t>Загроза особистої зацікавленості </a:t>
            </a:r>
            <a:r>
              <a:rPr lang="uk-UA" sz="2800" dirty="0"/>
              <a:t>виникає, коли аудитор має можливість одержати якісь вигоди від наявності фінансової зацікавленості в підприємстві.</a:t>
            </a:r>
            <a:endParaRPr lang="ru-RU" sz="2800" dirty="0"/>
          </a:p>
        </p:txBody>
      </p:sp>
      <p:pic>
        <p:nvPicPr>
          <p:cNvPr id="13314" name="Picture 2" descr="C:\Users\PC User\Desktop\Landing_Page_D4fJX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07" y="2400698"/>
            <a:ext cx="5143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40062" y="2176965"/>
            <a:ext cx="38862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</a:rPr>
              <a:t>Загроза близького </a:t>
            </a:r>
            <a:r>
              <a:rPr lang="uk-UA" b="1" dirty="0" smtClean="0">
                <a:solidFill>
                  <a:srgbClr val="FF0000"/>
                </a:solidFill>
              </a:rPr>
              <a:t>знайомства</a:t>
            </a:r>
          </a:p>
          <a:p>
            <a:pPr marL="0" indent="0" algn="ctr">
              <a:buNone/>
            </a:pPr>
            <a:r>
              <a:rPr lang="uk-UA" b="1" dirty="0" smtClean="0"/>
              <a:t>виникає</a:t>
            </a:r>
            <a:r>
              <a:rPr lang="uk-UA" dirty="0"/>
              <a:t>, коли в силу тісних ділових відносин з підприємством, його Наглядовою радою, посадовими особами, або персоналом аудитори починають із зайвою симпатією ставитись до інтересів </a:t>
            </a:r>
            <a:r>
              <a:rPr lang="uk-UA" dirty="0" err="1"/>
              <a:t>перевіряємого</a:t>
            </a:r>
            <a:r>
              <a:rPr lang="uk-UA" dirty="0"/>
              <a:t> суб’єкта.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4540" y="432201"/>
            <a:ext cx="3886200" cy="29933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</a:rPr>
              <a:t>Загроза заступництва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b="1" dirty="0" smtClean="0"/>
              <a:t>можлива</a:t>
            </a:r>
            <a:r>
              <a:rPr lang="uk-UA" dirty="0"/>
              <a:t>, коли аудитор відстоює позицію підприємства в такому ступені, що це може негативно вплинути на об’єктивність судження аудитора.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4341" name="Picture 5" descr="C:\Users\PC User\Desktop\findyouranaly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17" y="-448055"/>
            <a:ext cx="3416442" cy="34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PC User\Desktop\283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7" y="3643951"/>
            <a:ext cx="4272791" cy="22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6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455795"/>
            <a:ext cx="7869891" cy="2396587"/>
          </a:xfrm>
        </p:spPr>
        <p:txBody>
          <a:bodyPr>
            <a:normAutofit/>
          </a:bodyPr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Загроза «шантаж» </a:t>
            </a:r>
            <a:r>
              <a:rPr lang="uk-UA" b="1" dirty="0">
                <a:solidFill>
                  <a:srgbClr val="FF0000"/>
                </a:solidFill>
              </a:rPr>
              <a:t>настає</a:t>
            </a:r>
            <a:r>
              <a:rPr lang="uk-UA" dirty="0"/>
              <a:t>, коли з’являється можливість шляхом (фактичних або можливих) загроз збоку Наглядової ради, посадових осіб або персоналу підприємства не дати внутрішнім аудиторам виконати свої обов’язки об’єктивно і з необхідним професійним </a:t>
            </a:r>
            <a:r>
              <a:rPr lang="uk-UA" dirty="0" smtClean="0"/>
              <a:t>скептицизмом.</a:t>
            </a:r>
            <a:endParaRPr lang="ru-RU" dirty="0"/>
          </a:p>
          <a:p>
            <a:endParaRPr lang="ru-RU" dirty="0"/>
          </a:p>
        </p:txBody>
      </p:sp>
      <p:pic>
        <p:nvPicPr>
          <p:cNvPr id="15362" name="Picture 2" descr="C:\Users\PC User\Desktop\lobbying-161689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96" y="2914933"/>
            <a:ext cx="6591632" cy="352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ВИСНОВКИ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14" y="1039883"/>
            <a:ext cx="8523026" cy="1716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dirty="0"/>
              <a:t>Незважаючи на всі засоби контролю за дотриманням одного з найголовніших принципів аудиторської діяльності цілком нівелювати загрози незалежності внутрішнього аудитора, на мою думку, неможливо. </a:t>
            </a:r>
            <a:endParaRPr lang="uk-UA" sz="2600" dirty="0" smtClean="0"/>
          </a:p>
        </p:txBody>
      </p:sp>
      <p:pic>
        <p:nvPicPr>
          <p:cNvPr id="16386" name="Picture 2" descr="C:\Users\PC User\Desktop\lead-gen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76" y="2547306"/>
            <a:ext cx="5217733" cy="18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313" y="4444663"/>
            <a:ext cx="838654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dirty="0"/>
              <a:t>Проте, задля поліпшення умов, які сприятимуть незалежності внутрішнього аудитора, потрібно слідкувати за дотриманням прав внутрішніх аудиторів та створювати сприятливі умови для їх діяльності, переймаючи досвід зарубіжних країн.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9263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402" y="1561263"/>
            <a:ext cx="7869891" cy="2751429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/>
              <a:t>Отже, керівництво підприємства має бути зацікавлене в максимально можливому рівні забезпечення незалежності та об’єктивності аудитора.</a:t>
            </a:r>
            <a:endParaRPr lang="ru-RU" sz="3600" b="1" dirty="0"/>
          </a:p>
          <a:p>
            <a:endParaRPr lang="ru-RU" dirty="0"/>
          </a:p>
        </p:txBody>
      </p:sp>
      <p:pic>
        <p:nvPicPr>
          <p:cNvPr id="12290" name="Picture 2" descr="C:\Users\PC User\Desktop\met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32650"/>
            <a:ext cx="40481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64345"/>
            <a:ext cx="9144000" cy="133773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ДЯКУЮ ЗА УВАГУ!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8299" y="1910687"/>
            <a:ext cx="6673755" cy="2306471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1252" y="2183642"/>
            <a:ext cx="6141493" cy="1746914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7241"/>
            <a:ext cx="9144000" cy="90282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ТРАКТОВКА ПОНЯТТЯ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812" y="1230602"/>
            <a:ext cx="8484243" cy="18870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500" b="1" dirty="0"/>
              <a:t>Однією з основних проблем трактовки поняття «внутрішній аудит» є проблема незалежності виконавців – внутрішніх </a:t>
            </a:r>
            <a:r>
              <a:rPr lang="uk-UA" sz="2500" b="1" dirty="0" smtClean="0"/>
              <a:t>аудиторів. Незалежність </a:t>
            </a:r>
            <a:r>
              <a:rPr lang="uk-UA" sz="2500" b="1" dirty="0"/>
              <a:t>аудиторів є одним із головних принципів в аудиторській </a:t>
            </a:r>
            <a:r>
              <a:rPr lang="uk-UA" sz="2500" b="1" dirty="0" smtClean="0"/>
              <a:t>діяльності.</a:t>
            </a:r>
            <a:endParaRPr lang="ru-RU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0679" y="2856046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u="sng" dirty="0" smtClean="0">
                <a:solidFill>
                  <a:srgbClr val="FF0000"/>
                </a:solidFill>
              </a:rPr>
              <a:t>Згідно з МСВА: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4611" y="3518703"/>
            <a:ext cx="5486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/>
              <a:t>Н</a:t>
            </a:r>
            <a:r>
              <a:rPr lang="uk-UA" sz="2800" dirty="0" smtClean="0"/>
              <a:t>езалежність </a:t>
            </a:r>
            <a:r>
              <a:rPr lang="uk-UA" sz="2800" dirty="0"/>
              <a:t>– це свобода від умов, які погрожують можливості службі внутрішнього аудиту неупереджено виконувати свої </a:t>
            </a:r>
            <a:r>
              <a:rPr lang="uk-UA" sz="2800" dirty="0" smtClean="0"/>
              <a:t>обов'язки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C:\Users\PC User\Desktop\audit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0" y="3379266"/>
            <a:ext cx="2962939" cy="29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666" y="435609"/>
            <a:ext cx="8437943" cy="1300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 smtClean="0"/>
              <a:t>Зарубіжні і вітчизняні вчені вказують на те, що внутрішній аудит не може мати таку ж ступінь незалежності, яку має зовнішній аудит. </a:t>
            </a:r>
            <a:endParaRPr lang="ru-RU" sz="2600" b="1" dirty="0" smtClean="0"/>
          </a:p>
          <a:p>
            <a:pPr marL="0" indent="0" algn="ctr">
              <a:buNone/>
            </a:pPr>
            <a:endParaRPr lang="ru-RU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9673" y="1736228"/>
            <a:ext cx="7946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dirty="0" smtClean="0"/>
              <a:t>Згідно з МСА 610 «Використання роботи внутрішніх аудиторів»</a:t>
            </a:r>
            <a:endParaRPr lang="ru-RU" sz="28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73702" y="2890172"/>
            <a:ext cx="504203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600" dirty="0"/>
              <a:t>«… ні підрозділ внутрішнього аудиту, ні внутрішні аудитори не є незалежними від суб’єкта господарювання, як це вимагається від зовнішнього аудитора під час аудиту фінансової звітності відповідно до МСА 200»</a:t>
            </a:r>
            <a:endParaRPr lang="ru-RU" sz="2600" dirty="0"/>
          </a:p>
        </p:txBody>
      </p:sp>
      <p:pic>
        <p:nvPicPr>
          <p:cNvPr id="2050" name="Picture 2" descr="C:\Users\PC User\Desktop\user-profile-with-question-mark-button_icon-icons.com_547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1" y="2885163"/>
            <a:ext cx="3245440" cy="32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20861" y="1599752"/>
            <a:ext cx="8067554" cy="0"/>
          </a:xfrm>
          <a:prstGeom prst="line">
            <a:avLst/>
          </a:prstGeom>
          <a:ln w="38100">
            <a:solidFill>
              <a:srgbClr val="FF0000"/>
            </a:solidFill>
            <a:headEnd type="diamond"/>
            <a:tailEnd type="diamon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6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1873" y="309234"/>
            <a:ext cx="1805650" cy="555585"/>
          </a:xfrm>
        </p:spPr>
        <p:txBody>
          <a:bodyPr>
            <a:normAutofit/>
          </a:bodyPr>
          <a:lstStyle/>
          <a:p>
            <a:pPr algn="r"/>
            <a:r>
              <a:rPr lang="uk-UA" sz="3200" b="1" u="sng" dirty="0" smtClean="0">
                <a:solidFill>
                  <a:srgbClr val="FF0000"/>
                </a:solidFill>
              </a:rPr>
              <a:t>МСА 610: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609" y="863500"/>
            <a:ext cx="8472667" cy="245808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МСА 610, у </a:t>
            </a:r>
            <a:r>
              <a:rPr lang="uk-UA" b="1" dirty="0"/>
              <a:t>випадках, коли зовнішній аудитор використовує дані служби внутрішнього аудиту – це МСА, в якому «…визначається робота, потрібна для отримання достатніх і прийнятних доказів того, що робота підрозділу внутрішнього аудиту з метою аудиту є адекватною</a:t>
            </a:r>
            <a:r>
              <a:rPr lang="uk-UA" b="1" dirty="0" smtClean="0"/>
              <a:t>». </a:t>
            </a:r>
            <a:endParaRPr lang="ru-RU" b="1" dirty="0"/>
          </a:p>
          <a:p>
            <a:endParaRPr lang="ru-RU" dirty="0"/>
          </a:p>
        </p:txBody>
      </p:sp>
      <p:pic>
        <p:nvPicPr>
          <p:cNvPr id="3074" name="Picture 2" descr="C:\Users\PC User\Desktop\12313-e14616143692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742" y="3072034"/>
            <a:ext cx="5608175" cy="352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897691"/>
            <a:ext cx="8372361" cy="230953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Також, це МСА, який </a:t>
            </a:r>
            <a:r>
              <a:rPr lang="uk-UA" b="1" dirty="0"/>
              <a:t>«…визначає умови, потрібні зовнішньому аудитору, щоб бути в змозі використовувати роботу внутрішніх аудиторів»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49407" y="366805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u="sng" dirty="0">
                <a:solidFill>
                  <a:srgbClr val="FF0000"/>
                </a:solidFill>
              </a:rPr>
              <a:t>МСА </a:t>
            </a:r>
            <a:r>
              <a:rPr lang="uk-UA" sz="2800" b="1" u="sng" dirty="0" smtClean="0">
                <a:solidFill>
                  <a:srgbClr val="FF0000"/>
                </a:solidFill>
              </a:rPr>
              <a:t>610: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PC User\Desktop\25074901-cover-02-1024x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2292572"/>
            <a:ext cx="7826451" cy="39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96" y="133887"/>
            <a:ext cx="8492200" cy="77550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Відповідно до МСА 610 можна зробити </a:t>
            </a:r>
            <a:r>
              <a:rPr lang="uk-UA" sz="2800" b="1" dirty="0" smtClean="0"/>
              <a:t>такі висновки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617" y="3672745"/>
            <a:ext cx="8301655" cy="283723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через професійний </a:t>
            </a:r>
            <a:r>
              <a:rPr lang="uk-UA" dirty="0"/>
              <a:t>скептицизм зовнішнього </a:t>
            </a:r>
            <a:r>
              <a:rPr lang="uk-UA" dirty="0" smtClean="0"/>
              <a:t>аудитора; </a:t>
            </a:r>
            <a:endParaRPr lang="uk-UA" dirty="0"/>
          </a:p>
          <a:p>
            <a:pPr algn="ctr"/>
            <a:r>
              <a:rPr lang="uk-UA" dirty="0" smtClean="0"/>
              <a:t>через те, що підрозділ внутрішнього аудиту функціонує в рамках підприємства;</a:t>
            </a:r>
          </a:p>
          <a:p>
            <a:pPr algn="ctr"/>
            <a:r>
              <a:rPr lang="uk-UA" dirty="0" smtClean="0"/>
              <a:t>через те, що підрозділ внутрішнього аудиту працює задля досягнення мети керівництва. </a:t>
            </a:r>
          </a:p>
          <a:p>
            <a:pPr algn="ctr"/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5617" y="799364"/>
            <a:ext cx="8301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/>
              <a:t>Робота служби внутрішнього аудиту ставиться під сумнів зовнішнім аудитором:</a:t>
            </a:r>
            <a:endParaRPr lang="uk-UA" sz="2800" b="1" u="sng" dirty="0"/>
          </a:p>
        </p:txBody>
      </p:sp>
      <p:pic>
        <p:nvPicPr>
          <p:cNvPr id="4100" name="Picture 4" descr="C:\Users\PC User\Desktop\20161014_58006c2e2c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01" y="1796231"/>
            <a:ext cx="1795283" cy="17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C User\Desktop\ac2963f14f4a9a10053a161b0d286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42" y="1795477"/>
            <a:ext cx="1707747" cy="17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C User\Desktop\Flat-Icons-15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13" y="1782452"/>
            <a:ext cx="1809062" cy="18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600060"/>
            <a:ext cx="4604695" cy="5732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/>
              <a:t>Зважаючи на це, внутрішній аудитор </a:t>
            </a:r>
            <a:r>
              <a:rPr lang="uk-UA" sz="3200" b="1" u="sng" dirty="0">
                <a:solidFill>
                  <a:srgbClr val="FF0000"/>
                </a:solidFill>
              </a:rPr>
              <a:t>не завжди може досягти необхідного ступеня незалежності та об’єктивності. </a:t>
            </a:r>
            <a:endParaRPr lang="uk-UA" sz="32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3200" b="1" dirty="0" smtClean="0"/>
              <a:t>Саме </a:t>
            </a:r>
            <a:r>
              <a:rPr lang="uk-UA" sz="3200" b="1" dirty="0"/>
              <a:t>через цей факт і виникає певна недовіра щодо незалежності та об’єктивності суджень робітників підрозділу внутрішнього аудиту. 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7170" name="Picture 2" descr="C:\Users\PC User\Desktop\1478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6707" y="1296536"/>
            <a:ext cx="4012443" cy="40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9062" y="254645"/>
            <a:ext cx="2195572" cy="763928"/>
          </a:xfrm>
        </p:spPr>
        <p:txBody>
          <a:bodyPr>
            <a:normAutofit/>
          </a:bodyPr>
          <a:lstStyle/>
          <a:p>
            <a:r>
              <a:rPr lang="uk-UA" sz="3200" b="1" u="sng" dirty="0" smtClean="0">
                <a:solidFill>
                  <a:srgbClr val="FF0000"/>
                </a:solidFill>
              </a:rPr>
              <a:t>МСВА 1100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942" y="886995"/>
            <a:ext cx="8518967" cy="2909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/>
              <a:t>Згідно з МСВА 1100 «Незалежність та об’єктивність», для того щоб «… досягти рівня незалежності, необхідного для ефективного виконання підрозділом внутрішнього аудиту своїх обов'язків, керівник внутрішнього аудиту повинен мати прямий і вільний доступ до вищого виконавчого керівництва та до Ради» </a:t>
            </a:r>
            <a:endParaRPr lang="ru-RU" sz="2600" b="1" dirty="0"/>
          </a:p>
        </p:txBody>
      </p:sp>
      <p:pic>
        <p:nvPicPr>
          <p:cNvPr id="5122" name="Picture 2" descr="C:\Users\PC User\Desktop\h1-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7" y="3529091"/>
            <a:ext cx="8299048" cy="29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284" y="312519"/>
            <a:ext cx="3723431" cy="763928"/>
          </a:xfrm>
        </p:spPr>
        <p:txBody>
          <a:bodyPr>
            <a:normAutofit fontScale="90000"/>
          </a:bodyPr>
          <a:lstStyle/>
          <a:p>
            <a:r>
              <a:rPr lang="ru-RU" sz="4400" b="1" u="sng" dirty="0" smtClean="0"/>
              <a:t>ВВАЖАЄМО, ЩО</a:t>
            </a:r>
            <a:endParaRPr lang="ru-RU" sz="4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41" y="1041722"/>
            <a:ext cx="8472668" cy="25001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000" b="1" dirty="0" smtClean="0"/>
              <a:t>Навіть </a:t>
            </a:r>
            <a:r>
              <a:rPr lang="uk-UA" sz="3000" b="1" dirty="0"/>
              <a:t>якщо умови, зазначені в МСВА 1100, будуть виконані, внутрішній аудитор </a:t>
            </a:r>
            <a:r>
              <a:rPr lang="uk-UA" sz="3000" b="1" u="sng" dirty="0">
                <a:solidFill>
                  <a:srgbClr val="FF0000"/>
                </a:solidFill>
              </a:rPr>
              <a:t>не зможе бути незалежним через те, що він є штатним працівником підприємства та знаходиться під постійним впливом </a:t>
            </a:r>
            <a:r>
              <a:rPr lang="uk-UA" sz="3000" b="1" dirty="0"/>
              <a:t>особливостей наявної корпоративної та організаційної культур. </a:t>
            </a:r>
            <a:endParaRPr lang="uk-UA" sz="3000" b="1" dirty="0" smtClean="0"/>
          </a:p>
          <a:p>
            <a:endParaRPr lang="ru-RU" dirty="0"/>
          </a:p>
        </p:txBody>
      </p:sp>
      <p:pic>
        <p:nvPicPr>
          <p:cNvPr id="6146" name="Picture 2" descr="C:\Users\PC User\Desktop\benefits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90" y="3365098"/>
            <a:ext cx="338089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 User\Desktop\valu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83" y="3365098"/>
            <a:ext cx="34766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780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Презентация PowerPoint</vt:lpstr>
      <vt:lpstr>ТРАКТОВКА ПОНЯТТЯ</vt:lpstr>
      <vt:lpstr>Презентация PowerPoint</vt:lpstr>
      <vt:lpstr>МСА 610:</vt:lpstr>
      <vt:lpstr>Презентация PowerPoint</vt:lpstr>
      <vt:lpstr>Відповідно до МСА 610 можна зробити такі висновки</vt:lpstr>
      <vt:lpstr>Презентация PowerPoint</vt:lpstr>
      <vt:lpstr>МСВА 1100</vt:lpstr>
      <vt:lpstr>ВВАЖАЄМО, ЩО</vt:lpstr>
      <vt:lpstr>Презентация PowerPoint</vt:lpstr>
      <vt:lpstr>Презентация PowerPoint</vt:lpstr>
      <vt:lpstr>Презентация PowerPoint</vt:lpstr>
      <vt:lpstr>У процесі здійснення аудиту внутрішні аудитори стикаються із різними загрозами незалежності. Так, у Кодексі етики загрози класифікують наступним способом:</vt:lpstr>
      <vt:lpstr>ОСОБИСТА ЗАЦІКАВЛЕНІСТЬ </vt:lpstr>
      <vt:lpstr>Презентация PowerPoint</vt:lpstr>
      <vt:lpstr>Презентация PowerPoint</vt:lpstr>
      <vt:lpstr>ВИСНОВКИ</vt:lpstr>
      <vt:lpstr>Презентация PowerPoint</vt:lpstr>
      <vt:lpstr>ДЯКУЮ ЗА УВАГУ!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105</cp:revision>
  <dcterms:created xsi:type="dcterms:W3CDTF">2016-11-18T14:12:19Z</dcterms:created>
  <dcterms:modified xsi:type="dcterms:W3CDTF">2019-03-10T14:00:27Z</dcterms:modified>
</cp:coreProperties>
</file>