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7FFF"/>
    <a:srgbClr val="F7E289"/>
    <a:srgbClr val="FF9E1D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357" autoAdjust="0"/>
  </p:normalViewPr>
  <p:slideViewPr>
    <p:cSldViewPr>
      <p:cViewPr varScale="1">
        <p:scale>
          <a:sx n="77" d="100"/>
          <a:sy n="77" d="100"/>
        </p:scale>
        <p:origin x="120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19295" y="985720"/>
            <a:ext cx="4428445" cy="122164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4130" y="2665475"/>
            <a:ext cx="6400800" cy="1068935"/>
          </a:xfrm>
        </p:spPr>
        <p:txBody>
          <a:bodyPr>
            <a:normAutofit/>
          </a:bodyPr>
          <a:lstStyle>
            <a:lvl1pPr marL="0" indent="0" algn="r">
              <a:buNone/>
              <a:defRPr sz="2600">
                <a:solidFill>
                  <a:srgbClr val="157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1425" y="680310"/>
            <a:ext cx="6566315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8720" y="1749245"/>
            <a:ext cx="6413610" cy="4581150"/>
          </a:xfrm>
        </p:spPr>
        <p:txBody>
          <a:bodyPr/>
          <a:lstStyle>
            <a:lvl1pPr>
              <a:defRPr sz="28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527605"/>
            <a:ext cx="7016195" cy="68488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157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443835"/>
            <a:ext cx="7016195" cy="4275740"/>
          </a:xfrm>
        </p:spPr>
        <p:txBody>
          <a:bodyPr/>
          <a:lstStyle>
            <a:lvl1pPr>
              <a:defRPr sz="28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1425" y="680310"/>
            <a:ext cx="6244435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1425" y="1749245"/>
            <a:ext cx="3054100" cy="773424"/>
          </a:xfrm>
        </p:spPr>
        <p:txBody>
          <a:bodyPr anchor="b"/>
          <a:lstStyle>
            <a:lvl1pPr marL="0" indent="0">
              <a:buNone/>
              <a:defRPr sz="2400" b="1" baseline="0">
                <a:solidFill>
                  <a:srgbClr val="157F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1425" y="2512770"/>
            <a:ext cx="3054100" cy="3035058"/>
          </a:xfrm>
        </p:spPr>
        <p:txBody>
          <a:bodyPr/>
          <a:lstStyle>
            <a:lvl1pPr>
              <a:defRPr sz="24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93640" y="1749245"/>
            <a:ext cx="3054100" cy="773424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157F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93640" y="2512770"/>
            <a:ext cx="3054100" cy="3035058"/>
          </a:xfrm>
        </p:spPr>
        <p:txBody>
          <a:bodyPr/>
          <a:lstStyle>
            <a:lvl1pPr>
              <a:defRPr sz="24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19295" y="985720"/>
            <a:ext cx="4428445" cy="1221640"/>
          </a:xfrm>
        </p:spPr>
        <p:txBody>
          <a:bodyPr>
            <a:normAutofit fontScale="90000"/>
          </a:bodyPr>
          <a:lstStyle/>
          <a:p>
            <a:r>
              <a:rPr lang="ru-RU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Передумови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виникнення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внутрішнього</a:t>
            </a:r>
            <a:r>
              <a:rPr lang="ru-RU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аудиту 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128720" y="680310"/>
            <a:ext cx="68717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Напрями вирішення </a:t>
            </a:r>
            <a:r>
              <a:rPr lang="uk-UA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проблем ВА </a:t>
            </a:r>
            <a:r>
              <a:rPr lang="uk-UA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в Україні</a:t>
            </a:r>
            <a:endParaRPr lang="uk-UA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6" name="Стрелка вниз 25"/>
          <p:cNvSpPr/>
          <p:nvPr/>
        </p:nvSpPr>
        <p:spPr>
          <a:xfrm rot="20173565">
            <a:off x="4246576" y="2246979"/>
            <a:ext cx="488881" cy="1221640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7" name="Стрелка вниз 26"/>
          <p:cNvSpPr/>
          <p:nvPr/>
        </p:nvSpPr>
        <p:spPr>
          <a:xfrm rot="1751263">
            <a:off x="6062436" y="2234417"/>
            <a:ext cx="458115" cy="1221640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8" name="Шестиугольник 27"/>
          <p:cNvSpPr/>
          <p:nvPr/>
        </p:nvSpPr>
        <p:spPr>
          <a:xfrm>
            <a:off x="4273782" y="3490205"/>
            <a:ext cx="2207031" cy="1898837"/>
          </a:xfrm>
          <a:prstGeom prst="hexagon">
            <a:avLst/>
          </a:prstGeom>
          <a:ln>
            <a:prstDash val="lg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 становлення </a:t>
            </a:r>
          </a:p>
          <a:p>
            <a:r>
              <a:rPr lang="uk-UA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 розвитку внутрішнього аудиту в Україні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1828964" y="2135669"/>
            <a:ext cx="2192115" cy="2709071"/>
          </a:xfrm>
          <a:prstGeom prst="rect">
            <a:avLst/>
          </a:prstGeom>
          <a:ln>
            <a:prstDash val="lgDash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uk-UA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незалежного органу, компетенцією якого є розробка стандартів внутрішнього аудиту, методичних вказівок, інструкцій 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1828964" y="2135669"/>
            <a:ext cx="2185580" cy="657530"/>
          </a:xfrm>
          <a:prstGeom prst="rect">
            <a:avLst/>
          </a:prstGeom>
          <a:ln>
            <a:prstDash val="lg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Вирішення проблем на макрорівні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6789347" y="2200269"/>
            <a:ext cx="2211098" cy="2644471"/>
          </a:xfrm>
          <a:prstGeom prst="rect">
            <a:avLst/>
          </a:prstGeom>
          <a:ln>
            <a:prstDash val="lgDash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uk-UA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Розробка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внутрішньо-фірмових документів, які б визначали мету, функції, завдання, сферу діяльності внутрішнього аудитора</a:t>
            </a:r>
            <a:endParaRPr lang="uk-UA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6782812" y="2200269"/>
            <a:ext cx="2217633" cy="592930"/>
          </a:xfrm>
          <a:prstGeom prst="rect">
            <a:avLst/>
          </a:prstGeom>
          <a:ln>
            <a:prstDash val="lgDash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Вирішення проблем на мікрорівні</a:t>
            </a:r>
          </a:p>
        </p:txBody>
      </p:sp>
    </p:spTree>
    <p:extLst>
      <p:ext uri="{BB962C8B-B14F-4D97-AF65-F5344CB8AC3E}">
        <p14:creationId xmlns:p14="http://schemas.microsoft.com/office/powerpoint/2010/main" val="1733834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3197655" y="527605"/>
            <a:ext cx="4581150" cy="763525"/>
          </a:xfrm>
        </p:spPr>
        <p:txBody>
          <a:bodyPr/>
          <a:lstStyle/>
          <a:p>
            <a:pPr algn="ctr"/>
            <a:r>
              <a:rPr lang="uk-UA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ВИСНОВОК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66896" y="1749245"/>
            <a:ext cx="6642667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Організація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внутрішнього аудиту властива лише великим та середнім фірмам, для яких характерні:</a:t>
            </a: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складна оргструктура;</a:t>
            </a: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значна чисельність філіалів;</a:t>
            </a: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різні види діяльності і можливість кооперування;</a:t>
            </a:r>
          </a:p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бажання органів управління отримувати достатньо об'єктивну і незалежну оцінку дій менеджерів усіх видів керування.</a:t>
            </a:r>
          </a:p>
          <a:p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Таким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чином, мета внутрішнього аудиту - удосконалення організації і управління виробництвом, виявлення й мобілізація резервів його росту, безпека бізнесу.</a:t>
            </a:r>
          </a:p>
        </p:txBody>
      </p:sp>
      <p:pic>
        <p:nvPicPr>
          <p:cNvPr id="7170" name="Picture 2" descr="Картинки по запросу аудит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39820"/>
            <a:ext cx="2188376" cy="2748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3596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197655" y="374900"/>
            <a:ext cx="5802790" cy="1221640"/>
          </a:xfrm>
        </p:spPr>
        <p:txBody>
          <a:bodyPr>
            <a:normAutofit/>
          </a:bodyPr>
          <a:lstStyle/>
          <a:p>
            <a:r>
              <a:rPr lang="uk-UA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Дякуємо за увагу!</a:t>
            </a:r>
            <a:endParaRPr lang="uk-UA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742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350360" y="1901950"/>
            <a:ext cx="5344675" cy="2290575"/>
          </a:xfrm>
          <a:prstGeom prst="rect">
            <a:avLst/>
          </a:prstGeom>
          <a:ln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Офіційно історія розвитку ВА бере свій початок, як вважається, з 1941 року, коли Професійна організація внутрішніх аудиторів у США створила Інститут внутрішніх аудиторів (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Institute of Internal Auditors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IIA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який сьогодні є міжнародною професійною асоціацією внутрішніх аудиторів, що об’єднує 92000 членів у 150 країнах. Процес створення інституту внутрішніх аудиторів мав таку передісторію.</a:t>
            </a:r>
          </a:p>
        </p:txBody>
      </p:sp>
      <p:pic>
        <p:nvPicPr>
          <p:cNvPr id="1026" name="Picture 2" descr="Картинки по запросу внутренний ауди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260" y="4192525"/>
            <a:ext cx="3619500" cy="2476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Чинники, якими внутрішній аудит привернув до себе увагу</a:t>
            </a:r>
            <a:endParaRPr lang="en-US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4667" y="1251273"/>
            <a:ext cx="8137530" cy="566582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717325" y="2222416"/>
            <a:ext cx="351221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 </a:t>
            </a:r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внутрішній аудит є одним з небагатьох доступних і водночас недооцінених ресурсів, правильне використання яких може підвищити ефективність роботи компанії.</a:t>
            </a:r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55770" y="3734410"/>
            <a:ext cx="414511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низка гучних корпоративних скандалів, яка прокотилася США та західною Європою, дала підстави вважати, що зовнішній аудит може давати значні </a:t>
            </a:r>
            <a:r>
              <a:rPr lang="uk-UA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збої</a:t>
            </a:r>
            <a:r>
              <a:rPr lang="uk-UA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внаслідок яких зазнають банкрутства навіть найбільші фірми. Так, у результаті банкрутства компанії 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Enron </a:t>
            </a:r>
            <a:r>
              <a:rPr lang="uk-UA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вийшла з ринку 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Arthur Andersen </a:t>
            </a:r>
            <a:r>
              <a:rPr lang="uk-UA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"велика шестірка" ведучих міжнародних аудиторських фірм перетворилась у "четвірку": 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Deloitte &amp; </a:t>
            </a:r>
            <a:r>
              <a:rPr lang="en-US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Touche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Ernst &amp; Young, KMPG </a:t>
            </a:r>
            <a:r>
              <a:rPr lang="uk-UA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Price Waterhouse, </a:t>
            </a:r>
            <a:r>
              <a:rPr lang="uk-UA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що злилася з 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Coopers &amp; Lybrand.</a:t>
            </a:r>
            <a:endParaRPr lang="uk-UA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03065" y="5414165"/>
            <a:ext cx="41230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наявність у компанії належного корпоративного управління, однією з невід'ємних ланок якого стає внутрішній аудит - позитивний сигнал для потенційних інвесторів та кредиторів.</a:t>
            </a:r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2128720" y="374900"/>
            <a:ext cx="67190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spcAft>
                <a:spcPts val="0"/>
              </a:spcAft>
            </a:pPr>
            <a:r>
              <a:rPr lang="uk-UA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17 листопада 1941 року було зареєстровано свідоцтво про реєстрацію Об’єднання IIА, що офіційно встановило назву Інституту Внутрішніх Аудиторів, визнало Інститут як членське об’єднання та встановило специфічні цілі об’єднання, якими були: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907080" y="2085879"/>
            <a:ext cx="3363170" cy="1331106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Розвивати, підтримувати і розповсюджувати знання та інформацію, що стосується ВА та пов’язаних з ним сфер діяльності.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907080" y="3837880"/>
            <a:ext cx="3363170" cy="1118170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Впроваджувати та утримувати високі стандарти чесності, принциповості та репутації серед внутрішніх аудиторів.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907080" y="5275699"/>
            <a:ext cx="3363170" cy="1054696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Надавати своїм членам та іншим зацікавленим особам інформацію, що стосується ВА, його методів та практики.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5488231" y="5108756"/>
            <a:ext cx="3359510" cy="1374344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Впроваджувати зв’язок між своїми членами та робити всі необхідні заходи, що будуть необхідними для досягнення поставленої мети.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5488231" y="3734409"/>
            <a:ext cx="3178010" cy="1068935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Засновувати та підтримувати бібліотеки та читальні зали для своїх членів. 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5488231" y="2085879"/>
            <a:ext cx="3114930" cy="1184253"/>
          </a:xfrm>
          <a:prstGeom prst="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prstDash val="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Сприяти публікації статей, що стосуються ВА, його методології та практики.</a:t>
            </a:r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976015" y="374900"/>
            <a:ext cx="716798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/>
            <a:r>
              <a:rPr lang="uk-UA" sz="17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Головна місія Інституту внутрішніх аудиторів – бути провідною міжнародною професійною асоціацією, покликаною розвивати професію ВА і підтримувати внутрішніх аудиторів у всьому світі</a:t>
            </a:r>
            <a:r>
              <a:rPr lang="uk-UA" sz="175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sz="17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Також зазнали змін і основні цілі Інституту внутрішніх аудиторів. До них належать</a:t>
            </a:r>
            <a:r>
              <a:rPr lang="uk-UA" sz="17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indent="342900" algn="just">
              <a:spcAft>
                <a:spcPts val="0"/>
              </a:spcAft>
            </a:pPr>
            <a:endParaRPr lang="uk-U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93639" y="833014"/>
            <a:ext cx="2937775" cy="6871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601671" y="2054655"/>
            <a:ext cx="54973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  <a:tabLst>
                <a:tab pos="571500" algn="l"/>
              </a:tabLst>
            </a:pPr>
            <a:r>
              <a:rPr lang="uk-UA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Популяризація в суспільстві професії внутрішнього аудитора, сприяння професійному розвитку внутрішніх аудиторів, включаючи проведення професійної сертифікації.</a:t>
            </a:r>
            <a:endParaRPr lang="uk-UA" sz="2000" dirty="0">
              <a:solidFill>
                <a:schemeClr val="accent6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01671" y="348818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just">
              <a:spcAft>
                <a:spcPts val="0"/>
              </a:spcAft>
              <a:tabLst>
                <a:tab pos="571500" algn="l"/>
              </a:tabLst>
            </a:pPr>
            <a:r>
              <a:rPr lang="uk-UA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Розробка і розповсюдження стандартів професійної діяльності.</a:t>
            </a:r>
            <a:endParaRPr lang="uk-UA" sz="2000" dirty="0">
              <a:solidFill>
                <a:schemeClr val="accent6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01670" y="4268876"/>
            <a:ext cx="51919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  <a:tabLst>
                <a:tab pos="571500" algn="l"/>
              </a:tabLst>
            </a:pPr>
            <a:r>
              <a:rPr lang="uk-UA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Проведення зустрічей внутрішніх аудиторів з представниками урядових та інших професійних структур, присвячених значимості і перспективам розвитку ВА.</a:t>
            </a:r>
            <a:endParaRPr lang="uk-UA" sz="2000" dirty="0">
              <a:solidFill>
                <a:schemeClr val="accent6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01670" y="5469205"/>
            <a:ext cx="51919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  <a:tabLst>
                <a:tab pos="571500" algn="l"/>
              </a:tabLst>
            </a:pPr>
            <a:r>
              <a:rPr lang="uk-UA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Організація семінарів, конференцій, на яких внутрішні аудитори з різних країн діляться зі своїми колегами досвідом і знаннями у сфері ВА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uk-UA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1701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4266590" y="1901950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342900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 1982 році ВА отримав новий етап у своєму розвитку. Це сталося зі створенням Європейської Конфедерації Інституту Внутрішніх Аудиторів (ECIIA), яка була заснована в Брюсселі (Бельгія) в 1982 році. </a:t>
            </a:r>
          </a:p>
          <a:p>
            <a:r>
              <a:rPr lang="uk-UA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ECIIA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це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конфедерація національних асоціацій ВА, які розміщені в країнах, що знаходяться в економічному Європейському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регіоні.</a:t>
            </a:r>
            <a:endParaRPr lang="uk-UA" dirty="0"/>
          </a:p>
        </p:txBody>
      </p:sp>
      <p:pic>
        <p:nvPicPr>
          <p:cNvPr id="2050" name="Picture 2" descr="Картинки по запросу ауди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55" y="4487273"/>
            <a:ext cx="4084494" cy="2201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61284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2294411" y="374900"/>
            <a:ext cx="684958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Історія розвитку внутрішнього аудиту в окремих країнах Європи</a:t>
            </a:r>
            <a:endParaRPr lang="uk-UA" sz="2400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5559754"/>
              </p:ext>
            </p:extLst>
          </p:nvPr>
        </p:nvGraphicFramePr>
        <p:xfrm>
          <a:off x="143554" y="1666334"/>
          <a:ext cx="9000446" cy="51672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75901"/>
                <a:gridCol w="4345043"/>
                <a:gridCol w="3879502"/>
              </a:tblGrid>
              <a:tr h="21032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Країна</a:t>
                      </a:r>
                      <a:endParaRPr lang="uk-UA" sz="105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69" marR="392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Характеристика</a:t>
                      </a:r>
                      <a:endParaRPr lang="uk-UA" sz="105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69" marR="392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5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Цілі та завдання </a:t>
                      </a:r>
                      <a:endParaRPr lang="uk-UA" sz="105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69" marR="39269" marT="0" marB="0"/>
                </a:tc>
              </a:tr>
              <a:tr h="34032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 u="sng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Швейцарія</a:t>
                      </a:r>
                      <a:endParaRPr lang="uk-UA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69" marR="392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9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Швейцарський інститут ВА (ШІВА) об’єднує відділи ВА найбільших приватних та державних компаній в Швейцарії та Ліхтенштейні. З часів свого заснування у 1980, ШІВА завжди був відкритий для фізичних осіб, що працюють у сфері ВА. ШІВА також активно співпрацює з організаціями, які надають послуги ВА.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9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9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69" marR="392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9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Цілі ШІВА: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9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1) професійний розвиток: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9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-збільшення довіри до внутрішніх аудиторів;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9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-оптимізація економічних умов для професійної практики;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9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-активне представлення інтересів;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9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-застосування міжнародних професійних стандартів та їх узгодження;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9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-досконала мережа відносин з іншими професійними організаціями, такими як Швейцарський інститут професійних бухгалтерів та консультантів з податків та ін.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9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2)практичний розвиток: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9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-відслідковування нових подій та тенденцій;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9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-забезпечення відповідності практики ВА національним та міжнародним подіям;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9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3) професійне навчання: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9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-привабливе професійне навчання;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9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-взаємодія міжнародної практики і результатів наукових досліджень;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9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-гарантія того, що знання професійної практики є високооплачувані та орієнтовані на майбутнє.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9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9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69" marR="39269" marT="0" marB="0"/>
                </a:tc>
              </a:tr>
              <a:tr h="15536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100" u="sng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Німеччина</a:t>
                      </a:r>
                      <a:endParaRPr lang="uk-UA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69" marR="392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9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Німецький інститут ВА (НІВА) заснований у 1958 році. Сьогодні у його складі налічується 1300 членів з різних галузей економіки, науки та управління. НІВА вже більше ніж 40 років підтримує фахові структури з управління у їх практичній діяльності по перевірці та консультаціям.</a:t>
                      </a:r>
                      <a:endParaRPr lang="uk-UA" sz="9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69" marR="392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9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НІВА вирішує такі завдання: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9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1.Надання інформації про ВА.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9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2.Наукові дослідження у галузі ВА.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9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3.Підготовка та перепідготовка фахівців з ВА.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9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4.Підготовка та проведення іспитів при сертифікації внутрішніх аудиторів.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9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5.Підтримка наукових і практичних зв’язків в середині країни та за кордоном.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71500" algn="l"/>
                        </a:tabLst>
                      </a:pPr>
                      <a:r>
                        <a:rPr lang="uk-UA" sz="9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6.Налагодження контактів з аудиторськими фірмами.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9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9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269" marR="3926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3877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128720" y="680310"/>
            <a:ext cx="656631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spcAft>
                <a:spcPts val="0"/>
              </a:spcAft>
            </a:pP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Виникнення та розвиток внутрішнього аудиту в Україні</a:t>
            </a:r>
            <a:endParaRPr lang="uk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96260" y="2665475"/>
            <a:ext cx="641361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spcAft>
                <a:spcPts val="0"/>
              </a:spcAft>
            </a:pP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Історія розвитку ВА в Україні бере свій початок з прийняттям незалежності при переході від командно-адміністративної системи управління до ринкових умов господарювання. </a:t>
            </a:r>
          </a:p>
          <a:p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Необхідність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впровадження ВА на підприємствах України у деяких економістів не викликає ніякого сумніву. Тому що це одна з умов ефективного функціонування підприємств, підвищення їх економічного потенціалу і конкурентоспроможності на ринку. </a:t>
            </a:r>
            <a:endParaRPr lang="uk-UA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Отже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ВА є основою для прийняття оперативних, тактичних і стратегічних рішень на підприємстві щодо здійснення фінансово-господарської діяльності. Багато спеціалістів вважають, що сучасний бізнес взагалі неможливо здійснювати без системи </a:t>
            </a:r>
            <a:r>
              <a:rPr lang="uk-UA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ВА.</a:t>
            </a:r>
            <a:endParaRPr lang="uk-UA" dirty="0"/>
          </a:p>
        </p:txBody>
      </p:sp>
      <p:pic>
        <p:nvPicPr>
          <p:cNvPr id="4098" name="Picture 2" descr="Картинки по запросу ауди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9870" y="1749245"/>
            <a:ext cx="2381250" cy="2748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7489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128719" y="527605"/>
            <a:ext cx="656631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spcAft>
                <a:spcPts val="0"/>
              </a:spcAft>
            </a:pPr>
            <a:r>
              <a:rPr lang="uk-UA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Можна виділити наступні проблеми становлення та розвитку сучасного ВА в Україні:</a:t>
            </a:r>
          </a:p>
        </p:txBody>
      </p:sp>
      <p:pic>
        <p:nvPicPr>
          <p:cNvPr id="5122" name="Picture 2" descr="Картинки по запросу ауди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260" y="4956050"/>
            <a:ext cx="2137870" cy="1561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Овал 9"/>
          <p:cNvSpPr/>
          <p:nvPr/>
        </p:nvSpPr>
        <p:spPr>
          <a:xfrm>
            <a:off x="41172" y="2818180"/>
            <a:ext cx="2595985" cy="1985165"/>
          </a:xfrm>
          <a:prstGeom prst="ellipse">
            <a:avLst/>
          </a:prstGeom>
          <a:ln>
            <a:prstDash val="dash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uk-UA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Недооцінювання ВА як надійного та ефективного фактору впливу на ефективність менеджменту підприємства</a:t>
            </a:r>
            <a:r>
              <a:rPr lang="uk-UA" dirty="0"/>
              <a:t>. </a:t>
            </a:r>
            <a:endParaRPr lang="uk-UA" b="1" dirty="0"/>
          </a:p>
        </p:txBody>
      </p:sp>
      <p:sp>
        <p:nvSpPr>
          <p:cNvPr id="15" name="Овал 14"/>
          <p:cNvSpPr/>
          <p:nvPr/>
        </p:nvSpPr>
        <p:spPr>
          <a:xfrm>
            <a:off x="6271229" y="2484950"/>
            <a:ext cx="2748690" cy="2651624"/>
          </a:xfrm>
          <a:prstGeom prst="ellipse">
            <a:avLst/>
          </a:prstGeom>
          <a:ln>
            <a:prstDash val="lgDashDot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spcAft>
                <a:spcPts val="0"/>
              </a:spcAft>
              <a:tabLst>
                <a:tab pos="571500" algn="l"/>
              </a:tabLst>
            </a:pPr>
            <a:r>
              <a:rPr lang="uk-UA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Відсутність центрального органу, який би здійснював розробку рекомендацій щодо організації  ВА, розробляв би методичні вказівки внутрішнім аудиторам, визначав би їх функції, повноваження та відповідальність.</a:t>
            </a:r>
          </a:p>
        </p:txBody>
      </p:sp>
      <p:sp>
        <p:nvSpPr>
          <p:cNvPr id="16" name="Овал 15"/>
          <p:cNvSpPr/>
          <p:nvPr/>
        </p:nvSpPr>
        <p:spPr>
          <a:xfrm>
            <a:off x="3024368" y="1537913"/>
            <a:ext cx="2672335" cy="2221455"/>
          </a:xfrm>
          <a:prstGeom prst="ellipse">
            <a:avLst/>
          </a:prstGeom>
          <a:ln>
            <a:prstDash val="lgDash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 sz="1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Відсутність законодавчої та нормативної бази щодо питань ВА, на якій би він ґрунтувався та яка б дала поштовх до його розвитку на підприємствах України, визначала роль, завдання та функції ВА його призначення тощо</a:t>
            </a:r>
            <a:endParaRPr lang="uk-UA" sz="1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3210138" y="4329245"/>
            <a:ext cx="2691137" cy="2214528"/>
          </a:xfrm>
          <a:prstGeom prst="ellipse">
            <a:avLst/>
          </a:prstGeom>
          <a:ln>
            <a:prstDash val="lgDashDot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>
              <a:spcAft>
                <a:spcPts val="0"/>
              </a:spcAft>
              <a:tabLst>
                <a:tab pos="571500" algn="l"/>
              </a:tabLst>
            </a:pPr>
            <a:r>
              <a:rPr lang="uk-UA" sz="1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Відсутність на підприємствах внутрішніх правил та розпорядків щодо діяльності внутрішніх аудиторів.</a:t>
            </a:r>
          </a:p>
        </p:txBody>
      </p:sp>
    </p:spTree>
    <p:extLst>
      <p:ext uri="{BB962C8B-B14F-4D97-AF65-F5344CB8AC3E}">
        <p14:creationId xmlns:p14="http://schemas.microsoft.com/office/powerpoint/2010/main" val="1553496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2748</TotalTime>
  <Words>971</Words>
  <Application>Microsoft Office PowerPoint</Application>
  <PresentationFormat>Экран (4:3)</PresentationFormat>
  <Paragraphs>83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Office Theme</vt:lpstr>
      <vt:lpstr>Передумови виникнення внутрішнього аудиту </vt:lpstr>
      <vt:lpstr>Презентация PowerPoint</vt:lpstr>
      <vt:lpstr>Чинники, якими внутрішній аудит привернув до себе увагу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Дякуємо за увагу!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User</cp:lastModifiedBy>
  <cp:revision>53</cp:revision>
  <dcterms:created xsi:type="dcterms:W3CDTF">2013-08-21T19:17:07Z</dcterms:created>
  <dcterms:modified xsi:type="dcterms:W3CDTF">2019-03-10T14:32:14Z</dcterms:modified>
</cp:coreProperties>
</file>