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0C125-9140-4776-8DE9-0DD826FA970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F53A8C0-AB39-42A8-BE47-58CDBBDF4A48}">
      <dgm:prSet phldrT="[Текст]"/>
      <dgm:spPr/>
      <dgm:t>
        <a:bodyPr/>
        <a:lstStyle/>
        <a:p>
          <a:r>
            <a:rPr lang="uk-UA" dirty="0" smtClean="0"/>
            <a:t>комплексності </a:t>
          </a:r>
          <a:endParaRPr lang="uk-UA" dirty="0"/>
        </a:p>
      </dgm:t>
    </dgm:pt>
    <dgm:pt modelId="{B22965DB-9DA1-4E66-8C8A-696FF8A6ED85}" type="parTrans" cxnId="{5028B8E1-3AA6-4604-A4B9-2CABC34DEF8E}">
      <dgm:prSet/>
      <dgm:spPr/>
      <dgm:t>
        <a:bodyPr/>
        <a:lstStyle/>
        <a:p>
          <a:endParaRPr lang="uk-UA"/>
        </a:p>
      </dgm:t>
    </dgm:pt>
    <dgm:pt modelId="{4BF119A8-5D7E-44A9-B91C-52634227055A}" type="sibTrans" cxnId="{5028B8E1-3AA6-4604-A4B9-2CABC34DEF8E}">
      <dgm:prSet/>
      <dgm:spPr/>
      <dgm:t>
        <a:bodyPr/>
        <a:lstStyle/>
        <a:p>
          <a:endParaRPr lang="uk-UA"/>
        </a:p>
      </dgm:t>
    </dgm:pt>
    <dgm:pt modelId="{7DA8F4F2-77BA-4D71-B855-6838D37A90DC}">
      <dgm:prSet phldrT="[Текст]" custT="1"/>
      <dgm:spPr/>
      <dgm:t>
        <a:bodyPr/>
        <a:lstStyle/>
        <a:p>
          <a:r>
            <a:rPr lang="uk-UA" sz="1200" dirty="0" smtClean="0"/>
            <a:t>забезпечення взаємопов’язаності і погодженості всіх етапів планування – від попереднього планування до складання загального плану і програми аудиту</a:t>
          </a:r>
          <a:endParaRPr lang="uk-UA" sz="1200" dirty="0"/>
        </a:p>
      </dgm:t>
    </dgm:pt>
    <dgm:pt modelId="{9C5CE159-7669-4A7B-965B-E3E014DC0498}" type="parTrans" cxnId="{D08A2024-1C86-4482-8FD4-69A3A94C26BF}">
      <dgm:prSet/>
      <dgm:spPr/>
      <dgm:t>
        <a:bodyPr/>
        <a:lstStyle/>
        <a:p>
          <a:endParaRPr lang="uk-UA"/>
        </a:p>
      </dgm:t>
    </dgm:pt>
    <dgm:pt modelId="{831DDCFD-821A-4250-A5AD-B5ED220B3B07}" type="sibTrans" cxnId="{D08A2024-1C86-4482-8FD4-69A3A94C26BF}">
      <dgm:prSet/>
      <dgm:spPr/>
      <dgm:t>
        <a:bodyPr/>
        <a:lstStyle/>
        <a:p>
          <a:endParaRPr lang="uk-UA"/>
        </a:p>
      </dgm:t>
    </dgm:pt>
    <dgm:pt modelId="{4D383A31-4442-43B5-A56E-FB15F0039A68}">
      <dgm:prSet phldrT="[Текст]"/>
      <dgm:spPr/>
      <dgm:t>
        <a:bodyPr/>
        <a:lstStyle/>
        <a:p>
          <a:r>
            <a:rPr lang="uk-UA" dirty="0" smtClean="0"/>
            <a:t>безперервності </a:t>
          </a:r>
          <a:endParaRPr lang="uk-UA" dirty="0"/>
        </a:p>
      </dgm:t>
    </dgm:pt>
    <dgm:pt modelId="{4D47AC68-ED28-41C7-A2D2-F5B2FC9F8C72}" type="parTrans" cxnId="{6CA67DE9-36EF-4ACB-9B8C-A6CF4AB114D8}">
      <dgm:prSet/>
      <dgm:spPr/>
      <dgm:t>
        <a:bodyPr/>
        <a:lstStyle/>
        <a:p>
          <a:endParaRPr lang="uk-UA"/>
        </a:p>
      </dgm:t>
    </dgm:pt>
    <dgm:pt modelId="{4A198E4C-7CE6-4C89-A5B6-D063F699DE9F}" type="sibTrans" cxnId="{6CA67DE9-36EF-4ACB-9B8C-A6CF4AB114D8}">
      <dgm:prSet/>
      <dgm:spPr/>
      <dgm:t>
        <a:bodyPr/>
        <a:lstStyle/>
        <a:p>
          <a:endParaRPr lang="uk-UA"/>
        </a:p>
      </dgm:t>
    </dgm:pt>
    <dgm:pt modelId="{3E72F764-7D44-4433-8E83-82042E7FB953}">
      <dgm:prSet phldrT="[Текст]" custT="1"/>
      <dgm:spPr/>
      <dgm:t>
        <a:bodyPr/>
        <a:lstStyle/>
        <a:p>
          <a:r>
            <a:rPr lang="uk-UA" sz="1200" dirty="0" smtClean="0"/>
            <a:t>виражається у встановленні взаємопов’язаних завдань групі аудиторів і узгодженні етапів планування за термінами і за суміжними структурними підрозділами</a:t>
          </a:r>
          <a:endParaRPr lang="uk-UA" sz="1200" dirty="0"/>
        </a:p>
      </dgm:t>
    </dgm:pt>
    <dgm:pt modelId="{D96634B0-9C6F-4567-99AB-CABC63313CD0}" type="parTrans" cxnId="{0B48C53D-335B-48FE-8A01-F4626B178F4B}">
      <dgm:prSet/>
      <dgm:spPr/>
      <dgm:t>
        <a:bodyPr/>
        <a:lstStyle/>
        <a:p>
          <a:endParaRPr lang="uk-UA"/>
        </a:p>
      </dgm:t>
    </dgm:pt>
    <dgm:pt modelId="{DCE3B33E-15E4-45E4-ACC2-FFC9605E6433}" type="sibTrans" cxnId="{0B48C53D-335B-48FE-8A01-F4626B178F4B}">
      <dgm:prSet/>
      <dgm:spPr/>
      <dgm:t>
        <a:bodyPr/>
        <a:lstStyle/>
        <a:p>
          <a:endParaRPr lang="uk-UA"/>
        </a:p>
      </dgm:t>
    </dgm:pt>
    <dgm:pt modelId="{F73F3307-6612-4203-AB38-D3D5536B473D}">
      <dgm:prSet phldrT="[Текст]"/>
      <dgm:spPr/>
      <dgm:t>
        <a:bodyPr/>
        <a:lstStyle/>
        <a:p>
          <a:r>
            <a:rPr lang="uk-UA" dirty="0" smtClean="0"/>
            <a:t>оптимальності планування</a:t>
          </a:r>
          <a:endParaRPr lang="uk-UA" dirty="0"/>
        </a:p>
      </dgm:t>
    </dgm:pt>
    <dgm:pt modelId="{F294A2F8-E4BD-4397-B9B0-1B98055E2B8C}" type="parTrans" cxnId="{22570FF0-D0F9-44C6-8C1B-7356FFB5C21D}">
      <dgm:prSet/>
      <dgm:spPr/>
      <dgm:t>
        <a:bodyPr/>
        <a:lstStyle/>
        <a:p>
          <a:endParaRPr lang="uk-UA"/>
        </a:p>
      </dgm:t>
    </dgm:pt>
    <dgm:pt modelId="{D621F48C-D61F-47F4-97C0-C9C7E1AF3016}" type="sibTrans" cxnId="{22570FF0-D0F9-44C6-8C1B-7356FFB5C21D}">
      <dgm:prSet/>
      <dgm:spPr/>
      <dgm:t>
        <a:bodyPr/>
        <a:lstStyle/>
        <a:p>
          <a:endParaRPr lang="uk-UA"/>
        </a:p>
      </dgm:t>
    </dgm:pt>
    <dgm:pt modelId="{F68CE94D-9479-4FFA-AF33-35C70F5BC602}">
      <dgm:prSet phldrT="[Текст]" custT="1"/>
      <dgm:spPr/>
      <dgm:t>
        <a:bodyPr/>
        <a:lstStyle/>
        <a:p>
          <a:r>
            <a:rPr lang="uk-UA" sz="1200" dirty="0" smtClean="0"/>
            <a:t>в процесі планування службі внутрішнього аудиту варто забезпечити варіантність планування для можливості вибору оптимального варіанта загального плану і програми аудиту на підставі критеріїв, визначених керівництвом підприємства, у положеннях служби внутрішнього аудиту і думки аудиторської бригади з урахуванням рейтингу неблагополуччя</a:t>
          </a:r>
          <a:endParaRPr lang="uk-UA" sz="1200" dirty="0"/>
        </a:p>
      </dgm:t>
    </dgm:pt>
    <dgm:pt modelId="{16911A38-5F4E-4CD9-95B3-173B9EB76BC9}" type="parTrans" cxnId="{D9DC2D0F-C8D9-43C3-88EB-DBBD4CD46BCD}">
      <dgm:prSet/>
      <dgm:spPr/>
      <dgm:t>
        <a:bodyPr/>
        <a:lstStyle/>
        <a:p>
          <a:endParaRPr lang="uk-UA"/>
        </a:p>
      </dgm:t>
    </dgm:pt>
    <dgm:pt modelId="{D39B2307-A488-40FE-BE21-929E4CA9EF8A}" type="sibTrans" cxnId="{D9DC2D0F-C8D9-43C3-88EB-DBBD4CD46BCD}">
      <dgm:prSet/>
      <dgm:spPr/>
      <dgm:t>
        <a:bodyPr/>
        <a:lstStyle/>
        <a:p>
          <a:endParaRPr lang="uk-UA"/>
        </a:p>
      </dgm:t>
    </dgm:pt>
    <dgm:pt modelId="{FD4CE67B-488E-4EA5-A5A8-242549B6F5AF}" type="pres">
      <dgm:prSet presAssocID="{E210C125-9140-4776-8DE9-0DD826FA97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1BE118-56B5-4C18-ABB0-905211A3FCF5}" type="pres">
      <dgm:prSet presAssocID="{E210C125-9140-4776-8DE9-0DD826FA9703}" presName="tSp" presStyleCnt="0"/>
      <dgm:spPr/>
    </dgm:pt>
    <dgm:pt modelId="{BF231D10-B970-4C57-87CD-124A45CEB232}" type="pres">
      <dgm:prSet presAssocID="{E210C125-9140-4776-8DE9-0DD826FA9703}" presName="bSp" presStyleCnt="0"/>
      <dgm:spPr/>
    </dgm:pt>
    <dgm:pt modelId="{59D4A8AB-3F38-4DAB-86DB-CBF53C7CA2AE}" type="pres">
      <dgm:prSet presAssocID="{E210C125-9140-4776-8DE9-0DD826FA9703}" presName="process" presStyleCnt="0"/>
      <dgm:spPr/>
    </dgm:pt>
    <dgm:pt modelId="{3BCC640B-51D1-4E08-91AD-515287CEBD54}" type="pres">
      <dgm:prSet presAssocID="{8F53A8C0-AB39-42A8-BE47-58CDBBDF4A48}" presName="composite1" presStyleCnt="0"/>
      <dgm:spPr/>
    </dgm:pt>
    <dgm:pt modelId="{01E0FF38-B84D-4764-B831-F62059D5F74E}" type="pres">
      <dgm:prSet presAssocID="{8F53A8C0-AB39-42A8-BE47-58CDBBDF4A48}" presName="dummyNode1" presStyleLbl="node1" presStyleIdx="0" presStyleCnt="3"/>
      <dgm:spPr/>
    </dgm:pt>
    <dgm:pt modelId="{3524FC4A-5A6C-4980-BB43-E660D955881D}" type="pres">
      <dgm:prSet presAssocID="{8F53A8C0-AB39-42A8-BE47-58CDBBDF4A4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324434-4897-43D9-960C-EFAFB02850C2}" type="pres">
      <dgm:prSet presAssocID="{8F53A8C0-AB39-42A8-BE47-58CDBBDF4A4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53447F-7275-4098-8425-535D4DB004FF}" type="pres">
      <dgm:prSet presAssocID="{8F53A8C0-AB39-42A8-BE47-58CDBBDF4A4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E472C-D303-4914-96FB-5550734838FA}" type="pres">
      <dgm:prSet presAssocID="{8F53A8C0-AB39-42A8-BE47-58CDBBDF4A48}" presName="connSite1" presStyleCnt="0"/>
      <dgm:spPr/>
    </dgm:pt>
    <dgm:pt modelId="{06A95B42-7B62-43E5-AD0B-474EABB680F6}" type="pres">
      <dgm:prSet presAssocID="{4BF119A8-5D7E-44A9-B91C-52634227055A}" presName="Name9" presStyleLbl="sibTrans2D1" presStyleIdx="0" presStyleCnt="2"/>
      <dgm:spPr/>
      <dgm:t>
        <a:bodyPr/>
        <a:lstStyle/>
        <a:p>
          <a:endParaRPr lang="ru-RU"/>
        </a:p>
      </dgm:t>
    </dgm:pt>
    <dgm:pt modelId="{45EE7123-286D-478C-914C-2EE9DFF74B05}" type="pres">
      <dgm:prSet presAssocID="{4D383A31-4442-43B5-A56E-FB15F0039A68}" presName="composite2" presStyleCnt="0"/>
      <dgm:spPr/>
    </dgm:pt>
    <dgm:pt modelId="{1F755569-54E4-4F0F-A7EF-865A92D557A7}" type="pres">
      <dgm:prSet presAssocID="{4D383A31-4442-43B5-A56E-FB15F0039A68}" presName="dummyNode2" presStyleLbl="node1" presStyleIdx="0" presStyleCnt="3"/>
      <dgm:spPr/>
    </dgm:pt>
    <dgm:pt modelId="{7F6147F4-602A-459F-B036-924699896710}" type="pres">
      <dgm:prSet presAssocID="{4D383A31-4442-43B5-A56E-FB15F0039A68}" presName="childNode2" presStyleLbl="bgAcc1" presStyleIdx="1" presStyleCnt="3" custScaleY="1138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1429A0-1F99-4E66-A173-7B77506FDDD3}" type="pres">
      <dgm:prSet presAssocID="{4D383A31-4442-43B5-A56E-FB15F0039A6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23F0F4-4829-44EB-8F71-2973A0926E21}" type="pres">
      <dgm:prSet presAssocID="{4D383A31-4442-43B5-A56E-FB15F0039A6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60494B-1D7B-48FC-BD77-3CB0D4CEC2B5}" type="pres">
      <dgm:prSet presAssocID="{4D383A31-4442-43B5-A56E-FB15F0039A68}" presName="connSite2" presStyleCnt="0"/>
      <dgm:spPr/>
    </dgm:pt>
    <dgm:pt modelId="{EC781988-B5F0-4A97-9B19-738711E8454E}" type="pres">
      <dgm:prSet presAssocID="{4A198E4C-7CE6-4C89-A5B6-D063F699DE9F}" presName="Name18" presStyleLbl="sibTrans2D1" presStyleIdx="1" presStyleCnt="2"/>
      <dgm:spPr/>
      <dgm:t>
        <a:bodyPr/>
        <a:lstStyle/>
        <a:p>
          <a:endParaRPr lang="ru-RU"/>
        </a:p>
      </dgm:t>
    </dgm:pt>
    <dgm:pt modelId="{A0DEE943-F862-4C60-BEF6-E78A3E4D6E24}" type="pres">
      <dgm:prSet presAssocID="{F73F3307-6612-4203-AB38-D3D5536B473D}" presName="composite1" presStyleCnt="0"/>
      <dgm:spPr/>
    </dgm:pt>
    <dgm:pt modelId="{BF1AB0C5-B53F-4735-8C1E-0F8D700D8D42}" type="pres">
      <dgm:prSet presAssocID="{F73F3307-6612-4203-AB38-D3D5536B473D}" presName="dummyNode1" presStyleLbl="node1" presStyleIdx="1" presStyleCnt="3"/>
      <dgm:spPr/>
    </dgm:pt>
    <dgm:pt modelId="{78FAB5D9-FC56-4EC1-A938-375DBBA33BC5}" type="pres">
      <dgm:prSet presAssocID="{F73F3307-6612-4203-AB38-D3D5536B473D}" presName="childNode1" presStyleLbl="bgAcc1" presStyleIdx="2" presStyleCnt="3" custScaleX="126188" custScaleY="1290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3EB11F-434A-49F6-8529-654A79BCB5B5}" type="pres">
      <dgm:prSet presAssocID="{F73F3307-6612-4203-AB38-D3D5536B473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414D80-2341-487D-A058-45BF1F570E9D}" type="pres">
      <dgm:prSet presAssocID="{F73F3307-6612-4203-AB38-D3D5536B473D}" presName="parentNode1" presStyleLbl="node1" presStyleIdx="2" presStyleCnt="3" custLinFactNeighborX="325" custLinFactNeighborY="5708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1721DA-66D3-4FDF-B4D6-3AC3CA12EB31}" type="pres">
      <dgm:prSet presAssocID="{F73F3307-6612-4203-AB38-D3D5536B473D}" presName="connSite1" presStyleCnt="0"/>
      <dgm:spPr/>
    </dgm:pt>
  </dgm:ptLst>
  <dgm:cxnLst>
    <dgm:cxn modelId="{90F3FA24-8C5C-4C4A-9348-40680BDF6FF3}" type="presOf" srcId="{4A198E4C-7CE6-4C89-A5B6-D063F699DE9F}" destId="{EC781988-B5F0-4A97-9B19-738711E8454E}" srcOrd="0" destOrd="0" presId="urn:microsoft.com/office/officeart/2005/8/layout/hProcess4"/>
    <dgm:cxn modelId="{F0AE1522-6E9E-4937-8727-724E5485993B}" type="presOf" srcId="{3E72F764-7D44-4433-8E83-82042E7FB953}" destId="{7F6147F4-602A-459F-B036-924699896710}" srcOrd="0" destOrd="0" presId="urn:microsoft.com/office/officeart/2005/8/layout/hProcess4"/>
    <dgm:cxn modelId="{D9DC2D0F-C8D9-43C3-88EB-DBBD4CD46BCD}" srcId="{F73F3307-6612-4203-AB38-D3D5536B473D}" destId="{F68CE94D-9479-4FFA-AF33-35C70F5BC602}" srcOrd="0" destOrd="0" parTransId="{16911A38-5F4E-4CD9-95B3-173B9EB76BC9}" sibTransId="{D39B2307-A488-40FE-BE21-929E4CA9EF8A}"/>
    <dgm:cxn modelId="{125E2C2C-1A8F-463E-89A8-512B3E750672}" type="presOf" srcId="{4D383A31-4442-43B5-A56E-FB15F0039A68}" destId="{E923F0F4-4829-44EB-8F71-2973A0926E21}" srcOrd="0" destOrd="0" presId="urn:microsoft.com/office/officeart/2005/8/layout/hProcess4"/>
    <dgm:cxn modelId="{414131F5-ACC2-44DB-BC09-6C233E505F94}" type="presOf" srcId="{E210C125-9140-4776-8DE9-0DD826FA9703}" destId="{FD4CE67B-488E-4EA5-A5A8-242549B6F5AF}" srcOrd="0" destOrd="0" presId="urn:microsoft.com/office/officeart/2005/8/layout/hProcess4"/>
    <dgm:cxn modelId="{19284847-E308-436E-8DFE-16D7C37505CA}" type="presOf" srcId="{7DA8F4F2-77BA-4D71-B855-6838D37A90DC}" destId="{FE324434-4897-43D9-960C-EFAFB02850C2}" srcOrd="1" destOrd="0" presId="urn:microsoft.com/office/officeart/2005/8/layout/hProcess4"/>
    <dgm:cxn modelId="{5F89E95E-AA32-4AFE-93FF-F4527317B940}" type="presOf" srcId="{4BF119A8-5D7E-44A9-B91C-52634227055A}" destId="{06A95B42-7B62-43E5-AD0B-474EABB680F6}" srcOrd="0" destOrd="0" presId="urn:microsoft.com/office/officeart/2005/8/layout/hProcess4"/>
    <dgm:cxn modelId="{D08A2024-1C86-4482-8FD4-69A3A94C26BF}" srcId="{8F53A8C0-AB39-42A8-BE47-58CDBBDF4A48}" destId="{7DA8F4F2-77BA-4D71-B855-6838D37A90DC}" srcOrd="0" destOrd="0" parTransId="{9C5CE159-7669-4A7B-965B-E3E014DC0498}" sibTransId="{831DDCFD-821A-4250-A5AD-B5ED220B3B07}"/>
    <dgm:cxn modelId="{5028B8E1-3AA6-4604-A4B9-2CABC34DEF8E}" srcId="{E210C125-9140-4776-8DE9-0DD826FA9703}" destId="{8F53A8C0-AB39-42A8-BE47-58CDBBDF4A48}" srcOrd="0" destOrd="0" parTransId="{B22965DB-9DA1-4E66-8C8A-696FF8A6ED85}" sibTransId="{4BF119A8-5D7E-44A9-B91C-52634227055A}"/>
    <dgm:cxn modelId="{22570FF0-D0F9-44C6-8C1B-7356FFB5C21D}" srcId="{E210C125-9140-4776-8DE9-0DD826FA9703}" destId="{F73F3307-6612-4203-AB38-D3D5536B473D}" srcOrd="2" destOrd="0" parTransId="{F294A2F8-E4BD-4397-B9B0-1B98055E2B8C}" sibTransId="{D621F48C-D61F-47F4-97C0-C9C7E1AF3016}"/>
    <dgm:cxn modelId="{D3C49AD2-478A-475E-B3FA-327E9156CA88}" type="presOf" srcId="{F68CE94D-9479-4FFA-AF33-35C70F5BC602}" destId="{78FAB5D9-FC56-4EC1-A938-375DBBA33BC5}" srcOrd="0" destOrd="0" presId="urn:microsoft.com/office/officeart/2005/8/layout/hProcess4"/>
    <dgm:cxn modelId="{A34692BA-8C5A-4297-B677-21CEAB383C98}" type="presOf" srcId="{8F53A8C0-AB39-42A8-BE47-58CDBBDF4A48}" destId="{AB53447F-7275-4098-8425-535D4DB004FF}" srcOrd="0" destOrd="0" presId="urn:microsoft.com/office/officeart/2005/8/layout/hProcess4"/>
    <dgm:cxn modelId="{4015360B-B36B-4DBB-8EDA-DB714A5B6332}" type="presOf" srcId="{3E72F764-7D44-4433-8E83-82042E7FB953}" destId="{691429A0-1F99-4E66-A173-7B77506FDDD3}" srcOrd="1" destOrd="0" presId="urn:microsoft.com/office/officeart/2005/8/layout/hProcess4"/>
    <dgm:cxn modelId="{82CE506E-618A-498F-9591-3357CD524B08}" type="presOf" srcId="{F68CE94D-9479-4FFA-AF33-35C70F5BC602}" destId="{F13EB11F-434A-49F6-8529-654A79BCB5B5}" srcOrd="1" destOrd="0" presId="urn:microsoft.com/office/officeart/2005/8/layout/hProcess4"/>
    <dgm:cxn modelId="{8D8773A7-8A2E-45FB-BC72-A0ECF10DFA43}" type="presOf" srcId="{F73F3307-6612-4203-AB38-D3D5536B473D}" destId="{04414D80-2341-487D-A058-45BF1F570E9D}" srcOrd="0" destOrd="0" presId="urn:microsoft.com/office/officeart/2005/8/layout/hProcess4"/>
    <dgm:cxn modelId="{0B48C53D-335B-48FE-8A01-F4626B178F4B}" srcId="{4D383A31-4442-43B5-A56E-FB15F0039A68}" destId="{3E72F764-7D44-4433-8E83-82042E7FB953}" srcOrd="0" destOrd="0" parTransId="{D96634B0-9C6F-4567-99AB-CABC63313CD0}" sibTransId="{DCE3B33E-15E4-45E4-ACC2-FFC9605E6433}"/>
    <dgm:cxn modelId="{6CA67DE9-36EF-4ACB-9B8C-A6CF4AB114D8}" srcId="{E210C125-9140-4776-8DE9-0DD826FA9703}" destId="{4D383A31-4442-43B5-A56E-FB15F0039A68}" srcOrd="1" destOrd="0" parTransId="{4D47AC68-ED28-41C7-A2D2-F5B2FC9F8C72}" sibTransId="{4A198E4C-7CE6-4C89-A5B6-D063F699DE9F}"/>
    <dgm:cxn modelId="{90F5DC08-AEAF-4E7F-B75E-36BB313919FA}" type="presOf" srcId="{7DA8F4F2-77BA-4D71-B855-6838D37A90DC}" destId="{3524FC4A-5A6C-4980-BB43-E660D955881D}" srcOrd="0" destOrd="0" presId="urn:microsoft.com/office/officeart/2005/8/layout/hProcess4"/>
    <dgm:cxn modelId="{D3CCEEDA-C0A7-4098-A519-7CCDD39350E9}" type="presParOf" srcId="{FD4CE67B-488E-4EA5-A5A8-242549B6F5AF}" destId="{441BE118-56B5-4C18-ABB0-905211A3FCF5}" srcOrd="0" destOrd="0" presId="urn:microsoft.com/office/officeart/2005/8/layout/hProcess4"/>
    <dgm:cxn modelId="{4918BE0D-127A-4B62-8199-40738FE9DC59}" type="presParOf" srcId="{FD4CE67B-488E-4EA5-A5A8-242549B6F5AF}" destId="{BF231D10-B970-4C57-87CD-124A45CEB232}" srcOrd="1" destOrd="0" presId="urn:microsoft.com/office/officeart/2005/8/layout/hProcess4"/>
    <dgm:cxn modelId="{EF9AED63-B88A-425B-BF4B-374132C78AB9}" type="presParOf" srcId="{FD4CE67B-488E-4EA5-A5A8-242549B6F5AF}" destId="{59D4A8AB-3F38-4DAB-86DB-CBF53C7CA2AE}" srcOrd="2" destOrd="0" presId="urn:microsoft.com/office/officeart/2005/8/layout/hProcess4"/>
    <dgm:cxn modelId="{A655858D-3F6B-43EF-B463-67AAE5E5693B}" type="presParOf" srcId="{59D4A8AB-3F38-4DAB-86DB-CBF53C7CA2AE}" destId="{3BCC640B-51D1-4E08-91AD-515287CEBD54}" srcOrd="0" destOrd="0" presId="urn:microsoft.com/office/officeart/2005/8/layout/hProcess4"/>
    <dgm:cxn modelId="{A20F4756-329C-4540-B046-E46AA73412BE}" type="presParOf" srcId="{3BCC640B-51D1-4E08-91AD-515287CEBD54}" destId="{01E0FF38-B84D-4764-B831-F62059D5F74E}" srcOrd="0" destOrd="0" presId="urn:microsoft.com/office/officeart/2005/8/layout/hProcess4"/>
    <dgm:cxn modelId="{D06AE837-2990-4DC1-AE02-1F03744E7DEE}" type="presParOf" srcId="{3BCC640B-51D1-4E08-91AD-515287CEBD54}" destId="{3524FC4A-5A6C-4980-BB43-E660D955881D}" srcOrd="1" destOrd="0" presId="urn:microsoft.com/office/officeart/2005/8/layout/hProcess4"/>
    <dgm:cxn modelId="{B44870F7-504E-4541-B71E-E8B7DABF81FF}" type="presParOf" srcId="{3BCC640B-51D1-4E08-91AD-515287CEBD54}" destId="{FE324434-4897-43D9-960C-EFAFB02850C2}" srcOrd="2" destOrd="0" presId="urn:microsoft.com/office/officeart/2005/8/layout/hProcess4"/>
    <dgm:cxn modelId="{350FF5E0-61F2-4D37-9783-0D8E8273CB95}" type="presParOf" srcId="{3BCC640B-51D1-4E08-91AD-515287CEBD54}" destId="{AB53447F-7275-4098-8425-535D4DB004FF}" srcOrd="3" destOrd="0" presId="urn:microsoft.com/office/officeart/2005/8/layout/hProcess4"/>
    <dgm:cxn modelId="{6B1EF615-7A8E-41B6-A0E2-823CC327886B}" type="presParOf" srcId="{3BCC640B-51D1-4E08-91AD-515287CEBD54}" destId="{00CE472C-D303-4914-96FB-5550734838FA}" srcOrd="4" destOrd="0" presId="urn:microsoft.com/office/officeart/2005/8/layout/hProcess4"/>
    <dgm:cxn modelId="{7A6829F2-D4A7-4642-90F6-378D9FE1E0AA}" type="presParOf" srcId="{59D4A8AB-3F38-4DAB-86DB-CBF53C7CA2AE}" destId="{06A95B42-7B62-43E5-AD0B-474EABB680F6}" srcOrd="1" destOrd="0" presId="urn:microsoft.com/office/officeart/2005/8/layout/hProcess4"/>
    <dgm:cxn modelId="{DBAED15C-C9E6-413A-8FC0-8F270C97F504}" type="presParOf" srcId="{59D4A8AB-3F38-4DAB-86DB-CBF53C7CA2AE}" destId="{45EE7123-286D-478C-914C-2EE9DFF74B05}" srcOrd="2" destOrd="0" presId="urn:microsoft.com/office/officeart/2005/8/layout/hProcess4"/>
    <dgm:cxn modelId="{412A8E28-811A-4019-8FF5-24FC5E241EB7}" type="presParOf" srcId="{45EE7123-286D-478C-914C-2EE9DFF74B05}" destId="{1F755569-54E4-4F0F-A7EF-865A92D557A7}" srcOrd="0" destOrd="0" presId="urn:microsoft.com/office/officeart/2005/8/layout/hProcess4"/>
    <dgm:cxn modelId="{250BF27F-B0EE-4AC5-9D0E-5F8D4CB568F9}" type="presParOf" srcId="{45EE7123-286D-478C-914C-2EE9DFF74B05}" destId="{7F6147F4-602A-459F-B036-924699896710}" srcOrd="1" destOrd="0" presId="urn:microsoft.com/office/officeart/2005/8/layout/hProcess4"/>
    <dgm:cxn modelId="{9484C3BC-415C-4659-947C-6FABE4ADD54A}" type="presParOf" srcId="{45EE7123-286D-478C-914C-2EE9DFF74B05}" destId="{691429A0-1F99-4E66-A173-7B77506FDDD3}" srcOrd="2" destOrd="0" presId="urn:microsoft.com/office/officeart/2005/8/layout/hProcess4"/>
    <dgm:cxn modelId="{EC03ED49-9F56-43EC-A0A5-5B891D9D5062}" type="presParOf" srcId="{45EE7123-286D-478C-914C-2EE9DFF74B05}" destId="{E923F0F4-4829-44EB-8F71-2973A0926E21}" srcOrd="3" destOrd="0" presId="urn:microsoft.com/office/officeart/2005/8/layout/hProcess4"/>
    <dgm:cxn modelId="{15ACD6CF-A905-4048-BF58-038CA6080B40}" type="presParOf" srcId="{45EE7123-286D-478C-914C-2EE9DFF74B05}" destId="{D360494B-1D7B-48FC-BD77-3CB0D4CEC2B5}" srcOrd="4" destOrd="0" presId="urn:microsoft.com/office/officeart/2005/8/layout/hProcess4"/>
    <dgm:cxn modelId="{677BABDD-F396-48F8-A438-9D74A316455B}" type="presParOf" srcId="{59D4A8AB-3F38-4DAB-86DB-CBF53C7CA2AE}" destId="{EC781988-B5F0-4A97-9B19-738711E8454E}" srcOrd="3" destOrd="0" presId="urn:microsoft.com/office/officeart/2005/8/layout/hProcess4"/>
    <dgm:cxn modelId="{7F3EB70F-1098-4D03-8E74-0E1F8473377E}" type="presParOf" srcId="{59D4A8AB-3F38-4DAB-86DB-CBF53C7CA2AE}" destId="{A0DEE943-F862-4C60-BEF6-E78A3E4D6E24}" srcOrd="4" destOrd="0" presId="urn:microsoft.com/office/officeart/2005/8/layout/hProcess4"/>
    <dgm:cxn modelId="{50F55F3C-A7FC-4512-9C8F-E220660ADC35}" type="presParOf" srcId="{A0DEE943-F862-4C60-BEF6-E78A3E4D6E24}" destId="{BF1AB0C5-B53F-4735-8C1E-0F8D700D8D42}" srcOrd="0" destOrd="0" presId="urn:microsoft.com/office/officeart/2005/8/layout/hProcess4"/>
    <dgm:cxn modelId="{68F96A9E-F92E-43D9-926E-1224882059F3}" type="presParOf" srcId="{A0DEE943-F862-4C60-BEF6-E78A3E4D6E24}" destId="{78FAB5D9-FC56-4EC1-A938-375DBBA33BC5}" srcOrd="1" destOrd="0" presId="urn:microsoft.com/office/officeart/2005/8/layout/hProcess4"/>
    <dgm:cxn modelId="{73800FD5-FB20-417E-BBB3-85D5F435FBBA}" type="presParOf" srcId="{A0DEE943-F862-4C60-BEF6-E78A3E4D6E24}" destId="{F13EB11F-434A-49F6-8529-654A79BCB5B5}" srcOrd="2" destOrd="0" presId="urn:microsoft.com/office/officeart/2005/8/layout/hProcess4"/>
    <dgm:cxn modelId="{6A362B8D-1BEF-400F-82A9-6E866C7D05E3}" type="presParOf" srcId="{A0DEE943-F862-4C60-BEF6-E78A3E4D6E24}" destId="{04414D80-2341-487D-A058-45BF1F570E9D}" srcOrd="3" destOrd="0" presId="urn:microsoft.com/office/officeart/2005/8/layout/hProcess4"/>
    <dgm:cxn modelId="{FBC5E0B9-FDC4-426D-9901-3586FA721AC0}" type="presParOf" srcId="{A0DEE943-F862-4C60-BEF6-E78A3E4D6E24}" destId="{851721DA-66D3-4FDF-B4D6-3AC3CA12EB3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3F5A2-7FC1-436D-A388-09742F585F66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FF6E1-51F7-41DA-A8B3-AD611F0D1A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663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FF6E1-51F7-41DA-A8B3-AD611F0D1A68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722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6D2848-BE83-4D56-8C28-5A7EB79A93FB}" type="datetimeFigureOut">
              <a:rPr lang="uk-UA" smtClean="0"/>
              <a:t>10.03.2019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95755-857C-4922-BD28-061FB9199167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-team.su/wp-content/uploads/2015/11/au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9707"/>
            <a:ext cx="2520280" cy="207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5212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/>
              <a:t>ПЛАНУВАННЯ ПЕРЕВІРКИ ВНУТРІШНІМИ </a:t>
            </a:r>
            <a:r>
              <a:rPr lang="uk-UA" b="1" dirty="0" smtClean="0"/>
              <a:t>АУДИТОРАМИ</a:t>
            </a:r>
            <a:endParaRPr lang="uk-UA" dirty="0"/>
          </a:p>
        </p:txBody>
      </p:sp>
      <p:pic>
        <p:nvPicPr>
          <p:cNvPr id="6148" name="Picture 4" descr="http://www.1000dosok.ru/s/08-10-75135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99" y="4461600"/>
            <a:ext cx="210818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euroosvita.net/prog/data/upimages/znu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1600"/>
            <a:ext cx="184096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59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38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/>
              <a:t>визначення головної стратегії і конкретних методів та термінів проведення аудиту, що допомагає належно розподілити роботу та наглядати за нею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062664" cy="1752600"/>
          </a:xfrm>
        </p:spPr>
        <p:txBody>
          <a:bodyPr>
            <a:normAutofit/>
          </a:bodyPr>
          <a:lstStyle/>
          <a:p>
            <a:pPr algn="l"/>
            <a:r>
              <a:rPr lang="uk-UA" sz="4400" dirty="0" smtClean="0"/>
              <a:t>Планування - це</a:t>
            </a:r>
            <a:endParaRPr lang="uk-UA" sz="4400" dirty="0"/>
          </a:p>
        </p:txBody>
      </p:sp>
      <p:pic>
        <p:nvPicPr>
          <p:cNvPr id="1026" name="Picture 2" descr="http://kavkazcabel.ru/web/imagenews/0da84d7e188bd6284ca30cf86683882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39"/>
            <a:ext cx="3723237" cy="21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ebbuilding.com.ua/images/seo/site-aud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80" y="34290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83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Призначення планування </a:t>
            </a:r>
            <a:r>
              <a:rPr lang="uk-UA" b="1" dirty="0" smtClean="0"/>
              <a:t>полягає: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У розробці загального плану аудиту з визначенням очікуваного обсягу, графіків і термінів проведення аудиту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dirty="0"/>
              <a:t>Підготовці аудиторської програми зі встановленням обсягу, видів і послідовності проведення аудиторських процедур, достатніх для збору аудиторських доказів і формування обґрунтованої думки про достовірність бухгалтерської звітності підприємства</a:t>
            </a:r>
          </a:p>
        </p:txBody>
      </p:sp>
      <p:pic>
        <p:nvPicPr>
          <p:cNvPr id="5122" name="Picture 2" descr="http://www.kubaudit.ru/images/audit-selskokhozyaystvennyk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4176464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06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1674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Принципи</a:t>
            </a:r>
            <a:r>
              <a:rPr lang="ru-RU" dirty="0" smtClean="0"/>
              <a:t> </a:t>
            </a:r>
            <a:r>
              <a:rPr lang="uk-UA" dirty="0" smtClean="0"/>
              <a:t>планування</a:t>
            </a:r>
            <a:r>
              <a:rPr lang="ru-RU" dirty="0" smtClean="0"/>
              <a:t> </a:t>
            </a:r>
            <a:r>
              <a:rPr lang="uk-UA" dirty="0" smtClean="0"/>
              <a:t>внутрішнього</a:t>
            </a:r>
            <a:r>
              <a:rPr lang="ru-RU" dirty="0" smtClean="0"/>
              <a:t> аудиту</a:t>
            </a: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6099175"/>
              </p:ext>
            </p:extLst>
          </p:nvPr>
        </p:nvGraphicFramePr>
        <p:xfrm>
          <a:off x="251520" y="1916832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232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085184"/>
            <a:ext cx="5867400" cy="1219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Значення процедур планування у внутрішньому аудиті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990600"/>
            <a:ext cx="2639888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їх застосування дає </a:t>
            </a:r>
            <a:r>
              <a:rPr lang="uk-UA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змогу  ауди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торові зробити висновок про стан фінансово - господарської діяльності суб’єкта, що перевіряється, виходячи з принципу економічності, тобто дає можливість раціонально розподілити матеріальні і трудові ресурси, для того, щоб провести перевірку з мінімальними витратами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http://audit-finance.ru/content/finan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r="7692"/>
          <a:stretch>
            <a:fillRect/>
          </a:stretch>
        </p:blipFill>
        <p:spPr bwMode="auto">
          <a:xfrm>
            <a:off x="3131841" y="609600"/>
            <a:ext cx="573593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76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планування внутрішнього аудиту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3609" y="2493644"/>
            <a:ext cx="6262384" cy="359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2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656640" cy="680120"/>
          </a:xfrm>
        </p:spPr>
        <p:txBody>
          <a:bodyPr>
            <a:noAutofit/>
          </a:bodyPr>
          <a:lstStyle/>
          <a:p>
            <a:r>
              <a:rPr lang="uk-UA" sz="2800" b="1" dirty="0"/>
              <a:t>Етапи складання плану внутрішнього аудиту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6309655"/>
              </p:ext>
            </p:extLst>
          </p:nvPr>
        </p:nvGraphicFramePr>
        <p:xfrm>
          <a:off x="24340" y="980728"/>
          <a:ext cx="9119659" cy="577137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206369"/>
                <a:gridCol w="6913290"/>
              </a:tblGrid>
              <a:tr h="20943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Етапи</a:t>
                      </a:r>
                      <a:endParaRPr lang="uk-U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</a:rPr>
                        <a:t>Характеристика етапів</a:t>
                      </a:r>
                      <a:endParaRPr lang="uk-U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650737"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Визначення особи, відповідальної за </a:t>
                      </a:r>
                      <a:r>
                        <a:rPr lang="uk-UA" sz="1400" dirty="0" smtClean="0">
                          <a:effectLst/>
                        </a:rPr>
                        <a:t>планування</a:t>
                      </a:r>
                      <a:endParaRPr lang="uk-U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В структуру СВА слід ввести посаду плановика, в обов’язки якого включити допомогу керівнику СВА здійснювати планування перевірок</a:t>
                      </a:r>
                      <a:endParaRPr lang="uk-U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628295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Визначення об’єкта перевірки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Відповідно до завдання керівника або річного плану перевірок служби внутрішнього аудиту визначається об’єкт, який підлягатиме перевірці, наприклад, певний структурний підрозділ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418863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Постановка завдань перед СВА 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Видача наказу керівника підприємства, який визначає або конкретизує об’єкт перевірки та є підставою для проведення перевірки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837727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Визначення кола осіб, які проводитимуть перевірку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Виходячи з об’єкта перевірки керівник СВА формує аудиторську групу відповідно, враховуючи спеціалізацію підрозділу, що підлягає перевірці та затверджує її відповідним наказом керівника. Будь-які зміни в складі аудиторської групи повинні оформлюватись додатковим наказом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628295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Визначення керівникааудиторської групи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Після визначення аудиторської групи керівник СВА призначає керівника такої групи, який відповідатиме за якісне та оперативне здійснення внутрішнього аудиту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628295"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Визначення ризику </a:t>
                      </a:r>
                      <a:r>
                        <a:rPr lang="uk-UA" sz="1400" dirty="0" smtClean="0">
                          <a:effectLst/>
                        </a:rPr>
                        <a:t>та суттєвості</a:t>
                      </a:r>
                      <a:endParaRPr lang="uk-U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Виходячи з об’єкта дослідження, аудиторській групі слід здійснити попереднє дослідження об’єкта перевірки шляхом тестування системи внутрішнього контролю підрозділу, який підлягає перевірці, та визначити рівень ризику та суттєвості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628295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Визначення періоду перевірки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Виходячи з вище зазначених показників, а саме зі складності завдання та запланованого ризику і суттєвості, необхідно визначити термін, за який цю перевірку можливо виконати з мінімальними затратами часу та трудових ресурсів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  <a:tr h="628295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Затвердження планувнутрішнього аудиту</a:t>
                      </a:r>
                      <a:endParaRPr lang="uk-UA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Даний етап полягає в погодженні з керівником та підписанні плану внутрішнього аудиту, відповідно до якого аудиторській групі слід скласти програму внутрішнього аудиту</a:t>
                      </a:r>
                      <a:endParaRPr lang="uk-UA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338" marR="68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8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4098" name="Picture 2" descr="https://thumbs.dreamstime.com/z/audit-characters-shows-auditors-auditing-scrutiny-showing-342111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72728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782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406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Georgia</vt:lpstr>
      <vt:lpstr>Times New Roman</vt:lpstr>
      <vt:lpstr>Wingdings</vt:lpstr>
      <vt:lpstr>Wingdings 2</vt:lpstr>
      <vt:lpstr>Официальная</vt:lpstr>
      <vt:lpstr>ПЛАНУВАННЯ ПЕРЕВІРКИ ВНУТРІШНІМИ АУДИТОРАМИ</vt:lpstr>
      <vt:lpstr>Планування - це</vt:lpstr>
      <vt:lpstr>Призначення планування полягає:</vt:lpstr>
      <vt:lpstr>Принципи планування внутрішнього аудиту</vt:lpstr>
      <vt:lpstr>Значення процедур планування у внутрішньому аудиті</vt:lpstr>
      <vt:lpstr>Етапи планування внутрішнього аудиту </vt:lpstr>
      <vt:lpstr>Етапи складання плану внутрішнього аудиту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ПЕРЕВІРКИ ВНУТРІШНІМИ АУДИТОРАМИ</dc:title>
  <dc:creator>Наташа</dc:creator>
  <cp:lastModifiedBy>User</cp:lastModifiedBy>
  <cp:revision>10</cp:revision>
  <dcterms:created xsi:type="dcterms:W3CDTF">2017-04-20T13:15:11Z</dcterms:created>
  <dcterms:modified xsi:type="dcterms:W3CDTF">2019-03-10T14:11:20Z</dcterms:modified>
</cp:coreProperties>
</file>