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60" r:id="rId4"/>
    <p:sldId id="261" r:id="rId5"/>
    <p:sldId id="262" r:id="rId6"/>
    <p:sldId id="263" r:id="rId7"/>
    <p:sldId id="265" r:id="rId8"/>
    <p:sldId id="266" r:id="rId9"/>
    <p:sldId id="267" r:id="rId10"/>
    <p:sldId id="268" r:id="rId11"/>
    <p:sldId id="269" r:id="rId12"/>
    <p:sldId id="270" r:id="rId13"/>
    <p:sldId id="271" r:id="rId14"/>
    <p:sldId id="273" r:id="rId15"/>
    <p:sldId id="272" r:id="rId1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6" autoAdjust="0"/>
    <p:restoredTop sz="94660"/>
  </p:normalViewPr>
  <p:slideViewPr>
    <p:cSldViewPr>
      <p:cViewPr varScale="1">
        <p:scale>
          <a:sx n="78" d="100"/>
          <a:sy n="78" d="100"/>
        </p:scale>
        <p:origin x="13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77E47004-9BB9-4AC1-B522-EC720BF5AF63}" type="datetimeFigureOut">
              <a:rPr lang="uk-UA" smtClean="0"/>
              <a:t>10.03.2019</a:t>
            </a:fld>
            <a:endParaRPr lang="uk-UA"/>
          </a:p>
        </p:txBody>
      </p:sp>
      <p:sp>
        <p:nvSpPr>
          <p:cNvPr id="19" name="Footer Placeholder 18"/>
          <p:cNvSpPr>
            <a:spLocks noGrp="1"/>
          </p:cNvSpPr>
          <p:nvPr>
            <p:ph type="ftr" sz="quarter" idx="11"/>
          </p:nvPr>
        </p:nvSpPr>
        <p:spPr/>
        <p:txBody>
          <a:bodyPr/>
          <a:lstStyle/>
          <a:p>
            <a:endParaRPr lang="uk-UA"/>
          </a:p>
        </p:txBody>
      </p:sp>
      <p:sp>
        <p:nvSpPr>
          <p:cNvPr id="27" name="Slide Number Placeholder 26"/>
          <p:cNvSpPr>
            <a:spLocks noGrp="1"/>
          </p:cNvSpPr>
          <p:nvPr>
            <p:ph type="sldNum" sz="quarter" idx="12"/>
          </p:nvPr>
        </p:nvSpPr>
        <p:spPr/>
        <p:txBody>
          <a:bodyPr/>
          <a:lstStyle/>
          <a:p>
            <a:fld id="{4FFDC0DC-062F-4559-8C00-C6BD100D3E37}"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77E47004-9BB9-4AC1-B522-EC720BF5AF63}" type="datetimeFigureOut">
              <a:rPr lang="uk-UA" smtClean="0"/>
              <a:t>10.03.2019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FFDC0DC-062F-4559-8C00-C6BD100D3E37}"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77E47004-9BB9-4AC1-B522-EC720BF5AF63}" type="datetimeFigureOut">
              <a:rPr lang="uk-UA" smtClean="0"/>
              <a:t>10.03.2019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FFDC0DC-062F-4559-8C00-C6BD100D3E37}"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77E47004-9BB9-4AC1-B522-EC720BF5AF63}" type="datetimeFigureOut">
              <a:rPr lang="uk-UA" smtClean="0"/>
              <a:t>10.03.2019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FFDC0DC-062F-4559-8C00-C6BD100D3E37}"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77E47004-9BB9-4AC1-B522-EC720BF5AF63}" type="datetimeFigureOut">
              <a:rPr lang="uk-UA" smtClean="0"/>
              <a:t>10.03.2019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FFDC0DC-062F-4559-8C00-C6BD100D3E37}"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77E47004-9BB9-4AC1-B522-EC720BF5AF63}" type="datetimeFigureOut">
              <a:rPr lang="uk-UA" smtClean="0"/>
              <a:t>10.03.2019</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FFDC0DC-062F-4559-8C00-C6BD100D3E37}"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77E47004-9BB9-4AC1-B522-EC720BF5AF63}" type="datetimeFigureOut">
              <a:rPr lang="uk-UA" smtClean="0"/>
              <a:t>10.03.2019</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FFDC0DC-062F-4559-8C00-C6BD100D3E37}"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77E47004-9BB9-4AC1-B522-EC720BF5AF63}" type="datetimeFigureOut">
              <a:rPr lang="uk-UA" smtClean="0"/>
              <a:t>10.03.2019</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FFDC0DC-062F-4559-8C00-C6BD100D3E37}"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E47004-9BB9-4AC1-B522-EC720BF5AF63}" type="datetimeFigureOut">
              <a:rPr lang="uk-UA" smtClean="0"/>
              <a:t>10.03.2019</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FFDC0DC-062F-4559-8C00-C6BD100D3E37}"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77E47004-9BB9-4AC1-B522-EC720BF5AF63}" type="datetimeFigureOut">
              <a:rPr lang="uk-UA" smtClean="0"/>
              <a:t>10.03.2019</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FFDC0DC-062F-4559-8C00-C6BD100D3E37}"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77E47004-9BB9-4AC1-B522-EC720BF5AF63}" type="datetimeFigureOut">
              <a:rPr lang="uk-UA" smtClean="0"/>
              <a:t>10.03.2019</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a:xfrm>
            <a:off x="8077200" y="6356350"/>
            <a:ext cx="609600" cy="365125"/>
          </a:xfrm>
        </p:spPr>
        <p:txBody>
          <a:bodyPr/>
          <a:lstStyle/>
          <a:p>
            <a:fld id="{4FFDC0DC-062F-4559-8C00-C6BD100D3E37}" type="slidenum">
              <a:rPr lang="uk-UA" smtClean="0"/>
              <a:t>‹#›</a:t>
            </a:fld>
            <a:endParaRPr lang="uk-U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7E47004-9BB9-4AC1-B522-EC720BF5AF63}" type="datetimeFigureOut">
              <a:rPr lang="uk-UA" smtClean="0"/>
              <a:t>10.03.2019</a:t>
            </a:fld>
            <a:endParaRPr lang="uk-U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uk-U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FFDC0DC-062F-4559-8C00-C6BD100D3E37}" type="slidenum">
              <a:rPr lang="uk-UA" smtClean="0"/>
              <a:t>‹#›</a:t>
            </a:fld>
            <a:endParaRPr lang="uk-U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95536" y="980728"/>
            <a:ext cx="8208913" cy="3631763"/>
          </a:xfrm>
          <a:prstGeom prst="rect">
            <a:avLst/>
          </a:prstGeom>
          <a:noFill/>
        </p:spPr>
        <p:txBody>
          <a:bodyPr wrap="square" lIns="91440" tIns="45720" rIns="91440" bIns="45720">
            <a:spAutoFit/>
          </a:bodyPr>
          <a:lstStyle/>
          <a:p>
            <a:pPr algn="ctr"/>
            <a:r>
              <a:rPr lang="uk-UA" sz="4400" b="1" dirty="0" smtClean="0">
                <a:solidFill>
                  <a:schemeClr val="bg2">
                    <a:lumMod val="50000"/>
                  </a:schemeClr>
                </a:solidFill>
                <a:latin typeface="Times New Roman" pitchFamily="18" charset="0"/>
                <a:cs typeface="Times New Roman" pitchFamily="18" charset="0"/>
              </a:rPr>
              <a:t>ПОРІВНЯЛЬНА </a:t>
            </a:r>
            <a:r>
              <a:rPr lang="uk-UA" sz="4400" b="1" dirty="0">
                <a:solidFill>
                  <a:schemeClr val="bg2">
                    <a:lumMod val="50000"/>
                  </a:schemeClr>
                </a:solidFill>
                <a:latin typeface="Times New Roman" pitchFamily="18" charset="0"/>
                <a:cs typeface="Times New Roman" pitchFamily="18" charset="0"/>
              </a:rPr>
              <a:t>ХАРАКТЕРИСТИКА ЗОВНІШНЬОГО І ВНУТРІШНЬОГО АУДИТУ</a:t>
            </a:r>
            <a:endParaRPr lang="uk-UA" sz="4400" dirty="0">
              <a:solidFill>
                <a:schemeClr val="bg2">
                  <a:lumMod val="50000"/>
                </a:schemeClr>
              </a:solidFill>
              <a:latin typeface="Times New Roman" pitchFamily="18" charset="0"/>
              <a:cs typeface="Times New Roman" pitchFamily="18" charset="0"/>
            </a:endParaRPr>
          </a:p>
          <a:p>
            <a:pPr algn="ctr"/>
            <a:endParaRPr lang="ru-RU" sz="5400" b="1" cap="none" spc="100" dirty="0">
              <a:ln w="18000">
                <a:solidFill>
                  <a:schemeClr val="accent1">
                    <a:satMod val="200000"/>
                    <a:tint val="72000"/>
                  </a:schemeClr>
                </a:solidFill>
                <a:prstDash val="solid"/>
              </a:ln>
              <a:solidFill>
                <a:schemeClr val="bg2">
                  <a:lumMod val="50000"/>
                </a:schemeClr>
              </a:solidFill>
              <a:effectLst>
                <a:outerShdw blurRad="25000" dist="20000" dir="16020000" algn="tl">
                  <a:schemeClr val="accent1">
                    <a:satMod val="200000"/>
                    <a:shade val="1000"/>
                    <a:alpha val="60000"/>
                  </a:schemeClr>
                </a:outerShdw>
              </a:effectLst>
            </a:endParaRPr>
          </a:p>
        </p:txBody>
      </p:sp>
      <p:sp>
        <p:nvSpPr>
          <p:cNvPr id="9" name="Прямоугольник 8"/>
          <p:cNvSpPr/>
          <p:nvPr/>
        </p:nvSpPr>
        <p:spPr>
          <a:xfrm>
            <a:off x="395536" y="5517232"/>
            <a:ext cx="8208913" cy="923330"/>
          </a:xfrm>
          <a:prstGeom prst="rect">
            <a:avLst/>
          </a:prstGeom>
          <a:noFill/>
        </p:spPr>
        <p:txBody>
          <a:bodyPr wrap="square" lIns="91440" tIns="45720" rIns="91440" bIns="45720">
            <a:spAutoFit/>
          </a:bodyPr>
          <a:lstStyle/>
          <a:p>
            <a:pPr algn="ctr"/>
            <a:endParaRPr lang="ru-RU" sz="5400" b="1" cap="none" spc="100" dirty="0">
              <a:ln w="18000">
                <a:solidFill>
                  <a:schemeClr val="accent1">
                    <a:satMod val="200000"/>
                    <a:tint val="72000"/>
                  </a:schemeClr>
                </a:solidFill>
                <a:prstDash val="solid"/>
              </a:ln>
              <a:solidFill>
                <a:schemeClr val="bg2">
                  <a:lumMod val="50000"/>
                </a:schemeClr>
              </a:solidFill>
              <a:effectLst>
                <a:outerShdw blurRad="25000" dist="20000" dir="16020000" algn="tl">
                  <a:schemeClr val="accent1">
                    <a:satMod val="200000"/>
                    <a:shade val="1000"/>
                    <a:alpha val="60000"/>
                  </a:schemeClr>
                </a:outerShdw>
              </a:effectLst>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4365104"/>
            <a:ext cx="2493818" cy="1870364"/>
          </a:xfrm>
          <a:prstGeom prst="rect">
            <a:avLst/>
          </a:prstGeom>
        </p:spPr>
      </p:pic>
    </p:spTree>
    <p:extLst>
      <p:ext uri="{BB962C8B-B14F-4D97-AF65-F5344CB8AC3E}">
        <p14:creationId xmlns:p14="http://schemas.microsoft.com/office/powerpoint/2010/main" val="23974036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6097" y="2420888"/>
            <a:ext cx="4824536" cy="1143000"/>
          </a:xfrm>
        </p:spPr>
        <p:txBody>
          <a:bodyPr>
            <a:noAutofit/>
          </a:bodyPr>
          <a:lstStyle/>
          <a:p>
            <a:pPr algn="ctr"/>
            <a:r>
              <a:rPr lang="uk-UA" sz="3200" dirty="0">
                <a:latin typeface="+mn-lt"/>
              </a:rPr>
              <a:t>В</a:t>
            </a:r>
            <a:r>
              <a:rPr lang="uk-UA" sz="3200" dirty="0" smtClean="0">
                <a:latin typeface="+mn-lt"/>
              </a:rPr>
              <a:t>нутрішній </a:t>
            </a:r>
            <a:r>
              <a:rPr lang="uk-UA" sz="3200" dirty="0">
                <a:latin typeface="+mn-lt"/>
              </a:rPr>
              <a:t>аудит, на противагу зовнішньому, здійснюється безперервно, що дозволяє своєчасно виявити </a:t>
            </a:r>
            <a:r>
              <a:rPr lang="uk-UA" sz="3200" dirty="0" smtClean="0">
                <a:latin typeface="+mn-lt"/>
              </a:rPr>
              <a:t>систематичні</a:t>
            </a:r>
            <a:endParaRPr lang="uk-UA" sz="3200" dirty="0">
              <a:latin typeface="+mn-lt"/>
            </a:endParaRPr>
          </a:p>
        </p:txBody>
      </p:sp>
      <p:pic>
        <p:nvPicPr>
          <p:cNvPr id="3074" name="Picture 2" descr="Картинки по запросу фон для презентации ауди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1052736"/>
            <a:ext cx="4919909" cy="2664296"/>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654833" y="4365104"/>
            <a:ext cx="8305800" cy="1709936"/>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uk-UA" sz="3200" dirty="0" smtClean="0">
                <a:latin typeface="+mn-lt"/>
              </a:rPr>
              <a:t>недоліки в роботі персоналу та попередити їх появу в майбутньому на кінець, внутрішній аудит підпорядкований виключно керівництву підприємства або його власнику</a:t>
            </a:r>
            <a:r>
              <a:rPr lang="uk-UA" sz="3200" dirty="0" smtClean="0"/>
              <a:t>. </a:t>
            </a:r>
            <a:endParaRPr lang="uk-UA" sz="3200" dirty="0"/>
          </a:p>
        </p:txBody>
      </p:sp>
    </p:spTree>
    <p:extLst>
      <p:ext uri="{BB962C8B-B14F-4D97-AF65-F5344CB8AC3E}">
        <p14:creationId xmlns:p14="http://schemas.microsoft.com/office/powerpoint/2010/main" val="364359889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8917" y="2924944"/>
            <a:ext cx="8305800" cy="1143000"/>
          </a:xfrm>
        </p:spPr>
        <p:txBody>
          <a:bodyPr>
            <a:normAutofit fontScale="90000"/>
          </a:bodyPr>
          <a:lstStyle/>
          <a:p>
            <a:pPr algn="ctr"/>
            <a:r>
              <a:rPr lang="uk-UA" sz="3600" dirty="0">
                <a:latin typeface="+mn-lt"/>
              </a:rPr>
              <a:t>В</a:t>
            </a:r>
            <a:r>
              <a:rPr lang="uk-UA" sz="3600" dirty="0" smtClean="0">
                <a:latin typeface="+mn-lt"/>
              </a:rPr>
              <a:t>нутрішній </a:t>
            </a:r>
            <a:r>
              <a:rPr lang="uk-UA" sz="3600" dirty="0">
                <a:latin typeface="+mn-lt"/>
              </a:rPr>
              <a:t>аудит на відміну від зовнішнього характеризується повною відсутністю необхідної нормативно-правової бази, що зумовлює певні труднощі в підприємствах, які прийняли рішення про його створення.</a:t>
            </a:r>
            <a:r>
              <a:rPr lang="uk-UA" dirty="0"/>
              <a:t/>
            </a:r>
            <a:br>
              <a:rPr lang="uk-UA" dirty="0"/>
            </a:br>
            <a:endParaRPr lang="uk-UA" dirty="0"/>
          </a:p>
        </p:txBody>
      </p:sp>
      <p:cxnSp>
        <p:nvCxnSpPr>
          <p:cNvPr id="3" name="Прямая соединительная линия 2"/>
          <p:cNvCxnSpPr/>
          <p:nvPr/>
        </p:nvCxnSpPr>
        <p:spPr>
          <a:xfrm>
            <a:off x="179512" y="800708"/>
            <a:ext cx="864096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Заголовок 1"/>
          <p:cNvSpPr txBox="1">
            <a:spLocks/>
          </p:cNvSpPr>
          <p:nvPr/>
        </p:nvSpPr>
        <p:spPr>
          <a:xfrm>
            <a:off x="611560" y="116632"/>
            <a:ext cx="7920880" cy="1368152"/>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uk-UA" sz="3600" b="1" i="1" dirty="0" smtClean="0">
                <a:solidFill>
                  <a:schemeClr val="bg2">
                    <a:lumMod val="25000"/>
                  </a:schemeClr>
                </a:solidFill>
                <a:effectLst>
                  <a:outerShdw blurRad="38100" dist="38100" dir="2700000" algn="tl">
                    <a:srgbClr val="000000">
                      <a:alpha val="43137"/>
                    </a:srgbClr>
                  </a:outerShdw>
                </a:effectLst>
                <a:latin typeface="+mn-lt"/>
              </a:rPr>
              <a:t>Недоліком є:</a:t>
            </a:r>
            <a:r>
              <a:rPr lang="uk-UA" sz="4400" b="1" i="1" dirty="0" smtClean="0">
                <a:solidFill>
                  <a:schemeClr val="bg2">
                    <a:lumMod val="25000"/>
                  </a:schemeClr>
                </a:solidFill>
                <a:effectLst>
                  <a:outerShdw blurRad="38100" dist="38100" dir="2700000" algn="tl">
                    <a:srgbClr val="000000">
                      <a:alpha val="43137"/>
                    </a:srgbClr>
                  </a:outerShdw>
                </a:effectLst>
              </a:rPr>
              <a:t/>
            </a:r>
            <a:br>
              <a:rPr lang="uk-UA" sz="4400" b="1" i="1" dirty="0" smtClean="0">
                <a:solidFill>
                  <a:schemeClr val="bg2">
                    <a:lumMod val="25000"/>
                  </a:schemeClr>
                </a:solidFill>
                <a:effectLst>
                  <a:outerShdw blurRad="38100" dist="38100" dir="2700000" algn="tl">
                    <a:srgbClr val="000000">
                      <a:alpha val="43137"/>
                    </a:srgbClr>
                  </a:outerShdw>
                </a:effectLst>
              </a:rPr>
            </a:br>
            <a:endParaRPr lang="uk-UA" sz="4400" b="1" i="1" dirty="0">
              <a:solidFill>
                <a:schemeClr val="bg2">
                  <a:lumMod val="25000"/>
                </a:schemeClr>
              </a:solidFill>
              <a:effectLst>
                <a:outerShdw blurRad="38100" dist="38100" dir="2700000" algn="tl">
                  <a:srgbClr val="000000">
                    <a:alpha val="43137"/>
                  </a:srgbClr>
                </a:outerShdw>
              </a:effectLst>
            </a:endParaRPr>
          </a:p>
        </p:txBody>
      </p:sp>
      <p:pic>
        <p:nvPicPr>
          <p:cNvPr id="4100" name="Picture 4" descr="Картинки по запросу фон для презентации ауди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22" y="3717032"/>
            <a:ext cx="7560840" cy="254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77405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7586" y="913284"/>
            <a:ext cx="7969324" cy="931540"/>
          </a:xfrm>
        </p:spPr>
        <p:txBody>
          <a:bodyPr>
            <a:noAutofit/>
          </a:bodyPr>
          <a:lstStyle/>
          <a:p>
            <a:pPr algn="ctr"/>
            <a:r>
              <a:rPr lang="uk-UA" sz="2800" dirty="0">
                <a:latin typeface="+mn-lt"/>
              </a:rPr>
              <a:t>П</a:t>
            </a:r>
            <a:r>
              <a:rPr lang="uk-UA" sz="2800" dirty="0" smtClean="0">
                <a:latin typeface="+mn-lt"/>
              </a:rPr>
              <a:t>роаналізувавши </a:t>
            </a:r>
            <a:r>
              <a:rPr lang="uk-UA" sz="2800" dirty="0">
                <a:latin typeface="+mn-lt"/>
              </a:rPr>
              <a:t>зовнішній та внутрішній аудит, можна виокремити спільні та відміні риси</a:t>
            </a:r>
          </a:p>
        </p:txBody>
      </p:sp>
      <p:sp>
        <p:nvSpPr>
          <p:cNvPr id="4" name="Заголовок 1"/>
          <p:cNvSpPr txBox="1">
            <a:spLocks/>
          </p:cNvSpPr>
          <p:nvPr/>
        </p:nvSpPr>
        <p:spPr>
          <a:xfrm>
            <a:off x="611560" y="116632"/>
            <a:ext cx="7920880" cy="1368152"/>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uk-UA" sz="3600" b="1" i="1" dirty="0" smtClean="0">
                <a:solidFill>
                  <a:schemeClr val="bg2">
                    <a:lumMod val="25000"/>
                  </a:schemeClr>
                </a:solidFill>
                <a:effectLst>
                  <a:outerShdw blurRad="38100" dist="38100" dir="2700000" algn="tl">
                    <a:srgbClr val="000000">
                      <a:alpha val="43137"/>
                    </a:srgbClr>
                  </a:outerShdw>
                </a:effectLst>
                <a:latin typeface="+mn-lt"/>
              </a:rPr>
              <a:t>Спільні та відміні риси</a:t>
            </a:r>
            <a:r>
              <a:rPr lang="uk-UA" sz="4400" b="1" i="1" dirty="0" smtClean="0">
                <a:solidFill>
                  <a:schemeClr val="bg2">
                    <a:lumMod val="25000"/>
                  </a:schemeClr>
                </a:solidFill>
                <a:effectLst>
                  <a:outerShdw blurRad="38100" dist="38100" dir="2700000" algn="tl">
                    <a:srgbClr val="000000">
                      <a:alpha val="43137"/>
                    </a:srgbClr>
                  </a:outerShdw>
                </a:effectLst>
              </a:rPr>
              <a:t/>
            </a:r>
            <a:br>
              <a:rPr lang="uk-UA" sz="4400" b="1" i="1" dirty="0" smtClean="0">
                <a:solidFill>
                  <a:schemeClr val="bg2">
                    <a:lumMod val="25000"/>
                  </a:schemeClr>
                </a:solidFill>
                <a:effectLst>
                  <a:outerShdw blurRad="38100" dist="38100" dir="2700000" algn="tl">
                    <a:srgbClr val="000000">
                      <a:alpha val="43137"/>
                    </a:srgbClr>
                  </a:outerShdw>
                </a:effectLst>
              </a:rPr>
            </a:br>
            <a:endParaRPr lang="uk-UA" sz="4400" b="1" i="1" dirty="0">
              <a:solidFill>
                <a:schemeClr val="bg2">
                  <a:lumMod val="25000"/>
                </a:schemeClr>
              </a:solidFill>
              <a:effectLst>
                <a:outerShdw blurRad="38100" dist="38100" dir="2700000" algn="tl">
                  <a:srgbClr val="000000">
                    <a:alpha val="43137"/>
                  </a:srgbClr>
                </a:outerShdw>
              </a:effectLst>
            </a:endParaRPr>
          </a:p>
        </p:txBody>
      </p:sp>
      <p:cxnSp>
        <p:nvCxnSpPr>
          <p:cNvPr id="5" name="Прямая соединительная линия 4"/>
          <p:cNvCxnSpPr/>
          <p:nvPr/>
        </p:nvCxnSpPr>
        <p:spPr>
          <a:xfrm>
            <a:off x="179512" y="800708"/>
            <a:ext cx="864096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6" name="Группа 45"/>
          <p:cNvGrpSpPr/>
          <p:nvPr/>
        </p:nvGrpSpPr>
        <p:grpSpPr>
          <a:xfrm>
            <a:off x="186971" y="1988840"/>
            <a:ext cx="8714786" cy="4464496"/>
            <a:chOff x="186971" y="1988840"/>
            <a:chExt cx="8714786" cy="4464496"/>
          </a:xfrm>
        </p:grpSpPr>
        <p:sp>
          <p:nvSpPr>
            <p:cNvPr id="6" name="Скругленный прямоугольник 5"/>
            <p:cNvSpPr/>
            <p:nvPr/>
          </p:nvSpPr>
          <p:spPr>
            <a:xfrm>
              <a:off x="3347864" y="3573016"/>
              <a:ext cx="2376264" cy="720080"/>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400" dirty="0" smtClean="0">
                  <a:solidFill>
                    <a:schemeClr val="tx1"/>
                  </a:solidFill>
                </a:rPr>
                <a:t>Постанова завдання</a:t>
              </a:r>
              <a:endParaRPr lang="uk-UA" sz="2400" dirty="0">
                <a:solidFill>
                  <a:schemeClr val="tx1"/>
                </a:solidFill>
              </a:endParaRPr>
            </a:p>
          </p:txBody>
        </p:sp>
        <p:sp>
          <p:nvSpPr>
            <p:cNvPr id="7" name="Скругленный прямоугольник 6"/>
            <p:cNvSpPr/>
            <p:nvPr/>
          </p:nvSpPr>
          <p:spPr>
            <a:xfrm>
              <a:off x="186971" y="3075518"/>
              <a:ext cx="2774506" cy="1644171"/>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000" dirty="0" smtClean="0">
                  <a:solidFill>
                    <a:schemeClr val="tx1"/>
                  </a:solidFill>
                </a:rPr>
                <a:t>Визначається керівництвом</a:t>
              </a:r>
              <a:endParaRPr lang="uk-UA" sz="2000" dirty="0">
                <a:solidFill>
                  <a:schemeClr val="tx1"/>
                </a:solidFill>
              </a:endParaRPr>
            </a:p>
          </p:txBody>
        </p:sp>
        <p:sp>
          <p:nvSpPr>
            <p:cNvPr id="9" name="Скругленный прямоугольник 8"/>
            <p:cNvSpPr/>
            <p:nvPr/>
          </p:nvSpPr>
          <p:spPr>
            <a:xfrm>
              <a:off x="5508104" y="1988840"/>
              <a:ext cx="2376264" cy="720080"/>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400" b="1" dirty="0" smtClean="0">
                  <a:solidFill>
                    <a:schemeClr val="tx1"/>
                  </a:solidFill>
                  <a:effectLst>
                    <a:outerShdw blurRad="50800" dist="38100" dir="2700000" algn="tl" rotWithShape="0">
                      <a:prstClr val="black">
                        <a:alpha val="40000"/>
                      </a:prstClr>
                    </a:outerShdw>
                  </a:effectLst>
                </a:rPr>
                <a:t>Зовнішній аудит</a:t>
              </a:r>
              <a:endParaRPr lang="uk-UA" sz="2400" b="1" dirty="0">
                <a:solidFill>
                  <a:schemeClr val="tx1"/>
                </a:solidFill>
                <a:effectLst>
                  <a:outerShdw blurRad="50800" dist="38100" dir="2700000" algn="tl" rotWithShape="0">
                    <a:prstClr val="black">
                      <a:alpha val="40000"/>
                    </a:prstClr>
                  </a:outerShdw>
                </a:effectLst>
              </a:endParaRPr>
            </a:p>
          </p:txBody>
        </p:sp>
        <p:sp>
          <p:nvSpPr>
            <p:cNvPr id="10" name="Скругленный прямоугольник 9"/>
            <p:cNvSpPr/>
            <p:nvPr/>
          </p:nvSpPr>
          <p:spPr>
            <a:xfrm>
              <a:off x="1173650" y="2004132"/>
              <a:ext cx="2376264" cy="720080"/>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400" b="1" dirty="0" smtClean="0">
                  <a:solidFill>
                    <a:schemeClr val="tx1"/>
                  </a:solidFill>
                  <a:effectLst>
                    <a:outerShdw blurRad="38100" dist="38100" dir="2700000" algn="tl">
                      <a:srgbClr val="000000">
                        <a:alpha val="43137"/>
                      </a:srgbClr>
                    </a:outerShdw>
                  </a:effectLst>
                </a:rPr>
                <a:t>Внутрішній аудит</a:t>
              </a:r>
              <a:endParaRPr lang="uk-UA" sz="2400" b="1" dirty="0">
                <a:solidFill>
                  <a:schemeClr val="tx1"/>
                </a:solidFill>
                <a:effectLst>
                  <a:outerShdw blurRad="38100" dist="38100" dir="2700000" algn="tl">
                    <a:srgbClr val="000000">
                      <a:alpha val="43137"/>
                    </a:srgbClr>
                  </a:outerShdw>
                </a:effectLst>
              </a:endParaRPr>
            </a:p>
          </p:txBody>
        </p:sp>
        <p:cxnSp>
          <p:nvCxnSpPr>
            <p:cNvPr id="12" name="Прямая соединительная линия 11"/>
            <p:cNvCxnSpPr/>
            <p:nvPr/>
          </p:nvCxnSpPr>
          <p:spPr>
            <a:xfrm flipH="1">
              <a:off x="597586" y="2348880"/>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97586" y="2348880"/>
              <a:ext cx="0" cy="7266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a:endCxn id="9" idx="3"/>
            </p:cNvCxnSpPr>
            <p:nvPr/>
          </p:nvCxnSpPr>
          <p:spPr>
            <a:xfrm flipH="1">
              <a:off x="7884368" y="2348880"/>
              <a:ext cx="5445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8400145" y="2360893"/>
              <a:ext cx="0" cy="726639"/>
            </a:xfrm>
            <a:prstGeom prst="line">
              <a:avLst/>
            </a:prstGeom>
          </p:spPr>
          <p:style>
            <a:lnRef idx="1">
              <a:schemeClr val="accent1"/>
            </a:lnRef>
            <a:fillRef idx="0">
              <a:schemeClr val="accent1"/>
            </a:fillRef>
            <a:effectRef idx="0">
              <a:schemeClr val="accent1"/>
            </a:effectRef>
            <a:fontRef idx="minor">
              <a:schemeClr val="tx1"/>
            </a:fontRef>
          </p:style>
        </p:cxnSp>
        <p:sp>
          <p:nvSpPr>
            <p:cNvPr id="24" name="Скругленный прямоугольник 23"/>
            <p:cNvSpPr/>
            <p:nvPr/>
          </p:nvSpPr>
          <p:spPr>
            <a:xfrm>
              <a:off x="187130" y="4929155"/>
              <a:ext cx="2774506" cy="1512168"/>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000" dirty="0" smtClean="0">
                  <a:solidFill>
                    <a:schemeClr val="tx1"/>
                  </a:solidFill>
                </a:rPr>
                <a:t>Оцінка системи контролю, вдосконалення обліку</a:t>
              </a:r>
              <a:endParaRPr lang="uk-UA" sz="2000" dirty="0">
                <a:solidFill>
                  <a:schemeClr val="tx1"/>
                </a:solidFill>
              </a:endParaRPr>
            </a:p>
          </p:txBody>
        </p:sp>
        <p:sp>
          <p:nvSpPr>
            <p:cNvPr id="25" name="Скругленный прямоугольник 24"/>
            <p:cNvSpPr/>
            <p:nvPr/>
          </p:nvSpPr>
          <p:spPr>
            <a:xfrm>
              <a:off x="6222011" y="4941168"/>
              <a:ext cx="2679746" cy="1512168"/>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000" dirty="0" smtClean="0">
                  <a:solidFill>
                    <a:schemeClr val="tx1"/>
                  </a:solidFill>
                </a:rPr>
                <a:t>Підтвердження достовірності складеної звітності </a:t>
              </a:r>
              <a:endParaRPr lang="uk-UA" sz="2000" dirty="0">
                <a:solidFill>
                  <a:schemeClr val="tx1"/>
                </a:solidFill>
              </a:endParaRPr>
            </a:p>
          </p:txBody>
        </p:sp>
        <p:sp>
          <p:nvSpPr>
            <p:cNvPr id="31" name="Скругленный прямоугольник 30"/>
            <p:cNvSpPr/>
            <p:nvPr/>
          </p:nvSpPr>
          <p:spPr>
            <a:xfrm>
              <a:off x="3383868" y="5229200"/>
              <a:ext cx="2376264" cy="720080"/>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400" dirty="0" smtClean="0">
                  <a:solidFill>
                    <a:schemeClr val="tx1"/>
                  </a:solidFill>
                </a:rPr>
                <a:t>Мета</a:t>
              </a:r>
              <a:endParaRPr lang="uk-UA" sz="2400" dirty="0">
                <a:solidFill>
                  <a:schemeClr val="tx1"/>
                </a:solidFill>
              </a:endParaRPr>
            </a:p>
          </p:txBody>
        </p:sp>
        <p:cxnSp>
          <p:nvCxnSpPr>
            <p:cNvPr id="36" name="Прямая со стрелкой 35"/>
            <p:cNvCxnSpPr>
              <a:stCxn id="6" idx="1"/>
            </p:cNvCxnSpPr>
            <p:nvPr/>
          </p:nvCxnSpPr>
          <p:spPr>
            <a:xfrm flipH="1">
              <a:off x="2967810" y="3933056"/>
              <a:ext cx="380054" cy="120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stCxn id="6" idx="3"/>
            </p:cNvCxnSpPr>
            <p:nvPr/>
          </p:nvCxnSpPr>
          <p:spPr>
            <a:xfrm>
              <a:off x="5724128" y="3933056"/>
              <a:ext cx="409510" cy="120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stCxn id="31" idx="1"/>
            </p:cNvCxnSpPr>
            <p:nvPr/>
          </p:nvCxnSpPr>
          <p:spPr>
            <a:xfrm flipH="1">
              <a:off x="2967810" y="5589240"/>
              <a:ext cx="41605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a:stCxn id="31" idx="3"/>
            </p:cNvCxnSpPr>
            <p:nvPr/>
          </p:nvCxnSpPr>
          <p:spPr>
            <a:xfrm>
              <a:off x="5760132" y="5589240"/>
              <a:ext cx="3735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48" name="Прямая соединительная линия 47"/>
          <p:cNvCxnSpPr>
            <a:endCxn id="31" idx="0"/>
          </p:cNvCxnSpPr>
          <p:nvPr/>
        </p:nvCxnSpPr>
        <p:spPr>
          <a:xfrm>
            <a:off x="4572000" y="4293096"/>
            <a:ext cx="0" cy="936104"/>
          </a:xfrm>
          <a:prstGeom prst="line">
            <a:avLst/>
          </a:prstGeom>
          <a:ln w="44450">
            <a:prstDash val="sysDot"/>
          </a:ln>
        </p:spPr>
        <p:style>
          <a:lnRef idx="1">
            <a:schemeClr val="accent1"/>
          </a:lnRef>
          <a:fillRef idx="0">
            <a:schemeClr val="accent1"/>
          </a:fillRef>
          <a:effectRef idx="0">
            <a:schemeClr val="accent1"/>
          </a:effectRef>
          <a:fontRef idx="minor">
            <a:schemeClr val="tx1"/>
          </a:fontRef>
        </p:style>
      </p:cxnSp>
      <p:sp>
        <p:nvSpPr>
          <p:cNvPr id="71" name="Скругленный прямоугольник 70"/>
          <p:cNvSpPr/>
          <p:nvPr/>
        </p:nvSpPr>
        <p:spPr>
          <a:xfrm>
            <a:off x="6133638" y="3087532"/>
            <a:ext cx="2774506" cy="1644171"/>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000" dirty="0" smtClean="0">
                <a:solidFill>
                  <a:schemeClr val="tx1"/>
                </a:solidFill>
              </a:rPr>
              <a:t>Визначається договором</a:t>
            </a:r>
            <a:endParaRPr lang="uk-UA" sz="2000" dirty="0">
              <a:solidFill>
                <a:schemeClr val="tx1"/>
              </a:solidFill>
            </a:endParaRPr>
          </a:p>
        </p:txBody>
      </p:sp>
      <p:sp>
        <p:nvSpPr>
          <p:cNvPr id="73" name="AutoShape 2" descr="Картинки по запросу человечки для презентаци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74" name="AutoShape 4" descr="Картинки по запросу человечки для презентаци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75" name="AutoShape 6" descr="Картинки по запросу человечки для презентаци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76" name="Рисунок 75"/>
          <p:cNvPicPr>
            <a:picLocks noChangeAspect="1"/>
          </p:cNvPicPr>
          <p:nvPr/>
        </p:nvPicPr>
        <p:blipFill>
          <a:blip r:embed="rId2">
            <a:extLst>
              <a:ext uri="{BEBA8EAE-BF5A-486C-A8C5-ECC9F3942E4B}">
                <a14:imgProps xmlns:a14="http://schemas.microsoft.com/office/drawing/2010/main">
                  <a14:imgLayer r:embed="rId3">
                    <a14:imgEffect>
                      <a14:backgroundRemoval t="0" b="89575" l="5670" r="89691">
                        <a14:backgroundMark x1="57732" y1="78764" x2="57732" y2="78764"/>
                        <a14:backgroundMark x1="57216" y1="84942" x2="57216" y2="84942"/>
                      </a14:backgroundRemoval>
                    </a14:imgEffect>
                  </a14:imgLayer>
                </a14:imgProps>
              </a:ext>
              <a:ext uri="{28A0092B-C50C-407E-A947-70E740481C1C}">
                <a14:useLocalDpi xmlns:a14="http://schemas.microsoft.com/office/drawing/2010/main" val="0"/>
              </a:ext>
            </a:extLst>
          </a:blip>
          <a:stretch>
            <a:fillRect/>
          </a:stretch>
        </p:blipFill>
        <p:spPr>
          <a:xfrm>
            <a:off x="3707904" y="1772816"/>
            <a:ext cx="1566445" cy="2091285"/>
          </a:xfrm>
          <a:prstGeom prst="rect">
            <a:avLst/>
          </a:prstGeom>
        </p:spPr>
      </p:pic>
    </p:spTree>
    <p:extLst>
      <p:ext uri="{BB962C8B-B14F-4D97-AF65-F5344CB8AC3E}">
        <p14:creationId xmlns:p14="http://schemas.microsoft.com/office/powerpoint/2010/main" val="66713017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Картинки по запросу человечки для презентаци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4" name="AutoShape 4" descr="Картинки по запросу человечки для презентаци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5" name="AutoShape 6" descr="Картинки по запросу человечки для презентаци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7" name="Скругленный прямоугольник 6"/>
          <p:cNvSpPr/>
          <p:nvPr/>
        </p:nvSpPr>
        <p:spPr>
          <a:xfrm>
            <a:off x="3375500" y="2204864"/>
            <a:ext cx="2376264" cy="720080"/>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400" dirty="0" smtClean="0">
                <a:solidFill>
                  <a:schemeClr val="tx1"/>
                </a:solidFill>
              </a:rPr>
              <a:t>Організація роботи</a:t>
            </a:r>
            <a:endParaRPr lang="uk-UA" sz="2400" dirty="0">
              <a:solidFill>
                <a:schemeClr val="tx1"/>
              </a:solidFill>
            </a:endParaRPr>
          </a:p>
        </p:txBody>
      </p:sp>
      <p:sp>
        <p:nvSpPr>
          <p:cNvPr id="8" name="Скругленный прямоугольник 7"/>
          <p:cNvSpPr/>
          <p:nvPr/>
        </p:nvSpPr>
        <p:spPr>
          <a:xfrm>
            <a:off x="214607" y="1707367"/>
            <a:ext cx="2774506" cy="1217577"/>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000" dirty="0" smtClean="0">
                <a:solidFill>
                  <a:schemeClr val="tx1"/>
                </a:solidFill>
              </a:rPr>
              <a:t>Виконання конкретних завдань керівництва</a:t>
            </a:r>
            <a:endParaRPr lang="uk-UA" sz="2000" dirty="0">
              <a:solidFill>
                <a:schemeClr val="tx1"/>
              </a:solidFill>
            </a:endParaRPr>
          </a:p>
        </p:txBody>
      </p:sp>
      <p:sp>
        <p:nvSpPr>
          <p:cNvPr id="9" name="Скругленный прямоугольник 8"/>
          <p:cNvSpPr/>
          <p:nvPr/>
        </p:nvSpPr>
        <p:spPr>
          <a:xfrm>
            <a:off x="5535740" y="620688"/>
            <a:ext cx="2376264" cy="720080"/>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400" b="1" dirty="0" smtClean="0">
                <a:solidFill>
                  <a:schemeClr val="tx1"/>
                </a:solidFill>
                <a:effectLst>
                  <a:outerShdw blurRad="38100" dist="38100" dir="2700000" algn="tl">
                    <a:srgbClr val="000000">
                      <a:alpha val="43137"/>
                    </a:srgbClr>
                  </a:outerShdw>
                </a:effectLst>
              </a:rPr>
              <a:t>Зовнішній аудит</a:t>
            </a:r>
            <a:endParaRPr lang="uk-UA" sz="2400" b="1" dirty="0">
              <a:solidFill>
                <a:schemeClr val="tx1"/>
              </a:solidFill>
              <a:effectLst>
                <a:outerShdw blurRad="38100" dist="38100" dir="2700000" algn="tl">
                  <a:srgbClr val="000000">
                    <a:alpha val="43137"/>
                  </a:srgbClr>
                </a:outerShdw>
              </a:effectLst>
            </a:endParaRPr>
          </a:p>
        </p:txBody>
      </p:sp>
      <p:sp>
        <p:nvSpPr>
          <p:cNvPr id="10" name="Скругленный прямоугольник 9"/>
          <p:cNvSpPr/>
          <p:nvPr/>
        </p:nvSpPr>
        <p:spPr>
          <a:xfrm>
            <a:off x="1201286" y="635980"/>
            <a:ext cx="2376264" cy="720080"/>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400" b="1" dirty="0" smtClean="0">
                <a:solidFill>
                  <a:schemeClr val="tx1"/>
                </a:solidFill>
                <a:effectLst>
                  <a:outerShdw blurRad="38100" dist="38100" dir="2700000" algn="tl">
                    <a:srgbClr val="000000">
                      <a:alpha val="43137"/>
                    </a:srgbClr>
                  </a:outerShdw>
                </a:effectLst>
              </a:rPr>
              <a:t>Внутрішній аудит</a:t>
            </a:r>
            <a:endParaRPr lang="uk-UA" sz="2400" b="1" dirty="0">
              <a:solidFill>
                <a:schemeClr val="tx1"/>
              </a:solidFill>
              <a:effectLst>
                <a:outerShdw blurRad="38100" dist="38100" dir="2700000" algn="tl">
                  <a:srgbClr val="000000">
                    <a:alpha val="43137"/>
                  </a:srgbClr>
                </a:outerShdw>
              </a:effectLst>
            </a:endParaRPr>
          </a:p>
        </p:txBody>
      </p:sp>
      <p:cxnSp>
        <p:nvCxnSpPr>
          <p:cNvPr id="11" name="Прямая соединительная линия 10"/>
          <p:cNvCxnSpPr/>
          <p:nvPr/>
        </p:nvCxnSpPr>
        <p:spPr>
          <a:xfrm flipH="1">
            <a:off x="625222" y="980728"/>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625222" y="980728"/>
            <a:ext cx="0" cy="7266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endCxn id="9" idx="3"/>
          </p:cNvCxnSpPr>
          <p:nvPr/>
        </p:nvCxnSpPr>
        <p:spPr>
          <a:xfrm flipH="1">
            <a:off x="7912004" y="980728"/>
            <a:ext cx="5445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8427781" y="992741"/>
            <a:ext cx="0" cy="726639"/>
          </a:xfrm>
          <a:prstGeom prst="line">
            <a:avLst/>
          </a:prstGeom>
        </p:spPr>
        <p:style>
          <a:lnRef idx="1">
            <a:schemeClr val="accent1"/>
          </a:lnRef>
          <a:fillRef idx="0">
            <a:schemeClr val="accent1"/>
          </a:fillRef>
          <a:effectRef idx="0">
            <a:schemeClr val="accent1"/>
          </a:effectRef>
          <a:fontRef idx="minor">
            <a:schemeClr val="tx1"/>
          </a:fontRef>
        </p:style>
      </p:cxnSp>
      <p:sp>
        <p:nvSpPr>
          <p:cNvPr id="15" name="Скругленный прямоугольник 14"/>
          <p:cNvSpPr/>
          <p:nvPr/>
        </p:nvSpPr>
        <p:spPr>
          <a:xfrm>
            <a:off x="214766" y="3140968"/>
            <a:ext cx="2774506" cy="1224136"/>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000" dirty="0" smtClean="0">
                <a:solidFill>
                  <a:schemeClr val="tx1"/>
                </a:solidFill>
              </a:rPr>
              <a:t>Підпорядкованість та залежність від керівництва </a:t>
            </a:r>
            <a:endParaRPr lang="uk-UA" sz="2000" dirty="0">
              <a:solidFill>
                <a:schemeClr val="tx1"/>
              </a:solidFill>
            </a:endParaRPr>
          </a:p>
        </p:txBody>
      </p:sp>
      <p:sp>
        <p:nvSpPr>
          <p:cNvPr id="16" name="Скругленный прямоугольник 15"/>
          <p:cNvSpPr/>
          <p:nvPr/>
        </p:nvSpPr>
        <p:spPr>
          <a:xfrm>
            <a:off x="6249647" y="3140969"/>
            <a:ext cx="2679746" cy="1224136"/>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000" dirty="0" smtClean="0">
                <a:solidFill>
                  <a:schemeClr val="tx1"/>
                </a:solidFill>
              </a:rPr>
              <a:t>Рівноправне партнерство,незалежність</a:t>
            </a:r>
            <a:endParaRPr lang="uk-UA" sz="2000" dirty="0">
              <a:solidFill>
                <a:schemeClr val="tx1"/>
              </a:solidFill>
            </a:endParaRPr>
          </a:p>
        </p:txBody>
      </p:sp>
      <p:sp>
        <p:nvSpPr>
          <p:cNvPr id="17" name="Скругленный прямоугольник 16"/>
          <p:cNvSpPr/>
          <p:nvPr/>
        </p:nvSpPr>
        <p:spPr>
          <a:xfrm>
            <a:off x="3375500" y="3501008"/>
            <a:ext cx="2376264" cy="720080"/>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400" dirty="0" smtClean="0">
                <a:solidFill>
                  <a:schemeClr val="tx1"/>
                </a:solidFill>
              </a:rPr>
              <a:t>Взаємовідносини</a:t>
            </a:r>
            <a:endParaRPr lang="uk-UA" sz="2400" dirty="0">
              <a:solidFill>
                <a:schemeClr val="tx1"/>
              </a:solidFill>
            </a:endParaRPr>
          </a:p>
        </p:txBody>
      </p:sp>
      <p:cxnSp>
        <p:nvCxnSpPr>
          <p:cNvPr id="18" name="Прямая со стрелкой 17"/>
          <p:cNvCxnSpPr>
            <a:stCxn id="7" idx="1"/>
          </p:cNvCxnSpPr>
          <p:nvPr/>
        </p:nvCxnSpPr>
        <p:spPr>
          <a:xfrm flipH="1">
            <a:off x="2995446" y="2564904"/>
            <a:ext cx="380054" cy="120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7" idx="3"/>
          </p:cNvCxnSpPr>
          <p:nvPr/>
        </p:nvCxnSpPr>
        <p:spPr>
          <a:xfrm>
            <a:off x="5751764" y="2564904"/>
            <a:ext cx="409510" cy="120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17" idx="1"/>
          </p:cNvCxnSpPr>
          <p:nvPr/>
        </p:nvCxnSpPr>
        <p:spPr>
          <a:xfrm flipH="1">
            <a:off x="2959442" y="3861048"/>
            <a:ext cx="41605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17" idx="3"/>
          </p:cNvCxnSpPr>
          <p:nvPr/>
        </p:nvCxnSpPr>
        <p:spPr>
          <a:xfrm>
            <a:off x="5751764" y="3861048"/>
            <a:ext cx="4465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Скругленный прямоугольник 21"/>
          <p:cNvSpPr/>
          <p:nvPr/>
        </p:nvSpPr>
        <p:spPr>
          <a:xfrm>
            <a:off x="6202267" y="1754832"/>
            <a:ext cx="2774506" cy="1170112"/>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000" dirty="0" smtClean="0">
                <a:solidFill>
                  <a:schemeClr val="tx1"/>
                </a:solidFill>
              </a:rPr>
              <a:t>Визначається аудитором самостійно</a:t>
            </a:r>
            <a:endParaRPr lang="uk-UA" sz="2000" dirty="0">
              <a:solidFill>
                <a:schemeClr val="tx1"/>
              </a:solidFill>
            </a:endParaRPr>
          </a:p>
        </p:txBody>
      </p:sp>
      <p:sp>
        <p:nvSpPr>
          <p:cNvPr id="23" name="Скругленный прямоугольник 22"/>
          <p:cNvSpPr/>
          <p:nvPr/>
        </p:nvSpPr>
        <p:spPr>
          <a:xfrm>
            <a:off x="199502" y="4581127"/>
            <a:ext cx="2774506" cy="1080121"/>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000" dirty="0" smtClean="0">
                <a:solidFill>
                  <a:schemeClr val="tx1"/>
                </a:solidFill>
              </a:rPr>
              <a:t>За штатним розкладом </a:t>
            </a:r>
            <a:endParaRPr lang="uk-UA" sz="2000" dirty="0">
              <a:solidFill>
                <a:schemeClr val="tx1"/>
              </a:solidFill>
            </a:endParaRPr>
          </a:p>
        </p:txBody>
      </p:sp>
      <p:sp>
        <p:nvSpPr>
          <p:cNvPr id="25" name="Скругленный прямоугольник 24"/>
          <p:cNvSpPr/>
          <p:nvPr/>
        </p:nvSpPr>
        <p:spPr>
          <a:xfrm>
            <a:off x="3369866" y="4761147"/>
            <a:ext cx="2376264" cy="720080"/>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400" dirty="0" smtClean="0">
                <a:solidFill>
                  <a:schemeClr val="tx1"/>
                </a:solidFill>
              </a:rPr>
              <a:t>Оплата </a:t>
            </a:r>
            <a:endParaRPr lang="uk-UA" sz="2400" dirty="0">
              <a:solidFill>
                <a:schemeClr val="tx1"/>
              </a:solidFill>
            </a:endParaRPr>
          </a:p>
        </p:txBody>
      </p:sp>
      <p:cxnSp>
        <p:nvCxnSpPr>
          <p:cNvPr id="26" name="Прямая со стрелкой 25"/>
          <p:cNvCxnSpPr/>
          <p:nvPr/>
        </p:nvCxnSpPr>
        <p:spPr>
          <a:xfrm flipH="1">
            <a:off x="2931806" y="5144728"/>
            <a:ext cx="41605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25" idx="3"/>
          </p:cNvCxnSpPr>
          <p:nvPr/>
        </p:nvCxnSpPr>
        <p:spPr>
          <a:xfrm>
            <a:off x="5746130" y="5121187"/>
            <a:ext cx="50351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Скругленный прямоугольник 27"/>
          <p:cNvSpPr/>
          <p:nvPr/>
        </p:nvSpPr>
        <p:spPr>
          <a:xfrm>
            <a:off x="6300192" y="4671144"/>
            <a:ext cx="2774506" cy="990104"/>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000" dirty="0" smtClean="0">
                <a:solidFill>
                  <a:schemeClr val="tx1"/>
                </a:solidFill>
              </a:rPr>
              <a:t>За договором </a:t>
            </a:r>
            <a:endParaRPr lang="uk-UA" sz="2000" dirty="0">
              <a:solidFill>
                <a:schemeClr val="tx1"/>
              </a:solidFill>
            </a:endParaRPr>
          </a:p>
        </p:txBody>
      </p:sp>
      <p:pic>
        <p:nvPicPr>
          <p:cNvPr id="5128" name="Picture 8" descr="Картинки по запросу золотые человечки для презентац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420" y="4221088"/>
            <a:ext cx="2732383" cy="2727830"/>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Прямая соединительная линия 37"/>
          <p:cNvCxnSpPr>
            <a:stCxn id="7" idx="2"/>
            <a:endCxn id="17" idx="0"/>
          </p:cNvCxnSpPr>
          <p:nvPr/>
        </p:nvCxnSpPr>
        <p:spPr>
          <a:xfrm>
            <a:off x="4563632" y="2924944"/>
            <a:ext cx="0" cy="576064"/>
          </a:xfrm>
          <a:prstGeom prst="line">
            <a:avLst/>
          </a:prstGeom>
          <a:ln w="44450">
            <a:prstDash val="sysDot"/>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4557998" y="4221088"/>
            <a:ext cx="0" cy="576064"/>
          </a:xfrm>
          <a:prstGeom prst="line">
            <a:avLst/>
          </a:prstGeom>
          <a:ln w="444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92927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234351" y="678056"/>
            <a:ext cx="8714786" cy="3945148"/>
            <a:chOff x="186971" y="1988840"/>
            <a:chExt cx="8714786" cy="3945148"/>
          </a:xfrm>
        </p:grpSpPr>
        <p:sp>
          <p:nvSpPr>
            <p:cNvPr id="4" name="Скругленный прямоугольник 3"/>
            <p:cNvSpPr/>
            <p:nvPr/>
          </p:nvSpPr>
          <p:spPr>
            <a:xfrm>
              <a:off x="3347864" y="3573016"/>
              <a:ext cx="2376264" cy="720080"/>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400" dirty="0" smtClean="0">
                  <a:solidFill>
                    <a:schemeClr val="tx1"/>
                  </a:solidFill>
                </a:rPr>
                <a:t>Кваліфікація</a:t>
              </a:r>
              <a:endParaRPr lang="uk-UA" sz="2400" dirty="0">
                <a:solidFill>
                  <a:schemeClr val="tx1"/>
                </a:solidFill>
              </a:endParaRPr>
            </a:p>
          </p:txBody>
        </p:sp>
        <p:sp>
          <p:nvSpPr>
            <p:cNvPr id="5" name="Скругленный прямоугольник 4"/>
            <p:cNvSpPr/>
            <p:nvPr/>
          </p:nvSpPr>
          <p:spPr>
            <a:xfrm>
              <a:off x="186971" y="3204242"/>
              <a:ext cx="2774506" cy="1217578"/>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000" dirty="0" smtClean="0">
                  <a:solidFill>
                    <a:schemeClr val="tx1"/>
                  </a:solidFill>
                </a:rPr>
                <a:t>Визначається за розсудом керівництвом</a:t>
              </a:r>
              <a:endParaRPr lang="uk-UA" sz="2000" dirty="0">
                <a:solidFill>
                  <a:schemeClr val="tx1"/>
                </a:solidFill>
              </a:endParaRPr>
            </a:p>
          </p:txBody>
        </p:sp>
        <p:sp>
          <p:nvSpPr>
            <p:cNvPr id="6" name="Скругленный прямоугольник 5"/>
            <p:cNvSpPr/>
            <p:nvPr/>
          </p:nvSpPr>
          <p:spPr>
            <a:xfrm>
              <a:off x="5508104" y="1988840"/>
              <a:ext cx="2376264" cy="720080"/>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400" b="1" dirty="0" smtClean="0">
                  <a:solidFill>
                    <a:schemeClr val="tx1"/>
                  </a:solidFill>
                  <a:effectLst>
                    <a:outerShdw blurRad="50800" dist="38100" dir="2700000" algn="tl" rotWithShape="0">
                      <a:prstClr val="black">
                        <a:alpha val="40000"/>
                      </a:prstClr>
                    </a:outerShdw>
                  </a:effectLst>
                </a:rPr>
                <a:t>Зовнішній аудит</a:t>
              </a:r>
              <a:endParaRPr lang="uk-UA" sz="2400" b="1" dirty="0">
                <a:solidFill>
                  <a:schemeClr val="tx1"/>
                </a:solidFill>
                <a:effectLst>
                  <a:outerShdw blurRad="50800" dist="38100" dir="2700000" algn="tl" rotWithShape="0">
                    <a:prstClr val="black">
                      <a:alpha val="40000"/>
                    </a:prstClr>
                  </a:outerShdw>
                </a:effectLst>
              </a:endParaRPr>
            </a:p>
          </p:txBody>
        </p:sp>
        <p:sp>
          <p:nvSpPr>
            <p:cNvPr id="7" name="Скругленный прямоугольник 6"/>
            <p:cNvSpPr/>
            <p:nvPr/>
          </p:nvSpPr>
          <p:spPr>
            <a:xfrm>
              <a:off x="1173650" y="2004132"/>
              <a:ext cx="2376264" cy="720080"/>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400" b="1" dirty="0" smtClean="0">
                  <a:solidFill>
                    <a:schemeClr val="tx1"/>
                  </a:solidFill>
                  <a:effectLst>
                    <a:outerShdw blurRad="38100" dist="38100" dir="2700000" algn="tl">
                      <a:srgbClr val="000000">
                        <a:alpha val="43137"/>
                      </a:srgbClr>
                    </a:outerShdw>
                  </a:effectLst>
                </a:rPr>
                <a:t>Внутрішній аудит</a:t>
              </a:r>
              <a:endParaRPr lang="uk-UA" sz="2400" b="1" dirty="0">
                <a:solidFill>
                  <a:schemeClr val="tx1"/>
                </a:solidFill>
                <a:effectLst>
                  <a:outerShdw blurRad="38100" dist="38100" dir="2700000" algn="tl">
                    <a:srgbClr val="000000">
                      <a:alpha val="43137"/>
                    </a:srgbClr>
                  </a:outerShdw>
                </a:effectLst>
              </a:endParaRPr>
            </a:p>
          </p:txBody>
        </p:sp>
        <p:cxnSp>
          <p:nvCxnSpPr>
            <p:cNvPr id="8" name="Прямая соединительная линия 7"/>
            <p:cNvCxnSpPr/>
            <p:nvPr/>
          </p:nvCxnSpPr>
          <p:spPr>
            <a:xfrm flipH="1">
              <a:off x="597586" y="2348880"/>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597586" y="2348880"/>
              <a:ext cx="0" cy="855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a:endCxn id="6" idx="3"/>
            </p:cNvCxnSpPr>
            <p:nvPr/>
          </p:nvCxnSpPr>
          <p:spPr>
            <a:xfrm flipH="1">
              <a:off x="7884368" y="2348880"/>
              <a:ext cx="5445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8400145" y="2360893"/>
              <a:ext cx="0" cy="726639"/>
            </a:xfrm>
            <a:prstGeom prst="line">
              <a:avLst/>
            </a:prstGeom>
          </p:spPr>
          <p:style>
            <a:lnRef idx="1">
              <a:schemeClr val="accent1"/>
            </a:lnRef>
            <a:fillRef idx="0">
              <a:schemeClr val="accent1"/>
            </a:fillRef>
            <a:effectRef idx="0">
              <a:schemeClr val="accent1"/>
            </a:effectRef>
            <a:fontRef idx="minor">
              <a:schemeClr val="tx1"/>
            </a:fontRef>
          </p:style>
        </p:cxnSp>
        <p:sp>
          <p:nvSpPr>
            <p:cNvPr id="12" name="Скругленный прямоугольник 11"/>
            <p:cNvSpPr/>
            <p:nvPr/>
          </p:nvSpPr>
          <p:spPr>
            <a:xfrm>
              <a:off x="194431" y="4637844"/>
              <a:ext cx="2774506" cy="1148849"/>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000" dirty="0" smtClean="0">
                  <a:solidFill>
                    <a:schemeClr val="tx1"/>
                  </a:solidFill>
                </a:rPr>
                <a:t>Перед керівництвом</a:t>
              </a:r>
              <a:endParaRPr lang="uk-UA" sz="2000" dirty="0">
                <a:solidFill>
                  <a:schemeClr val="tx1"/>
                </a:solidFill>
              </a:endParaRPr>
            </a:p>
          </p:txBody>
        </p:sp>
        <p:sp>
          <p:nvSpPr>
            <p:cNvPr id="13" name="Скругленный прямоугольник 12"/>
            <p:cNvSpPr/>
            <p:nvPr/>
          </p:nvSpPr>
          <p:spPr>
            <a:xfrm>
              <a:off x="6222011" y="4721865"/>
              <a:ext cx="2679746" cy="1212123"/>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000" dirty="0" smtClean="0">
                  <a:solidFill>
                    <a:schemeClr val="tx1"/>
                  </a:solidFill>
                </a:rPr>
                <a:t>Перед замовником і користувачами </a:t>
              </a:r>
              <a:endParaRPr lang="uk-UA" sz="2000" dirty="0">
                <a:solidFill>
                  <a:schemeClr val="tx1"/>
                </a:solidFill>
              </a:endParaRPr>
            </a:p>
          </p:txBody>
        </p:sp>
        <p:sp>
          <p:nvSpPr>
            <p:cNvPr id="14" name="Скругленный прямоугольник 13"/>
            <p:cNvSpPr/>
            <p:nvPr/>
          </p:nvSpPr>
          <p:spPr>
            <a:xfrm>
              <a:off x="3384995" y="5066613"/>
              <a:ext cx="2376264" cy="720080"/>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400" dirty="0" smtClean="0">
                  <a:solidFill>
                    <a:schemeClr val="tx1"/>
                  </a:solidFill>
                </a:rPr>
                <a:t>Відповідальність</a:t>
              </a:r>
              <a:endParaRPr lang="uk-UA" sz="2400" dirty="0">
                <a:solidFill>
                  <a:schemeClr val="tx1"/>
                </a:solidFill>
              </a:endParaRPr>
            </a:p>
          </p:txBody>
        </p:sp>
        <p:cxnSp>
          <p:nvCxnSpPr>
            <p:cNvPr id="15" name="Прямая со стрелкой 14"/>
            <p:cNvCxnSpPr>
              <a:stCxn id="4" idx="1"/>
            </p:cNvCxnSpPr>
            <p:nvPr/>
          </p:nvCxnSpPr>
          <p:spPr>
            <a:xfrm flipH="1">
              <a:off x="2967810" y="3933056"/>
              <a:ext cx="380054" cy="120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4" idx="3"/>
            </p:cNvCxnSpPr>
            <p:nvPr/>
          </p:nvCxnSpPr>
          <p:spPr>
            <a:xfrm>
              <a:off x="5724128" y="3933056"/>
              <a:ext cx="409510" cy="120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14" idx="1"/>
            </p:cNvCxnSpPr>
            <p:nvPr/>
          </p:nvCxnSpPr>
          <p:spPr>
            <a:xfrm flipH="1">
              <a:off x="2968937" y="5426653"/>
              <a:ext cx="41605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14" idx="3"/>
            </p:cNvCxnSpPr>
            <p:nvPr/>
          </p:nvCxnSpPr>
          <p:spPr>
            <a:xfrm>
              <a:off x="5761259" y="5426653"/>
              <a:ext cx="3735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9" name="Скругленный прямоугольник 18"/>
          <p:cNvSpPr/>
          <p:nvPr/>
        </p:nvSpPr>
        <p:spPr>
          <a:xfrm>
            <a:off x="6261990" y="1728889"/>
            <a:ext cx="2774506" cy="1196055"/>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000" dirty="0" smtClean="0">
                <a:solidFill>
                  <a:schemeClr val="tx1"/>
                </a:solidFill>
              </a:rPr>
              <a:t>Регламентується державою</a:t>
            </a:r>
            <a:endParaRPr lang="uk-UA" sz="2000" dirty="0">
              <a:solidFill>
                <a:schemeClr val="tx1"/>
              </a:solidFill>
            </a:endParaRPr>
          </a:p>
        </p:txBody>
      </p:sp>
      <p:sp>
        <p:nvSpPr>
          <p:cNvPr id="20" name="Скругленный прямоугольник 19"/>
          <p:cNvSpPr/>
          <p:nvPr/>
        </p:nvSpPr>
        <p:spPr>
          <a:xfrm>
            <a:off x="3395244" y="5127260"/>
            <a:ext cx="2376264" cy="720080"/>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400" dirty="0" smtClean="0">
                <a:solidFill>
                  <a:schemeClr val="tx1"/>
                </a:solidFill>
              </a:rPr>
              <a:t>Звітність</a:t>
            </a:r>
            <a:endParaRPr lang="uk-UA" sz="2400" dirty="0">
              <a:solidFill>
                <a:schemeClr val="tx1"/>
              </a:solidFill>
            </a:endParaRPr>
          </a:p>
        </p:txBody>
      </p:sp>
      <p:sp>
        <p:nvSpPr>
          <p:cNvPr id="21" name="Скругленный прямоугольник 20"/>
          <p:cNvSpPr/>
          <p:nvPr/>
        </p:nvSpPr>
        <p:spPr>
          <a:xfrm>
            <a:off x="241811" y="4695212"/>
            <a:ext cx="2774506" cy="1512168"/>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000" dirty="0" smtClean="0">
                <a:solidFill>
                  <a:schemeClr val="tx1"/>
                </a:solidFill>
              </a:rPr>
              <a:t>Перед керівництвом у вигляді актів,звітів,рекомендацій</a:t>
            </a:r>
            <a:endParaRPr lang="uk-UA" sz="2000" dirty="0">
              <a:solidFill>
                <a:schemeClr val="tx1"/>
              </a:solidFill>
            </a:endParaRPr>
          </a:p>
        </p:txBody>
      </p:sp>
      <p:sp>
        <p:nvSpPr>
          <p:cNvPr id="22" name="Скругленный прямоугольник 21"/>
          <p:cNvSpPr/>
          <p:nvPr/>
        </p:nvSpPr>
        <p:spPr>
          <a:xfrm>
            <a:off x="6189763" y="4797152"/>
            <a:ext cx="2774506" cy="1512168"/>
          </a:xfrm>
          <a:prstGeom prst="round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uk-UA" sz="2000" dirty="0" smtClean="0">
                <a:solidFill>
                  <a:schemeClr val="tx1"/>
                </a:solidFill>
              </a:rPr>
              <a:t>Перед третіми особами, у вигляди аудиторського висновку</a:t>
            </a:r>
            <a:endParaRPr lang="uk-UA" sz="2000" dirty="0">
              <a:solidFill>
                <a:schemeClr val="tx1"/>
              </a:solidFill>
            </a:endParaRPr>
          </a:p>
        </p:txBody>
      </p:sp>
      <p:cxnSp>
        <p:nvCxnSpPr>
          <p:cNvPr id="23" name="Прямая со стрелкой 22"/>
          <p:cNvCxnSpPr/>
          <p:nvPr/>
        </p:nvCxnSpPr>
        <p:spPr>
          <a:xfrm flipH="1">
            <a:off x="2987824" y="5527870"/>
            <a:ext cx="41605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5796136" y="5527870"/>
            <a:ext cx="3735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170" name="Picture 2" descr="Картинки по запросу человечки для презентации"/>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49378" y="-75561"/>
            <a:ext cx="2342258" cy="2342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07959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4775" y="1556792"/>
            <a:ext cx="7992888" cy="280076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8800" b="1" dirty="0" smtClean="0">
                <a:ln w="11430"/>
                <a:solidFill>
                  <a:schemeClr val="bg2">
                    <a:lumMod val="50000"/>
                  </a:schemeClr>
                </a:solidFill>
                <a:effectLst>
                  <a:outerShdw blurRad="50800" dist="39000" dir="5460000" algn="tl">
                    <a:srgbClr val="000000">
                      <a:alpha val="38000"/>
                    </a:srgbClr>
                  </a:outerShdw>
                </a:effectLst>
              </a:rPr>
              <a:t>ДЯКУЮ ЗА УВАГУ !</a:t>
            </a:r>
            <a:endParaRPr lang="ru-RU" sz="8800" b="1" dirty="0">
              <a:ln w="11430"/>
              <a:solidFill>
                <a:schemeClr val="bg2">
                  <a:lumMod val="50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819565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611560" y="908720"/>
            <a:ext cx="7920880" cy="3168352"/>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uk-UA" sz="3200" dirty="0" smtClean="0">
                <a:latin typeface="+mn-lt"/>
              </a:rPr>
              <a:t>Становлення зовнішнього аудиту практично відбулося, а внутрішній ще перебуває на стадії розвитку, що стримується недостатністю, а здебільшого повною відсутністю необхідної нормативно-правової бази</a:t>
            </a:r>
            <a:r>
              <a:rPr lang="uk-UA" sz="3600" dirty="0" smtClean="0">
                <a:latin typeface="+mn-lt"/>
              </a:rPr>
              <a:t> </a:t>
            </a:r>
            <a:endParaRPr lang="uk-UA" sz="3600" dirty="0">
              <a:latin typeface="+mn-lt"/>
            </a:endParaRPr>
          </a:p>
        </p:txBody>
      </p:sp>
      <p:pic>
        <p:nvPicPr>
          <p:cNvPr id="1028" name="Picture 4" descr="Картинки по запросу нормативно правова баз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12643">
            <a:off x="5362053" y="4042216"/>
            <a:ext cx="381000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25646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484784"/>
            <a:ext cx="5976664" cy="3672408"/>
          </a:xfrm>
        </p:spPr>
        <p:txBody>
          <a:bodyPr>
            <a:normAutofit/>
          </a:bodyPr>
          <a:lstStyle/>
          <a:p>
            <a:pPr algn="ctr"/>
            <a:r>
              <a:rPr lang="uk-UA" sz="3600" dirty="0">
                <a:latin typeface="+mn-lt"/>
              </a:rPr>
              <a:t>Внутрішній аудит не є синонімом </a:t>
            </a:r>
            <a:r>
              <a:rPr lang="uk-UA" sz="3600" dirty="0" smtClean="0">
                <a:latin typeface="+mn-lt"/>
              </a:rPr>
              <a:t>внутрішньогосподарського </a:t>
            </a:r>
            <a:r>
              <a:rPr lang="uk-UA" sz="3600" dirty="0">
                <a:latin typeface="+mn-lt"/>
              </a:rPr>
              <a:t>контролю, а є </a:t>
            </a:r>
            <a:r>
              <a:rPr lang="uk-UA" sz="3600" b="1" dirty="0">
                <a:solidFill>
                  <a:srgbClr val="C00000"/>
                </a:solidFill>
                <a:latin typeface="+mn-lt"/>
              </a:rPr>
              <a:t>основною його </a:t>
            </a:r>
            <a:r>
              <a:rPr lang="uk-UA" sz="3600" b="1" dirty="0" smtClean="0">
                <a:solidFill>
                  <a:srgbClr val="C00000"/>
                </a:solidFill>
                <a:latin typeface="+mn-lt"/>
              </a:rPr>
              <a:t>складовою</a:t>
            </a:r>
            <a:r>
              <a:rPr lang="uk-UA" sz="5400" dirty="0">
                <a:solidFill>
                  <a:srgbClr val="C00000"/>
                </a:solidFill>
              </a:rPr>
              <a:t/>
            </a:r>
            <a:br>
              <a:rPr lang="uk-UA" sz="5400" dirty="0">
                <a:solidFill>
                  <a:srgbClr val="C00000"/>
                </a:solidFill>
              </a:rPr>
            </a:br>
            <a:endParaRPr lang="uk-UA" dirty="0">
              <a:solidFill>
                <a:srgbClr val="C00000"/>
              </a:solidFill>
            </a:endParaRPr>
          </a:p>
        </p:txBody>
      </p:sp>
      <p:pic>
        <p:nvPicPr>
          <p:cNvPr id="3074" name="Picture 2" descr="Картинки по запросу восклицательный знак картинки"/>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9192" y1="8222" x2="9192" y2="8222"/>
                        <a14:foregroundMark x1="13649" y1="16000" x2="13649" y2="16000"/>
                        <a14:foregroundMark x1="19499" y1="28889" x2="19499" y2="28889"/>
                        <a14:foregroundMark x1="33983" y1="36444" x2="33983" y2="36444"/>
                        <a14:foregroundMark x1="49304" y1="26667" x2="49304" y2="26667"/>
                        <a14:foregroundMark x1="34819" y1="91333" x2="34819" y2="91333"/>
                        <a14:foregroundMark x1="42618" y1="93333" x2="42618" y2="93333"/>
                        <a14:foregroundMark x1="5571" y1="6444" x2="5571" y2="6444"/>
                        <a14:foregroundMark x1="5571" y1="6444" x2="5571" y2="6444"/>
                        <a14:foregroundMark x1="9192" y1="12444" x2="9192" y2="12444"/>
                        <a14:foregroundMark x1="13649" y1="12444" x2="13649" y2="12444"/>
                        <a14:foregroundMark x1="23120" y1="30000" x2="23120" y2="30000"/>
                        <a14:foregroundMark x1="87187" y1="75111" x2="87187" y2="75111"/>
                        <a14:foregroundMark x1="88579" y1="72889" x2="88579" y2="72889"/>
                        <a14:foregroundMark x1="89415" y1="78000" x2="89415" y2="78000"/>
                        <a14:foregroundMark x1="8914" y1="3111" x2="8914" y2="3111"/>
                      </a14:backgroundRemoval>
                    </a14:imgEffect>
                  </a14:imgLayer>
                </a14:imgProps>
              </a:ext>
              <a:ext uri="{28A0092B-C50C-407E-A947-70E740481C1C}">
                <a14:useLocalDpi xmlns:a14="http://schemas.microsoft.com/office/drawing/2010/main" val="0"/>
              </a:ext>
            </a:extLst>
          </a:blip>
          <a:srcRect/>
          <a:stretch>
            <a:fillRect/>
          </a:stretch>
        </p:blipFill>
        <p:spPr bwMode="auto">
          <a:xfrm>
            <a:off x="6121077" y="1735038"/>
            <a:ext cx="3419475" cy="4286250"/>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467544" y="2420888"/>
            <a:ext cx="5976664" cy="2016224"/>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uk-UA" sz="5400" dirty="0" smtClean="0"/>
              <a:t/>
            </a:r>
            <a:br>
              <a:rPr lang="uk-UA" sz="5400" dirty="0" smtClean="0"/>
            </a:br>
            <a:endParaRPr lang="uk-UA" dirty="0"/>
          </a:p>
        </p:txBody>
      </p:sp>
      <p:sp>
        <p:nvSpPr>
          <p:cNvPr id="6" name="Заголовок 1"/>
          <p:cNvSpPr txBox="1">
            <a:spLocks/>
          </p:cNvSpPr>
          <p:nvPr/>
        </p:nvSpPr>
        <p:spPr>
          <a:xfrm>
            <a:off x="1475656" y="116632"/>
            <a:ext cx="5976664" cy="1368152"/>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uk-UA" sz="4000" b="1" i="1" dirty="0" smtClean="0">
                <a:solidFill>
                  <a:schemeClr val="bg2">
                    <a:lumMod val="25000"/>
                  </a:schemeClr>
                </a:solidFill>
                <a:effectLst>
                  <a:outerShdw blurRad="38100" dist="38100" dir="2700000" algn="tl">
                    <a:srgbClr val="000000">
                      <a:alpha val="43137"/>
                    </a:srgbClr>
                  </a:outerShdw>
                </a:effectLst>
                <a:latin typeface="+mn-lt"/>
              </a:rPr>
              <a:t>Важливо знати </a:t>
            </a:r>
            <a:r>
              <a:rPr lang="uk-UA" sz="4400" dirty="0" smtClean="0">
                <a:solidFill>
                  <a:schemeClr val="bg2">
                    <a:lumMod val="25000"/>
                  </a:schemeClr>
                </a:solidFill>
              </a:rPr>
              <a:t/>
            </a:r>
            <a:br>
              <a:rPr lang="uk-UA" sz="4400" dirty="0" smtClean="0">
                <a:solidFill>
                  <a:schemeClr val="bg2">
                    <a:lumMod val="25000"/>
                  </a:schemeClr>
                </a:solidFill>
              </a:rPr>
            </a:br>
            <a:endParaRPr lang="uk-UA" sz="4400" dirty="0">
              <a:solidFill>
                <a:schemeClr val="bg2">
                  <a:lumMod val="25000"/>
                </a:schemeClr>
              </a:solidFill>
            </a:endParaRPr>
          </a:p>
        </p:txBody>
      </p:sp>
      <p:cxnSp>
        <p:nvCxnSpPr>
          <p:cNvPr id="7" name="Прямая соединительная линия 6"/>
          <p:cNvCxnSpPr/>
          <p:nvPr/>
        </p:nvCxnSpPr>
        <p:spPr>
          <a:xfrm>
            <a:off x="179512" y="800708"/>
            <a:ext cx="864096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40198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340768"/>
            <a:ext cx="8305800" cy="1287016"/>
          </a:xfrm>
        </p:spPr>
        <p:txBody>
          <a:bodyPr>
            <a:noAutofit/>
          </a:bodyPr>
          <a:lstStyle/>
          <a:p>
            <a:pPr algn="ctr"/>
            <a:r>
              <a:rPr lang="uk-UA" sz="3200" dirty="0">
                <a:latin typeface="+mn-lt"/>
              </a:rPr>
              <a:t>Проведений аналіз спеціальної літератури дозволив встановити, що єдиного підходу до поняття як «зовнішнього» так і «внутрішнього аудиту» </a:t>
            </a:r>
            <a:r>
              <a:rPr lang="uk-UA" sz="3200" dirty="0" smtClean="0">
                <a:latin typeface="+mn-lt"/>
              </a:rPr>
              <a:t>немає </a:t>
            </a:r>
            <a:endParaRPr lang="uk-UA" sz="3200" dirty="0">
              <a:latin typeface="+mn-lt"/>
            </a:endParaRPr>
          </a:p>
        </p:txBody>
      </p:sp>
      <p:pic>
        <p:nvPicPr>
          <p:cNvPr id="1026" name="Picture 2" descr="Картинки по запросу человечки для презентаци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852936"/>
            <a:ext cx="7272808" cy="36426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20691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484784"/>
            <a:ext cx="5893253" cy="3744416"/>
          </a:xfrm>
        </p:spPr>
        <p:txBody>
          <a:bodyPr>
            <a:noAutofit/>
          </a:bodyPr>
          <a:lstStyle/>
          <a:p>
            <a:pPr algn="just"/>
            <a:r>
              <a:rPr lang="uk-UA" sz="2800" dirty="0" smtClean="0">
                <a:latin typeface="+mn-lt"/>
              </a:rPr>
              <a:t>В процесі </a:t>
            </a:r>
            <a:r>
              <a:rPr lang="uk-UA" sz="2800" dirty="0">
                <a:latin typeface="+mn-lt"/>
              </a:rPr>
              <a:t>порівняння суб’єктів контролю було встановлено їх спільні та відмінні риси, серед яких </a:t>
            </a:r>
            <a:r>
              <a:rPr lang="uk-UA" sz="2800" b="1" dirty="0">
                <a:latin typeface="+mn-lt"/>
              </a:rPr>
              <a:t>система ризиків </a:t>
            </a:r>
            <a:r>
              <a:rPr lang="uk-UA" sz="2800" dirty="0">
                <a:latin typeface="+mn-lt"/>
              </a:rPr>
              <a:t>має безпосереднє відношення до процесу аудиту та вміння управляти якими скоротить витрати та забезпечить ефективну діяльність підприємства </a:t>
            </a:r>
          </a:p>
        </p:txBody>
      </p:sp>
      <p:pic>
        <p:nvPicPr>
          <p:cNvPr id="2050" name="Picture 2" descr="3d empresário olhando através de uma lupa, ilustração com fundo branco isolado Imagens - 65079885"/>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00" b="99778" l="0" r="95364"/>
                    </a14:imgEffect>
                  </a14:imgLayer>
                </a14:imgProps>
              </a:ext>
              <a:ext uri="{28A0092B-C50C-407E-A947-70E740481C1C}">
                <a14:useLocalDpi xmlns:a14="http://schemas.microsoft.com/office/drawing/2010/main" val="0"/>
              </a:ext>
            </a:extLst>
          </a:blip>
          <a:srcRect/>
          <a:stretch>
            <a:fillRect/>
          </a:stretch>
        </p:blipFill>
        <p:spPr bwMode="auto">
          <a:xfrm>
            <a:off x="6072765" y="1484784"/>
            <a:ext cx="2876550" cy="428625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txBox="1">
            <a:spLocks/>
          </p:cNvSpPr>
          <p:nvPr/>
        </p:nvSpPr>
        <p:spPr>
          <a:xfrm>
            <a:off x="611560" y="116632"/>
            <a:ext cx="7920880" cy="1368152"/>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uk-UA" sz="3600" b="1" i="1" dirty="0" smtClean="0">
                <a:solidFill>
                  <a:schemeClr val="bg2">
                    <a:lumMod val="25000"/>
                  </a:schemeClr>
                </a:solidFill>
                <a:effectLst>
                  <a:outerShdw blurRad="38100" dist="38100" dir="2700000" algn="tl">
                    <a:srgbClr val="000000">
                      <a:alpha val="43137"/>
                    </a:srgbClr>
                  </a:outerShdw>
                </a:effectLst>
                <a:latin typeface="+mn-lt"/>
              </a:rPr>
              <a:t>Порівняння суб’єктів контролю</a:t>
            </a:r>
            <a:r>
              <a:rPr lang="uk-UA" sz="4400" dirty="0" smtClean="0">
                <a:solidFill>
                  <a:schemeClr val="bg2">
                    <a:lumMod val="25000"/>
                  </a:schemeClr>
                </a:solidFill>
              </a:rPr>
              <a:t/>
            </a:r>
            <a:br>
              <a:rPr lang="uk-UA" sz="4400" dirty="0" smtClean="0">
                <a:solidFill>
                  <a:schemeClr val="bg2">
                    <a:lumMod val="25000"/>
                  </a:schemeClr>
                </a:solidFill>
              </a:rPr>
            </a:br>
            <a:endParaRPr lang="uk-UA" sz="4400" dirty="0">
              <a:solidFill>
                <a:schemeClr val="bg2">
                  <a:lumMod val="25000"/>
                </a:schemeClr>
              </a:solidFill>
            </a:endParaRPr>
          </a:p>
        </p:txBody>
      </p:sp>
      <p:cxnSp>
        <p:nvCxnSpPr>
          <p:cNvPr id="5" name="Прямая соединительная линия 4"/>
          <p:cNvCxnSpPr/>
          <p:nvPr/>
        </p:nvCxnSpPr>
        <p:spPr>
          <a:xfrm>
            <a:off x="179512" y="800708"/>
            <a:ext cx="864096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74056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26396" y="1244106"/>
            <a:ext cx="4008884" cy="3409030"/>
          </a:xfrm>
        </p:spPr>
        <p:txBody>
          <a:bodyPr>
            <a:noAutofit/>
          </a:bodyPr>
          <a:lstStyle/>
          <a:p>
            <a:pPr algn="ctr"/>
            <a:r>
              <a:rPr lang="uk-UA" sz="2800" dirty="0">
                <a:latin typeface="+mn-lt"/>
              </a:rPr>
              <a:t>Основна відмінність внутрішнього аудиту від зовнішнього полягає в тому, що внутрішній аудит спрямований не тільки на констатацію, контроль і підтвердження фактів, </a:t>
            </a:r>
          </a:p>
        </p:txBody>
      </p:sp>
      <p:cxnSp>
        <p:nvCxnSpPr>
          <p:cNvPr id="3" name="Прямая соединительная линия 2"/>
          <p:cNvCxnSpPr/>
          <p:nvPr/>
        </p:nvCxnSpPr>
        <p:spPr>
          <a:xfrm>
            <a:off x="179512" y="800708"/>
            <a:ext cx="864096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Заголовок 1"/>
          <p:cNvSpPr txBox="1">
            <a:spLocks/>
          </p:cNvSpPr>
          <p:nvPr/>
        </p:nvSpPr>
        <p:spPr>
          <a:xfrm>
            <a:off x="611560" y="116632"/>
            <a:ext cx="7920880" cy="1368152"/>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uk-UA" sz="3600" b="1" i="1" dirty="0" smtClean="0">
                <a:solidFill>
                  <a:schemeClr val="bg2">
                    <a:lumMod val="25000"/>
                  </a:schemeClr>
                </a:solidFill>
                <a:effectLst>
                  <a:outerShdw blurRad="38100" dist="38100" dir="2700000" algn="tl">
                    <a:srgbClr val="000000">
                      <a:alpha val="43137"/>
                    </a:srgbClr>
                  </a:outerShdw>
                </a:effectLst>
                <a:latin typeface="+mn-lt"/>
              </a:rPr>
              <a:t>Основна відмінність</a:t>
            </a:r>
            <a:r>
              <a:rPr lang="uk-UA" sz="4400" b="1" i="1" dirty="0" smtClean="0">
                <a:solidFill>
                  <a:schemeClr val="bg2">
                    <a:lumMod val="25000"/>
                  </a:schemeClr>
                </a:solidFill>
                <a:effectLst>
                  <a:outerShdw blurRad="38100" dist="38100" dir="2700000" algn="tl">
                    <a:srgbClr val="000000">
                      <a:alpha val="43137"/>
                    </a:srgbClr>
                  </a:outerShdw>
                </a:effectLst>
              </a:rPr>
              <a:t/>
            </a:r>
            <a:br>
              <a:rPr lang="uk-UA" sz="4400" b="1" i="1" dirty="0" smtClean="0">
                <a:solidFill>
                  <a:schemeClr val="bg2">
                    <a:lumMod val="25000"/>
                  </a:schemeClr>
                </a:solidFill>
                <a:effectLst>
                  <a:outerShdw blurRad="38100" dist="38100" dir="2700000" algn="tl">
                    <a:srgbClr val="000000">
                      <a:alpha val="43137"/>
                    </a:srgbClr>
                  </a:outerShdw>
                </a:effectLst>
              </a:rPr>
            </a:br>
            <a:endParaRPr lang="uk-UA" sz="4400" b="1" i="1" dirty="0">
              <a:solidFill>
                <a:schemeClr val="bg2">
                  <a:lumMod val="25000"/>
                </a:schemeClr>
              </a:solidFill>
              <a:effectLst>
                <a:outerShdw blurRad="38100" dist="38100" dir="2700000" algn="tl">
                  <a:srgbClr val="000000">
                    <a:alpha val="43137"/>
                  </a:srgbClr>
                </a:outerShdw>
              </a:effectLst>
            </a:endParaRPr>
          </a:p>
        </p:txBody>
      </p:sp>
      <p:pic>
        <p:nvPicPr>
          <p:cNvPr id="3074" name="Picture 2" descr="Картинки по запросу фон для презентации ауди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93" y="1484784"/>
            <a:ext cx="4471122" cy="2868971"/>
          </a:xfrm>
          <a:prstGeom prst="rect">
            <a:avLst/>
          </a:prstGeom>
          <a:noFill/>
          <a:extLst>
            <a:ext uri="{909E8E84-426E-40DD-AFC4-6F175D3DCCD1}">
              <a14:hiddenFill xmlns:a14="http://schemas.microsoft.com/office/drawing/2010/main">
                <a:solidFill>
                  <a:srgbClr val="FFFFFF"/>
                </a:solidFill>
              </a14:hiddenFill>
            </a:ext>
          </a:extLst>
        </p:spPr>
      </p:pic>
      <p:sp>
        <p:nvSpPr>
          <p:cNvPr id="12" name="Заголовок 1"/>
          <p:cNvSpPr txBox="1">
            <a:spLocks/>
          </p:cNvSpPr>
          <p:nvPr/>
        </p:nvSpPr>
        <p:spPr>
          <a:xfrm>
            <a:off x="514672" y="4797152"/>
            <a:ext cx="8305800" cy="1143000"/>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uk-UA" sz="2800" dirty="0">
                <a:latin typeface="+mn-lt"/>
              </a:rPr>
              <a:t>які вже здійснились, але й на всебічне дослідження роботи підприємства, надання консультацій, тобто орієнтований на майбутнє</a:t>
            </a:r>
            <a:r>
              <a:rPr lang="uk-UA" sz="2800" dirty="0"/>
              <a:t>. </a:t>
            </a:r>
            <a:endParaRPr lang="uk-UA" sz="2800" dirty="0">
              <a:latin typeface="+mn-lt"/>
            </a:endParaRPr>
          </a:p>
        </p:txBody>
      </p:sp>
    </p:spTree>
    <p:extLst>
      <p:ext uri="{BB962C8B-B14F-4D97-AF65-F5344CB8AC3E}">
        <p14:creationId xmlns:p14="http://schemas.microsoft.com/office/powerpoint/2010/main" val="88712945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67786"/>
            <a:ext cx="8244408" cy="1143000"/>
          </a:xfrm>
        </p:spPr>
        <p:txBody>
          <a:bodyPr>
            <a:normAutofit fontScale="90000"/>
          </a:bodyPr>
          <a:lstStyle/>
          <a:p>
            <a:pPr algn="ctr"/>
            <a:r>
              <a:rPr lang="uk-UA" sz="3600" dirty="0">
                <a:latin typeface="+mn-lt"/>
              </a:rPr>
              <a:t>З</a:t>
            </a:r>
            <a:r>
              <a:rPr lang="uk-UA" sz="3600" dirty="0" smtClean="0">
                <a:latin typeface="+mn-lt"/>
              </a:rPr>
              <a:t>амовниками </a:t>
            </a:r>
            <a:r>
              <a:rPr lang="uk-UA" sz="3600" dirty="0">
                <a:latin typeface="+mn-lt"/>
              </a:rPr>
              <a:t>внутрішнього аудиту є вище керівництво підприємств і організацій (рада директорів, дирекція</a:t>
            </a:r>
            <a:r>
              <a:rPr lang="uk-UA" sz="3600" dirty="0" smtClean="0">
                <a:latin typeface="+mn-lt"/>
              </a:rPr>
              <a:t>)</a:t>
            </a:r>
            <a:r>
              <a:rPr lang="uk-UA" dirty="0" smtClean="0"/>
              <a:t/>
            </a:r>
            <a:br>
              <a:rPr lang="uk-UA" dirty="0" smtClean="0"/>
            </a:br>
            <a:endParaRPr lang="uk-UA" dirty="0"/>
          </a:p>
        </p:txBody>
      </p:sp>
      <p:sp>
        <p:nvSpPr>
          <p:cNvPr id="3" name="Заголовок 1"/>
          <p:cNvSpPr txBox="1">
            <a:spLocks/>
          </p:cNvSpPr>
          <p:nvPr/>
        </p:nvSpPr>
        <p:spPr>
          <a:xfrm>
            <a:off x="386656" y="1396170"/>
            <a:ext cx="8424936" cy="2016224"/>
          </a:xfrm>
          <a:prstGeom prst="rect">
            <a:avLst/>
          </a:prstGeom>
          <a:ln>
            <a:noFill/>
          </a:ln>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uk-UA" sz="3200" dirty="0"/>
          </a:p>
        </p:txBody>
      </p:sp>
      <p:sp>
        <p:nvSpPr>
          <p:cNvPr id="6" name="Заголовок 1"/>
          <p:cNvSpPr txBox="1">
            <a:spLocks/>
          </p:cNvSpPr>
          <p:nvPr/>
        </p:nvSpPr>
        <p:spPr>
          <a:xfrm>
            <a:off x="318187" y="3257584"/>
            <a:ext cx="4973893" cy="1368152"/>
          </a:xfrm>
          <a:prstGeom prst="rect">
            <a:avLst/>
          </a:prstGeom>
        </p:spPr>
        <p:txBody>
          <a:bodyPr vert="horz" lIns="0" tIns="45720" rIns="0" bIns="0" anchor="b">
            <a:normAutofit fontScale="97500" lnSpcReduction="10000"/>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uk-UA" sz="3200" dirty="0" smtClean="0">
                <a:latin typeface="+mn-lt"/>
              </a:rPr>
              <a:t>Замовниками зовнішнього аудиту – власники підприємства (акціонери)</a:t>
            </a:r>
            <a:endParaRPr lang="uk-UA" sz="3200" dirty="0">
              <a:latin typeface="+mn-lt"/>
            </a:endParaRPr>
          </a:p>
        </p:txBody>
      </p:sp>
      <p:pic>
        <p:nvPicPr>
          <p:cNvPr id="5122" name="Picture 2" descr="Картинки по запросу фон для презентации ауди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393472"/>
            <a:ext cx="4464527" cy="44645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Картинки по запросу рукопожатие иконка 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547664" y="4797152"/>
            <a:ext cx="1941004" cy="1455753"/>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txBox="1">
            <a:spLocks/>
          </p:cNvSpPr>
          <p:nvPr/>
        </p:nvSpPr>
        <p:spPr>
          <a:xfrm>
            <a:off x="611560" y="116632"/>
            <a:ext cx="7920880" cy="1368152"/>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uk-UA" sz="3600" b="1" i="1" dirty="0" smtClean="0">
                <a:solidFill>
                  <a:schemeClr val="bg2">
                    <a:lumMod val="25000"/>
                  </a:schemeClr>
                </a:solidFill>
                <a:effectLst>
                  <a:outerShdw blurRad="38100" dist="38100" dir="2700000" algn="tl">
                    <a:srgbClr val="000000">
                      <a:alpha val="43137"/>
                    </a:srgbClr>
                  </a:outerShdw>
                </a:effectLst>
                <a:latin typeface="+mn-lt"/>
              </a:rPr>
              <a:t>Перелік інших відмінностей</a:t>
            </a:r>
            <a:r>
              <a:rPr lang="uk-UA" sz="4400" b="1" i="1" dirty="0" smtClean="0">
                <a:solidFill>
                  <a:schemeClr val="bg2">
                    <a:lumMod val="25000"/>
                  </a:schemeClr>
                </a:solidFill>
                <a:effectLst>
                  <a:outerShdw blurRad="38100" dist="38100" dir="2700000" algn="tl">
                    <a:srgbClr val="000000">
                      <a:alpha val="43137"/>
                    </a:srgbClr>
                  </a:outerShdw>
                </a:effectLst>
              </a:rPr>
              <a:t/>
            </a:r>
            <a:br>
              <a:rPr lang="uk-UA" sz="4400" b="1" i="1" dirty="0" smtClean="0">
                <a:solidFill>
                  <a:schemeClr val="bg2">
                    <a:lumMod val="25000"/>
                  </a:schemeClr>
                </a:solidFill>
                <a:effectLst>
                  <a:outerShdw blurRad="38100" dist="38100" dir="2700000" algn="tl">
                    <a:srgbClr val="000000">
                      <a:alpha val="43137"/>
                    </a:srgbClr>
                  </a:outerShdw>
                </a:effectLst>
              </a:rPr>
            </a:br>
            <a:endParaRPr lang="uk-UA" sz="4400" b="1" i="1" dirty="0">
              <a:solidFill>
                <a:schemeClr val="bg2">
                  <a:lumMod val="25000"/>
                </a:schemeClr>
              </a:solidFill>
              <a:effectLst>
                <a:outerShdw blurRad="38100" dist="38100" dir="2700000" algn="tl">
                  <a:srgbClr val="000000">
                    <a:alpha val="43137"/>
                  </a:srgbClr>
                </a:outerShdw>
              </a:effectLst>
            </a:endParaRPr>
          </a:p>
        </p:txBody>
      </p:sp>
      <p:cxnSp>
        <p:nvCxnSpPr>
          <p:cNvPr id="12" name="Прямая соединительная линия 11"/>
          <p:cNvCxnSpPr/>
          <p:nvPr/>
        </p:nvCxnSpPr>
        <p:spPr>
          <a:xfrm>
            <a:off x="179512" y="800708"/>
            <a:ext cx="864096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27581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44824"/>
            <a:ext cx="8305800" cy="1143000"/>
          </a:xfrm>
        </p:spPr>
        <p:txBody>
          <a:bodyPr>
            <a:noAutofit/>
          </a:bodyPr>
          <a:lstStyle/>
          <a:p>
            <a:pPr algn="ctr"/>
            <a:r>
              <a:rPr lang="uk-UA" sz="3200" dirty="0">
                <a:latin typeface="+mn-lt"/>
              </a:rPr>
              <a:t>Н</a:t>
            </a:r>
            <a:r>
              <a:rPr lang="uk-UA" sz="3200" dirty="0" smtClean="0">
                <a:latin typeface="+mn-lt"/>
              </a:rPr>
              <a:t>а </a:t>
            </a:r>
            <a:r>
              <a:rPr lang="uk-UA" sz="3200" dirty="0">
                <a:latin typeface="+mn-lt"/>
              </a:rPr>
              <a:t>відміну від зовнішніх аудиторів, які перевіряють компанію щороку і у визначений термін, внутрішній аудит підрозділів компанії зазвичай здійснюють несподівано</a:t>
            </a:r>
          </a:p>
        </p:txBody>
      </p:sp>
      <p:pic>
        <p:nvPicPr>
          <p:cNvPr id="1026" name="Picture 2" descr="Картинки по запросу фон для презентации ауди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928" y="3068960"/>
            <a:ext cx="6912768" cy="3495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39511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775" y="2060848"/>
            <a:ext cx="7847657" cy="1080120"/>
          </a:xfrm>
        </p:spPr>
        <p:txBody>
          <a:bodyPr>
            <a:noAutofit/>
          </a:bodyPr>
          <a:lstStyle/>
          <a:p>
            <a:pPr algn="ctr"/>
            <a:r>
              <a:rPr lang="uk-UA" sz="3200" dirty="0">
                <a:latin typeface="+mn-lt"/>
              </a:rPr>
              <a:t>В</a:t>
            </a:r>
            <a:r>
              <a:rPr lang="uk-UA" sz="3200" dirty="0" smtClean="0">
                <a:latin typeface="+mn-lt"/>
              </a:rPr>
              <a:t>нутрішній </a:t>
            </a:r>
            <a:r>
              <a:rPr lang="uk-UA" sz="3200" dirty="0">
                <a:latin typeface="+mn-lt"/>
              </a:rPr>
              <a:t>аудит порівняно із зовнішнім є більш поглибленим і таким, що враховує специфіку підприємства</a:t>
            </a:r>
          </a:p>
        </p:txBody>
      </p:sp>
      <p:sp>
        <p:nvSpPr>
          <p:cNvPr id="4" name="AutoShape 8" descr="Картинки по запросу фон для презентации ауди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5" name="AutoShape 10" descr="Картинки по запросу фон для презентации ауди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6" name="AutoShape 12" descr="Картинки по запросу фон для презентации аудит"/>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040" name="Picture 16" descr="Картинки по запросу человечки для презентации"/>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389" b="90000" l="9722" r="89931">
                        <a14:foregroundMark x1="57986" y1="11389" x2="57986" y2="11389"/>
                      </a14:backgroundRemoval>
                    </a14:imgEffect>
                  </a14:imgLayer>
                </a14:imgProps>
              </a:ext>
              <a:ext uri="{28A0092B-C50C-407E-A947-70E740481C1C}">
                <a14:useLocalDpi xmlns:a14="http://schemas.microsoft.com/office/drawing/2010/main" val="0"/>
              </a:ext>
            </a:extLst>
          </a:blip>
          <a:srcRect/>
          <a:stretch>
            <a:fillRect/>
          </a:stretch>
        </p:blipFill>
        <p:spPr bwMode="auto">
          <a:xfrm>
            <a:off x="-180528" y="-144463"/>
            <a:ext cx="2159025" cy="269878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Картинки по запросу фон для презентации ауди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335" y="3284984"/>
            <a:ext cx="4968552" cy="26730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Картинки по запросу человечки для презентации"/>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389" b="90000" l="9722" r="89931">
                        <a14:foregroundMark x1="57986" y1="11389" x2="57986" y2="1138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165503" y="-144463"/>
            <a:ext cx="2159025" cy="269878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Картинки по запросу человечки с лупой"/>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333" b="90000" l="9783" r="89946">
                        <a14:backgroundMark x1="79348" y1="76222" x2="79348" y2="76222"/>
                        <a14:backgroundMark x1="74457" y1="78444" x2="74457" y2="78444"/>
                        <a14:backgroundMark x1="60326" y1="75556" x2="60326" y2="75556"/>
                        <a14:backgroundMark x1="60870" y1="73556" x2="60870" y2="73556"/>
                        <a14:backgroundMark x1="58696" y1="77556" x2="58696" y2="77556"/>
                      </a14:backgroundRemoval>
                    </a14:imgEffect>
                  </a14:imgLayer>
                </a14:imgProps>
              </a:ext>
              <a:ext uri="{28A0092B-C50C-407E-A947-70E740481C1C}">
                <a14:useLocalDpi xmlns:a14="http://schemas.microsoft.com/office/drawing/2010/main" val="0"/>
              </a:ext>
            </a:extLst>
          </a:blip>
          <a:srcRect/>
          <a:stretch>
            <a:fillRect/>
          </a:stretch>
        </p:blipFill>
        <p:spPr bwMode="auto">
          <a:xfrm>
            <a:off x="6228184" y="2509086"/>
            <a:ext cx="350520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2" descr="Картинки по запросу человечки с лупой"/>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333" b="90000" l="9783" r="89946">
                        <a14:backgroundMark x1="79348" y1="76222" x2="79348" y2="76222"/>
                        <a14:backgroundMark x1="74457" y1="78444" x2="74457" y2="78444"/>
                        <a14:backgroundMark x1="60326" y1="75556" x2="60326" y2="75556"/>
                        <a14:backgroundMark x1="60870" y1="73556" x2="60870" y2="73556"/>
                        <a14:backgroundMark x1="58696" y1="77556" x2="58696" y2="7755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40568" y="2571750"/>
            <a:ext cx="35052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869797"/>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481</TotalTime>
  <Words>384</Words>
  <Application>Microsoft Office PowerPoint</Application>
  <PresentationFormat>Экран (4:3)</PresentationFormat>
  <Paragraphs>53</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Calibri</vt:lpstr>
      <vt:lpstr>Constantia</vt:lpstr>
      <vt:lpstr>Times New Roman</vt:lpstr>
      <vt:lpstr>Wingdings 2</vt:lpstr>
      <vt:lpstr>Поток</vt:lpstr>
      <vt:lpstr>Презентация PowerPoint</vt:lpstr>
      <vt:lpstr>Презентация PowerPoint</vt:lpstr>
      <vt:lpstr>Внутрішній аудит не є синонімом внутрішньогосподарського контролю, а є основною його складовою </vt:lpstr>
      <vt:lpstr>Проведений аналіз спеціальної літератури дозволив встановити, що єдиного підходу до поняття як «зовнішнього» так і «внутрішнього аудиту» немає </vt:lpstr>
      <vt:lpstr>В процесі порівняння суб’єктів контролю було встановлено їх спільні та відмінні риси, серед яких система ризиків має безпосереднє відношення до процесу аудиту та вміння управляти якими скоротить витрати та забезпечить ефективну діяльність підприємства </vt:lpstr>
      <vt:lpstr>Основна відмінність внутрішнього аудиту від зовнішнього полягає в тому, що внутрішній аудит спрямований не тільки на констатацію, контроль і підтвердження фактів, </vt:lpstr>
      <vt:lpstr>Замовниками внутрішнього аудиту є вище керівництво підприємств і організацій (рада директорів, дирекція) </vt:lpstr>
      <vt:lpstr>На відміну від зовнішніх аудиторів, які перевіряють компанію щороку і у визначений термін, внутрішній аудит підрозділів компанії зазвичай здійснюють несподівано</vt:lpstr>
      <vt:lpstr>Внутрішній аудит порівняно із зовнішнім є більш поглибленим і таким, що враховує специфіку підприємства</vt:lpstr>
      <vt:lpstr>Внутрішній аудит, на противагу зовнішньому, здійснюється безперервно, що дозволяє своєчасно виявити систематичні</vt:lpstr>
      <vt:lpstr>Внутрішній аудит на відміну від зовнішнього характеризується повною відсутністю необхідної нормативно-правової бази, що зумовлює певні труднощі в підприємствах, які прийняли рішення про його створення. </vt:lpstr>
      <vt:lpstr>Проаналізувавши зовнішній та внутрішній аудит, можна виокремити спільні та відміні риси</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36</cp:revision>
  <dcterms:created xsi:type="dcterms:W3CDTF">2017-04-22T09:09:10Z</dcterms:created>
  <dcterms:modified xsi:type="dcterms:W3CDTF">2019-03-10T14:12:31Z</dcterms:modified>
</cp:coreProperties>
</file>