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0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6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9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95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8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4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9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7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2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0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3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9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CC9C-495B-48DF-B261-A7B7DE459D6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7A09-A355-41C7-82BA-83BC01B2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3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5" y="1316181"/>
            <a:ext cx="11471564" cy="36991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mbria" panose="02040503050406030204" pitchFamily="18" charset="0"/>
              </a:rPr>
              <a:t>Основоположні </a:t>
            </a:r>
            <a:r>
              <a:rPr lang="ru-RU" b="1" dirty="0" err="1">
                <a:latin typeface="Cambria" panose="02040503050406030204" pitchFamily="18" charset="0"/>
              </a:rPr>
              <a:t>принципи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</a:rPr>
              <a:t>діяльності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</a:rPr>
              <a:t>внутрішніх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</a:rPr>
              <a:t>аудиторів</a:t>
            </a:r>
            <a:r>
              <a:rPr lang="ru-RU" dirty="0">
                <a:latin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4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419" y="362591"/>
            <a:ext cx="8527472" cy="1293028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Cambria" panose="02040503050406030204" pitchFamily="18" charset="0"/>
              </a:rPr>
              <a:t>6 - </a:t>
            </a:r>
            <a:r>
              <a:rPr lang="ru-RU" sz="4400" dirty="0">
                <a:latin typeface="Cambria" panose="02040503050406030204" pitchFamily="18" charset="0"/>
              </a:rPr>
              <a:t>Принцип </a:t>
            </a:r>
            <a:r>
              <a:rPr lang="uk-UA" sz="4400" dirty="0">
                <a:latin typeface="Cambria" panose="02040503050406030204" pitchFamily="18" charset="0"/>
              </a:rPr>
              <a:t>в</a:t>
            </a:r>
            <a:r>
              <a:rPr lang="ru-RU" sz="4400" dirty="0" err="1">
                <a:latin typeface="Cambria" panose="02040503050406030204" pitchFamily="18" charset="0"/>
              </a:rPr>
              <a:t>ідокремленості</a:t>
            </a:r>
            <a:r>
              <a:rPr lang="ru-RU" sz="4400" dirty="0">
                <a:latin typeface="Cambria" panose="020405030504060302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4" y="1655620"/>
            <a:ext cx="7148945" cy="45630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Cambria" panose="02040503050406030204" pitchFamily="18" charset="0"/>
              </a:rPr>
              <a:t>Внутрішній</a:t>
            </a:r>
            <a:r>
              <a:rPr lang="ru-RU" sz="2800" dirty="0">
                <a:latin typeface="Cambria" panose="02040503050406030204" pitchFamily="18" charset="0"/>
              </a:rPr>
              <a:t> аудитор не повинен </a:t>
            </a:r>
            <a:r>
              <a:rPr lang="ru-RU" sz="2800" dirty="0" err="1">
                <a:latin typeface="Cambria" panose="02040503050406030204" pitchFamily="18" charset="0"/>
              </a:rPr>
              <a:t>вимагати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виконання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своїх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рекомендацій</a:t>
            </a:r>
            <a:r>
              <a:rPr lang="ru-RU" sz="2800" dirty="0">
                <a:latin typeface="Cambria" panose="02040503050406030204" pitchFamily="18" charset="0"/>
              </a:rPr>
              <a:t> і не повинен бути </a:t>
            </a:r>
            <a:r>
              <a:rPr lang="ru-RU" sz="2800" dirty="0" err="1">
                <a:latin typeface="Cambria" panose="02040503050406030204" pitchFamily="18" charset="0"/>
              </a:rPr>
              <a:t>відповідальним</a:t>
            </a:r>
            <a:r>
              <a:rPr lang="ru-RU" sz="2800" dirty="0">
                <a:latin typeface="Cambria" panose="02040503050406030204" pitchFamily="18" charset="0"/>
              </a:rPr>
              <a:t> за </a:t>
            </a:r>
            <a:r>
              <a:rPr lang="ru-RU" sz="2800" dirty="0" err="1">
                <a:latin typeface="Cambria" panose="02040503050406030204" pitchFamily="18" charset="0"/>
              </a:rPr>
              <a:t>організацію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їх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впровадження</a:t>
            </a:r>
            <a:r>
              <a:rPr lang="ru-RU" sz="2800" dirty="0">
                <a:latin typeface="Cambria" panose="02040503050406030204" pitchFamily="18" charset="0"/>
              </a:rPr>
              <a:t> та </a:t>
            </a:r>
            <a:r>
              <a:rPr lang="ru-RU" sz="2800" dirty="0" err="1">
                <a:latin typeface="Cambria" panose="02040503050406030204" pitchFamily="18" charset="0"/>
              </a:rPr>
              <a:t>результати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  <a:r>
              <a:rPr lang="ru-RU" sz="2800" dirty="0" err="1">
                <a:latin typeface="Cambria" panose="02040503050406030204" pitchFamily="18" charset="0"/>
              </a:rPr>
              <a:t>Він</a:t>
            </a:r>
            <a:r>
              <a:rPr lang="ru-RU" sz="2800" dirty="0">
                <a:latin typeface="Cambria" panose="02040503050406030204" pitchFamily="18" charset="0"/>
              </a:rPr>
              <a:t> не </a:t>
            </a:r>
            <a:r>
              <a:rPr lang="ru-RU" sz="2800" dirty="0" err="1">
                <a:latin typeface="Cambria" panose="02040503050406030204" pitchFamily="18" charset="0"/>
              </a:rPr>
              <a:t>бере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участі</a:t>
            </a:r>
            <a:r>
              <a:rPr lang="ru-RU" sz="2800" dirty="0">
                <a:latin typeface="Cambria" panose="02040503050406030204" pitchFamily="18" charset="0"/>
              </a:rPr>
              <a:t> та не </a:t>
            </a:r>
            <a:r>
              <a:rPr lang="ru-RU" sz="2800" dirty="0" err="1">
                <a:latin typeface="Cambria" panose="02040503050406030204" pitchFamily="18" charset="0"/>
              </a:rPr>
              <a:t>несе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відповідальності</a:t>
            </a:r>
            <a:r>
              <a:rPr lang="ru-RU" sz="2800" dirty="0">
                <a:latin typeface="Cambria" panose="02040503050406030204" pitchFamily="18" charset="0"/>
              </a:rPr>
              <a:t> за </a:t>
            </a:r>
            <a:r>
              <a:rPr lang="ru-RU" sz="2800" dirty="0" err="1">
                <a:latin typeface="Cambria" panose="02040503050406030204" pitchFamily="18" charset="0"/>
              </a:rPr>
              <a:t>коректування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виявлених</a:t>
            </a:r>
            <a:r>
              <a:rPr lang="ru-RU" sz="2800" dirty="0">
                <a:latin typeface="Cambria" panose="02040503050406030204" pitchFamily="18" charset="0"/>
              </a:rPr>
              <a:t> ним </a:t>
            </a:r>
            <a:r>
              <a:rPr lang="ru-RU" sz="2800" dirty="0" err="1">
                <a:latin typeface="Cambria" panose="02040503050406030204" pitchFamily="18" charset="0"/>
              </a:rPr>
              <a:t>відхилень</a:t>
            </a:r>
            <a:r>
              <a:rPr lang="ru-RU" sz="2800" dirty="0" smtClean="0">
                <a:latin typeface="Cambria" panose="02040503050406030204" pitchFamily="18" charset="0"/>
              </a:rPr>
              <a:t>.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2300079"/>
            <a:ext cx="4572001" cy="34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0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04155"/>
            <a:ext cx="8610600" cy="1293028"/>
          </a:xfrm>
        </p:spPr>
        <p:txBody>
          <a:bodyPr>
            <a:normAutofit/>
          </a:bodyPr>
          <a:lstStyle/>
          <a:p>
            <a:r>
              <a:rPr lang="ru-RU" sz="4400" dirty="0" err="1">
                <a:latin typeface="Cambria" panose="02040503050406030204" pitchFamily="18" charset="0"/>
              </a:rPr>
              <a:t>Методологічні</a:t>
            </a:r>
            <a:r>
              <a:rPr lang="ru-RU" sz="4400" dirty="0">
                <a:latin typeface="Cambria" panose="02040503050406030204" pitchFamily="18" charset="0"/>
              </a:rPr>
              <a:t> </a:t>
            </a:r>
            <a:r>
              <a:rPr lang="ru-RU" sz="4400" dirty="0" err="1" smtClean="0">
                <a:latin typeface="Cambria" panose="02040503050406030204" pitchFamily="18" charset="0"/>
              </a:rPr>
              <a:t>принципи</a:t>
            </a:r>
            <a:endParaRPr lang="ru-RU" sz="44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311878"/>
              </p:ext>
            </p:extLst>
          </p:nvPr>
        </p:nvGraphicFramePr>
        <p:xfrm>
          <a:off x="498764" y="1697182"/>
          <a:ext cx="11249890" cy="460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472">
                  <a:extLst>
                    <a:ext uri="{9D8B030D-6E8A-4147-A177-3AD203B41FA5}">
                      <a16:colId xmlns:a16="http://schemas.microsoft.com/office/drawing/2014/main" xmlns="" val="723782792"/>
                    </a:ext>
                  </a:extLst>
                </a:gridCol>
                <a:gridCol w="6913418">
                  <a:extLst>
                    <a:ext uri="{9D8B030D-6E8A-4147-A177-3AD203B41FA5}">
                      <a16:colId xmlns:a16="http://schemas.microsoft.com/office/drawing/2014/main" xmlns="" val="1154884041"/>
                    </a:ext>
                  </a:extLst>
                </a:gridCol>
              </a:tblGrid>
              <a:tr h="2547609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2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Робота, яку</a:t>
                      </a:r>
                    </a:p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виконують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інші</a:t>
                      </a: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аудитори</a:t>
                      </a: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передавати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частину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іншим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аудиторам,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асистентам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експертам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 У той же час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він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контролює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їхню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роботу і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відповідає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кінцеві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919271"/>
                  </a:ext>
                </a:extLst>
              </a:tr>
              <a:tr h="2059026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Документація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документально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оформлює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всі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питання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важливим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доказом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аудиторської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перевірки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34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61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803556"/>
              </p:ext>
            </p:extLst>
          </p:nvPr>
        </p:nvGraphicFramePr>
        <p:xfrm>
          <a:off x="401781" y="1598180"/>
          <a:ext cx="11443854" cy="459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696302801"/>
                    </a:ext>
                  </a:extLst>
                </a:gridCol>
                <a:gridCol w="7481454">
                  <a:extLst>
                    <a:ext uri="{9D8B030D-6E8A-4147-A177-3AD203B41FA5}">
                      <a16:colId xmlns:a16="http://schemas.microsoft.com/office/drawing/2014/main" xmlns="" val="1549729369"/>
                    </a:ext>
                  </a:extLst>
                </a:gridCol>
              </a:tblGrid>
              <a:tr h="1860965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Планування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планує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свою роботу так,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правильно і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своєчасно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завершити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аудиторську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перевірку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889224"/>
                  </a:ext>
                </a:extLst>
              </a:tr>
              <a:tr h="2733837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Аудиторські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свідчення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повинен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отримати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обґрунтовані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підтвердження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достовірності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показників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фінансової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звітності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завдяки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виконанню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незалежних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процедур.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01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5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294060"/>
              </p:ext>
            </p:extLst>
          </p:nvPr>
        </p:nvGraphicFramePr>
        <p:xfrm>
          <a:off x="595745" y="1482435"/>
          <a:ext cx="11291455" cy="468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3258256085"/>
                    </a:ext>
                  </a:extLst>
                </a:gridCol>
                <a:gridCol w="8091055">
                  <a:extLst>
                    <a:ext uri="{9D8B030D-6E8A-4147-A177-3AD203B41FA5}">
                      <a16:colId xmlns:a16="http://schemas.microsoft.com/office/drawing/2014/main" xmlns="" val="1740781341"/>
                    </a:ext>
                  </a:extLst>
                </a:gridCol>
              </a:tblGrid>
              <a:tr h="2341419"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обліку</a:t>
                      </a: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контроль</a:t>
                      </a: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Внутрішньому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аудитору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необхідна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гарантія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того,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облікова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інформація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справді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міститься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звітності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721406"/>
                  </a:ext>
                </a:extLst>
              </a:tr>
              <a:tr h="2341419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Звіт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складання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звітності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Внутрішньому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аудитору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слід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проаналізувати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отримані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результаті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перевірки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свідчення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висловлення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своєї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думки у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звіті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270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1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74727"/>
              </p:ext>
            </p:extLst>
          </p:nvPr>
        </p:nvGraphicFramePr>
        <p:xfrm>
          <a:off x="443345" y="1551709"/>
          <a:ext cx="11291455" cy="493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237">
                  <a:extLst>
                    <a:ext uri="{9D8B030D-6E8A-4147-A177-3AD203B41FA5}">
                      <a16:colId xmlns:a16="http://schemas.microsoft.com/office/drawing/2014/main" xmlns="" val="4012056743"/>
                    </a:ext>
                  </a:extLst>
                </a:gridCol>
                <a:gridCol w="7980218">
                  <a:extLst>
                    <a:ext uri="{9D8B030D-6E8A-4147-A177-3AD203B41FA5}">
                      <a16:colId xmlns:a16="http://schemas.microsoft.com/office/drawing/2014/main" xmlns="" val="1146765872"/>
                    </a:ext>
                  </a:extLst>
                </a:gridCol>
              </a:tblGrid>
              <a:tr h="2442351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Матеріальність</a:t>
                      </a:r>
                      <a:endParaRPr lang="ru-RU" sz="2800" b="0" i="0" kern="1200" dirty="0" smtClean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суттєвість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повинен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звертати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увагу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насамперед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на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суттєві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події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факти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несуттєві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здебільшого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брати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уваги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109514"/>
                  </a:ext>
                </a:extLst>
              </a:tr>
              <a:tr h="2489867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Адекватності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використання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процедур аудиту</a:t>
                      </a: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внутрішнього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аудитора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вимагається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вміло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використати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потрібні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аудиторські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прийоми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для добору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необхідних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свідчень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об'єкти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аудиту.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63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1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38197"/>
              </p:ext>
            </p:extLst>
          </p:nvPr>
        </p:nvGraphicFramePr>
        <p:xfrm>
          <a:off x="346364" y="1828800"/>
          <a:ext cx="11430000" cy="421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927">
                  <a:extLst>
                    <a:ext uri="{9D8B030D-6E8A-4147-A177-3AD203B41FA5}">
                      <a16:colId xmlns:a16="http://schemas.microsoft.com/office/drawing/2014/main" xmlns="" val="3116908499"/>
                    </a:ext>
                  </a:extLst>
                </a:gridCol>
                <a:gridCol w="7998073">
                  <a:extLst>
                    <a:ext uri="{9D8B030D-6E8A-4147-A177-3AD203B41FA5}">
                      <a16:colId xmlns:a16="http://schemas.microsoft.com/office/drawing/2014/main" xmlns="" val="366609748"/>
                    </a:ext>
                  </a:extLst>
                </a:gridCol>
              </a:tblGrid>
              <a:tr h="2039129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Відповідальність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є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відповідальним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наданий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висновок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перед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керівництвом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власниками</a:t>
                      </a:r>
                      <a:r>
                        <a:rPr lang="ru-RU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222097"/>
                  </a:ext>
                </a:extLst>
              </a:tr>
              <a:tr h="2172653"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Поінформованість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керівництва</a:t>
                      </a:r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власників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аудитор повинен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надавати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повну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інформацію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перевірки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керівництву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власникам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906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9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93319"/>
            <a:ext cx="8610600" cy="1293028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Cambria" panose="02040503050406030204" pitchFamily="18" charset="0"/>
              </a:rPr>
              <a:t>Висновки</a:t>
            </a:r>
            <a:endParaRPr lang="ru-RU" sz="48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26" y="1385455"/>
            <a:ext cx="8035637" cy="5029199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Cambria" panose="02040503050406030204" pitchFamily="18" charset="0"/>
              </a:rPr>
              <a:t>Виконання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своїх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обов'язків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внутрішніми</a:t>
            </a:r>
            <a:r>
              <a:rPr lang="ru-RU" sz="3600" dirty="0">
                <a:latin typeface="Cambria" panose="02040503050406030204" pitchFamily="18" charset="0"/>
              </a:rPr>
              <a:t> аудиторами </a:t>
            </a:r>
            <a:r>
              <a:rPr lang="ru-RU" sz="3600" dirty="0" err="1">
                <a:latin typeface="Cambria" panose="02040503050406030204" pitchFamily="18" charset="0"/>
              </a:rPr>
              <a:t>дозволяє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керівництву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підприємства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мати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впевненість</a:t>
            </a:r>
            <a:r>
              <a:rPr lang="ru-RU" sz="3600" dirty="0">
                <a:latin typeface="Cambria" panose="02040503050406030204" pitchFamily="18" charset="0"/>
              </a:rPr>
              <a:t>, </a:t>
            </a:r>
            <a:r>
              <a:rPr lang="ru-RU" sz="3600" dirty="0" err="1">
                <a:latin typeface="Cambria" panose="02040503050406030204" pitchFamily="18" charset="0"/>
              </a:rPr>
              <a:t>що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його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діяльність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відповідає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прийнятій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обліковій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політиці</a:t>
            </a:r>
            <a:r>
              <a:rPr lang="ru-RU" sz="3600" dirty="0">
                <a:latin typeface="Cambria" panose="02040503050406030204" pitchFamily="18" charset="0"/>
              </a:rPr>
              <a:t> та </a:t>
            </a:r>
            <a:r>
              <a:rPr lang="ru-RU" sz="3600" dirty="0" err="1">
                <a:latin typeface="Cambria" panose="02040503050406030204" pitchFamily="18" charset="0"/>
              </a:rPr>
              <a:t>вимогам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законодавства</a:t>
            </a:r>
            <a:r>
              <a:rPr lang="ru-RU" sz="3600" dirty="0">
                <a:latin typeface="Cambria" panose="02040503050406030204" pitchFamily="18" charset="0"/>
              </a:rPr>
              <a:t>. </a:t>
            </a:r>
            <a:r>
              <a:rPr lang="ru-RU" sz="3600" dirty="0" err="1">
                <a:latin typeface="Cambria" panose="02040503050406030204" pitchFamily="18" charset="0"/>
              </a:rPr>
              <a:t>Поряд</a:t>
            </a:r>
            <a:r>
              <a:rPr lang="ru-RU" sz="3600" dirty="0">
                <a:latin typeface="Cambria" panose="02040503050406030204" pitchFamily="18" charset="0"/>
              </a:rPr>
              <a:t> з </a:t>
            </a:r>
            <a:r>
              <a:rPr lang="ru-RU" sz="3600" dirty="0" err="1">
                <a:latin typeface="Cambria" panose="02040503050406030204" pitchFamily="18" charset="0"/>
              </a:rPr>
              <a:t>тим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внутрішній</a:t>
            </a:r>
            <a:r>
              <a:rPr lang="ru-RU" sz="3600" dirty="0">
                <a:latin typeface="Cambria" panose="02040503050406030204" pitchFamily="18" charset="0"/>
              </a:rPr>
              <a:t> аудит </a:t>
            </a:r>
            <a:r>
              <a:rPr lang="ru-RU" sz="3600" dirty="0" err="1">
                <a:latin typeface="Cambria" panose="02040503050406030204" pitchFamily="18" charset="0"/>
              </a:rPr>
              <a:t>забезпечує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зворотний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зв'язок</a:t>
            </a:r>
            <a:r>
              <a:rPr lang="ru-RU" sz="3600" dirty="0">
                <a:latin typeface="Cambria" panose="02040503050406030204" pitchFamily="18" charset="0"/>
              </a:rPr>
              <a:t> з </a:t>
            </a:r>
            <a:r>
              <a:rPr lang="ru-RU" sz="3600" dirty="0" err="1">
                <a:latin typeface="Cambria" panose="02040503050406030204" pitchFamily="18" charset="0"/>
              </a:rPr>
              <a:t>різними</a:t>
            </a:r>
            <a:r>
              <a:rPr lang="ru-RU" sz="3600" dirty="0">
                <a:latin typeface="Cambria" panose="02040503050406030204" pitchFamily="18" charset="0"/>
              </a:rPr>
              <a:t> сферами </a:t>
            </a:r>
            <a:r>
              <a:rPr lang="ru-RU" sz="3600" dirty="0" err="1">
                <a:latin typeface="Cambria" panose="02040503050406030204" pitchFamily="18" charset="0"/>
              </a:rPr>
              <a:t>діяльності</a:t>
            </a:r>
            <a:r>
              <a:rPr lang="ru-RU" sz="3600" dirty="0">
                <a:latin typeface="Cambria" panose="02040503050406030204" pitchFamily="18" charset="0"/>
              </a:rPr>
              <a:t> та </a:t>
            </a:r>
            <a:r>
              <a:rPr lang="ru-RU" sz="3600" dirty="0" err="1">
                <a:latin typeface="Cambria" panose="02040503050406030204" pitchFamily="18" charset="0"/>
              </a:rPr>
              <a:t>підрозділами</a:t>
            </a:r>
            <a:r>
              <a:rPr lang="ru-RU" sz="3600" dirty="0">
                <a:latin typeface="Cambria" panose="02040503050406030204" pitchFamily="18" charset="0"/>
              </a:rPr>
              <a:t> </a:t>
            </a:r>
            <a:r>
              <a:rPr lang="ru-RU" sz="3600" dirty="0" err="1">
                <a:latin typeface="Cambria" panose="02040503050406030204" pitchFamily="18" charset="0"/>
              </a:rPr>
              <a:t>підприємства</a:t>
            </a:r>
            <a:r>
              <a:rPr lang="ru-RU" sz="3600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2195656"/>
            <a:ext cx="3338944" cy="32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82" y="1246910"/>
            <a:ext cx="8125691" cy="5347854"/>
          </a:xfrm>
        </p:spPr>
        <p:txBody>
          <a:bodyPr>
            <a:noAutofit/>
          </a:bodyPr>
          <a:lstStyle/>
          <a:p>
            <a:r>
              <a:rPr lang="ru-RU" sz="3400" dirty="0" err="1">
                <a:latin typeface="Cambria" panose="02040503050406030204" pitchFamily="18" charset="0"/>
              </a:rPr>
              <a:t>Якщо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ці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принципи</a:t>
            </a:r>
            <a:r>
              <a:rPr lang="ru-RU" sz="3400" dirty="0">
                <a:latin typeface="Cambria" panose="02040503050406030204" pitchFamily="18" charset="0"/>
              </a:rPr>
              <a:t> в </a:t>
            </a:r>
            <a:r>
              <a:rPr lang="ru-RU" sz="3400" dirty="0" err="1">
                <a:latin typeface="Cambria" panose="02040503050406030204" pitchFamily="18" charset="0"/>
              </a:rPr>
              <a:t>організації</a:t>
            </a:r>
            <a:r>
              <a:rPr lang="ru-RU" sz="3400" dirty="0">
                <a:latin typeface="Cambria" panose="02040503050406030204" pitchFamily="18" charset="0"/>
              </a:rPr>
              <a:t> не </a:t>
            </a:r>
            <a:r>
              <a:rPr lang="ru-RU" sz="3400" dirty="0" err="1">
                <a:latin typeface="Cambria" panose="02040503050406030204" pitchFamily="18" charset="0"/>
              </a:rPr>
              <a:t>дотримуються</a:t>
            </a:r>
            <a:r>
              <a:rPr lang="ru-RU" sz="3400" dirty="0">
                <a:latin typeface="Cambria" panose="02040503050406030204" pitchFamily="18" charset="0"/>
              </a:rPr>
              <a:t>, система </a:t>
            </a:r>
            <a:r>
              <a:rPr lang="ru-RU" sz="3400" dirty="0" err="1">
                <a:latin typeface="Cambria" panose="02040503050406030204" pitchFamily="18" charset="0"/>
              </a:rPr>
              <a:t>внутрішнього</a:t>
            </a:r>
            <a:r>
              <a:rPr lang="ru-RU" sz="3400" dirty="0">
                <a:latin typeface="Cambria" panose="02040503050406030204" pitchFamily="18" charset="0"/>
              </a:rPr>
              <a:t> аудиту буде </a:t>
            </a:r>
            <a:r>
              <a:rPr lang="ru-RU" sz="3400" dirty="0" err="1">
                <a:latin typeface="Cambria" panose="02040503050406030204" pitchFamily="18" charset="0"/>
              </a:rPr>
              <a:t>або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недієвою</a:t>
            </a:r>
            <a:r>
              <a:rPr lang="ru-RU" sz="3400" dirty="0">
                <a:latin typeface="Cambria" panose="02040503050406030204" pitchFamily="18" charset="0"/>
              </a:rPr>
              <a:t>, </a:t>
            </a:r>
            <a:r>
              <a:rPr lang="ru-RU" sz="3400" dirty="0" err="1">
                <a:latin typeface="Cambria" panose="02040503050406030204" pitchFamily="18" charset="0"/>
              </a:rPr>
              <a:t>або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дієвою</a:t>
            </a:r>
            <a:r>
              <a:rPr lang="ru-RU" sz="3400" dirty="0">
                <a:latin typeface="Cambria" panose="02040503050406030204" pitchFamily="18" charset="0"/>
              </a:rPr>
              <a:t>, але нерезультативною. Але в будь-</a:t>
            </a:r>
            <a:r>
              <a:rPr lang="ru-RU" sz="3400" dirty="0" err="1">
                <a:latin typeface="Cambria" panose="02040503050406030204" pitchFamily="18" charset="0"/>
              </a:rPr>
              <a:t>якому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випадку</a:t>
            </a:r>
            <a:r>
              <a:rPr lang="ru-RU" sz="3400" dirty="0">
                <a:latin typeface="Cambria" panose="02040503050406030204" pitchFamily="18" charset="0"/>
              </a:rPr>
              <a:t> вона не буде </a:t>
            </a:r>
            <a:r>
              <a:rPr lang="ru-RU" sz="3400" dirty="0" err="1">
                <a:latin typeface="Cambria" panose="02040503050406030204" pitchFamily="18" charset="0"/>
              </a:rPr>
              <a:t>ефективною</a:t>
            </a:r>
            <a:r>
              <a:rPr lang="ru-RU" sz="3400" dirty="0">
                <a:latin typeface="Cambria" panose="02040503050406030204" pitchFamily="18" charset="0"/>
              </a:rPr>
              <a:t>. </a:t>
            </a:r>
            <a:r>
              <a:rPr lang="ru-RU" sz="3400" dirty="0" err="1">
                <a:latin typeface="Cambria" panose="02040503050406030204" pitchFamily="18" charset="0"/>
              </a:rPr>
              <a:t>Якщо</a:t>
            </a:r>
            <a:r>
              <a:rPr lang="ru-RU" sz="3400" dirty="0">
                <a:latin typeface="Cambria" panose="02040503050406030204" pitchFamily="18" charset="0"/>
              </a:rPr>
              <a:t> в </a:t>
            </a:r>
            <a:r>
              <a:rPr lang="ru-RU" sz="3400" dirty="0" err="1">
                <a:latin typeface="Cambria" panose="02040503050406030204" pitchFamily="18" charset="0"/>
              </a:rPr>
              <a:t>організації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всі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принципи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дотримані</a:t>
            </a:r>
            <a:r>
              <a:rPr lang="ru-RU" sz="3400" dirty="0">
                <a:latin typeface="Cambria" panose="02040503050406030204" pitchFamily="18" charset="0"/>
              </a:rPr>
              <a:t>, система </a:t>
            </a:r>
            <a:r>
              <a:rPr lang="ru-RU" sz="3400" dirty="0" err="1">
                <a:latin typeface="Cambria" panose="02040503050406030204" pitchFamily="18" charset="0"/>
              </a:rPr>
              <a:t>внутрішнього</a:t>
            </a:r>
            <a:r>
              <a:rPr lang="ru-RU" sz="3400" dirty="0">
                <a:latin typeface="Cambria" panose="02040503050406030204" pitchFamily="18" charset="0"/>
              </a:rPr>
              <a:t> аудиту </a:t>
            </a:r>
            <a:r>
              <a:rPr lang="ru-RU" sz="3400" dirty="0" err="1">
                <a:latin typeface="Cambria" panose="02040503050406030204" pitchFamily="18" charset="0"/>
              </a:rPr>
              <a:t>може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вважатися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ефективною</a:t>
            </a:r>
            <a:r>
              <a:rPr lang="ru-RU" sz="3400" dirty="0">
                <a:latin typeface="Cambria" panose="02040503050406030204" pitchFamily="18" charset="0"/>
              </a:rPr>
              <a:t> за </a:t>
            </a:r>
            <a:r>
              <a:rPr lang="ru-RU" sz="3400" dirty="0" err="1">
                <a:latin typeface="Cambria" panose="02040503050406030204" pitchFamily="18" charset="0"/>
              </a:rPr>
              <a:t>обов'язкової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умови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перевищення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значення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показника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результативності</a:t>
            </a:r>
            <a:r>
              <a:rPr lang="ru-RU" sz="3400" dirty="0">
                <a:latin typeface="Cambria" panose="02040503050406030204" pitchFamily="18" charset="0"/>
              </a:rPr>
              <a:t> над </a:t>
            </a:r>
            <a:r>
              <a:rPr lang="ru-RU" sz="3400" dirty="0" err="1">
                <a:latin typeface="Cambria" panose="02040503050406030204" pitchFamily="18" charset="0"/>
              </a:rPr>
              <a:t>її</a:t>
            </a:r>
            <a:r>
              <a:rPr lang="ru-RU" sz="3400" dirty="0">
                <a:latin typeface="Cambria" panose="02040503050406030204" pitchFamily="18" charset="0"/>
              </a:rPr>
              <a:t> </a:t>
            </a:r>
            <a:r>
              <a:rPr lang="ru-RU" sz="3400" dirty="0" err="1">
                <a:latin typeface="Cambria" panose="02040503050406030204" pitchFamily="18" charset="0"/>
              </a:rPr>
              <a:t>вартістю</a:t>
            </a:r>
            <a:endParaRPr lang="ru-RU" sz="3400" dirty="0">
              <a:latin typeface="Cambria" panose="02040503050406030204" pitchFamily="18" charset="0"/>
            </a:endParaRPr>
          </a:p>
        </p:txBody>
      </p:sp>
      <p:pic>
        <p:nvPicPr>
          <p:cNvPr id="11266" name="Picture 2" descr="Картинки по запросу независимость ауди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2710"/>
            <a:ext cx="3699164" cy="39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2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56555"/>
            <a:ext cx="8610600" cy="1293028"/>
          </a:xfrm>
        </p:spPr>
        <p:txBody>
          <a:bodyPr>
            <a:normAutofit/>
          </a:bodyPr>
          <a:lstStyle/>
          <a:p>
            <a:r>
              <a:rPr lang="uk-UA" sz="4800" dirty="0">
                <a:latin typeface="Cambria" panose="02040503050406030204" pitchFamily="18" charset="0"/>
              </a:rPr>
              <a:t>Внутрішній </a:t>
            </a:r>
            <a:r>
              <a:rPr lang="uk-UA" sz="4800" dirty="0" smtClean="0">
                <a:latin typeface="Cambria" panose="02040503050406030204" pitchFamily="18" charset="0"/>
              </a:rPr>
              <a:t>аудит - це </a:t>
            </a:r>
            <a:endParaRPr lang="ru-RU" sz="48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0" y="2194560"/>
            <a:ext cx="6172199" cy="394549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Cambria" panose="02040503050406030204" pitchFamily="18" charset="0"/>
              </a:rPr>
              <a:t>невід'ємна </a:t>
            </a:r>
            <a:r>
              <a:rPr lang="uk-UA" sz="3200" dirty="0">
                <a:latin typeface="Cambria" panose="02040503050406030204" pitchFamily="18" charset="0"/>
              </a:rPr>
              <a:t>частина управлінського контролю підприємства, він може бути і незалежним, тобто безпосередньо підпорядковуватися не виконавчому органу підприємства, а зовнішнім засновникам 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Картинки по запросу внутрішній ауд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7" y="2194560"/>
            <a:ext cx="4333297" cy="39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8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59573"/>
            <a:ext cx="8610600" cy="1293028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Cambria" panose="02040503050406030204" pitchFamily="18" charset="0"/>
              </a:rPr>
              <a:t>Принципи аудиту</a:t>
            </a:r>
            <a:endParaRPr lang="ru-RU" sz="48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1"/>
            <a:ext cx="6712527" cy="4675907"/>
          </a:xfrm>
        </p:spPr>
        <p:txBody>
          <a:bodyPr>
            <a:normAutofit lnSpcReduction="10000"/>
          </a:bodyPr>
          <a:lstStyle/>
          <a:p>
            <a:r>
              <a:rPr lang="ru-RU" sz="3200" dirty="0" err="1">
                <a:latin typeface="Cambria" panose="02040503050406030204" pitchFamily="18" charset="0"/>
              </a:rPr>
              <a:t>Національні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нормативи</a:t>
            </a:r>
            <a:r>
              <a:rPr lang="ru-RU" sz="3200" dirty="0">
                <a:latin typeface="Cambria" panose="02040503050406030204" pitchFamily="18" charset="0"/>
              </a:rPr>
              <a:t> аудиту і Кодекс </a:t>
            </a:r>
            <a:r>
              <a:rPr lang="ru-RU" sz="3200" dirty="0" err="1">
                <a:latin typeface="Cambria" panose="02040503050406030204" pitchFamily="18" charset="0"/>
              </a:rPr>
              <a:t>професійної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етики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ауди­торів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України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встановлюють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основні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принципи</a:t>
            </a:r>
            <a:r>
              <a:rPr lang="ru-RU" sz="3200" dirty="0">
                <a:latin typeface="Cambria" panose="02040503050406030204" pitchFamily="18" charset="0"/>
              </a:rPr>
              <a:t> аудиту, правила </a:t>
            </a:r>
            <a:r>
              <a:rPr lang="ru-RU" sz="3200" dirty="0" err="1">
                <a:latin typeface="Cambria" panose="02040503050406030204" pitchFamily="18" charset="0"/>
              </a:rPr>
              <a:t>на­дання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аудиторських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послуг</a:t>
            </a:r>
            <a:r>
              <a:rPr lang="ru-RU" sz="3200" dirty="0">
                <a:latin typeface="Cambria" panose="02040503050406030204" pitchFamily="18" charset="0"/>
              </a:rPr>
              <a:t>, </a:t>
            </a:r>
            <a:r>
              <a:rPr lang="ru-RU" sz="3200" dirty="0" err="1">
                <a:latin typeface="Cambria" panose="02040503050406030204" pitchFamily="18" charset="0"/>
              </a:rPr>
              <a:t>фундаментальні</a:t>
            </a:r>
            <a:r>
              <a:rPr lang="ru-RU" sz="3200" dirty="0">
                <a:latin typeface="Cambria" panose="02040503050406030204" pitchFamily="18" charset="0"/>
              </a:rPr>
              <a:t> засади </a:t>
            </a:r>
            <a:r>
              <a:rPr lang="ru-RU" sz="3200" dirty="0" err="1">
                <a:latin typeface="Cambria" panose="02040503050406030204" pitchFamily="18" charset="0"/>
              </a:rPr>
              <a:t>аудиторської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ети­ки</a:t>
            </a:r>
            <a:r>
              <a:rPr lang="ru-RU" sz="3200" dirty="0">
                <a:latin typeface="Cambria" panose="02040503050406030204" pitchFamily="18" charset="0"/>
              </a:rPr>
              <a:t>. </a:t>
            </a:r>
            <a:r>
              <a:rPr lang="ru-RU" sz="3200" dirty="0" err="1">
                <a:latin typeface="Cambria" panose="02040503050406030204" pitchFamily="18" charset="0"/>
              </a:rPr>
              <a:t>Відповідно</a:t>
            </a:r>
            <a:r>
              <a:rPr lang="ru-RU" sz="3200" dirty="0">
                <a:latin typeface="Cambria" panose="02040503050406030204" pitchFamily="18" charset="0"/>
              </a:rPr>
              <a:t> до </a:t>
            </a:r>
            <a:r>
              <a:rPr lang="ru-RU" sz="3200" dirty="0" err="1">
                <a:latin typeface="Cambria" panose="02040503050406030204" pitchFamily="18" charset="0"/>
              </a:rPr>
              <a:t>цих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документів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принципи</a:t>
            </a:r>
            <a:r>
              <a:rPr lang="ru-RU" sz="3200" dirty="0">
                <a:latin typeface="Cambria" panose="02040503050406030204" pitchFamily="18" charset="0"/>
              </a:rPr>
              <a:t> аудиту </a:t>
            </a:r>
            <a:r>
              <a:rPr lang="ru-RU" sz="3200" dirty="0" err="1">
                <a:latin typeface="Cambria" panose="02040503050406030204" pitchFamily="18" charset="0"/>
              </a:rPr>
              <a:t>можна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поділити</a:t>
            </a:r>
            <a:r>
              <a:rPr lang="ru-RU" sz="3200" dirty="0">
                <a:latin typeface="Cambria" panose="02040503050406030204" pitchFamily="18" charset="0"/>
              </a:rPr>
              <a:t> на </a:t>
            </a:r>
            <a:r>
              <a:rPr lang="ru-RU" sz="3200" dirty="0" err="1">
                <a:latin typeface="Cambria" panose="02040503050406030204" pitchFamily="18" charset="0"/>
              </a:rPr>
              <a:t>дві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групи</a:t>
            </a:r>
            <a:r>
              <a:rPr lang="ru-RU" sz="3200" dirty="0">
                <a:latin typeface="Cambria" panose="02040503050406030204" pitchFamily="18" charset="0"/>
              </a:rPr>
              <a:t>: </a:t>
            </a:r>
            <a:r>
              <a:rPr lang="ru-RU" sz="3200" dirty="0" err="1">
                <a:latin typeface="Cambria" panose="02040503050406030204" pitchFamily="18" charset="0"/>
              </a:rPr>
              <a:t>методологічні</a:t>
            </a:r>
            <a:r>
              <a:rPr lang="ru-RU" sz="3200" dirty="0">
                <a:latin typeface="Cambria" panose="02040503050406030204" pitchFamily="18" charset="0"/>
              </a:rPr>
              <a:t> та </a:t>
            </a:r>
            <a:r>
              <a:rPr lang="ru-RU" sz="3200" dirty="0" err="1">
                <a:latin typeface="Cambria" panose="02040503050406030204" pitchFamily="18" charset="0"/>
              </a:rPr>
              <a:t>принципи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професійної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етики</a:t>
            </a:r>
            <a:r>
              <a:rPr lang="ru-RU" sz="3200" dirty="0"/>
              <a:t>.</a:t>
            </a:r>
          </a:p>
        </p:txBody>
      </p:sp>
      <p:pic>
        <p:nvPicPr>
          <p:cNvPr id="3074" name="Picture 2" descr="Картинки по запросу внутрішній ауд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1560656"/>
            <a:ext cx="5063836" cy="48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1"/>
            <a:ext cx="11173691" cy="1882212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Cambria" panose="02040503050406030204" pitchFamily="18" charset="0"/>
              </a:rPr>
              <a:t>П</a:t>
            </a:r>
            <a:r>
              <a:rPr lang="ru-RU" sz="3200" dirty="0" err="1">
                <a:latin typeface="Cambria" panose="02040503050406030204" pitchFamily="18" charset="0"/>
              </a:rPr>
              <a:t>ринцип</a:t>
            </a:r>
            <a:r>
              <a:rPr lang="uk-UA" sz="3200" dirty="0">
                <a:latin typeface="Cambria" panose="02040503050406030204" pitchFamily="18" charset="0"/>
              </a:rPr>
              <a:t>и професійної етики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внутрішнього</a:t>
            </a:r>
            <a:r>
              <a:rPr lang="ru-RU" sz="3200" dirty="0">
                <a:latin typeface="Cambria" panose="02040503050406030204" pitchFamily="18" charset="0"/>
              </a:rPr>
              <a:t> аудитора</a:t>
            </a:r>
            <a:r>
              <a:rPr lang="uk-UA" sz="3200" dirty="0">
                <a:latin typeface="Cambria" panose="02040503050406030204" pitchFamily="18" charset="0"/>
              </a:rPr>
              <a:t>, передбачені  Кодексі етики внутрішніх аудиторів, прийнятим Інститутом внутрішніх аудиторів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Картинки по запросу професійна е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47" y="886690"/>
            <a:ext cx="6231371" cy="36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5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51754"/>
            <a:ext cx="8610600" cy="12930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latin typeface="Cambria" panose="02040503050406030204" pitchFamily="18" charset="0"/>
              </a:rPr>
              <a:t>1 - чесність</a:t>
            </a:r>
            <a:endParaRPr lang="ru-RU" sz="44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7854" y="1759528"/>
            <a:ext cx="6158345" cy="44591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>
                <a:latin typeface="Cambria" panose="02040503050406030204" pitchFamily="18" charset="0"/>
              </a:rPr>
              <a:t>Чесність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внутрішніх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аудиторів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створює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довіру</a:t>
            </a:r>
            <a:r>
              <a:rPr lang="ru-RU" sz="3200" dirty="0">
                <a:latin typeface="Cambria" panose="02040503050406030204" pitchFamily="18" charset="0"/>
              </a:rPr>
              <a:t> і, </a:t>
            </a:r>
            <a:r>
              <a:rPr lang="ru-RU" sz="3200" dirty="0" err="1">
                <a:latin typeface="Cambria" panose="02040503050406030204" pitchFamily="18" charset="0"/>
              </a:rPr>
              <a:t>відповідно</a:t>
            </a:r>
            <a:r>
              <a:rPr lang="ru-RU" sz="3200" dirty="0">
                <a:latin typeface="Cambria" panose="02040503050406030204" pitchFamily="18" charset="0"/>
              </a:rPr>
              <a:t>, є фундаментом </a:t>
            </a:r>
            <a:r>
              <a:rPr lang="ru-RU" sz="3200" dirty="0" err="1">
                <a:latin typeface="Cambria" panose="02040503050406030204" pitchFamily="18" charset="0"/>
              </a:rPr>
              <a:t>надійності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їх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професійного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судження</a:t>
            </a:r>
            <a:r>
              <a:rPr lang="ru-RU" sz="32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 descr="Картинки по запросу независимость ауди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1" y="1759528"/>
            <a:ext cx="4407044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96336"/>
            <a:ext cx="8610600" cy="12930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latin typeface="Cambria" panose="02040503050406030204" pitchFamily="18" charset="0"/>
              </a:rPr>
              <a:t>2 - </a:t>
            </a:r>
            <a:r>
              <a:rPr lang="ru-RU" sz="4400" dirty="0" err="1">
                <a:latin typeface="Cambria" panose="02040503050406030204" pitchFamily="18" charset="0"/>
              </a:rPr>
              <a:t>Незалежність</a:t>
            </a:r>
            <a:endParaRPr lang="ru-RU" sz="44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1489364"/>
            <a:ext cx="8880763" cy="5063836"/>
          </a:xfrm>
        </p:spPr>
        <p:txBody>
          <a:bodyPr>
            <a:noAutofit/>
          </a:bodyPr>
          <a:lstStyle/>
          <a:p>
            <a:r>
              <a:rPr lang="ru-RU" sz="3000" dirty="0" err="1">
                <a:latin typeface="Cambria" panose="02040503050406030204" pitchFamily="18" charset="0"/>
              </a:rPr>
              <a:t>Незалежність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важлива</a:t>
            </a:r>
            <a:r>
              <a:rPr lang="ru-RU" sz="3000" dirty="0">
                <a:latin typeface="Cambria" panose="02040503050406030204" pitchFamily="18" charset="0"/>
              </a:rPr>
              <a:t> для </a:t>
            </a:r>
            <a:r>
              <a:rPr lang="ru-RU" sz="3000" dirty="0" err="1">
                <a:latin typeface="Cambria" panose="02040503050406030204" pitchFamily="18" charset="0"/>
              </a:rPr>
              <a:t>внутрішніх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аудиторів</a:t>
            </a:r>
            <a:r>
              <a:rPr lang="ru-RU" sz="3000" dirty="0">
                <a:latin typeface="Cambria" panose="02040503050406030204" pitchFamily="18" charset="0"/>
              </a:rPr>
              <a:t> у </a:t>
            </a:r>
            <a:r>
              <a:rPr lang="ru-RU" sz="3000" dirty="0" err="1">
                <a:latin typeface="Cambria" panose="02040503050406030204" pitchFamily="18" charset="0"/>
              </a:rPr>
              <a:t>такій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мірі</a:t>
            </a:r>
            <a:r>
              <a:rPr lang="ru-RU" sz="3000" dirty="0">
                <a:latin typeface="Cambria" panose="02040503050406030204" pitchFamily="18" charset="0"/>
              </a:rPr>
              <a:t>, як і для </a:t>
            </a:r>
            <a:r>
              <a:rPr lang="ru-RU" sz="3000" dirty="0" err="1">
                <a:latin typeface="Cambria" panose="02040503050406030204" pitchFamily="18" charset="0"/>
              </a:rPr>
              <a:t>зовнішніх</a:t>
            </a:r>
            <a:r>
              <a:rPr lang="ru-RU" sz="3000" dirty="0">
                <a:latin typeface="Cambria" panose="02040503050406030204" pitchFamily="18" charset="0"/>
              </a:rPr>
              <a:t>. </a:t>
            </a:r>
            <a:r>
              <a:rPr lang="ru-RU" sz="3000" dirty="0" err="1">
                <a:latin typeface="Cambria" panose="02040503050406030204" pitchFamily="18" charset="0"/>
              </a:rPr>
              <a:t>Якщо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виходити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із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тієї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позиції</a:t>
            </a:r>
            <a:r>
              <a:rPr lang="ru-RU" sz="3000" dirty="0">
                <a:latin typeface="Cambria" panose="02040503050406030204" pitchFamily="18" charset="0"/>
              </a:rPr>
              <a:t>, </a:t>
            </a:r>
            <a:r>
              <a:rPr lang="ru-RU" sz="3000" dirty="0" err="1">
                <a:latin typeface="Cambria" panose="02040503050406030204" pitchFamily="18" charset="0"/>
              </a:rPr>
              <a:t>що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внутрішній</a:t>
            </a:r>
            <a:r>
              <a:rPr lang="ru-RU" sz="3000" dirty="0">
                <a:latin typeface="Cambria" panose="02040503050406030204" pitchFamily="18" charset="0"/>
              </a:rPr>
              <a:t> аудит </a:t>
            </a:r>
            <a:r>
              <a:rPr lang="ru-RU" sz="3000" dirty="0" err="1">
                <a:latin typeface="Cambria" panose="02040503050406030204" pitchFamily="18" charset="0"/>
              </a:rPr>
              <a:t>існує</a:t>
            </a:r>
            <a:r>
              <a:rPr lang="ru-RU" sz="3000" dirty="0">
                <a:latin typeface="Cambria" panose="02040503050406030204" pitchFamily="18" charset="0"/>
              </a:rPr>
              <a:t> в першу </a:t>
            </a:r>
            <a:r>
              <a:rPr lang="ru-RU" sz="3000" dirty="0" err="1">
                <a:latin typeface="Cambria" panose="02040503050406030204" pitchFamily="18" charset="0"/>
              </a:rPr>
              <a:t>чергу</a:t>
            </a:r>
            <a:r>
              <a:rPr lang="ru-RU" sz="3000" dirty="0">
                <a:latin typeface="Cambria" panose="02040503050406030204" pitchFamily="18" charset="0"/>
              </a:rPr>
              <a:t> в </a:t>
            </a:r>
            <a:r>
              <a:rPr lang="ru-RU" sz="3000" dirty="0" err="1">
                <a:latin typeface="Cambria" panose="02040503050406030204" pitchFamily="18" charset="0"/>
              </a:rPr>
              <a:t>інтересах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власників</a:t>
            </a:r>
            <a:r>
              <a:rPr lang="ru-RU" sz="3000" dirty="0">
                <a:latin typeface="Cambria" panose="02040503050406030204" pitchFamily="18" charset="0"/>
              </a:rPr>
              <a:t>, то принцип </a:t>
            </a:r>
            <a:r>
              <a:rPr lang="ru-RU" sz="3000" dirty="0" err="1">
                <a:latin typeface="Cambria" panose="02040503050406030204" pitchFamily="18" charset="0"/>
              </a:rPr>
              <a:t>незалежності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внутрішнього</a:t>
            </a:r>
            <a:r>
              <a:rPr lang="ru-RU" sz="3000" dirty="0">
                <a:latin typeface="Cambria" panose="02040503050406030204" pitchFamily="18" charset="0"/>
              </a:rPr>
              <a:t> аудитора </a:t>
            </a:r>
            <a:r>
              <a:rPr lang="ru-RU" sz="3000" dirty="0" err="1">
                <a:latin typeface="Cambria" panose="02040503050406030204" pitchFamily="18" charset="0"/>
              </a:rPr>
              <a:t>ще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більше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нагадує</a:t>
            </a:r>
            <a:r>
              <a:rPr lang="ru-RU" sz="3000" dirty="0">
                <a:latin typeface="Cambria" panose="02040503050406030204" pitchFamily="18" charset="0"/>
              </a:rPr>
              <a:t> принцип </a:t>
            </a:r>
            <a:r>
              <a:rPr lang="ru-RU" sz="3000" dirty="0" err="1">
                <a:latin typeface="Cambria" panose="02040503050406030204" pitchFamily="18" charset="0"/>
              </a:rPr>
              <a:t>незалежності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зовнішнього</a:t>
            </a:r>
            <a:r>
              <a:rPr lang="ru-RU" sz="3000" dirty="0">
                <a:latin typeface="Cambria" panose="02040503050406030204" pitchFamily="18" charset="0"/>
              </a:rPr>
              <a:t> аудитора. </a:t>
            </a:r>
            <a:endParaRPr lang="ru-RU" sz="3000" dirty="0" smtClean="0">
              <a:latin typeface="Cambria" panose="02040503050406030204" pitchFamily="18" charset="0"/>
            </a:endParaRPr>
          </a:p>
          <a:p>
            <a:r>
              <a:rPr lang="ru-RU" sz="3000" dirty="0" err="1" smtClean="0">
                <a:latin typeface="Cambria" panose="02040503050406030204" pitchFamily="18" charset="0"/>
              </a:rPr>
              <a:t>Незалежність</a:t>
            </a:r>
            <a:r>
              <a:rPr lang="ru-RU" sz="3000" dirty="0" smtClean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може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визначатися</a:t>
            </a:r>
            <a:r>
              <a:rPr lang="ru-RU" sz="3000" dirty="0">
                <a:latin typeface="Cambria" panose="02040503050406030204" pitchFamily="18" charset="0"/>
              </a:rPr>
              <a:t> статусом СВА на </a:t>
            </a:r>
            <a:r>
              <a:rPr lang="ru-RU" sz="3000" dirty="0" err="1">
                <a:latin typeface="Cambria" panose="02040503050406030204" pitchFamily="18" charset="0"/>
              </a:rPr>
              <a:t>підприємстві</a:t>
            </a:r>
            <a:r>
              <a:rPr lang="ru-RU" sz="3000" dirty="0">
                <a:latin typeface="Cambria" panose="02040503050406030204" pitchFamily="18" charset="0"/>
              </a:rPr>
              <a:t>. </a:t>
            </a:r>
            <a:r>
              <a:rPr lang="ru-RU" sz="3000" dirty="0" err="1">
                <a:latin typeface="Cambria" panose="02040503050406030204" pitchFamily="18" charset="0"/>
              </a:rPr>
              <a:t>Він</a:t>
            </a:r>
            <a:r>
              <a:rPr lang="ru-RU" sz="3000" dirty="0">
                <a:latin typeface="Cambria" panose="02040503050406030204" pitchFamily="18" charset="0"/>
              </a:rPr>
              <a:t> повинен бути </a:t>
            </a:r>
            <a:r>
              <a:rPr lang="ru-RU" sz="3000" dirty="0" err="1">
                <a:latin typeface="Cambria" panose="02040503050406030204" pitchFamily="18" charset="0"/>
              </a:rPr>
              <a:t>незалежним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від</a:t>
            </a:r>
            <a:r>
              <a:rPr lang="ru-RU" sz="3000" dirty="0">
                <a:latin typeface="Cambria" panose="02040503050406030204" pitchFamily="18" charset="0"/>
              </a:rPr>
              <a:t> тих </a:t>
            </a:r>
            <a:r>
              <a:rPr lang="ru-RU" sz="3000" dirty="0" err="1">
                <a:latin typeface="Cambria" panose="02040503050406030204" pitchFamily="18" charset="0"/>
              </a:rPr>
              <a:t>осіб</a:t>
            </a:r>
            <a:r>
              <a:rPr lang="ru-RU" sz="3000" dirty="0">
                <a:latin typeface="Cambria" panose="02040503050406030204" pitchFamily="18" charset="0"/>
              </a:rPr>
              <a:t>, чию роботу </a:t>
            </a:r>
            <a:r>
              <a:rPr lang="ru-RU" sz="3000" dirty="0" err="1">
                <a:latin typeface="Cambria" panose="02040503050406030204" pitchFamily="18" charset="0"/>
              </a:rPr>
              <a:t>він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перевіряє</a:t>
            </a:r>
            <a:r>
              <a:rPr lang="ru-RU" sz="3000" dirty="0">
                <a:latin typeface="Cambria" panose="02040503050406030204" pitchFamily="18" charset="0"/>
              </a:rPr>
              <a:t>, у </a:t>
            </a:r>
            <a:r>
              <a:rPr lang="ru-RU" sz="3000" dirty="0" err="1">
                <a:latin typeface="Cambria" panose="02040503050406030204" pitchFamily="18" charset="0"/>
              </a:rPr>
              <a:t>своїх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судженнях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від</a:t>
            </a:r>
            <a:r>
              <a:rPr lang="ru-RU" sz="3000" dirty="0">
                <a:latin typeface="Cambria" panose="02040503050406030204" pitchFamily="18" charset="0"/>
              </a:rPr>
              <a:t> </a:t>
            </a:r>
            <a:r>
              <a:rPr lang="ru-RU" sz="3000" dirty="0" err="1">
                <a:latin typeface="Cambria" panose="02040503050406030204" pitchFamily="18" charset="0"/>
              </a:rPr>
              <a:t>колег</a:t>
            </a:r>
            <a:r>
              <a:rPr lang="ru-RU" sz="3000" dirty="0">
                <a:latin typeface="Cambria" panose="02040503050406030204" pitchFamily="18" charset="0"/>
              </a:rPr>
              <a:t>, у </a:t>
            </a:r>
            <a:r>
              <a:rPr lang="ru-RU" sz="3000" dirty="0" err="1">
                <a:latin typeface="Cambria" panose="02040503050406030204" pitchFamily="18" charset="0"/>
              </a:rPr>
              <a:t>т.ч</a:t>
            </a:r>
            <a:r>
              <a:rPr lang="ru-RU" sz="3000" dirty="0">
                <a:latin typeface="Cambria" panose="02040503050406030204" pitchFamily="18" charset="0"/>
              </a:rPr>
              <a:t>. і </a:t>
            </a:r>
            <a:r>
              <a:rPr lang="ru-RU" sz="3000" dirty="0" err="1">
                <a:latin typeface="Cambria" panose="02040503050406030204" pitchFamily="18" charset="0"/>
              </a:rPr>
              <a:t>від</a:t>
            </a:r>
            <a:r>
              <a:rPr lang="ru-RU" sz="3000" dirty="0">
                <a:latin typeface="Cambria" panose="02040503050406030204" pitchFamily="18" charset="0"/>
              </a:rPr>
              <a:t> головного </a:t>
            </a:r>
            <a:r>
              <a:rPr lang="ru-RU" sz="3000" dirty="0" err="1">
                <a:latin typeface="Cambria" panose="02040503050406030204" pitchFamily="18" charset="0"/>
              </a:rPr>
              <a:t>внутрішнього</a:t>
            </a:r>
            <a:r>
              <a:rPr lang="ru-RU" sz="3000" dirty="0">
                <a:latin typeface="Cambria" panose="02040503050406030204" pitchFamily="18" charset="0"/>
              </a:rPr>
              <a:t> аудитора.</a:t>
            </a:r>
          </a:p>
        </p:txBody>
      </p:sp>
      <p:pic>
        <p:nvPicPr>
          <p:cNvPr id="7174" name="Picture 6" descr="Картинки по запросу независимость ауди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3" y="2216727"/>
            <a:ext cx="2990968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8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54773"/>
            <a:ext cx="8610600" cy="1293028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Cambria" panose="02040503050406030204" pitchFamily="18" charset="0"/>
              </a:rPr>
              <a:t>3 - </a:t>
            </a:r>
            <a:r>
              <a:rPr lang="ru-RU" sz="4800" dirty="0" err="1">
                <a:latin typeface="Cambria" panose="02040503050406030204" pitchFamily="18" charset="0"/>
              </a:rPr>
              <a:t>Об'єктивність</a:t>
            </a:r>
            <a:endParaRPr lang="ru-RU" sz="48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745" y="1309256"/>
            <a:ext cx="8257309" cy="47708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Cambria" panose="02040503050406030204" pitchFamily="18" charset="0"/>
              </a:rPr>
              <a:t>Внутрішній</a:t>
            </a:r>
            <a:r>
              <a:rPr lang="ru-RU" sz="2800" dirty="0">
                <a:latin typeface="Cambria" panose="02040503050406030204" pitchFamily="18" charset="0"/>
              </a:rPr>
              <a:t> аудитор </a:t>
            </a:r>
            <a:r>
              <a:rPr lang="ru-RU" sz="2800" dirty="0" err="1">
                <a:latin typeface="Cambria" panose="02040503050406030204" pitchFamily="18" charset="0"/>
              </a:rPr>
              <a:t>має</a:t>
            </a:r>
            <a:r>
              <a:rPr lang="ru-RU" sz="2800" dirty="0">
                <a:latin typeface="Cambria" panose="02040503050406030204" pitchFamily="18" charset="0"/>
              </a:rPr>
              <a:t> бути </a:t>
            </a:r>
            <a:r>
              <a:rPr lang="ru-RU" sz="2800" dirty="0" err="1">
                <a:latin typeface="Cambria" panose="02040503050406030204" pitchFamily="18" charset="0"/>
              </a:rPr>
              <a:t>об'єктивним</a:t>
            </a:r>
            <a:r>
              <a:rPr lang="ru-RU" sz="2800" dirty="0">
                <a:latin typeface="Cambria" panose="02040503050406030204" pitchFamily="18" charset="0"/>
              </a:rPr>
              <a:t> у </a:t>
            </a:r>
            <a:r>
              <a:rPr lang="ru-RU" sz="2800" dirty="0" err="1">
                <a:latin typeface="Cambria" panose="02040503050406030204" pitchFamily="18" charset="0"/>
              </a:rPr>
              <a:t>виконанні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своїх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професійних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обов'язків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  <a:r>
              <a:rPr lang="ru-RU" sz="2800" dirty="0" err="1">
                <a:latin typeface="Cambria" panose="02040503050406030204" pitchFamily="18" charset="0"/>
              </a:rPr>
              <a:t>Йому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має</a:t>
            </a:r>
            <a:r>
              <a:rPr lang="ru-RU" sz="2800" dirty="0">
                <a:latin typeface="Cambria" panose="02040503050406030204" pitchFamily="18" charset="0"/>
              </a:rPr>
              <a:t> бути </a:t>
            </a:r>
            <a:r>
              <a:rPr lang="ru-RU" sz="2800" dirty="0" err="1">
                <a:latin typeface="Cambria" panose="02040503050406030204" pitchFamily="18" charset="0"/>
              </a:rPr>
              <a:t>притаманне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неупереджене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ставлення</a:t>
            </a:r>
            <a:r>
              <a:rPr lang="ru-RU" sz="2800" dirty="0">
                <a:latin typeface="Cambria" panose="02040503050406030204" pitchFamily="18" charset="0"/>
              </a:rPr>
              <a:t> до </a:t>
            </a:r>
            <a:r>
              <a:rPr lang="ru-RU" sz="2800" dirty="0" err="1">
                <a:latin typeface="Cambria" panose="02040503050406030204" pitchFamily="18" charset="0"/>
              </a:rPr>
              <a:t>об'єкта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перевірки</a:t>
            </a:r>
            <a:r>
              <a:rPr lang="ru-RU" sz="2800" dirty="0">
                <a:latin typeface="Cambria" panose="02040503050406030204" pitchFamily="18" charset="0"/>
              </a:rPr>
              <a:t>, а </a:t>
            </a:r>
            <a:r>
              <a:rPr lang="ru-RU" sz="2800" dirty="0" err="1">
                <a:latin typeface="Cambria" panose="02040503050406030204" pitchFamily="18" charset="0"/>
              </a:rPr>
              <a:t>також</a:t>
            </a:r>
            <a:r>
              <a:rPr lang="ru-RU" sz="2800" dirty="0">
                <a:latin typeface="Cambria" panose="02040503050406030204" pitchFamily="18" charset="0"/>
              </a:rPr>
              <a:t> до </a:t>
            </a:r>
            <a:r>
              <a:rPr lang="ru-RU" sz="2800" dirty="0" err="1">
                <a:latin typeface="Cambria" panose="02040503050406030204" pitchFamily="18" charset="0"/>
              </a:rPr>
              <a:t>окремих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осіб</a:t>
            </a:r>
            <a:r>
              <a:rPr lang="ru-RU" sz="2800" dirty="0">
                <a:latin typeface="Cambria" panose="02040503050406030204" pitchFamily="18" charset="0"/>
              </a:rPr>
              <a:t>, </a:t>
            </a:r>
            <a:r>
              <a:rPr lang="ru-RU" sz="2800" dirty="0" err="1">
                <a:latin typeface="Cambria" panose="02040503050406030204" pitchFamily="18" charset="0"/>
              </a:rPr>
              <a:t>котрі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можуть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мати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певний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інтерес</a:t>
            </a:r>
            <a:r>
              <a:rPr lang="ru-RU" sz="2800" dirty="0">
                <a:latin typeface="Cambria" panose="02040503050406030204" pitchFamily="18" charset="0"/>
              </a:rPr>
              <a:t> до </a:t>
            </a:r>
            <a:r>
              <a:rPr lang="ru-RU" sz="2800" dirty="0" err="1">
                <a:latin typeface="Cambria" panose="02040503050406030204" pitchFamily="18" charset="0"/>
              </a:rPr>
              <a:t>його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роботи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  <a:r>
              <a:rPr lang="ru-RU" sz="2800" dirty="0" err="1">
                <a:latin typeface="Cambria" panose="02040503050406030204" pitchFamily="18" charset="0"/>
              </a:rPr>
              <a:t>Об'єктивність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внутрішнього</a:t>
            </a:r>
            <a:r>
              <a:rPr lang="ru-RU" sz="2800" dirty="0">
                <a:latin typeface="Cambria" panose="02040503050406030204" pitchFamily="18" charset="0"/>
              </a:rPr>
              <a:t> аудиту </a:t>
            </a:r>
            <a:r>
              <a:rPr lang="ru-RU" sz="2800" dirty="0" err="1">
                <a:latin typeface="Cambria" panose="02040503050406030204" pitchFamily="18" charset="0"/>
              </a:rPr>
              <a:t>забезпечується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ступенем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незалежності</a:t>
            </a:r>
            <a:r>
              <a:rPr lang="ru-RU" sz="2800" dirty="0">
                <a:latin typeface="Cambria" panose="02040503050406030204" pitchFamily="18" charset="0"/>
              </a:rPr>
              <a:t> в </a:t>
            </a:r>
            <a:r>
              <a:rPr lang="ru-RU" sz="2800" dirty="0" err="1">
                <a:latin typeface="Cambria" panose="02040503050406030204" pitchFamily="18" charset="0"/>
              </a:rPr>
              <a:t>структурі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управління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економічного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latin typeface="Cambria" panose="02040503050406030204" pitchFamily="18" charset="0"/>
              </a:rPr>
              <a:t>суб'єкта</a:t>
            </a:r>
            <a:r>
              <a:rPr lang="ru-RU" sz="2800" dirty="0" smtClean="0">
                <a:latin typeface="Cambria" panose="02040503050406030204" pitchFamily="18" charset="0"/>
              </a:rPr>
              <a:t>.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10242" name="Picture 2" descr="Картинки по запросу независимость ауди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4218"/>
            <a:ext cx="3488170" cy="41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4046"/>
            <a:ext cx="9296400" cy="1286099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latin typeface="Cambria" panose="02040503050406030204" pitchFamily="18" charset="0"/>
              </a:rPr>
              <a:t>4 – </a:t>
            </a:r>
            <a:r>
              <a:rPr lang="ru-RU" sz="4400" dirty="0" err="1" smtClean="0">
                <a:latin typeface="Cambria" panose="02040503050406030204" pitchFamily="18" charset="0"/>
              </a:rPr>
              <a:t>Майстерність</a:t>
            </a:r>
            <a:r>
              <a:rPr lang="ru-RU" sz="4400" dirty="0" smtClean="0">
                <a:latin typeface="Cambria" panose="02040503050406030204" pitchFamily="18" charset="0"/>
              </a:rPr>
              <a:t> і </a:t>
            </a:r>
            <a:r>
              <a:rPr lang="ru-RU" sz="4400" dirty="0" err="1">
                <a:latin typeface="Cambria" panose="02040503050406030204" pitchFamily="18" charset="0"/>
              </a:rPr>
              <a:t>компетентність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6518564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Cambria" panose="02040503050406030204" pitchFamily="18" charset="0"/>
              </a:rPr>
              <a:t>Аудит </a:t>
            </a:r>
            <a:r>
              <a:rPr lang="ru-RU" sz="3200" dirty="0" err="1">
                <a:latin typeface="Cambria" panose="02040503050406030204" pitchFamily="18" charset="0"/>
              </a:rPr>
              <a:t>має</a:t>
            </a:r>
            <a:r>
              <a:rPr lang="ru-RU" sz="3200" dirty="0">
                <a:latin typeface="Cambria" panose="02040503050406030204" pitchFamily="18" charset="0"/>
              </a:rPr>
              <a:t> бути </a:t>
            </a:r>
            <a:r>
              <a:rPr lang="ru-RU" sz="3200" dirty="0" err="1">
                <a:latin typeface="Cambria" panose="02040503050406030204" pitchFamily="18" charset="0"/>
              </a:rPr>
              <a:t>виконаний</a:t>
            </a:r>
            <a:r>
              <a:rPr lang="ru-RU" sz="3200" dirty="0">
                <a:latin typeface="Cambria" panose="02040503050406030204" pitchFamily="18" charset="0"/>
              </a:rPr>
              <a:t> на </a:t>
            </a:r>
            <a:r>
              <a:rPr lang="ru-RU" sz="3200" dirty="0" err="1">
                <a:latin typeface="Cambria" panose="02040503050406030204" pitchFamily="18" charset="0"/>
              </a:rPr>
              <a:t>високому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професійному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рівні</a:t>
            </a:r>
            <a:r>
              <a:rPr lang="ru-RU" sz="3200" dirty="0">
                <a:latin typeface="Cambria" panose="02040503050406030204" pitchFamily="18" charset="0"/>
              </a:rPr>
              <a:t>. </a:t>
            </a:r>
            <a:r>
              <a:rPr lang="ru-RU" sz="3200" dirty="0" err="1">
                <a:latin typeface="Cambria" panose="02040503050406030204" pitchFamily="18" charset="0"/>
              </a:rPr>
              <a:t>Внутрішньому</a:t>
            </a:r>
            <a:r>
              <a:rPr lang="ru-RU" sz="3200" dirty="0">
                <a:latin typeface="Cambria" panose="02040503050406030204" pitchFamily="18" charset="0"/>
              </a:rPr>
              <a:t> аудитору </a:t>
            </a:r>
            <a:r>
              <a:rPr lang="ru-RU" sz="3200" dirty="0" err="1">
                <a:latin typeface="Cambria" panose="02040503050406030204" pitchFamily="18" charset="0"/>
              </a:rPr>
              <a:t>потрібно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мати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спеціальні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теоретичні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знання</a:t>
            </a:r>
            <a:r>
              <a:rPr lang="ru-RU" sz="3200" dirty="0">
                <a:latin typeface="Cambria" panose="02040503050406030204" pitchFamily="18" charset="0"/>
              </a:rPr>
              <a:t> і </a:t>
            </a:r>
            <a:r>
              <a:rPr lang="ru-RU" sz="3200" dirty="0" err="1">
                <a:latin typeface="Cambria" panose="02040503050406030204" pitchFamily="18" charset="0"/>
              </a:rPr>
              <a:t>практичний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досвід</a:t>
            </a:r>
            <a:r>
              <a:rPr lang="ru-RU" sz="32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9218" name="Picture 2" descr="Картинки по запросу ауд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1614055"/>
            <a:ext cx="4604630" cy="46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6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82483"/>
            <a:ext cx="8610600" cy="12930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latin typeface="Cambria" panose="02040503050406030204" pitchFamily="18" charset="0"/>
              </a:rPr>
              <a:t>5 - </a:t>
            </a:r>
            <a:r>
              <a:rPr lang="ru-RU" sz="4400" dirty="0" err="1">
                <a:latin typeface="Cambria" panose="02040503050406030204" pitchFamily="18" charset="0"/>
              </a:rPr>
              <a:t>Конфіденційність</a:t>
            </a:r>
            <a:endParaRPr lang="ru-RU" sz="44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09" y="1627912"/>
            <a:ext cx="6587836" cy="44937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Cambria" panose="02040503050406030204" pitchFamily="18" charset="0"/>
              </a:rPr>
              <a:t>Внутрішні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аудитори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розуміють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цінність</a:t>
            </a:r>
            <a:r>
              <a:rPr lang="ru-RU" sz="2800" dirty="0">
                <a:latin typeface="Cambria" panose="02040503050406030204" pitchFamily="18" charset="0"/>
              </a:rPr>
              <a:t> та право </a:t>
            </a:r>
            <a:r>
              <a:rPr lang="ru-RU" sz="2800" dirty="0" err="1">
                <a:latin typeface="Cambria" panose="02040503050406030204" pitchFamily="18" charset="0"/>
              </a:rPr>
              <a:t>власності</a:t>
            </a:r>
            <a:r>
              <a:rPr lang="ru-RU" sz="2800" dirty="0">
                <a:latin typeface="Cambria" panose="02040503050406030204" pitchFamily="18" charset="0"/>
              </a:rPr>
              <a:t> на </a:t>
            </a:r>
            <a:r>
              <a:rPr lang="ru-RU" sz="2800" dirty="0" err="1">
                <a:latin typeface="Cambria" panose="02040503050406030204" pitchFamily="18" charset="0"/>
              </a:rPr>
              <a:t>інформацію</a:t>
            </a:r>
            <a:r>
              <a:rPr lang="ru-RU" sz="2800" dirty="0">
                <a:latin typeface="Cambria" panose="02040503050406030204" pitchFamily="18" charset="0"/>
              </a:rPr>
              <a:t>, яку вони </a:t>
            </a:r>
            <a:r>
              <a:rPr lang="ru-RU" sz="2800" dirty="0" err="1">
                <a:latin typeface="Cambria" panose="02040503050406030204" pitchFamily="18" charset="0"/>
              </a:rPr>
              <a:t>отримують</a:t>
            </a:r>
            <a:r>
              <a:rPr lang="ru-RU" sz="2800" dirty="0">
                <a:latin typeface="Cambria" panose="02040503050406030204" pitchFamily="18" charset="0"/>
              </a:rPr>
              <a:t> у </a:t>
            </a:r>
            <a:r>
              <a:rPr lang="ru-RU" sz="2800" dirty="0" err="1">
                <a:latin typeface="Cambria" panose="02040503050406030204" pitchFamily="18" charset="0"/>
              </a:rPr>
              <a:t>процесі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своєї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професійної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діяльності</a:t>
            </a:r>
            <a:r>
              <a:rPr lang="ru-RU" sz="2800" dirty="0">
                <a:latin typeface="Cambria" panose="02040503050406030204" pitchFamily="18" charset="0"/>
              </a:rPr>
              <a:t> та не </a:t>
            </a:r>
            <a:r>
              <a:rPr lang="ru-RU" sz="2800" dirty="0" err="1">
                <a:latin typeface="Cambria" panose="02040503050406030204" pitchFamily="18" charset="0"/>
              </a:rPr>
              <a:t>розкривають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цієї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інформації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іншим</a:t>
            </a:r>
            <a:r>
              <a:rPr lang="ru-RU" sz="2800" dirty="0">
                <a:latin typeface="Cambria" panose="02040503050406030204" pitchFamily="18" charset="0"/>
              </a:rPr>
              <a:t> особам без </a:t>
            </a:r>
            <a:r>
              <a:rPr lang="ru-RU" sz="2800" dirty="0" err="1">
                <a:latin typeface="Cambria" panose="02040503050406030204" pitchFamily="18" charset="0"/>
              </a:rPr>
              <a:t>відповідного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дозволу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або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роблять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це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лише</a:t>
            </a:r>
            <a:r>
              <a:rPr lang="ru-RU" sz="2800" dirty="0">
                <a:latin typeface="Cambria" panose="02040503050406030204" pitchFamily="18" charset="0"/>
              </a:rPr>
              <a:t> у </a:t>
            </a:r>
            <a:r>
              <a:rPr lang="ru-RU" sz="2800" dirty="0" err="1">
                <a:latin typeface="Cambria" panose="02040503050406030204" pitchFamily="18" charset="0"/>
              </a:rPr>
              <a:t>виняткових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випадках</a:t>
            </a:r>
            <a:r>
              <a:rPr lang="ru-RU" sz="28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Картинки по запросу конфіденцій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3" y="1371600"/>
            <a:ext cx="3723699" cy="23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конфіденційні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3" y="3680656"/>
            <a:ext cx="3723699" cy="25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7170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58</TotalTime>
  <Words>651</Words>
  <Application>Microsoft Office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Cambria</vt:lpstr>
      <vt:lpstr>Century Gothic</vt:lpstr>
      <vt:lpstr>След самолета</vt:lpstr>
      <vt:lpstr>Основоположні принципи діяльності внутрішніх аудиторів </vt:lpstr>
      <vt:lpstr>Внутрішній аудит - це </vt:lpstr>
      <vt:lpstr>Принципи аудиту</vt:lpstr>
      <vt:lpstr>Презентация PowerPoint</vt:lpstr>
      <vt:lpstr>1 - чесність</vt:lpstr>
      <vt:lpstr>2 - Незалежність</vt:lpstr>
      <vt:lpstr>3 - Об'єктивність</vt:lpstr>
      <vt:lpstr>4 – Майстерність і компетентність </vt:lpstr>
      <vt:lpstr>5 - Конфіденційність</vt:lpstr>
      <vt:lpstr>6 - Принцип відокремленості </vt:lpstr>
      <vt:lpstr>Методологічні принципи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Основоположні принципи діяльності внутрішніх аудиторів </dc:title>
  <dc:creator>Полина Пазюк</dc:creator>
  <cp:lastModifiedBy>User</cp:lastModifiedBy>
  <cp:revision>8</cp:revision>
  <dcterms:created xsi:type="dcterms:W3CDTF">2017-04-22T09:38:16Z</dcterms:created>
  <dcterms:modified xsi:type="dcterms:W3CDTF">2019-03-10T14:13:50Z</dcterms:modified>
</cp:coreProperties>
</file>