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611F-3D50-4C52-B456-9B269440A52A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02181-2944-40B5-996C-C5F306EE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7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02181-2944-40B5-996C-C5F306EE69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6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055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5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7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44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6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5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3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3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8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9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6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656A7A-2A47-4ECE-8DCC-0F54BBB1C81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D64DF5-2F46-42B1-9BFD-7526CB90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7" b="12801"/>
          <a:stretch/>
        </p:blipFill>
        <p:spPr>
          <a:xfrm rot="21367811">
            <a:off x="3810985" y="13292"/>
            <a:ext cx="4257875" cy="3277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320340" y="1861993"/>
            <a:ext cx="4496994" cy="2428751"/>
          </a:xfrm>
        </p:spPr>
        <p:txBody>
          <a:bodyPr>
            <a:normAutofit fontScale="90000"/>
          </a:bodyPr>
          <a:lstStyle/>
          <a:p>
            <a:pPr algn="l"/>
            <a:r>
              <a:rPr lang="uk-UA" sz="4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</a:t>
            </a:r>
            <a:r>
              <a:rPr lang="uk-UA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900" b="1" dirty="0" smtClean="0">
                <a:solidFill>
                  <a:srgbClr val="FF0000"/>
                </a:solidFill>
              </a:rPr>
              <a:t>С</a:t>
            </a:r>
            <a:r>
              <a:rPr lang="uk-UA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ЛУЖБИ </a:t>
            </a:r>
            <a:br>
              <a:rPr lang="uk-UA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900" b="1" dirty="0" smtClean="0">
                <a:solidFill>
                  <a:srgbClr val="FF0000"/>
                </a:solidFill>
              </a:rPr>
              <a:t>В</a:t>
            </a:r>
            <a:r>
              <a:rPr lang="uk-UA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НУТРІШНЬОГО</a:t>
            </a:r>
            <a:br>
              <a:rPr lang="uk-UA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900" b="1" dirty="0" smtClean="0">
                <a:solidFill>
                  <a:srgbClr val="FF0000"/>
                </a:solidFill>
              </a:rPr>
              <a:t>А</a:t>
            </a:r>
            <a:r>
              <a:rPr lang="uk-UA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УДИТУ</a:t>
            </a:r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ПІДПРИЄМСТВА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СТРУКТУРА СЛУЖБИ ВНУТРІШНЬОГО АУДИТУ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134" y="-171400"/>
            <a:ext cx="9001000" cy="1151965"/>
          </a:xfrm>
        </p:spPr>
        <p:txBody>
          <a:bodyPr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Фахівець із документальних перевірок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92" y="2492896"/>
            <a:ext cx="5002608" cy="4272498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011" y="1484784"/>
            <a:ext cx="6997261" cy="388980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Перевірка відповідності </a:t>
            </a:r>
            <a:r>
              <a:rPr lang="uk-UA" sz="2400" dirty="0"/>
              <a:t>складання документації підприємства вимогам законодавства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 </a:t>
            </a:r>
            <a:r>
              <a:rPr lang="uk-UA" sz="2400" dirty="0">
                <a:solidFill>
                  <a:srgbClr val="FF0000"/>
                </a:solidFill>
              </a:rPr>
              <a:t>консультування </a:t>
            </a:r>
            <a:r>
              <a:rPr lang="uk-UA" sz="2400" dirty="0"/>
              <a:t>інших служб підприємства в галузі документообігу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 </a:t>
            </a:r>
            <a:r>
              <a:rPr lang="uk-UA" sz="2400" dirty="0">
                <a:solidFill>
                  <a:srgbClr val="FF0000"/>
                </a:solidFill>
              </a:rPr>
              <a:t>складання звіту </a:t>
            </a:r>
            <a:r>
              <a:rPr lang="uk-UA" sz="2400" dirty="0"/>
              <a:t>про роботу СВА (в питаннях документообігу); </a:t>
            </a:r>
            <a:endParaRPr lang="uk-UA" sz="2400" dirty="0" smtClean="0"/>
          </a:p>
          <a:p>
            <a:r>
              <a:rPr lang="uk-UA" sz="2400" dirty="0" smtClean="0">
                <a:solidFill>
                  <a:srgbClr val="FF0000"/>
                </a:solidFill>
              </a:rPr>
              <a:t>надання </a:t>
            </a:r>
            <a:r>
              <a:rPr lang="uk-UA" sz="2400" dirty="0">
                <a:solidFill>
                  <a:srgbClr val="FF0000"/>
                </a:solidFill>
              </a:rPr>
              <a:t>рекомендацій </a:t>
            </a:r>
            <a:r>
              <a:rPr lang="uk-UA" sz="2400" dirty="0"/>
              <a:t>щодо поліпшення стану документообігу підприємства.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851920" y="657884"/>
            <a:ext cx="1152128" cy="61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12" y="676642"/>
            <a:ext cx="2202389" cy="222516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9980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-531440"/>
            <a:ext cx="8244407" cy="540060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структура </a:t>
            </a:r>
            <a:r>
              <a:rPr lang="uk-UA" sz="3200" dirty="0"/>
              <a:t>СВА багато в чому </a:t>
            </a:r>
            <a:r>
              <a:rPr lang="uk-UA" sz="3200" dirty="0">
                <a:solidFill>
                  <a:srgbClr val="FF0000"/>
                </a:solidFill>
              </a:rPr>
              <a:t>залежить </a:t>
            </a:r>
            <a:r>
              <a:rPr lang="uk-UA" sz="3200" dirty="0"/>
              <a:t>від специфіки організації, її величини і конкретних цілей її адміністрації </a:t>
            </a:r>
            <a:endParaRPr lang="uk-UA" sz="3200" dirty="0" smtClean="0"/>
          </a:p>
          <a:p>
            <a:r>
              <a:rPr lang="uk-UA" sz="3200" dirty="0" smtClean="0"/>
              <a:t> </a:t>
            </a:r>
            <a:r>
              <a:rPr lang="uk-UA" sz="3200" dirty="0">
                <a:solidFill>
                  <a:srgbClr val="FF0000"/>
                </a:solidFill>
              </a:rPr>
              <a:t>включає</a:t>
            </a:r>
            <a:r>
              <a:rPr lang="uk-UA" sz="3200" dirty="0"/>
              <a:t> в себе сукупність підрозділів, укомплектованих персоналом відповідної кваліфікації і </a:t>
            </a:r>
            <a:r>
              <a:rPr lang="uk-UA" sz="3200" dirty="0" smtClean="0"/>
              <a:t>повноважень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05" y="3985320"/>
            <a:ext cx="3056188" cy="2991816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52347"/>
            <a:ext cx="6920192" cy="3365085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8210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36" y="0"/>
            <a:ext cx="10076135" cy="7533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536" y="620688"/>
            <a:ext cx="4824536" cy="792088"/>
          </a:xfrm>
        </p:spPr>
        <p:txBody>
          <a:bodyPr/>
          <a:lstStyle/>
          <a:p>
            <a:r>
              <a:rPr lang="uk-UA" sz="4800" dirty="0" smtClean="0"/>
              <a:t>Дякую за увагу!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117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4768"/>
            <a:ext cx="9036495" cy="911984"/>
          </a:xfrm>
        </p:spPr>
        <p:txBody>
          <a:bodyPr/>
          <a:lstStyle/>
          <a:p>
            <a:r>
              <a:rPr lang="uk-UA" dirty="0" smtClean="0"/>
              <a:t>Задля економії </a:t>
            </a:r>
            <a:r>
              <a:rPr lang="en-US" dirty="0" smtClean="0"/>
              <a:t>$</a:t>
            </a:r>
            <a:r>
              <a:rPr lang="uk-UA" dirty="0" smtClean="0"/>
              <a:t>, проведення </a:t>
            </a:r>
            <a:r>
              <a:rPr lang="uk-UA" dirty="0">
                <a:solidFill>
                  <a:schemeClr val="tx1"/>
                </a:solidFill>
              </a:rPr>
              <a:t>в</a:t>
            </a:r>
            <a:r>
              <a:rPr lang="uk-UA" dirty="0"/>
              <a:t>нутрішнього </a:t>
            </a:r>
            <a:r>
              <a:rPr lang="uk-UA" dirty="0" smtClean="0">
                <a:solidFill>
                  <a:schemeClr val="tx1"/>
                </a:solidFill>
              </a:rPr>
              <a:t>а</a:t>
            </a:r>
            <a:r>
              <a:rPr lang="uk-UA" dirty="0" smtClean="0"/>
              <a:t>удиту доручають: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426280" cy="416166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4464496" cy="4608512"/>
          </a:xfrm>
        </p:spPr>
        <p:txBody>
          <a:bodyPr>
            <a:normAutofit fontScale="92500"/>
          </a:bodyPr>
          <a:lstStyle/>
          <a:p>
            <a:r>
              <a:rPr lang="uk-UA" sz="3200" dirty="0"/>
              <a:t>фінансовим відділам </a:t>
            </a:r>
          </a:p>
          <a:p>
            <a:r>
              <a:rPr lang="uk-UA" sz="3200" dirty="0" smtClean="0"/>
              <a:t> </a:t>
            </a:r>
            <a:r>
              <a:rPr lang="uk-UA" sz="3200" dirty="0"/>
              <a:t>відділам </a:t>
            </a:r>
            <a:r>
              <a:rPr lang="uk-UA" sz="3200" dirty="0" smtClean="0"/>
              <a:t>контролінгу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500" b="1" dirty="0" smtClean="0">
                <a:solidFill>
                  <a:srgbClr val="C00000"/>
                </a:solidFill>
              </a:rPr>
              <a:t>ва</a:t>
            </a:r>
            <a:r>
              <a:rPr lang="uk-UA" sz="2400" dirty="0" smtClean="0"/>
              <a:t> зорієнтований </a:t>
            </a:r>
            <a:r>
              <a:rPr lang="uk-UA" sz="2400" dirty="0"/>
              <a:t>на захист інтересів власника підприємства, який визначає її конкретні завдання</a:t>
            </a:r>
            <a:r>
              <a:rPr lang="uk-UA" dirty="0"/>
              <a:t>. </a:t>
            </a:r>
            <a:endParaRPr lang="ru-RU" dirty="0"/>
          </a:p>
          <a:p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59" y="1194448"/>
            <a:ext cx="1930961" cy="19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19" y="1405356"/>
            <a:ext cx="5841099" cy="396043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2895"/>
            <a:ext cx="8458588" cy="719555"/>
          </a:xfrm>
        </p:spPr>
        <p:txBody>
          <a:bodyPr/>
          <a:lstStyle/>
          <a:p>
            <a:r>
              <a:rPr lang="uk-UA" dirty="0" smtClean="0"/>
              <a:t>«СЛУЖБА» організаційно-штатна одиниця, </a:t>
            </a:r>
            <a:r>
              <a:rPr lang="uk-UA" dirty="0" err="1" smtClean="0"/>
              <a:t>включае</a:t>
            </a:r>
            <a:r>
              <a:rPr lang="uk-UA" dirty="0" smtClean="0"/>
              <a:t> в себе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4355977" cy="5176630"/>
          </a:xfrm>
        </p:spPr>
        <p:txBody>
          <a:bodyPr/>
          <a:lstStyle/>
          <a:p>
            <a:r>
              <a:rPr lang="uk-UA" sz="2800" dirty="0" smtClean="0">
                <a:solidFill>
                  <a:srgbClr val="0070C0"/>
                </a:solidFill>
              </a:rPr>
              <a:t>Працівників групи</a:t>
            </a:r>
            <a:endParaRPr lang="uk-UA" sz="2800" dirty="0">
              <a:solidFill>
                <a:srgbClr val="0070C0"/>
              </a:solidFill>
            </a:endParaRPr>
          </a:p>
          <a:p>
            <a:r>
              <a:rPr lang="uk-UA" sz="2800" dirty="0" smtClean="0">
                <a:solidFill>
                  <a:srgbClr val="0070C0"/>
                </a:solidFill>
              </a:rPr>
              <a:t> бюро</a:t>
            </a:r>
          </a:p>
          <a:p>
            <a:r>
              <a:rPr lang="uk-UA" sz="2800" dirty="0" smtClean="0">
                <a:solidFill>
                  <a:srgbClr val="0070C0"/>
                </a:solidFill>
              </a:rPr>
              <a:t> відділ  управління</a:t>
            </a:r>
          </a:p>
          <a:p>
            <a:r>
              <a:rPr lang="uk-UA" sz="2800" dirty="0" smtClean="0">
                <a:solidFill>
                  <a:srgbClr val="0070C0"/>
                </a:solidFill>
              </a:rPr>
              <a:t>департамент</a:t>
            </a:r>
          </a:p>
          <a:p>
            <a:pPr marL="0" indent="0">
              <a:buNone/>
            </a:pPr>
            <a:r>
              <a:rPr lang="uk-UA" dirty="0" smtClean="0"/>
              <a:t>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спеціалізується  на виконанні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 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однорідних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462555" cy="32403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4" y="404827"/>
            <a:ext cx="8784976" cy="1512005"/>
          </a:xfrm>
        </p:spPr>
        <p:txBody>
          <a:bodyPr/>
          <a:lstStyle/>
          <a:p>
            <a:r>
              <a:rPr lang="uk-UA" sz="4000" dirty="0"/>
              <a:t>В залежності від масштабів </a:t>
            </a:r>
            <a:r>
              <a:rPr lang="uk-UA" sz="4000" dirty="0" smtClean="0"/>
              <a:t>підприємства «служба» представлена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948" y="1559417"/>
            <a:ext cx="7796030" cy="4677972"/>
          </a:xfrm>
        </p:spPr>
        <p:txBody>
          <a:bodyPr>
            <a:normAutofit/>
          </a:bodyPr>
          <a:lstStyle/>
          <a:p>
            <a:r>
              <a:rPr lang="uk-UA" sz="2800" dirty="0"/>
              <a:t>внутрішнім </a:t>
            </a:r>
            <a:r>
              <a:rPr lang="uk-UA" sz="2800" dirty="0" smtClean="0"/>
              <a:t>аудитором</a:t>
            </a:r>
          </a:p>
          <a:p>
            <a:r>
              <a:rPr lang="uk-UA" sz="2800" dirty="0" smtClean="0"/>
              <a:t> </a:t>
            </a:r>
            <a:r>
              <a:rPr lang="uk-UA" sz="2800" dirty="0"/>
              <a:t>ревізором</a:t>
            </a:r>
            <a:r>
              <a:rPr lang="uk-UA" sz="2800" dirty="0" smtClean="0"/>
              <a:t>,</a:t>
            </a:r>
          </a:p>
          <a:p>
            <a:r>
              <a:rPr lang="uk-UA" sz="2800" dirty="0" smtClean="0"/>
              <a:t>контрольною комісією</a:t>
            </a:r>
          </a:p>
          <a:p>
            <a:r>
              <a:rPr lang="uk-UA" sz="2800" dirty="0" smtClean="0"/>
              <a:t>відділом </a:t>
            </a:r>
            <a:r>
              <a:rPr lang="uk-UA" sz="2800" dirty="0"/>
              <a:t>внутрішнього аудиту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49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2"/>
            <a:ext cx="3681462" cy="4536504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63833"/>
            <a:ext cx="8892480" cy="1396508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4000" dirty="0"/>
              <a:t>Положення про службу </a:t>
            </a:r>
            <a:r>
              <a:rPr lang="uk-UA" sz="4000" dirty="0" smtClean="0"/>
              <a:t>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48681"/>
            <a:ext cx="5796136" cy="5825080"/>
          </a:xfrm>
        </p:spPr>
        <p:txBody>
          <a:bodyPr>
            <a:noAutofit/>
          </a:bodyPr>
          <a:lstStyle/>
          <a:p>
            <a:r>
              <a:rPr lang="uk-UA" sz="2400" dirty="0" smtClean="0"/>
              <a:t>визначає </a:t>
            </a:r>
            <a:r>
              <a:rPr lang="uk-UA" sz="2400" dirty="0"/>
              <a:t>порядок </a:t>
            </a:r>
            <a:r>
              <a:rPr lang="uk-UA" sz="2400" dirty="0" smtClean="0"/>
              <a:t>створення</a:t>
            </a:r>
          </a:p>
          <a:p>
            <a:r>
              <a:rPr lang="uk-UA" sz="2400" dirty="0" smtClean="0"/>
              <a:t> </a:t>
            </a:r>
            <a:r>
              <a:rPr lang="uk-UA" sz="2400" dirty="0"/>
              <a:t>правовий </a:t>
            </a:r>
            <a:r>
              <a:rPr lang="uk-UA" sz="2400" dirty="0" smtClean="0"/>
              <a:t>статус</a:t>
            </a:r>
          </a:p>
          <a:p>
            <a:r>
              <a:rPr lang="uk-UA" sz="2400" dirty="0" smtClean="0"/>
              <a:t>обов’язки</a:t>
            </a:r>
            <a:endParaRPr lang="uk-UA" sz="2400" dirty="0"/>
          </a:p>
          <a:p>
            <a:r>
              <a:rPr lang="uk-UA" sz="2400" dirty="0" smtClean="0"/>
              <a:t> </a:t>
            </a:r>
            <a:r>
              <a:rPr lang="uk-UA" sz="2400" dirty="0"/>
              <a:t>організацію роботи </a:t>
            </a:r>
            <a:r>
              <a:rPr lang="uk-UA" sz="2400" dirty="0" smtClean="0">
                <a:solidFill>
                  <a:srgbClr val="FF0000"/>
                </a:solidFill>
              </a:rPr>
              <a:t>СВА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Цей  документ  </a:t>
            </a:r>
            <a:r>
              <a:rPr lang="uk-UA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дозволить </a:t>
            </a:r>
            <a:r>
              <a:rPr lang="uk-UA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забезпечити </a:t>
            </a: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незалежність  </a:t>
            </a:r>
            <a:r>
              <a:rPr lang="uk-UA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і</a:t>
            </a:r>
            <a:r>
              <a:rPr lang="uk-UA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відокремленість </a:t>
            </a:r>
            <a:r>
              <a:rPr lang="uk-UA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відділу, </a:t>
            </a:r>
            <a:r>
              <a:rPr lang="uk-UA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що,  </a:t>
            </a:r>
            <a:r>
              <a:rPr lang="uk-UA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у </a:t>
            </a:r>
            <a:r>
              <a:rPr lang="uk-UA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свою  чергу</a:t>
            </a:r>
            <a:r>
              <a:rPr lang="uk-UA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гарантує </a:t>
            </a: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справедливість  </a:t>
            </a:r>
            <a:r>
              <a:rPr lang="uk-UA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та</a:t>
            </a: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lang="uk-UA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неупередженість </a:t>
            </a:r>
            <a:r>
              <a:rPr lang="uk-UA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суджень </a:t>
            </a:r>
            <a:r>
              <a:rPr lang="uk-UA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його  співробітників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307319"/>
            <a:ext cx="4392488" cy="413209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797662" cy="1151965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Зміна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організаційноїструктури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07904" y="-99392"/>
            <a:ext cx="5328592" cy="6624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 err="1" smtClean="0"/>
              <a:t>Підприемства</a:t>
            </a:r>
            <a:r>
              <a:rPr lang="uk-UA" sz="2200" dirty="0" smtClean="0"/>
              <a:t>  </a:t>
            </a:r>
            <a:r>
              <a:rPr lang="uk-UA" sz="2200" dirty="0" err="1" smtClean="0"/>
              <a:t>об’єднануються</a:t>
            </a:r>
            <a:r>
              <a:rPr lang="uk-UA" sz="2200" dirty="0"/>
              <a:t> </a:t>
            </a:r>
            <a:r>
              <a:rPr lang="uk-UA" sz="2200" dirty="0" smtClean="0"/>
              <a:t> у:</a:t>
            </a:r>
          </a:p>
          <a:p>
            <a:r>
              <a:rPr lang="uk-UA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фінансово-промислові  групи</a:t>
            </a:r>
          </a:p>
          <a:p>
            <a:r>
              <a:rPr lang="uk-UA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Корпорації</a:t>
            </a:r>
            <a:endParaRPr lang="uk-UA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uk-UA" sz="2200" dirty="0" smtClean="0"/>
              <a:t> 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</a:rPr>
              <a:t>концерни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організаційної структури через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децентралізацію функцій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корпорації та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до дивізіонної організаційної структури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4640" r="5821" b="4886"/>
          <a:stretch/>
        </p:blipFill>
        <p:spPr>
          <a:xfrm>
            <a:off x="5394711" y="1196752"/>
            <a:ext cx="3344518" cy="33843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895" y="-99392"/>
            <a:ext cx="5822249" cy="6624736"/>
          </a:xfrm>
        </p:spPr>
        <p:txBody>
          <a:bodyPr>
            <a:normAutofit/>
          </a:bodyPr>
          <a:lstStyle/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дивізіонна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організаційна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структура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Очолює та координує роботу всіх СВА головний внутрішній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аудитор)</a:t>
            </a:r>
            <a:endParaRPr lang="uk-UA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командна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організаційна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структура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(віце-президент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фінансів або фінансово-економічної </a:t>
            </a:r>
            <a:r>
              <a:rPr lang="uk-UA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служби)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13" y="0"/>
            <a:ext cx="8752378" cy="1340768"/>
          </a:xfrm>
          <a:effectLst>
            <a:softEdge rad="406400"/>
          </a:effectLst>
        </p:spPr>
        <p:txBody>
          <a:bodyPr/>
          <a:lstStyle/>
          <a:p>
            <a:r>
              <a:rPr lang="uk-UA" sz="3200" dirty="0"/>
              <a:t>На вітчизняних підприємствах можливі два варіанти організації СВА </a:t>
            </a:r>
            <a:r>
              <a:rPr lang="uk-UA" sz="3200" dirty="0" smtClean="0"/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40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4" y="-250638"/>
            <a:ext cx="9098209" cy="1427436"/>
          </a:xfrm>
        </p:spPr>
        <p:txBody>
          <a:bodyPr/>
          <a:lstStyle/>
          <a:p>
            <a:r>
              <a:rPr lang="uk-UA" sz="4000" b="1" dirty="0"/>
              <a:t>Структура </a:t>
            </a:r>
            <a:r>
              <a:rPr lang="uk-UA" sz="4000" b="1" dirty="0" smtClean="0"/>
              <a:t>СВА  та </a:t>
            </a:r>
            <a:r>
              <a:rPr lang="uk-UA" sz="4000" b="1" dirty="0"/>
              <a:t>функції фахівців</a:t>
            </a:r>
            <a:r>
              <a:rPr lang="uk-UA" sz="4000" dirty="0"/>
              <a:t> 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8"/>
          <a:stretch/>
        </p:blipFill>
        <p:spPr>
          <a:xfrm>
            <a:off x="5596735" y="674285"/>
            <a:ext cx="3439761" cy="255270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4808" y="674285"/>
            <a:ext cx="6404139" cy="52814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200" dirty="0"/>
              <a:t> </a:t>
            </a:r>
            <a:r>
              <a:rPr lang="uk-UA" sz="3200" dirty="0" smtClean="0"/>
              <a:t>                                           </a:t>
            </a:r>
            <a:r>
              <a:rPr lang="uk-UA" sz="4200" dirty="0" smtClean="0"/>
              <a:t>Керівник  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 smtClean="0"/>
          </a:p>
          <a:p>
            <a:r>
              <a:rPr lang="uk-UA" sz="3200" dirty="0" smtClean="0">
                <a:solidFill>
                  <a:srgbClr val="FF0000"/>
                </a:solidFill>
              </a:rPr>
              <a:t>Складання</a:t>
            </a:r>
            <a:r>
              <a:rPr lang="uk-UA" sz="3200" dirty="0" smtClean="0"/>
              <a:t> </a:t>
            </a:r>
            <a:r>
              <a:rPr lang="uk-UA" sz="3200" dirty="0"/>
              <a:t>планів та графіків </a:t>
            </a:r>
            <a:r>
              <a:rPr lang="uk-UA" sz="3200" dirty="0" smtClean="0"/>
              <a:t>перевірок</a:t>
            </a:r>
            <a:br>
              <a:rPr lang="uk-UA" sz="3200" dirty="0" smtClean="0"/>
            </a:br>
            <a:endParaRPr lang="uk-UA" sz="3200" dirty="0" smtClean="0"/>
          </a:p>
          <a:p>
            <a:r>
              <a:rPr lang="uk-UA" sz="3200" dirty="0" smtClean="0">
                <a:solidFill>
                  <a:srgbClr val="FF0000"/>
                </a:solidFill>
              </a:rPr>
              <a:t>аналіз</a:t>
            </a:r>
            <a:r>
              <a:rPr lang="uk-UA" sz="3200" dirty="0" smtClean="0"/>
              <a:t> </a:t>
            </a:r>
            <a:r>
              <a:rPr lang="uk-UA" sz="3200" dirty="0"/>
              <a:t>фінансово-господарської </a:t>
            </a:r>
            <a:r>
              <a:rPr lang="uk-UA" sz="3200" dirty="0" smtClean="0"/>
              <a:t>діяльності</a:t>
            </a:r>
            <a:br>
              <a:rPr lang="uk-UA" sz="3200" dirty="0" smtClean="0"/>
            </a:br>
            <a:endParaRPr lang="uk-UA" sz="3200" dirty="0" smtClean="0"/>
          </a:p>
          <a:p>
            <a:r>
              <a:rPr lang="uk-UA" sz="3200" dirty="0" smtClean="0">
                <a:solidFill>
                  <a:srgbClr val="FF0000"/>
                </a:solidFill>
              </a:rPr>
              <a:t>контроль</a:t>
            </a:r>
            <a:r>
              <a:rPr lang="uk-UA" sz="3200" dirty="0" smtClean="0"/>
              <a:t> </a:t>
            </a:r>
            <a:r>
              <a:rPr lang="uk-UA" sz="3200" dirty="0"/>
              <a:t>виконання наказів керівництва </a:t>
            </a:r>
            <a:r>
              <a:rPr lang="uk-UA" sz="3200" dirty="0" smtClean="0"/>
              <a:t>консультування</a:t>
            </a:r>
            <a:r>
              <a:rPr lang="uk-UA" sz="3200" dirty="0"/>
              <a:t>; 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 smtClean="0"/>
          </a:p>
          <a:p>
            <a:r>
              <a:rPr lang="uk-UA" sz="3200" dirty="0" smtClean="0"/>
              <a:t>складання </a:t>
            </a:r>
            <a:r>
              <a:rPr lang="uk-UA" sz="3200" dirty="0"/>
              <a:t>звіту про роботу СВА.</a:t>
            </a:r>
            <a:endParaRPr lang="uk-UA" sz="3200" dirty="0" smtClean="0"/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699792" y="1176798"/>
            <a:ext cx="1279749" cy="504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40" y="3645024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166755"/>
            <a:ext cx="4993753" cy="582959"/>
          </a:xfrm>
        </p:spPr>
        <p:txBody>
          <a:bodyPr/>
          <a:lstStyle/>
          <a:p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Фахівець з розрахунків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620688"/>
            <a:ext cx="4714838" cy="5007836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04479" y="1043648"/>
            <a:ext cx="5784263" cy="5049648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Аналіз</a:t>
            </a:r>
            <a:r>
              <a:rPr lang="uk-UA" sz="2400" dirty="0"/>
              <a:t> стану розрахунків на </a:t>
            </a:r>
            <a:r>
              <a:rPr lang="uk-UA" sz="2400" dirty="0" smtClean="0"/>
              <a:t>підприємстві;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>
                <a:solidFill>
                  <a:srgbClr val="FF0000"/>
                </a:solidFill>
              </a:rPr>
              <a:t>консультування </a:t>
            </a:r>
            <a:r>
              <a:rPr lang="uk-UA" sz="2400" dirty="0"/>
              <a:t>інших служб </a:t>
            </a:r>
            <a:r>
              <a:rPr lang="uk-UA" sz="2400" dirty="0" smtClean="0"/>
              <a:t>підприємства; 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складання </a:t>
            </a:r>
            <a:r>
              <a:rPr lang="uk-UA" sz="2400" dirty="0">
                <a:solidFill>
                  <a:srgbClr val="FF0000"/>
                </a:solidFill>
              </a:rPr>
              <a:t>звіту </a:t>
            </a:r>
            <a:r>
              <a:rPr lang="uk-UA" sz="2400" dirty="0"/>
              <a:t>про роботу СВА </a:t>
            </a:r>
            <a:r>
              <a:rPr lang="uk-UA" sz="2400" dirty="0" smtClean="0"/>
              <a:t>;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надання </a:t>
            </a:r>
            <a:r>
              <a:rPr lang="uk-UA" sz="2400" dirty="0">
                <a:solidFill>
                  <a:srgbClr val="FF0000"/>
                </a:solidFill>
              </a:rPr>
              <a:t>рекомендацій </a:t>
            </a:r>
            <a:r>
              <a:rPr lang="uk-UA" sz="2400" dirty="0" smtClean="0"/>
              <a:t>щодо</a:t>
            </a:r>
            <a:br>
              <a:rPr lang="uk-UA" sz="2400" dirty="0" smtClean="0"/>
            </a:br>
            <a:r>
              <a:rPr lang="uk-UA" sz="2400" dirty="0" smtClean="0"/>
              <a:t> </a:t>
            </a:r>
            <a:r>
              <a:rPr lang="uk-UA" sz="2400" dirty="0"/>
              <a:t>поліпшення стану розрахунків </a:t>
            </a:r>
            <a:r>
              <a:rPr lang="uk-UA" sz="2400" dirty="0" smtClean="0"/>
              <a:t>підприємства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504479" y="718338"/>
            <a:ext cx="1224136" cy="650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642</TotalTime>
  <Words>208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Impact</vt:lpstr>
      <vt:lpstr>Times New Roman</vt:lpstr>
      <vt:lpstr>СТРУКТУРА СЛУЖБИ ВНУТРІШНЬОГО АУДИТУ</vt:lpstr>
      <vt:lpstr>Главное мероприятие</vt:lpstr>
      <vt:lpstr>СТРУКТУРА  СЛУЖБИ  ВНУТРІШНЬОГО АУДИТУ ПІДПРИЄМСТВА </vt:lpstr>
      <vt:lpstr>Задля економії $, проведення внутрішнього аудиту доручають:</vt:lpstr>
      <vt:lpstr>«СЛУЖБА» організаційно-штатна одиниця, включае в себе :</vt:lpstr>
      <vt:lpstr>В залежності від масштабів підприємства «служба» представлена:</vt:lpstr>
      <vt:lpstr> Положення про службу ва:</vt:lpstr>
      <vt:lpstr>Зміна організаційноїструктури</vt:lpstr>
      <vt:lpstr>На вітчизняних підприємствах можливі два варіанти організації СВА :</vt:lpstr>
      <vt:lpstr>Структура СВА  та функції фахівців </vt:lpstr>
      <vt:lpstr>Фахівець з розрахунків</vt:lpstr>
      <vt:lpstr>Фахівець із документальних перевірок</vt:lpstr>
      <vt:lpstr>Презентация PowerPoint</vt:lpstr>
      <vt:lpstr>Дякую за увагу!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ОРГАНІЗАЦІЇ ДІЯЛЬНОСТІ ВНУТРІШНЬОГО АУДИТУ ПІДПРИЄМСТВ УКРАЇНИ В СУЧАСНИХ УМОВАХ</dc:title>
  <dc:creator>User</dc:creator>
  <cp:lastModifiedBy>User</cp:lastModifiedBy>
  <cp:revision>39</cp:revision>
  <dcterms:created xsi:type="dcterms:W3CDTF">2017-04-17T09:01:18Z</dcterms:created>
  <dcterms:modified xsi:type="dcterms:W3CDTF">2019-03-10T14:14:32Z</dcterms:modified>
</cp:coreProperties>
</file>