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5" r:id="rId6"/>
    <p:sldId id="261" r:id="rId7"/>
    <p:sldId id="262" r:id="rId8"/>
    <p:sldId id="266" r:id="rId9"/>
    <p:sldId id="267" r:id="rId10"/>
    <p:sldId id="263" r:id="rId11"/>
    <p:sldId id="264" r:id="rId12"/>
    <p:sldId id="25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17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7A9A25-F1EA-4BAB-842B-73BD7B658F98}" type="doc">
      <dgm:prSet loTypeId="urn:microsoft.com/office/officeart/2005/8/layout/chevron2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6366E7DC-D11C-4969-8EFA-346CCCDDCD28}">
      <dgm:prSet phldrT="[Текст]"/>
      <dgm:spPr/>
      <dgm:t>
        <a:bodyPr/>
        <a:lstStyle/>
        <a:p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інформація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є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несуттєвою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0533D6F-350A-4CF2-909E-626570CACDCA}" type="parTrans" cxnId="{910086E8-DF82-47B5-B4A8-31F8D0E11E38}">
      <dgm:prSet/>
      <dgm:spPr/>
      <dgm:t>
        <a:bodyPr/>
        <a:lstStyle/>
        <a:p>
          <a:endParaRPr lang="ru-RU"/>
        </a:p>
      </dgm:t>
    </dgm:pt>
    <dgm:pt modelId="{061738DE-D497-466D-83F8-E72D9114027D}" type="sibTrans" cxnId="{910086E8-DF82-47B5-B4A8-31F8D0E11E38}">
      <dgm:prSet/>
      <dgm:spPr/>
      <dgm:t>
        <a:bodyPr/>
        <a:lstStyle/>
        <a:p>
          <a:endParaRPr lang="ru-RU"/>
        </a:p>
      </dgm:t>
    </dgm:pt>
    <dgm:pt modelId="{C542C7D7-1383-403E-8CA8-339FB3C454FB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uk-UA" dirty="0" smtClean="0"/>
            <a:t>.</a:t>
          </a:r>
          <a:endParaRPr lang="ru-RU" dirty="0"/>
        </a:p>
      </dgm:t>
    </dgm:pt>
    <dgm:pt modelId="{75F92121-AB44-4CF2-B913-102DA0BC38D4}" type="parTrans" cxnId="{50C1CDB4-01BA-4535-A635-4D897CF0B630}">
      <dgm:prSet/>
      <dgm:spPr/>
      <dgm:t>
        <a:bodyPr/>
        <a:lstStyle/>
        <a:p>
          <a:endParaRPr lang="ru-RU"/>
        </a:p>
      </dgm:t>
    </dgm:pt>
    <dgm:pt modelId="{80B7904D-07CE-4EDD-A293-8A10041ABF7F}" type="sibTrans" cxnId="{50C1CDB4-01BA-4535-A635-4D897CF0B630}">
      <dgm:prSet/>
      <dgm:spPr/>
      <dgm:t>
        <a:bodyPr/>
        <a:lstStyle/>
        <a:p>
          <a:endParaRPr lang="ru-RU"/>
        </a:p>
      </dgm:t>
    </dgm:pt>
    <dgm:pt modelId="{2D170D8A-E06B-4CA5-92E2-749BE41A939B}">
      <dgm:prSet phldrT="[Текст]"/>
      <dgm:spPr/>
      <dgm:t>
        <a:bodyPr/>
        <a:lstStyle/>
        <a:p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інформація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є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суттєвою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але не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впливає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загальну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думку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щодо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до­стовірності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фінансової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звітності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в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цілому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6474EB1-E0D5-460F-BCDD-A31CE6D38ED9}" type="parTrans" cxnId="{1E26EE28-BC6D-4F43-999D-84976E539D2A}">
      <dgm:prSet/>
      <dgm:spPr/>
      <dgm:t>
        <a:bodyPr/>
        <a:lstStyle/>
        <a:p>
          <a:endParaRPr lang="ru-RU"/>
        </a:p>
      </dgm:t>
    </dgm:pt>
    <dgm:pt modelId="{435C4EE8-DE15-427B-890A-C26D3EC34D2B}" type="sibTrans" cxnId="{1E26EE28-BC6D-4F43-999D-84976E539D2A}">
      <dgm:prSet/>
      <dgm:spPr/>
      <dgm:t>
        <a:bodyPr/>
        <a:lstStyle/>
        <a:p>
          <a:endParaRPr lang="ru-RU"/>
        </a:p>
      </dgm:t>
    </dgm:pt>
    <dgm:pt modelId="{86A5E0DA-9884-4AF8-B701-4C069A9DFD7E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uk-UA" dirty="0" smtClean="0"/>
            <a:t>.</a:t>
          </a:r>
          <a:endParaRPr lang="ru-RU" dirty="0"/>
        </a:p>
      </dgm:t>
    </dgm:pt>
    <dgm:pt modelId="{C3B810BC-F4B6-4A3F-BEFE-E76CFC4BFAEA}" type="parTrans" cxnId="{E74717B3-9A4C-48E0-922B-967EA4E6C4D5}">
      <dgm:prSet/>
      <dgm:spPr/>
      <dgm:t>
        <a:bodyPr/>
        <a:lstStyle/>
        <a:p>
          <a:endParaRPr lang="ru-RU"/>
        </a:p>
      </dgm:t>
    </dgm:pt>
    <dgm:pt modelId="{D482A175-95B9-4174-B598-BA1C5991BEEF}" type="sibTrans" cxnId="{E74717B3-9A4C-48E0-922B-967EA4E6C4D5}">
      <dgm:prSet/>
      <dgm:spPr/>
      <dgm:t>
        <a:bodyPr/>
        <a:lstStyle/>
        <a:p>
          <a:endParaRPr lang="ru-RU"/>
        </a:p>
      </dgm:t>
    </dgm:pt>
    <dgm:pt modelId="{DB68BF4F-A581-4DFE-A72C-5FFB0DCF3E6A}">
      <dgm:prSet phldrT="[Текст]"/>
      <dgm:spPr/>
      <dgm:t>
        <a:bodyPr/>
        <a:lstStyle/>
        <a:p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інформація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є такою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суттєвою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що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фінансова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звітність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не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може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бути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достовірною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17EB144-B434-4671-9D4A-297A6770F649}" type="parTrans" cxnId="{F1384055-E1C0-4484-922F-CE20AA27C43F}">
      <dgm:prSet/>
      <dgm:spPr/>
      <dgm:t>
        <a:bodyPr/>
        <a:lstStyle/>
        <a:p>
          <a:endParaRPr lang="ru-RU"/>
        </a:p>
      </dgm:t>
    </dgm:pt>
    <dgm:pt modelId="{D34FA9FF-F640-4EBE-A496-A9DBE5D9FE5A}" type="sibTrans" cxnId="{F1384055-E1C0-4484-922F-CE20AA27C43F}">
      <dgm:prSet/>
      <dgm:spPr/>
      <dgm:t>
        <a:bodyPr/>
        <a:lstStyle/>
        <a:p>
          <a:endParaRPr lang="ru-RU"/>
        </a:p>
      </dgm:t>
    </dgm:pt>
    <dgm:pt modelId="{CD963E37-D7D7-428E-9837-AE71AD25450E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uk-UA" dirty="0" smtClean="0"/>
            <a:t>.</a:t>
          </a:r>
          <a:endParaRPr lang="ru-RU" dirty="0"/>
        </a:p>
      </dgm:t>
    </dgm:pt>
    <dgm:pt modelId="{7C29858E-27BF-4D29-B7EB-AEC949611045}" type="sibTrans" cxnId="{CA266861-7D9A-42B6-8B9C-802ACA4EA5E3}">
      <dgm:prSet/>
      <dgm:spPr/>
      <dgm:t>
        <a:bodyPr/>
        <a:lstStyle/>
        <a:p>
          <a:endParaRPr lang="ru-RU"/>
        </a:p>
      </dgm:t>
    </dgm:pt>
    <dgm:pt modelId="{05141AB2-E430-4718-8738-C0EE56D7E0FB}" type="parTrans" cxnId="{CA266861-7D9A-42B6-8B9C-802ACA4EA5E3}">
      <dgm:prSet/>
      <dgm:spPr/>
      <dgm:t>
        <a:bodyPr/>
        <a:lstStyle/>
        <a:p>
          <a:endParaRPr lang="ru-RU"/>
        </a:p>
      </dgm:t>
    </dgm:pt>
    <dgm:pt modelId="{BD80C6F9-424E-4958-AD2E-A0BFB4C6D9F8}" type="pres">
      <dgm:prSet presAssocID="{A97A9A25-F1EA-4BAB-842B-73BD7B658F9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2A0BCC-462A-4D03-98C4-F5F556D45476}" type="pres">
      <dgm:prSet presAssocID="{CD963E37-D7D7-428E-9837-AE71AD25450E}" presName="composite" presStyleCnt="0"/>
      <dgm:spPr/>
    </dgm:pt>
    <dgm:pt modelId="{37535AED-A5D4-43D5-BAAA-7B50A04C4251}" type="pres">
      <dgm:prSet presAssocID="{CD963E37-D7D7-428E-9837-AE71AD25450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132D31-7DB7-47F4-9F12-D683F5083853}" type="pres">
      <dgm:prSet presAssocID="{CD963E37-D7D7-428E-9837-AE71AD25450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CD4E41-45A3-496F-842E-F369E7C9BB2C}" type="pres">
      <dgm:prSet presAssocID="{7C29858E-27BF-4D29-B7EB-AEC949611045}" presName="sp" presStyleCnt="0"/>
      <dgm:spPr/>
    </dgm:pt>
    <dgm:pt modelId="{EFF29F84-3F8D-4EA7-B181-8A29A74C7DC0}" type="pres">
      <dgm:prSet presAssocID="{C542C7D7-1383-403E-8CA8-339FB3C454FB}" presName="composite" presStyleCnt="0"/>
      <dgm:spPr/>
    </dgm:pt>
    <dgm:pt modelId="{389FDE66-8EBD-4256-8ED1-E4ED6850EEDC}" type="pres">
      <dgm:prSet presAssocID="{C542C7D7-1383-403E-8CA8-339FB3C454F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372D72-84FC-477E-A8DC-C3F75F38FDB4}" type="pres">
      <dgm:prSet presAssocID="{C542C7D7-1383-403E-8CA8-339FB3C454FB}" presName="descendantText" presStyleLbl="alignAcc1" presStyleIdx="1" presStyleCnt="3" custLinFactNeighborX="253" custLinFactNeighborY="-18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C937F0-E3FB-4709-B9C9-C10B897679B1}" type="pres">
      <dgm:prSet presAssocID="{80B7904D-07CE-4EDD-A293-8A10041ABF7F}" presName="sp" presStyleCnt="0"/>
      <dgm:spPr/>
    </dgm:pt>
    <dgm:pt modelId="{58CE84F2-CA4C-41DD-8757-7E2BA612BB4C}" type="pres">
      <dgm:prSet presAssocID="{86A5E0DA-9884-4AF8-B701-4C069A9DFD7E}" presName="composite" presStyleCnt="0"/>
      <dgm:spPr/>
    </dgm:pt>
    <dgm:pt modelId="{D6EEA613-83B5-485C-B2B6-4D2A7EBCAE3B}" type="pres">
      <dgm:prSet presAssocID="{86A5E0DA-9884-4AF8-B701-4C069A9DFD7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6AE201-9E27-4520-9270-0156568BE497}" type="pres">
      <dgm:prSet presAssocID="{86A5E0DA-9884-4AF8-B701-4C069A9DFD7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8B07BC-B8CE-440F-8F11-CD72367F5AFD}" type="presOf" srcId="{2D170D8A-E06B-4CA5-92E2-749BE41A939B}" destId="{90372D72-84FC-477E-A8DC-C3F75F38FDB4}" srcOrd="0" destOrd="0" presId="urn:microsoft.com/office/officeart/2005/8/layout/chevron2"/>
    <dgm:cxn modelId="{910086E8-DF82-47B5-B4A8-31F8D0E11E38}" srcId="{CD963E37-D7D7-428E-9837-AE71AD25450E}" destId="{6366E7DC-D11C-4969-8EFA-346CCCDDCD28}" srcOrd="0" destOrd="0" parTransId="{40533D6F-350A-4CF2-909E-626570CACDCA}" sibTransId="{061738DE-D497-466D-83F8-E72D9114027D}"/>
    <dgm:cxn modelId="{2FFFACE5-5953-4776-815D-A3257192A7B7}" type="presOf" srcId="{A97A9A25-F1EA-4BAB-842B-73BD7B658F98}" destId="{BD80C6F9-424E-4958-AD2E-A0BFB4C6D9F8}" srcOrd="0" destOrd="0" presId="urn:microsoft.com/office/officeart/2005/8/layout/chevron2"/>
    <dgm:cxn modelId="{F1384055-E1C0-4484-922F-CE20AA27C43F}" srcId="{86A5E0DA-9884-4AF8-B701-4C069A9DFD7E}" destId="{DB68BF4F-A581-4DFE-A72C-5FFB0DCF3E6A}" srcOrd="0" destOrd="0" parTransId="{717EB144-B434-4671-9D4A-297A6770F649}" sibTransId="{D34FA9FF-F640-4EBE-A496-A9DBE5D9FE5A}"/>
    <dgm:cxn modelId="{CA266861-7D9A-42B6-8B9C-802ACA4EA5E3}" srcId="{A97A9A25-F1EA-4BAB-842B-73BD7B658F98}" destId="{CD963E37-D7D7-428E-9837-AE71AD25450E}" srcOrd="0" destOrd="0" parTransId="{05141AB2-E430-4718-8738-C0EE56D7E0FB}" sibTransId="{7C29858E-27BF-4D29-B7EB-AEC949611045}"/>
    <dgm:cxn modelId="{94C1532A-3908-499C-9009-DD75262A1965}" type="presOf" srcId="{DB68BF4F-A581-4DFE-A72C-5FFB0DCF3E6A}" destId="{826AE201-9E27-4520-9270-0156568BE497}" srcOrd="0" destOrd="0" presId="urn:microsoft.com/office/officeart/2005/8/layout/chevron2"/>
    <dgm:cxn modelId="{175A1C4C-7EAE-45BC-AF87-997CDC2E2C26}" type="presOf" srcId="{CD963E37-D7D7-428E-9837-AE71AD25450E}" destId="{37535AED-A5D4-43D5-BAAA-7B50A04C4251}" srcOrd="0" destOrd="0" presId="urn:microsoft.com/office/officeart/2005/8/layout/chevron2"/>
    <dgm:cxn modelId="{50C1CDB4-01BA-4535-A635-4D897CF0B630}" srcId="{A97A9A25-F1EA-4BAB-842B-73BD7B658F98}" destId="{C542C7D7-1383-403E-8CA8-339FB3C454FB}" srcOrd="1" destOrd="0" parTransId="{75F92121-AB44-4CF2-B913-102DA0BC38D4}" sibTransId="{80B7904D-07CE-4EDD-A293-8A10041ABF7F}"/>
    <dgm:cxn modelId="{E74717B3-9A4C-48E0-922B-967EA4E6C4D5}" srcId="{A97A9A25-F1EA-4BAB-842B-73BD7B658F98}" destId="{86A5E0DA-9884-4AF8-B701-4C069A9DFD7E}" srcOrd="2" destOrd="0" parTransId="{C3B810BC-F4B6-4A3F-BEFE-E76CFC4BFAEA}" sibTransId="{D482A175-95B9-4174-B598-BA1C5991BEEF}"/>
    <dgm:cxn modelId="{00B90C86-C164-4DA7-83D7-FDC1D035E3C9}" type="presOf" srcId="{C542C7D7-1383-403E-8CA8-339FB3C454FB}" destId="{389FDE66-8EBD-4256-8ED1-E4ED6850EEDC}" srcOrd="0" destOrd="0" presId="urn:microsoft.com/office/officeart/2005/8/layout/chevron2"/>
    <dgm:cxn modelId="{31160153-3040-4746-AE77-5C028FB9C527}" type="presOf" srcId="{6366E7DC-D11C-4969-8EFA-346CCCDDCD28}" destId="{60132D31-7DB7-47F4-9F12-D683F5083853}" srcOrd="0" destOrd="0" presId="urn:microsoft.com/office/officeart/2005/8/layout/chevron2"/>
    <dgm:cxn modelId="{1E26EE28-BC6D-4F43-999D-84976E539D2A}" srcId="{C542C7D7-1383-403E-8CA8-339FB3C454FB}" destId="{2D170D8A-E06B-4CA5-92E2-749BE41A939B}" srcOrd="0" destOrd="0" parTransId="{F6474EB1-E0D5-460F-BCDD-A31CE6D38ED9}" sibTransId="{435C4EE8-DE15-427B-890A-C26D3EC34D2B}"/>
    <dgm:cxn modelId="{0F1A285A-21D2-49DF-8D2C-D7620C0409EA}" type="presOf" srcId="{86A5E0DA-9884-4AF8-B701-4C069A9DFD7E}" destId="{D6EEA613-83B5-485C-B2B6-4D2A7EBCAE3B}" srcOrd="0" destOrd="0" presId="urn:microsoft.com/office/officeart/2005/8/layout/chevron2"/>
    <dgm:cxn modelId="{0E1F3F1F-BF1A-45D5-8F11-ABF57CF3AA09}" type="presParOf" srcId="{BD80C6F9-424E-4958-AD2E-A0BFB4C6D9F8}" destId="{B32A0BCC-462A-4D03-98C4-F5F556D45476}" srcOrd="0" destOrd="0" presId="urn:microsoft.com/office/officeart/2005/8/layout/chevron2"/>
    <dgm:cxn modelId="{49E9FA58-FD21-4BDE-89A4-3B21E277A917}" type="presParOf" srcId="{B32A0BCC-462A-4D03-98C4-F5F556D45476}" destId="{37535AED-A5D4-43D5-BAAA-7B50A04C4251}" srcOrd="0" destOrd="0" presId="urn:microsoft.com/office/officeart/2005/8/layout/chevron2"/>
    <dgm:cxn modelId="{42278508-877E-4FEF-8300-527EEDBCDC07}" type="presParOf" srcId="{B32A0BCC-462A-4D03-98C4-F5F556D45476}" destId="{60132D31-7DB7-47F4-9F12-D683F5083853}" srcOrd="1" destOrd="0" presId="urn:microsoft.com/office/officeart/2005/8/layout/chevron2"/>
    <dgm:cxn modelId="{DB5F10B2-D1D5-4C83-9E90-131F7F6EA8BC}" type="presParOf" srcId="{BD80C6F9-424E-4958-AD2E-A0BFB4C6D9F8}" destId="{F1CD4E41-45A3-496F-842E-F369E7C9BB2C}" srcOrd="1" destOrd="0" presId="urn:microsoft.com/office/officeart/2005/8/layout/chevron2"/>
    <dgm:cxn modelId="{E4B88F7C-8BC5-44DA-A5B9-24BAF7A53EA5}" type="presParOf" srcId="{BD80C6F9-424E-4958-AD2E-A0BFB4C6D9F8}" destId="{EFF29F84-3F8D-4EA7-B181-8A29A74C7DC0}" srcOrd="2" destOrd="0" presId="urn:microsoft.com/office/officeart/2005/8/layout/chevron2"/>
    <dgm:cxn modelId="{9E46FB39-60DA-48DC-9F04-A6DCCE4DE754}" type="presParOf" srcId="{EFF29F84-3F8D-4EA7-B181-8A29A74C7DC0}" destId="{389FDE66-8EBD-4256-8ED1-E4ED6850EEDC}" srcOrd="0" destOrd="0" presId="urn:microsoft.com/office/officeart/2005/8/layout/chevron2"/>
    <dgm:cxn modelId="{292223F4-000D-4E97-8AD6-464A61320DE5}" type="presParOf" srcId="{EFF29F84-3F8D-4EA7-B181-8A29A74C7DC0}" destId="{90372D72-84FC-477E-A8DC-C3F75F38FDB4}" srcOrd="1" destOrd="0" presId="urn:microsoft.com/office/officeart/2005/8/layout/chevron2"/>
    <dgm:cxn modelId="{C34D0867-4B2E-46E5-8BEE-853495D37E66}" type="presParOf" srcId="{BD80C6F9-424E-4958-AD2E-A0BFB4C6D9F8}" destId="{9FC937F0-E3FB-4709-B9C9-C10B897679B1}" srcOrd="3" destOrd="0" presId="urn:microsoft.com/office/officeart/2005/8/layout/chevron2"/>
    <dgm:cxn modelId="{A98F513F-F841-4F17-B44C-20260427C785}" type="presParOf" srcId="{BD80C6F9-424E-4958-AD2E-A0BFB4C6D9F8}" destId="{58CE84F2-CA4C-41DD-8757-7E2BA612BB4C}" srcOrd="4" destOrd="0" presId="urn:microsoft.com/office/officeart/2005/8/layout/chevron2"/>
    <dgm:cxn modelId="{49834B73-00EE-4214-9F47-F5D853BCEE15}" type="presParOf" srcId="{58CE84F2-CA4C-41DD-8757-7E2BA612BB4C}" destId="{D6EEA613-83B5-485C-B2B6-4D2A7EBCAE3B}" srcOrd="0" destOrd="0" presId="urn:microsoft.com/office/officeart/2005/8/layout/chevron2"/>
    <dgm:cxn modelId="{5B50F203-D30C-42EE-9D58-C8ADFB38E675}" type="presParOf" srcId="{58CE84F2-CA4C-41DD-8757-7E2BA612BB4C}" destId="{826AE201-9E27-4520-9270-0156568BE49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5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5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5000">
        <p:push dir="u"/>
      </p:transition>
    </mc:Choice>
    <mc:Fallback xmlns="">
      <p:transition spd="slow">
        <p:push dir="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5000">
        <p:push dir="u"/>
      </p:transition>
    </mc:Choice>
    <mc:Fallback xmlns="">
      <p:transition spd="slow">
        <p:push dir="u"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63888" y="1196752"/>
            <a:ext cx="5105400" cy="2868168"/>
          </a:xfrm>
        </p:spPr>
        <p:txBody>
          <a:bodyPr/>
          <a:lstStyle/>
          <a:p>
            <a:pPr algn="ctr"/>
            <a:r>
              <a:rPr lang="ru-RU" sz="4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КОНЦЕПЦІЯ СУТТЄВОСТІ У ВНУТРІШНЬОМУ АУДИТІ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045069"/>
            <a:ext cx="3810000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829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u="sng" cap="small" dirty="0" err="1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u="sng" cap="small" dirty="0" err="1" smtClean="0">
                <a:latin typeface="Times New Roman" pitchFamily="18" charset="0"/>
                <a:cs typeface="Times New Roman" pitchFamily="18" charset="0"/>
              </a:rPr>
              <a:t>тапи</a:t>
            </a:r>
            <a:r>
              <a:rPr lang="ru-RU" sz="3200" u="sng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u="sng" cap="small" dirty="0">
                <a:latin typeface="Times New Roman" pitchFamily="18" charset="0"/>
                <a:cs typeface="Times New Roman" pitchFamily="18" charset="0"/>
              </a:rPr>
              <a:t>практичного </a:t>
            </a:r>
            <a:r>
              <a:rPr lang="ru-RU" sz="3200" u="sng" cap="small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3200" u="sng" cap="sm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u="sng" cap="small" dirty="0" err="1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3200" u="sng" cap="sm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u="sng" cap="small" dirty="0" err="1" smtClean="0">
                <a:latin typeface="Times New Roman" pitchFamily="18" charset="0"/>
                <a:cs typeface="Times New Roman" pitchFamily="18" charset="0"/>
              </a:rPr>
              <a:t>матеріальності</a:t>
            </a:r>
            <a:endParaRPr lang="ru-RU" sz="3200" u="sng" cap="sm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756199"/>
              </p:ext>
            </p:extLst>
          </p:nvPr>
        </p:nvGraphicFramePr>
        <p:xfrm>
          <a:off x="457200" y="1609725"/>
          <a:ext cx="7239000" cy="45720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314600"/>
                <a:gridCol w="492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latin typeface="Times New Roman" pitchFamily="18" charset="0"/>
                          <a:cs typeface="Times New Roman" pitchFamily="18" charset="0"/>
                        </a:rPr>
                        <a:t>Етап 1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Попередній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розрахунок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максимально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допустимої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суми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помилок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пропусків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обліку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для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об'єктів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що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тестуються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latin typeface="Times New Roman" pitchFamily="18" charset="0"/>
                          <a:cs typeface="Times New Roman" pitchFamily="18" charset="0"/>
                        </a:rPr>
                        <a:t>Етап 2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Розподіл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загальної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максимально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допустимої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величини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помилок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між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елементами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всередині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об'єкта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що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тестується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latin typeface="Times New Roman" pitchFamily="18" charset="0"/>
                          <a:cs typeface="Times New Roman" pitchFamily="18" charset="0"/>
                        </a:rPr>
                        <a:t>Етап 3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Визначення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через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тестування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облікових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і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звітних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даних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фактичної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величини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допущених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помилок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за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окремими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елементами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latin typeface="Times New Roman" pitchFamily="18" charset="0"/>
                          <a:cs typeface="Times New Roman" pitchFamily="18" charset="0"/>
                        </a:rPr>
                        <a:t>Етап 4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Узагальнення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фактичної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величини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помилок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і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пропусків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об'єкті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що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тестується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latin typeface="Times New Roman" pitchFamily="18" charset="0"/>
                          <a:cs typeface="Times New Roman" pitchFamily="18" charset="0"/>
                        </a:rPr>
                        <a:t>Етап 5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Порівняння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попередньо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розрахованої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допустимої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величини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пропусків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етап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1) з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фактично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встановленою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етап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4) та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остаточної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думки .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469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7239000" cy="338437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Отже, зараз відсутні певні нормативні рекомендації стосовно порядку оцінки суттєвості, тому внутрішні аудитори встановлюють конкретний порядок оцінки суттєвості самостійно в межах внутрішнього управління. Поняття суттєвості важливо тому, що ні один внутрішній аудитор не в змозі гарантувати точність фінансової звітності аж до останнього цента або копійки.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562" y="3573016"/>
            <a:ext cx="5676106" cy="3022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5543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09936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dirty="0" err="1"/>
              <a:t>Дякую</a:t>
            </a:r>
            <a:r>
              <a:rPr lang="ru-RU" sz="4400" dirty="0"/>
              <a:t> за </a:t>
            </a:r>
            <a:r>
              <a:rPr lang="ru-RU" sz="4400" dirty="0" err="1"/>
              <a:t>увагу</a:t>
            </a:r>
            <a:r>
              <a:rPr lang="ru-RU" sz="4400" dirty="0"/>
              <a:t>!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140968"/>
            <a:ext cx="2948558" cy="2948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4203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pPr algn="ctr"/>
            <a:r>
              <a:rPr lang="ru-RU" u="sng" cap="small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u="sng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cap="small" dirty="0" err="1" smtClean="0">
                <a:latin typeface="Times New Roman" pitchFamily="18" charset="0"/>
                <a:cs typeface="Times New Roman" pitchFamily="18" charset="0"/>
              </a:rPr>
              <a:t>сутт</a:t>
            </a:r>
            <a:r>
              <a:rPr lang="uk-UA" u="sng" cap="small" dirty="0" err="1" smtClean="0">
                <a:latin typeface="Times New Roman" pitchFamily="18" charset="0"/>
                <a:cs typeface="Times New Roman" pitchFamily="18" charset="0"/>
              </a:rPr>
              <a:t>євості</a:t>
            </a:r>
            <a:endParaRPr lang="ru-RU" u="sng" cap="sm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Суттєвими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як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зовнішньому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так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внутрішньому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аудиті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вважаються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обставини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значно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впливають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достовірність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Суттєвою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внутрішньому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аудиті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вважається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пропуск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впливає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керівництвом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власниками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Суттєвість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розглядати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точки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користувача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звітної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але і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позиції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аудитора.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суттєвість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максимально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припустимий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розмір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помилкової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пропущеної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аудитор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знехтувати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тому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вона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вплине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користувачів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947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20728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cap="small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u="sng" cap="small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u="sng" cap="small" dirty="0">
                <a:latin typeface="Times New Roman" pitchFamily="18" charset="0"/>
                <a:cs typeface="Times New Roman" pitchFamily="18" charset="0"/>
              </a:rPr>
              <a:t> аудиту </a:t>
            </a:r>
            <a:r>
              <a:rPr lang="ru-RU" u="sng" cap="small" dirty="0" err="1">
                <a:latin typeface="Times New Roman" pitchFamily="18" charset="0"/>
                <a:cs typeface="Times New Roman" pitchFamily="18" charset="0"/>
              </a:rPr>
              <a:t>розрізняють</a:t>
            </a:r>
            <a:r>
              <a:rPr lang="ru-RU" u="sng" cap="small" dirty="0">
                <a:latin typeface="Times New Roman" pitchFamily="18" charset="0"/>
                <a:cs typeface="Times New Roman" pitchFamily="18" charset="0"/>
              </a:rPr>
              <a:t> три </a:t>
            </a:r>
            <a:r>
              <a:rPr lang="ru-RU" u="sng" cap="small" dirty="0" err="1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u="sng" cap="sm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cap="small" dirty="0" err="1">
                <a:latin typeface="Times New Roman" pitchFamily="18" charset="0"/>
                <a:cs typeface="Times New Roman" pitchFamily="18" charset="0"/>
              </a:rPr>
              <a:t>суттєвості</a:t>
            </a:r>
            <a:r>
              <a:rPr lang="ru-RU" u="sng" cap="small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4224701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383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u="sng" cap="small" dirty="0" err="1" smtClean="0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3200" u="sng" cap="small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u="sng" cap="small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3200" u="sng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u="sng" cap="small" dirty="0" err="1" smtClean="0">
                <a:latin typeface="Times New Roman" pitchFamily="18" charset="0"/>
                <a:cs typeface="Times New Roman" pitchFamily="18" charset="0"/>
              </a:rPr>
              <a:t>аудитори</a:t>
            </a:r>
            <a:r>
              <a:rPr lang="ru-RU" sz="3200" u="sng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u="sng" cap="small" dirty="0" err="1" smtClean="0">
                <a:latin typeface="Times New Roman" pitchFamily="18" charset="0"/>
                <a:cs typeface="Times New Roman" pitchFamily="18" charset="0"/>
              </a:rPr>
              <a:t>враховують</a:t>
            </a:r>
            <a:r>
              <a:rPr lang="ru-RU" sz="3200" u="sng" cap="small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3200" u="sng" cap="small" dirty="0" err="1" smtClean="0">
                <a:latin typeface="Times New Roman" pitchFamily="18" charset="0"/>
                <a:cs typeface="Times New Roman" pitchFamily="18" charset="0"/>
              </a:rPr>
              <a:t>визначенні</a:t>
            </a:r>
            <a:r>
              <a:rPr lang="ru-RU" sz="3200" u="sng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u="sng" cap="small" dirty="0" err="1" smtClean="0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3200" u="sng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u="sng" cap="small" dirty="0" err="1" smtClean="0">
                <a:latin typeface="Times New Roman" pitchFamily="18" charset="0"/>
                <a:cs typeface="Times New Roman" pitchFamily="18" charset="0"/>
              </a:rPr>
              <a:t>суттєвості</a:t>
            </a:r>
            <a:r>
              <a:rPr lang="ru-RU" sz="3200" u="sng" cap="small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200" u="sng" cap="small" dirty="0" err="1" smtClean="0">
                <a:latin typeface="Times New Roman" pitchFamily="18" charset="0"/>
                <a:cs typeface="Times New Roman" pitchFamily="18" charset="0"/>
              </a:rPr>
              <a:t>внутрішньому</a:t>
            </a:r>
            <a:r>
              <a:rPr lang="ru-RU" sz="3200" u="sng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u="sng" cap="small" dirty="0" err="1" smtClean="0">
                <a:latin typeface="Times New Roman" pitchFamily="18" charset="0"/>
                <a:cs typeface="Times New Roman" pitchFamily="18" charset="0"/>
              </a:rPr>
              <a:t>аудиті</a:t>
            </a:r>
            <a:endParaRPr lang="ru-RU" sz="3200" u="sng" cap="sm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307731" y="2203585"/>
            <a:ext cx="504056" cy="1368152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543306" y="2209501"/>
            <a:ext cx="576064" cy="1368152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827584" y="3571737"/>
            <a:ext cx="3240360" cy="1513447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Абсолютна величина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4625993" y="3582856"/>
            <a:ext cx="3168352" cy="1512168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Відносна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величина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723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7239000" cy="3619784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Суттєвість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найважливішим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фактором,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впливає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думки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внутрішніх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аудиторів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певних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обставинах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Внутрішнім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аудиторам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оцінювати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суттєвість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при:</a:t>
            </a:r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визначенні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характеру,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тимчасових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рамок і масштабу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аудиторських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процедур; </a:t>
            </a:r>
          </a:p>
          <a:p>
            <a:pPr algn="just"/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цінці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наслідків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викривлень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293096"/>
            <a:ext cx="5505425" cy="242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557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cap="small" dirty="0" err="1">
                <a:latin typeface="Times New Roman" pitchFamily="18" charset="0"/>
                <a:cs typeface="Times New Roman" pitchFamily="18" charset="0"/>
              </a:rPr>
              <a:t>Концепція</a:t>
            </a:r>
            <a:r>
              <a:rPr lang="ru-RU" u="sng" cap="sm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cap="small" dirty="0" err="1">
                <a:latin typeface="Times New Roman" pitchFamily="18" charset="0"/>
                <a:cs typeface="Times New Roman" pitchFamily="18" charset="0"/>
              </a:rPr>
              <a:t>суттєвості</a:t>
            </a:r>
            <a:r>
              <a:rPr lang="ru-RU" u="sng" cap="sm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cap="small" dirty="0" err="1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u="sng" cap="small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7632848" cy="533099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брати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уваги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незначні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малозначущі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але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показувати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всю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істотну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користувачів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метою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сконцентрувати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важливі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характеризують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об'єктів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валюту і структуру балансу,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підтверджувати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абсолютну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точність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достовірність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суттєвих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аспектах.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7923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u="sng" cap="small" dirty="0" err="1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u="sng" cap="sm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cap="small" dirty="0" err="1">
                <a:latin typeface="Times New Roman" pitchFamily="18" charset="0"/>
                <a:cs typeface="Times New Roman" pitchFamily="18" charset="0"/>
              </a:rPr>
              <a:t>суттєвості</a:t>
            </a:r>
            <a:r>
              <a:rPr lang="ru-RU" u="sng" cap="small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u="sng" cap="small" dirty="0" err="1">
                <a:latin typeface="Times New Roman" pitchFamily="18" charset="0"/>
                <a:cs typeface="Times New Roman" pitchFamily="18" charset="0"/>
              </a:rPr>
              <a:t>розрізі</a:t>
            </a:r>
            <a:r>
              <a:rPr lang="ru-RU" u="sng" cap="sm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cap="small" dirty="0" err="1">
                <a:latin typeface="Times New Roman" pitchFamily="18" charset="0"/>
                <a:cs typeface="Times New Roman" pitchFamily="18" charset="0"/>
              </a:rPr>
              <a:t>етапів</a:t>
            </a:r>
            <a:r>
              <a:rPr lang="ru-RU" u="sng" cap="sm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cap="small" dirty="0" err="1">
                <a:latin typeface="Times New Roman" pitchFamily="18" charset="0"/>
                <a:cs typeface="Times New Roman" pitchFamily="18" charset="0"/>
              </a:rPr>
              <a:t>аудиторського</a:t>
            </a:r>
            <a:r>
              <a:rPr lang="ru-RU" u="sng" cap="sm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cap="small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endParaRPr lang="ru-RU" u="sng" cap="sm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35" y="1772816"/>
            <a:ext cx="7949265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10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329" y="476672"/>
            <a:ext cx="7239000" cy="3384376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Аудиторський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ризик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ризик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небезпека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внутрішній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аудитор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зробить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неправильний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висновок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ним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аудиторських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процедур,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неправильно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складеною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звітністю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буде представлений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звіт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застережень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навпаки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573016"/>
            <a:ext cx="428625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152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0648"/>
            <a:ext cx="7239000" cy="340376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суттєвості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неминуче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притаманний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значний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суб'єктивізм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те,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один аудитор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вважає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суттєвим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оцінить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незначне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точно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межу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суттєвості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неможливо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через брак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можливостей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вимірювань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бухгалтерському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справі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обмежень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накладаються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технологію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аудиторської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879024"/>
            <a:ext cx="3528392" cy="2622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1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89</TotalTime>
  <Words>343</Words>
  <Application>Microsoft Office PowerPoint</Application>
  <PresentationFormat>Экран (4:3)</PresentationFormat>
  <Paragraphs>40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Times New Roman</vt:lpstr>
      <vt:lpstr>Trebuchet MS</vt:lpstr>
      <vt:lpstr>Wingdings</vt:lpstr>
      <vt:lpstr>Wingdings 2</vt:lpstr>
      <vt:lpstr>Изящная</vt:lpstr>
      <vt:lpstr>КОНЦЕПЦІЯ СУТТЄВОСТІ У ВНУТРІШНЬОМУ АУДИТІ</vt:lpstr>
      <vt:lpstr>Поняття суттєвості</vt:lpstr>
      <vt:lpstr>В теорії аудиту розрізняють три рівні суттєвості:</vt:lpstr>
      <vt:lpstr>Показники, які аудитори враховують при визначенні рівня суттєвості у внутрішньому аудиті</vt:lpstr>
      <vt:lpstr>Презентация PowerPoint</vt:lpstr>
      <vt:lpstr>Концепція суттєвості дозволяє:</vt:lpstr>
      <vt:lpstr>Оцінка суттєвості в розрізі етапів аудиторського процесу</vt:lpstr>
      <vt:lpstr>Презентация PowerPoint</vt:lpstr>
      <vt:lpstr>Презентация PowerPoint</vt:lpstr>
      <vt:lpstr>Етапи практичного використання рівня матеріальності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</cp:revision>
  <dcterms:created xsi:type="dcterms:W3CDTF">2017-04-18T15:34:56Z</dcterms:created>
  <dcterms:modified xsi:type="dcterms:W3CDTF">2019-03-10T14:17:41Z</dcterms:modified>
</cp:coreProperties>
</file>