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57" r:id="rId5"/>
    <p:sldId id="260" r:id="rId6"/>
    <p:sldId id="261" r:id="rId7"/>
    <p:sldId id="263" r:id="rId8"/>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17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7D1CB5-62A8-4CD4-BE9A-F702021FE132}" type="doc">
      <dgm:prSet loTypeId="urn:microsoft.com/office/officeart/2005/8/layout/default#1" loCatId="list" qsTypeId="urn:microsoft.com/office/officeart/2005/8/quickstyle/3d1" qsCatId="3D" csTypeId="urn:microsoft.com/office/officeart/2005/8/colors/colorful3" csCatId="colorful" phldr="1"/>
      <dgm:spPr/>
      <dgm:t>
        <a:bodyPr/>
        <a:lstStyle/>
        <a:p>
          <a:endParaRPr lang="uk-UA"/>
        </a:p>
      </dgm:t>
    </dgm:pt>
    <dgm:pt modelId="{9B20898F-3320-4015-8BFB-49BDFF5AF3AF}">
      <dgm:prSet phldrT="[Текст]" custT="1"/>
      <dgm:spPr/>
      <dgm:t>
        <a:bodyPr/>
        <a:lstStyle/>
        <a:p>
          <a:r>
            <a:rPr lang="uk-UA" sz="800" b="1" i="0" dirty="0" smtClean="0">
              <a:solidFill>
                <a:schemeClr val="tx1"/>
              </a:solidFill>
            </a:rPr>
            <a:t>1. Функція контролю – це перевірка окремих підрозділів підприємства з метою забезпечення оцінки внутрішнього контролю, політики, стандартів, процедур підприємства, що стосується достовірності бухгалтерських даних, дотримання загальноприйнятих принципів ведення бухгалтерського обліку та складання фінансової звітності, а також раціональності та прозорості управління активами і пасивами підприємства</a:t>
          </a:r>
          <a:endParaRPr lang="uk-UA" sz="800" b="1" dirty="0">
            <a:solidFill>
              <a:schemeClr val="tx1"/>
            </a:solidFill>
          </a:endParaRPr>
        </a:p>
      </dgm:t>
    </dgm:pt>
    <dgm:pt modelId="{9898CAF1-2DE7-4FC2-89AD-D2F60A9D5898}" type="parTrans" cxnId="{8EFB2199-E43D-48AE-832F-F92C07D4E4EB}">
      <dgm:prSet/>
      <dgm:spPr/>
      <dgm:t>
        <a:bodyPr/>
        <a:lstStyle/>
        <a:p>
          <a:endParaRPr lang="uk-UA" sz="2000" b="1">
            <a:solidFill>
              <a:schemeClr val="tx1"/>
            </a:solidFill>
          </a:endParaRPr>
        </a:p>
      </dgm:t>
    </dgm:pt>
    <dgm:pt modelId="{43ED1CFC-97FC-40A8-A7E2-0C721BCC4777}" type="sibTrans" cxnId="{8EFB2199-E43D-48AE-832F-F92C07D4E4EB}">
      <dgm:prSet/>
      <dgm:spPr/>
      <dgm:t>
        <a:bodyPr/>
        <a:lstStyle/>
        <a:p>
          <a:endParaRPr lang="uk-UA" sz="2000" b="1">
            <a:solidFill>
              <a:schemeClr val="tx1"/>
            </a:solidFill>
          </a:endParaRPr>
        </a:p>
      </dgm:t>
    </dgm:pt>
    <dgm:pt modelId="{DAED1E09-4EB8-4151-B90D-D6FD95B7CE4F}">
      <dgm:prSet phldrT="[Текст]" custT="1"/>
      <dgm:spPr/>
      <dgm:t>
        <a:bodyPr/>
        <a:lstStyle/>
        <a:p>
          <a:r>
            <a:rPr lang="uk-UA" sz="800" b="1" i="0" dirty="0" smtClean="0">
              <a:solidFill>
                <a:schemeClr val="tx1"/>
              </a:solidFill>
            </a:rPr>
            <a:t>2. Координаційна функція – це якісне планування процесу внутрішнього аудиту з огляду на потреби акціонерів, інвесторів, правління підприємства та раціонального використання можливостей підрозділу.</a:t>
          </a:r>
          <a:endParaRPr lang="uk-UA" sz="800" b="1" dirty="0">
            <a:solidFill>
              <a:schemeClr val="tx1"/>
            </a:solidFill>
          </a:endParaRPr>
        </a:p>
      </dgm:t>
    </dgm:pt>
    <dgm:pt modelId="{24C2AE66-6458-41F8-9850-48882B8F229A}" type="parTrans" cxnId="{59917112-18FB-458C-9D76-C3E182DF62BF}">
      <dgm:prSet/>
      <dgm:spPr/>
      <dgm:t>
        <a:bodyPr/>
        <a:lstStyle/>
        <a:p>
          <a:endParaRPr lang="uk-UA" sz="2000" b="1">
            <a:solidFill>
              <a:schemeClr val="tx1"/>
            </a:solidFill>
          </a:endParaRPr>
        </a:p>
      </dgm:t>
    </dgm:pt>
    <dgm:pt modelId="{85E13DE1-2E18-4944-A7DE-4EB367AABD2A}" type="sibTrans" cxnId="{59917112-18FB-458C-9D76-C3E182DF62BF}">
      <dgm:prSet/>
      <dgm:spPr/>
      <dgm:t>
        <a:bodyPr/>
        <a:lstStyle/>
        <a:p>
          <a:endParaRPr lang="uk-UA" sz="2000" b="1">
            <a:solidFill>
              <a:schemeClr val="tx1"/>
            </a:solidFill>
          </a:endParaRPr>
        </a:p>
      </dgm:t>
    </dgm:pt>
    <dgm:pt modelId="{E6A08AE2-2D2D-4754-B7F7-A6872FE01FA7}">
      <dgm:prSet phldrT="[Текст]" custT="1"/>
      <dgm:spPr/>
      <dgm:t>
        <a:bodyPr/>
        <a:lstStyle/>
        <a:p>
          <a:r>
            <a:rPr lang="uk-UA" sz="800" b="1" i="0" dirty="0" smtClean="0">
              <a:solidFill>
                <a:schemeClr val="tx1"/>
              </a:solidFill>
            </a:rPr>
            <a:t>3. Аналітична функція – це аналіз економічної ефективності різних аспектів фінансово-господарської діяльності підприємства </a:t>
          </a:r>
          <a:endParaRPr lang="uk-UA" sz="800" b="1" dirty="0">
            <a:solidFill>
              <a:schemeClr val="tx1"/>
            </a:solidFill>
          </a:endParaRPr>
        </a:p>
      </dgm:t>
    </dgm:pt>
    <dgm:pt modelId="{72E1C930-7818-4137-ABF2-FA547B23E90E}" type="parTrans" cxnId="{6D3D9602-CAA3-417A-A7C1-A5AC1B48443B}">
      <dgm:prSet/>
      <dgm:spPr/>
      <dgm:t>
        <a:bodyPr/>
        <a:lstStyle/>
        <a:p>
          <a:endParaRPr lang="uk-UA" sz="2000" b="1">
            <a:solidFill>
              <a:schemeClr val="tx1"/>
            </a:solidFill>
          </a:endParaRPr>
        </a:p>
      </dgm:t>
    </dgm:pt>
    <dgm:pt modelId="{4E1FC0CF-3F6D-4C15-9AB7-B81B26E8A8A7}" type="sibTrans" cxnId="{6D3D9602-CAA3-417A-A7C1-A5AC1B48443B}">
      <dgm:prSet/>
      <dgm:spPr/>
      <dgm:t>
        <a:bodyPr/>
        <a:lstStyle/>
        <a:p>
          <a:endParaRPr lang="uk-UA" sz="2000" b="1">
            <a:solidFill>
              <a:schemeClr val="tx1"/>
            </a:solidFill>
          </a:endParaRPr>
        </a:p>
      </dgm:t>
    </dgm:pt>
    <dgm:pt modelId="{57798930-D4CD-4892-9627-624D8B05B262}">
      <dgm:prSet phldrT="[Текст]" custT="1"/>
      <dgm:spPr/>
      <dgm:t>
        <a:bodyPr/>
        <a:lstStyle/>
        <a:p>
          <a:r>
            <a:rPr lang="uk-UA" sz="800" b="1" i="0" dirty="0" smtClean="0">
              <a:solidFill>
                <a:schemeClr val="tx1"/>
              </a:solidFill>
            </a:rPr>
            <a:t>4. Інформаційна функція – це узагальнення результатів внутрішнього аудиту та формування звітної робочої документації аудитора із рекомендаціями підприємству та інформуванням його керівництва щодо виявлених порушень вимог чинного законодавства, внутрішніх положень та процедур, нераціонального використання ресурсів, неефективного управління підсистемами господарської системи</a:t>
          </a:r>
          <a:endParaRPr lang="uk-UA" sz="800" b="1" dirty="0">
            <a:solidFill>
              <a:schemeClr val="tx1"/>
            </a:solidFill>
          </a:endParaRPr>
        </a:p>
      </dgm:t>
    </dgm:pt>
    <dgm:pt modelId="{BBB2023E-9C18-47A6-A1E6-F81CADD46159}" type="parTrans" cxnId="{610EB3FC-1021-4F8B-8FF0-7EFE25284000}">
      <dgm:prSet/>
      <dgm:spPr/>
      <dgm:t>
        <a:bodyPr/>
        <a:lstStyle/>
        <a:p>
          <a:endParaRPr lang="uk-UA" sz="2000" b="1">
            <a:solidFill>
              <a:schemeClr val="tx1"/>
            </a:solidFill>
          </a:endParaRPr>
        </a:p>
      </dgm:t>
    </dgm:pt>
    <dgm:pt modelId="{56A98E2A-20B9-4C0E-81F6-CCB1B2782163}" type="sibTrans" cxnId="{610EB3FC-1021-4F8B-8FF0-7EFE25284000}">
      <dgm:prSet/>
      <dgm:spPr/>
      <dgm:t>
        <a:bodyPr/>
        <a:lstStyle/>
        <a:p>
          <a:endParaRPr lang="uk-UA" sz="2000" b="1">
            <a:solidFill>
              <a:schemeClr val="tx1"/>
            </a:solidFill>
          </a:endParaRPr>
        </a:p>
      </dgm:t>
    </dgm:pt>
    <dgm:pt modelId="{0825D014-E609-4CF6-B657-386B5C242F25}">
      <dgm:prSet phldrT="[Текст]" custT="1"/>
      <dgm:spPr/>
      <dgm:t>
        <a:bodyPr/>
        <a:lstStyle/>
        <a:p>
          <a:r>
            <a:rPr lang="uk-UA" sz="800" b="1" i="0" noProof="0" dirty="0" smtClean="0">
              <a:solidFill>
                <a:schemeClr val="tx1"/>
              </a:solidFill>
            </a:rPr>
            <a:t>5. Консультативна функція – надає поточні консультації працівникам структурних підрозділів підприємства </a:t>
          </a:r>
          <a:endParaRPr lang="uk-UA" sz="800" b="1" noProof="0" dirty="0">
            <a:solidFill>
              <a:schemeClr val="tx1"/>
            </a:solidFill>
          </a:endParaRPr>
        </a:p>
      </dgm:t>
    </dgm:pt>
    <dgm:pt modelId="{BA8007A5-AF48-4CE4-A476-67B6A9FC1E5A}" type="parTrans" cxnId="{035C1D72-FDC8-4ED2-9F01-EDE8A6F78F52}">
      <dgm:prSet/>
      <dgm:spPr/>
      <dgm:t>
        <a:bodyPr/>
        <a:lstStyle/>
        <a:p>
          <a:endParaRPr lang="uk-UA" sz="2000" b="1">
            <a:solidFill>
              <a:schemeClr val="tx1"/>
            </a:solidFill>
          </a:endParaRPr>
        </a:p>
      </dgm:t>
    </dgm:pt>
    <dgm:pt modelId="{06E991D1-B37C-4CFF-95C3-62B7DE31A29A}" type="sibTrans" cxnId="{035C1D72-FDC8-4ED2-9F01-EDE8A6F78F52}">
      <dgm:prSet/>
      <dgm:spPr/>
      <dgm:t>
        <a:bodyPr/>
        <a:lstStyle/>
        <a:p>
          <a:endParaRPr lang="uk-UA" sz="2000" b="1">
            <a:solidFill>
              <a:schemeClr val="tx1"/>
            </a:solidFill>
          </a:endParaRPr>
        </a:p>
      </dgm:t>
    </dgm:pt>
    <dgm:pt modelId="{870F0228-657D-4093-9DBE-1A5D3F278873}">
      <dgm:prSet custT="1"/>
      <dgm:spPr/>
      <dgm:t>
        <a:bodyPr/>
        <a:lstStyle/>
        <a:p>
          <a:r>
            <a:rPr lang="uk-UA" sz="800" b="1" i="0" smtClean="0">
              <a:solidFill>
                <a:schemeClr val="tx1"/>
              </a:solidFill>
            </a:rPr>
            <a:t>структурних підрозділів підприємства [2].</a:t>
          </a:r>
          <a:endParaRPr lang="uk-UA" sz="800" b="1" i="0">
            <a:solidFill>
              <a:schemeClr val="tx1"/>
            </a:solidFill>
          </a:endParaRPr>
        </a:p>
      </dgm:t>
    </dgm:pt>
    <dgm:pt modelId="{A7606666-7C42-47A5-A08B-089184A70889}" type="parTrans" cxnId="{30D63472-2232-49A9-8061-FD2A3B3E182A}">
      <dgm:prSet/>
      <dgm:spPr/>
      <dgm:t>
        <a:bodyPr/>
        <a:lstStyle/>
        <a:p>
          <a:endParaRPr lang="uk-UA" sz="2000" b="1">
            <a:solidFill>
              <a:schemeClr val="tx1"/>
            </a:solidFill>
          </a:endParaRPr>
        </a:p>
      </dgm:t>
    </dgm:pt>
    <dgm:pt modelId="{F225C8E1-55CC-489F-8157-80A9C9998C32}" type="sibTrans" cxnId="{30D63472-2232-49A9-8061-FD2A3B3E182A}">
      <dgm:prSet/>
      <dgm:spPr/>
      <dgm:t>
        <a:bodyPr/>
        <a:lstStyle/>
        <a:p>
          <a:endParaRPr lang="uk-UA" sz="2000" b="1">
            <a:solidFill>
              <a:schemeClr val="tx1"/>
            </a:solidFill>
          </a:endParaRPr>
        </a:p>
      </dgm:t>
    </dgm:pt>
    <dgm:pt modelId="{32C8A586-4299-44D1-98B9-7866BDD9ACD1}">
      <dgm:prSet custT="1"/>
      <dgm:spPr/>
      <dgm:t>
        <a:bodyPr/>
        <a:lstStyle/>
        <a:p>
          <a:r>
            <a:rPr lang="uk-UA" sz="800" b="1" i="0" dirty="0" smtClean="0">
              <a:solidFill>
                <a:schemeClr val="tx1"/>
              </a:solidFill>
            </a:rPr>
            <a:t>6. Захисна функція – пов’язана зі застосування заходів, спрямованих на збереження активів підприємства від потенційних крадіжок, фактів шахрайства, неефективного управління бізнесом [2] та забезпеченням підвищення надійності та економічної ефективності системи внутрішнього контролю підприємства</a:t>
          </a:r>
          <a:endParaRPr lang="uk-UA" sz="800" b="1" i="0" dirty="0">
            <a:solidFill>
              <a:schemeClr val="tx1"/>
            </a:solidFill>
          </a:endParaRPr>
        </a:p>
      </dgm:t>
    </dgm:pt>
    <dgm:pt modelId="{7E6C8C1B-63A4-4A08-99E3-DDA036C7211D}" type="parTrans" cxnId="{10BD8BEB-EEBA-47D2-8C33-3DB2F7684774}">
      <dgm:prSet/>
      <dgm:spPr/>
      <dgm:t>
        <a:bodyPr/>
        <a:lstStyle/>
        <a:p>
          <a:endParaRPr lang="uk-UA" sz="2000" b="1">
            <a:solidFill>
              <a:schemeClr val="tx1"/>
            </a:solidFill>
          </a:endParaRPr>
        </a:p>
      </dgm:t>
    </dgm:pt>
    <dgm:pt modelId="{96281E97-5BB9-4748-A431-C85FE362546D}" type="sibTrans" cxnId="{10BD8BEB-EEBA-47D2-8C33-3DB2F7684774}">
      <dgm:prSet/>
      <dgm:spPr/>
      <dgm:t>
        <a:bodyPr/>
        <a:lstStyle/>
        <a:p>
          <a:endParaRPr lang="uk-UA" sz="2000" b="1">
            <a:solidFill>
              <a:schemeClr val="tx1"/>
            </a:solidFill>
          </a:endParaRPr>
        </a:p>
      </dgm:t>
    </dgm:pt>
    <dgm:pt modelId="{D781F521-3C97-4F2F-9404-211102079B27}" type="pres">
      <dgm:prSet presAssocID="{E17D1CB5-62A8-4CD4-BE9A-F702021FE132}" presName="diagram" presStyleCnt="0">
        <dgm:presLayoutVars>
          <dgm:dir/>
          <dgm:resizeHandles val="exact"/>
        </dgm:presLayoutVars>
      </dgm:prSet>
      <dgm:spPr/>
      <dgm:t>
        <a:bodyPr/>
        <a:lstStyle/>
        <a:p>
          <a:endParaRPr lang="ru-RU"/>
        </a:p>
      </dgm:t>
    </dgm:pt>
    <dgm:pt modelId="{83CBBD7F-CB76-4D72-8FE4-FC7B9A07AF17}" type="pres">
      <dgm:prSet presAssocID="{9B20898F-3320-4015-8BFB-49BDFF5AF3AF}" presName="node" presStyleLbl="node1" presStyleIdx="0" presStyleCnt="7">
        <dgm:presLayoutVars>
          <dgm:bulletEnabled val="1"/>
        </dgm:presLayoutVars>
      </dgm:prSet>
      <dgm:spPr/>
      <dgm:t>
        <a:bodyPr/>
        <a:lstStyle/>
        <a:p>
          <a:endParaRPr lang="uk-UA"/>
        </a:p>
      </dgm:t>
    </dgm:pt>
    <dgm:pt modelId="{278F72CB-E9FA-4147-BBE6-8A7E35F08788}" type="pres">
      <dgm:prSet presAssocID="{43ED1CFC-97FC-40A8-A7E2-0C721BCC4777}" presName="sibTrans" presStyleCnt="0"/>
      <dgm:spPr/>
    </dgm:pt>
    <dgm:pt modelId="{CB645CFD-BAEF-4242-992D-FEA98AE76E69}" type="pres">
      <dgm:prSet presAssocID="{DAED1E09-4EB8-4151-B90D-D6FD95B7CE4F}" presName="node" presStyleLbl="node1" presStyleIdx="1" presStyleCnt="7" custLinFactNeighborX="2281" custLinFactNeighborY="-1608">
        <dgm:presLayoutVars>
          <dgm:bulletEnabled val="1"/>
        </dgm:presLayoutVars>
      </dgm:prSet>
      <dgm:spPr/>
      <dgm:t>
        <a:bodyPr/>
        <a:lstStyle/>
        <a:p>
          <a:endParaRPr lang="uk-UA"/>
        </a:p>
      </dgm:t>
    </dgm:pt>
    <dgm:pt modelId="{216E26A9-694F-4477-8784-D23FB14BF2D1}" type="pres">
      <dgm:prSet presAssocID="{85E13DE1-2E18-4944-A7DE-4EB367AABD2A}" presName="sibTrans" presStyleCnt="0"/>
      <dgm:spPr/>
    </dgm:pt>
    <dgm:pt modelId="{E14D94A2-ACEB-4E9B-BA04-C8ED290E6C81}" type="pres">
      <dgm:prSet presAssocID="{E6A08AE2-2D2D-4754-B7F7-A6872FE01FA7}" presName="node" presStyleLbl="node1" presStyleIdx="2" presStyleCnt="7">
        <dgm:presLayoutVars>
          <dgm:bulletEnabled val="1"/>
        </dgm:presLayoutVars>
      </dgm:prSet>
      <dgm:spPr/>
      <dgm:t>
        <a:bodyPr/>
        <a:lstStyle/>
        <a:p>
          <a:endParaRPr lang="uk-UA"/>
        </a:p>
      </dgm:t>
    </dgm:pt>
    <dgm:pt modelId="{709F4F70-0CE7-45BB-B19A-79381952F5D1}" type="pres">
      <dgm:prSet presAssocID="{4E1FC0CF-3F6D-4C15-9AB7-B81B26E8A8A7}" presName="sibTrans" presStyleCnt="0"/>
      <dgm:spPr/>
    </dgm:pt>
    <dgm:pt modelId="{AE35B116-89A0-432D-9A15-13CF0860A8BC}" type="pres">
      <dgm:prSet presAssocID="{57798930-D4CD-4892-9627-624D8B05B262}" presName="node" presStyleLbl="node1" presStyleIdx="3" presStyleCnt="7">
        <dgm:presLayoutVars>
          <dgm:bulletEnabled val="1"/>
        </dgm:presLayoutVars>
      </dgm:prSet>
      <dgm:spPr/>
      <dgm:t>
        <a:bodyPr/>
        <a:lstStyle/>
        <a:p>
          <a:endParaRPr lang="uk-UA"/>
        </a:p>
      </dgm:t>
    </dgm:pt>
    <dgm:pt modelId="{F896DAEC-080F-4E5B-9A45-5E8CD9C735B6}" type="pres">
      <dgm:prSet presAssocID="{56A98E2A-20B9-4C0E-81F6-CCB1B2782163}" presName="sibTrans" presStyleCnt="0"/>
      <dgm:spPr/>
    </dgm:pt>
    <dgm:pt modelId="{7A152379-580A-47E3-BB55-1E3E5DB8FEE0}" type="pres">
      <dgm:prSet presAssocID="{0825D014-E609-4CF6-B657-386B5C242F25}" presName="node" presStyleLbl="node1" presStyleIdx="4" presStyleCnt="7">
        <dgm:presLayoutVars>
          <dgm:bulletEnabled val="1"/>
        </dgm:presLayoutVars>
      </dgm:prSet>
      <dgm:spPr/>
      <dgm:t>
        <a:bodyPr/>
        <a:lstStyle/>
        <a:p>
          <a:endParaRPr lang="uk-UA"/>
        </a:p>
      </dgm:t>
    </dgm:pt>
    <dgm:pt modelId="{388255A1-874F-4C45-8357-60604A08C832}" type="pres">
      <dgm:prSet presAssocID="{06E991D1-B37C-4CFF-95C3-62B7DE31A29A}" presName="sibTrans" presStyleCnt="0"/>
      <dgm:spPr/>
    </dgm:pt>
    <dgm:pt modelId="{52A75B26-D965-4125-B777-3EBC2A106707}" type="pres">
      <dgm:prSet presAssocID="{870F0228-657D-4093-9DBE-1A5D3F278873}" presName="node" presStyleLbl="node1" presStyleIdx="5" presStyleCnt="7">
        <dgm:presLayoutVars>
          <dgm:bulletEnabled val="1"/>
        </dgm:presLayoutVars>
      </dgm:prSet>
      <dgm:spPr/>
      <dgm:t>
        <a:bodyPr/>
        <a:lstStyle/>
        <a:p>
          <a:endParaRPr lang="ru-RU"/>
        </a:p>
      </dgm:t>
    </dgm:pt>
    <dgm:pt modelId="{95FE9628-CA4C-476F-9DA6-FC4285F796E0}" type="pres">
      <dgm:prSet presAssocID="{F225C8E1-55CC-489F-8157-80A9C9998C32}" presName="sibTrans" presStyleCnt="0"/>
      <dgm:spPr/>
    </dgm:pt>
    <dgm:pt modelId="{16062469-6060-490E-861F-CA635C70292B}" type="pres">
      <dgm:prSet presAssocID="{32C8A586-4299-44D1-98B9-7866BDD9ACD1}" presName="node" presStyleLbl="node1" presStyleIdx="6" presStyleCnt="7">
        <dgm:presLayoutVars>
          <dgm:bulletEnabled val="1"/>
        </dgm:presLayoutVars>
      </dgm:prSet>
      <dgm:spPr/>
      <dgm:t>
        <a:bodyPr/>
        <a:lstStyle/>
        <a:p>
          <a:endParaRPr lang="uk-UA"/>
        </a:p>
      </dgm:t>
    </dgm:pt>
  </dgm:ptLst>
  <dgm:cxnLst>
    <dgm:cxn modelId="{EC4F5849-AB48-4B2E-BA2E-40D9BEE774A0}" type="presOf" srcId="{0825D014-E609-4CF6-B657-386B5C242F25}" destId="{7A152379-580A-47E3-BB55-1E3E5DB8FEE0}" srcOrd="0" destOrd="0" presId="urn:microsoft.com/office/officeart/2005/8/layout/default#1"/>
    <dgm:cxn modelId="{59917112-18FB-458C-9D76-C3E182DF62BF}" srcId="{E17D1CB5-62A8-4CD4-BE9A-F702021FE132}" destId="{DAED1E09-4EB8-4151-B90D-D6FD95B7CE4F}" srcOrd="1" destOrd="0" parTransId="{24C2AE66-6458-41F8-9850-48882B8F229A}" sibTransId="{85E13DE1-2E18-4944-A7DE-4EB367AABD2A}"/>
    <dgm:cxn modelId="{30D63472-2232-49A9-8061-FD2A3B3E182A}" srcId="{E17D1CB5-62A8-4CD4-BE9A-F702021FE132}" destId="{870F0228-657D-4093-9DBE-1A5D3F278873}" srcOrd="5" destOrd="0" parTransId="{A7606666-7C42-47A5-A08B-089184A70889}" sibTransId="{F225C8E1-55CC-489F-8157-80A9C9998C32}"/>
    <dgm:cxn modelId="{035C1D72-FDC8-4ED2-9F01-EDE8A6F78F52}" srcId="{E17D1CB5-62A8-4CD4-BE9A-F702021FE132}" destId="{0825D014-E609-4CF6-B657-386B5C242F25}" srcOrd="4" destOrd="0" parTransId="{BA8007A5-AF48-4CE4-A476-67B6A9FC1E5A}" sibTransId="{06E991D1-B37C-4CFF-95C3-62B7DE31A29A}"/>
    <dgm:cxn modelId="{049DD816-562A-400F-ADCC-FC105E7FCED0}" type="presOf" srcId="{32C8A586-4299-44D1-98B9-7866BDD9ACD1}" destId="{16062469-6060-490E-861F-CA635C70292B}" srcOrd="0" destOrd="0" presId="urn:microsoft.com/office/officeart/2005/8/layout/default#1"/>
    <dgm:cxn modelId="{6D3D9602-CAA3-417A-A7C1-A5AC1B48443B}" srcId="{E17D1CB5-62A8-4CD4-BE9A-F702021FE132}" destId="{E6A08AE2-2D2D-4754-B7F7-A6872FE01FA7}" srcOrd="2" destOrd="0" parTransId="{72E1C930-7818-4137-ABF2-FA547B23E90E}" sibTransId="{4E1FC0CF-3F6D-4C15-9AB7-B81B26E8A8A7}"/>
    <dgm:cxn modelId="{1551D16F-2640-471B-AB9D-754AF5B2DA21}" type="presOf" srcId="{E17D1CB5-62A8-4CD4-BE9A-F702021FE132}" destId="{D781F521-3C97-4F2F-9404-211102079B27}" srcOrd="0" destOrd="0" presId="urn:microsoft.com/office/officeart/2005/8/layout/default#1"/>
    <dgm:cxn modelId="{3DCC6CA8-E901-4F15-8249-129C695F2FB5}" type="presOf" srcId="{E6A08AE2-2D2D-4754-B7F7-A6872FE01FA7}" destId="{E14D94A2-ACEB-4E9B-BA04-C8ED290E6C81}" srcOrd="0" destOrd="0" presId="urn:microsoft.com/office/officeart/2005/8/layout/default#1"/>
    <dgm:cxn modelId="{10BD8BEB-EEBA-47D2-8C33-3DB2F7684774}" srcId="{E17D1CB5-62A8-4CD4-BE9A-F702021FE132}" destId="{32C8A586-4299-44D1-98B9-7866BDD9ACD1}" srcOrd="6" destOrd="0" parTransId="{7E6C8C1B-63A4-4A08-99E3-DDA036C7211D}" sibTransId="{96281E97-5BB9-4748-A431-C85FE362546D}"/>
    <dgm:cxn modelId="{AC1F7D47-C4D1-4863-AEAD-2B1304ABF0B0}" type="presOf" srcId="{9B20898F-3320-4015-8BFB-49BDFF5AF3AF}" destId="{83CBBD7F-CB76-4D72-8FE4-FC7B9A07AF17}" srcOrd="0" destOrd="0" presId="urn:microsoft.com/office/officeart/2005/8/layout/default#1"/>
    <dgm:cxn modelId="{D1A891A0-6915-43A6-9987-B5F22B2FA5DB}" type="presOf" srcId="{57798930-D4CD-4892-9627-624D8B05B262}" destId="{AE35B116-89A0-432D-9A15-13CF0860A8BC}" srcOrd="0" destOrd="0" presId="urn:microsoft.com/office/officeart/2005/8/layout/default#1"/>
    <dgm:cxn modelId="{C42F6111-7924-450B-B126-153A813117DF}" type="presOf" srcId="{870F0228-657D-4093-9DBE-1A5D3F278873}" destId="{52A75B26-D965-4125-B777-3EBC2A106707}" srcOrd="0" destOrd="0" presId="urn:microsoft.com/office/officeart/2005/8/layout/default#1"/>
    <dgm:cxn modelId="{610EB3FC-1021-4F8B-8FF0-7EFE25284000}" srcId="{E17D1CB5-62A8-4CD4-BE9A-F702021FE132}" destId="{57798930-D4CD-4892-9627-624D8B05B262}" srcOrd="3" destOrd="0" parTransId="{BBB2023E-9C18-47A6-A1E6-F81CADD46159}" sibTransId="{56A98E2A-20B9-4C0E-81F6-CCB1B2782163}"/>
    <dgm:cxn modelId="{DDDECB7B-3CAC-41A9-9BD9-CDD14F722902}" type="presOf" srcId="{DAED1E09-4EB8-4151-B90D-D6FD95B7CE4F}" destId="{CB645CFD-BAEF-4242-992D-FEA98AE76E69}" srcOrd="0" destOrd="0" presId="urn:microsoft.com/office/officeart/2005/8/layout/default#1"/>
    <dgm:cxn modelId="{8EFB2199-E43D-48AE-832F-F92C07D4E4EB}" srcId="{E17D1CB5-62A8-4CD4-BE9A-F702021FE132}" destId="{9B20898F-3320-4015-8BFB-49BDFF5AF3AF}" srcOrd="0" destOrd="0" parTransId="{9898CAF1-2DE7-4FC2-89AD-D2F60A9D5898}" sibTransId="{43ED1CFC-97FC-40A8-A7E2-0C721BCC4777}"/>
    <dgm:cxn modelId="{0C70925F-4B9E-4205-9578-49FA97600F9E}" type="presParOf" srcId="{D781F521-3C97-4F2F-9404-211102079B27}" destId="{83CBBD7F-CB76-4D72-8FE4-FC7B9A07AF17}" srcOrd="0" destOrd="0" presId="urn:microsoft.com/office/officeart/2005/8/layout/default#1"/>
    <dgm:cxn modelId="{088D23A8-31BA-4941-B6E1-AFFD2A811244}" type="presParOf" srcId="{D781F521-3C97-4F2F-9404-211102079B27}" destId="{278F72CB-E9FA-4147-BBE6-8A7E35F08788}" srcOrd="1" destOrd="0" presId="urn:microsoft.com/office/officeart/2005/8/layout/default#1"/>
    <dgm:cxn modelId="{2741762B-CC8C-41FF-9C81-68DB1514A1A8}" type="presParOf" srcId="{D781F521-3C97-4F2F-9404-211102079B27}" destId="{CB645CFD-BAEF-4242-992D-FEA98AE76E69}" srcOrd="2" destOrd="0" presId="urn:microsoft.com/office/officeart/2005/8/layout/default#1"/>
    <dgm:cxn modelId="{A50EBB02-348A-4F33-A296-90220D82B722}" type="presParOf" srcId="{D781F521-3C97-4F2F-9404-211102079B27}" destId="{216E26A9-694F-4477-8784-D23FB14BF2D1}" srcOrd="3" destOrd="0" presId="urn:microsoft.com/office/officeart/2005/8/layout/default#1"/>
    <dgm:cxn modelId="{206A04CF-0C7D-4107-9161-8ED35BB72F74}" type="presParOf" srcId="{D781F521-3C97-4F2F-9404-211102079B27}" destId="{E14D94A2-ACEB-4E9B-BA04-C8ED290E6C81}" srcOrd="4" destOrd="0" presId="urn:microsoft.com/office/officeart/2005/8/layout/default#1"/>
    <dgm:cxn modelId="{B6307B2B-B1C7-49D7-962E-9F5C3B091488}" type="presParOf" srcId="{D781F521-3C97-4F2F-9404-211102079B27}" destId="{709F4F70-0CE7-45BB-B19A-79381952F5D1}" srcOrd="5" destOrd="0" presId="urn:microsoft.com/office/officeart/2005/8/layout/default#1"/>
    <dgm:cxn modelId="{D099DA80-FE4F-43AE-B37B-0BF4463517F5}" type="presParOf" srcId="{D781F521-3C97-4F2F-9404-211102079B27}" destId="{AE35B116-89A0-432D-9A15-13CF0860A8BC}" srcOrd="6" destOrd="0" presId="urn:microsoft.com/office/officeart/2005/8/layout/default#1"/>
    <dgm:cxn modelId="{3CFF854C-B818-4635-8466-DD8A51EC02C2}" type="presParOf" srcId="{D781F521-3C97-4F2F-9404-211102079B27}" destId="{F896DAEC-080F-4E5B-9A45-5E8CD9C735B6}" srcOrd="7" destOrd="0" presId="urn:microsoft.com/office/officeart/2005/8/layout/default#1"/>
    <dgm:cxn modelId="{7BD8D0B6-961F-40AC-B9B9-C1A9C819F33A}" type="presParOf" srcId="{D781F521-3C97-4F2F-9404-211102079B27}" destId="{7A152379-580A-47E3-BB55-1E3E5DB8FEE0}" srcOrd="8" destOrd="0" presId="urn:microsoft.com/office/officeart/2005/8/layout/default#1"/>
    <dgm:cxn modelId="{ED4384BA-731D-4DBD-8E04-AA8DD864D67B}" type="presParOf" srcId="{D781F521-3C97-4F2F-9404-211102079B27}" destId="{388255A1-874F-4C45-8357-60604A08C832}" srcOrd="9" destOrd="0" presId="urn:microsoft.com/office/officeart/2005/8/layout/default#1"/>
    <dgm:cxn modelId="{E689BD60-A8AC-4A07-9DE0-44F74BBF38B9}" type="presParOf" srcId="{D781F521-3C97-4F2F-9404-211102079B27}" destId="{52A75B26-D965-4125-B777-3EBC2A106707}" srcOrd="10" destOrd="0" presId="urn:microsoft.com/office/officeart/2005/8/layout/default#1"/>
    <dgm:cxn modelId="{8047B973-6234-4EC0-9C52-8BA48EC2EB7F}" type="presParOf" srcId="{D781F521-3C97-4F2F-9404-211102079B27}" destId="{95FE9628-CA4C-476F-9DA6-FC4285F796E0}" srcOrd="11" destOrd="0" presId="urn:microsoft.com/office/officeart/2005/8/layout/default#1"/>
    <dgm:cxn modelId="{6BD8E149-3BF6-415D-BB3D-9B211F2D8609}" type="presParOf" srcId="{D781F521-3C97-4F2F-9404-211102079B27}" destId="{16062469-6060-490E-861F-CA635C70292B}" srcOrd="12"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8EB129-4C4F-4723-BC35-E34E9377DAE6}" type="doc">
      <dgm:prSet loTypeId="urn:microsoft.com/office/officeart/2005/8/layout/matrix3" loCatId="matrix" qsTypeId="urn:microsoft.com/office/officeart/2005/8/quickstyle/simple5" qsCatId="simple" csTypeId="urn:microsoft.com/office/officeart/2005/8/colors/colorful5" csCatId="colorful" phldr="1"/>
      <dgm:spPr/>
      <dgm:t>
        <a:bodyPr/>
        <a:lstStyle/>
        <a:p>
          <a:endParaRPr lang="uk-UA"/>
        </a:p>
      </dgm:t>
    </dgm:pt>
    <dgm:pt modelId="{B764F384-89A0-44D9-A2D4-12973D836D75}">
      <dgm:prSet phldrT="[Текст]" custT="1"/>
      <dgm:spPr/>
      <dgm:t>
        <a:bodyPr/>
        <a:lstStyle/>
        <a:p>
          <a:r>
            <a:rPr lang="uk-UA" sz="1100" b="1" i="0" noProof="0" smtClean="0">
              <a:solidFill>
                <a:schemeClr val="tx1"/>
              </a:solidFill>
            </a:rPr>
            <a:t>* зменшення ризиків у проведенні операцій, пов’язаних з ефективним використанням ресурсів;</a:t>
          </a:r>
        </a:p>
      </dgm:t>
    </dgm:pt>
    <dgm:pt modelId="{18803242-24FB-4769-BB89-DF4ED35DFE7D}" type="parTrans" cxnId="{0EE643F3-9218-45DF-B06A-E1032F7C97EA}">
      <dgm:prSet/>
      <dgm:spPr/>
      <dgm:t>
        <a:bodyPr/>
        <a:lstStyle/>
        <a:p>
          <a:endParaRPr lang="uk-UA" sz="2400" b="1">
            <a:solidFill>
              <a:schemeClr val="tx1"/>
            </a:solidFill>
          </a:endParaRPr>
        </a:p>
      </dgm:t>
    </dgm:pt>
    <dgm:pt modelId="{2CA454D3-9293-42DA-A4C8-F4D501F7ACC6}" type="sibTrans" cxnId="{0EE643F3-9218-45DF-B06A-E1032F7C97EA}">
      <dgm:prSet/>
      <dgm:spPr/>
      <dgm:t>
        <a:bodyPr/>
        <a:lstStyle/>
        <a:p>
          <a:endParaRPr lang="uk-UA" sz="2400" b="1">
            <a:solidFill>
              <a:schemeClr val="tx1"/>
            </a:solidFill>
          </a:endParaRPr>
        </a:p>
      </dgm:t>
    </dgm:pt>
    <dgm:pt modelId="{E68513CD-5916-4D1E-942C-8AFF403F4E92}">
      <dgm:prSet phldrT="[Текст]" custT="1"/>
      <dgm:spPr/>
      <dgm:t>
        <a:bodyPr/>
        <a:lstStyle/>
        <a:p>
          <a:r>
            <a:rPr lang="uk-UA" sz="1100" b="1" i="0" dirty="0" smtClean="0">
              <a:solidFill>
                <a:schemeClr val="tx1"/>
              </a:solidFill>
            </a:rPr>
            <a:t>* дослідження бухгалтерської й оперативної інформації, включаючи експертизу засобів і способів, що використовуються для визначення, оцінки, класифікації такої інформації, і складання на її основі звітності</a:t>
          </a:r>
          <a:endParaRPr lang="uk-UA" sz="1100" b="1" dirty="0">
            <a:solidFill>
              <a:schemeClr val="tx1"/>
            </a:solidFill>
          </a:endParaRPr>
        </a:p>
      </dgm:t>
    </dgm:pt>
    <dgm:pt modelId="{56849451-0A14-40A3-9E38-F4B0943A106B}" type="parTrans" cxnId="{64D3E0E4-4390-4076-9501-F75056590B8B}">
      <dgm:prSet/>
      <dgm:spPr/>
      <dgm:t>
        <a:bodyPr/>
        <a:lstStyle/>
        <a:p>
          <a:endParaRPr lang="uk-UA" sz="2400" b="1">
            <a:solidFill>
              <a:schemeClr val="tx1"/>
            </a:solidFill>
          </a:endParaRPr>
        </a:p>
      </dgm:t>
    </dgm:pt>
    <dgm:pt modelId="{3F6385EB-E4A0-4DE3-B4B4-4F5884C325B5}" type="sibTrans" cxnId="{64D3E0E4-4390-4076-9501-F75056590B8B}">
      <dgm:prSet/>
      <dgm:spPr/>
      <dgm:t>
        <a:bodyPr/>
        <a:lstStyle/>
        <a:p>
          <a:endParaRPr lang="uk-UA" sz="2400" b="1">
            <a:solidFill>
              <a:schemeClr val="tx1"/>
            </a:solidFill>
          </a:endParaRPr>
        </a:p>
      </dgm:t>
    </dgm:pt>
    <dgm:pt modelId="{43FB6A5E-0847-40B6-8548-D929D0BE6A25}">
      <dgm:prSet phldrT="[Текст]" custT="1"/>
      <dgm:spPr/>
      <dgm:t>
        <a:bodyPr/>
        <a:lstStyle/>
        <a:p>
          <a:r>
            <a:rPr lang="uk-UA" sz="1100" b="1" i="0" noProof="0" dirty="0" smtClean="0">
              <a:solidFill>
                <a:schemeClr val="tx1"/>
              </a:solidFill>
            </a:rPr>
            <a:t>* вивчення стану бухгалтерського обліку і внутрішнього контролю, їх моніторинг та розроблення рекомендацій щодо удосконалення цих систем;</a:t>
          </a:r>
          <a:endParaRPr lang="uk-UA" sz="1100" b="1" noProof="0" dirty="0">
            <a:solidFill>
              <a:schemeClr val="tx1"/>
            </a:solidFill>
          </a:endParaRPr>
        </a:p>
      </dgm:t>
    </dgm:pt>
    <dgm:pt modelId="{8DFD7E38-68F0-4763-8808-3E176C96A6F4}" type="parTrans" cxnId="{327C779B-06EB-4B31-A1E9-EDE8893BBE23}">
      <dgm:prSet/>
      <dgm:spPr/>
      <dgm:t>
        <a:bodyPr/>
        <a:lstStyle/>
        <a:p>
          <a:endParaRPr lang="uk-UA" sz="2400" b="1">
            <a:solidFill>
              <a:schemeClr val="tx1"/>
            </a:solidFill>
          </a:endParaRPr>
        </a:p>
      </dgm:t>
    </dgm:pt>
    <dgm:pt modelId="{2B21F4D2-30A9-4896-A527-F8530F539A37}" type="sibTrans" cxnId="{327C779B-06EB-4B31-A1E9-EDE8893BBE23}">
      <dgm:prSet/>
      <dgm:spPr/>
      <dgm:t>
        <a:bodyPr/>
        <a:lstStyle/>
        <a:p>
          <a:endParaRPr lang="uk-UA" sz="2400" b="1">
            <a:solidFill>
              <a:schemeClr val="tx1"/>
            </a:solidFill>
          </a:endParaRPr>
        </a:p>
      </dgm:t>
    </dgm:pt>
    <dgm:pt modelId="{812F09DD-BBE2-4503-9491-E6E1A5D0508D}">
      <dgm:prSet phldrT="[Текст]" custT="1"/>
      <dgm:spPr/>
      <dgm:t>
        <a:bodyPr/>
        <a:lstStyle/>
        <a:p>
          <a:r>
            <a:rPr lang="uk-UA" sz="1100" b="1" i="0" dirty="0" smtClean="0">
              <a:solidFill>
                <a:schemeClr val="tx1"/>
              </a:solidFill>
            </a:rPr>
            <a:t>* перевірку виконання законів та інших нормативних актів, а також вимог облікової політики, інструкцій, рішень і вказівок керівництва або власників;</a:t>
          </a:r>
          <a:endParaRPr lang="uk-UA" sz="1100" b="1" dirty="0">
            <a:solidFill>
              <a:schemeClr val="tx1"/>
            </a:solidFill>
          </a:endParaRPr>
        </a:p>
      </dgm:t>
    </dgm:pt>
    <dgm:pt modelId="{E0C44104-ED83-413B-9742-C0973ABE6D98}" type="parTrans" cxnId="{611B9089-8C4A-4121-A3AB-2A8D1BD14A71}">
      <dgm:prSet/>
      <dgm:spPr/>
      <dgm:t>
        <a:bodyPr/>
        <a:lstStyle/>
        <a:p>
          <a:endParaRPr lang="uk-UA" sz="2400" b="1">
            <a:solidFill>
              <a:schemeClr val="tx1"/>
            </a:solidFill>
          </a:endParaRPr>
        </a:p>
      </dgm:t>
    </dgm:pt>
    <dgm:pt modelId="{DFDE440D-FC5F-41C5-8E14-54D6BDCA53F8}" type="sibTrans" cxnId="{611B9089-8C4A-4121-A3AB-2A8D1BD14A71}">
      <dgm:prSet/>
      <dgm:spPr/>
      <dgm:t>
        <a:bodyPr/>
        <a:lstStyle/>
        <a:p>
          <a:endParaRPr lang="uk-UA" sz="2400" b="1">
            <a:solidFill>
              <a:schemeClr val="tx1"/>
            </a:solidFill>
          </a:endParaRPr>
        </a:p>
      </dgm:t>
    </dgm:pt>
    <dgm:pt modelId="{21480D6F-B9E5-486C-AE83-CC5224028485}" type="pres">
      <dgm:prSet presAssocID="{758EB129-4C4F-4723-BC35-E34E9377DAE6}" presName="matrix" presStyleCnt="0">
        <dgm:presLayoutVars>
          <dgm:chMax val="1"/>
          <dgm:dir/>
          <dgm:resizeHandles val="exact"/>
        </dgm:presLayoutVars>
      </dgm:prSet>
      <dgm:spPr/>
      <dgm:t>
        <a:bodyPr/>
        <a:lstStyle/>
        <a:p>
          <a:endParaRPr lang="ru-RU"/>
        </a:p>
      </dgm:t>
    </dgm:pt>
    <dgm:pt modelId="{090F04DB-06B2-4D59-847E-BA0E8E8803AD}" type="pres">
      <dgm:prSet presAssocID="{758EB129-4C4F-4723-BC35-E34E9377DAE6}" presName="diamond" presStyleLbl="bgShp" presStyleIdx="0" presStyleCnt="1"/>
      <dgm:spPr/>
    </dgm:pt>
    <dgm:pt modelId="{3E8C26EE-C962-4371-8A7C-D1E9C32D3920}" type="pres">
      <dgm:prSet presAssocID="{758EB129-4C4F-4723-BC35-E34E9377DAE6}" presName="quad1" presStyleLbl="node1" presStyleIdx="0" presStyleCnt="4">
        <dgm:presLayoutVars>
          <dgm:chMax val="0"/>
          <dgm:chPref val="0"/>
          <dgm:bulletEnabled val="1"/>
        </dgm:presLayoutVars>
      </dgm:prSet>
      <dgm:spPr/>
      <dgm:t>
        <a:bodyPr/>
        <a:lstStyle/>
        <a:p>
          <a:endParaRPr lang="uk-UA"/>
        </a:p>
      </dgm:t>
    </dgm:pt>
    <dgm:pt modelId="{C85A54FE-81C8-45D7-A2C8-8733285A7980}" type="pres">
      <dgm:prSet presAssocID="{758EB129-4C4F-4723-BC35-E34E9377DAE6}" presName="quad2" presStyleLbl="node1" presStyleIdx="1" presStyleCnt="4">
        <dgm:presLayoutVars>
          <dgm:chMax val="0"/>
          <dgm:chPref val="0"/>
          <dgm:bulletEnabled val="1"/>
        </dgm:presLayoutVars>
      </dgm:prSet>
      <dgm:spPr/>
      <dgm:t>
        <a:bodyPr/>
        <a:lstStyle/>
        <a:p>
          <a:endParaRPr lang="uk-UA"/>
        </a:p>
      </dgm:t>
    </dgm:pt>
    <dgm:pt modelId="{5381435C-F7A2-404F-8786-936CA3A1462D}" type="pres">
      <dgm:prSet presAssocID="{758EB129-4C4F-4723-BC35-E34E9377DAE6}" presName="quad3" presStyleLbl="node1" presStyleIdx="2" presStyleCnt="4">
        <dgm:presLayoutVars>
          <dgm:chMax val="0"/>
          <dgm:chPref val="0"/>
          <dgm:bulletEnabled val="1"/>
        </dgm:presLayoutVars>
      </dgm:prSet>
      <dgm:spPr/>
      <dgm:t>
        <a:bodyPr/>
        <a:lstStyle/>
        <a:p>
          <a:endParaRPr lang="uk-UA"/>
        </a:p>
      </dgm:t>
    </dgm:pt>
    <dgm:pt modelId="{42148A9F-5220-4F53-BD67-A415698F5F3E}" type="pres">
      <dgm:prSet presAssocID="{758EB129-4C4F-4723-BC35-E34E9377DAE6}" presName="quad4" presStyleLbl="node1" presStyleIdx="3" presStyleCnt="4">
        <dgm:presLayoutVars>
          <dgm:chMax val="0"/>
          <dgm:chPref val="0"/>
          <dgm:bulletEnabled val="1"/>
        </dgm:presLayoutVars>
      </dgm:prSet>
      <dgm:spPr/>
      <dgm:t>
        <a:bodyPr/>
        <a:lstStyle/>
        <a:p>
          <a:endParaRPr lang="uk-UA"/>
        </a:p>
      </dgm:t>
    </dgm:pt>
  </dgm:ptLst>
  <dgm:cxnLst>
    <dgm:cxn modelId="{46C2AD0A-2430-44A4-96A9-7372830D5DE8}" type="presOf" srcId="{812F09DD-BBE2-4503-9491-E6E1A5D0508D}" destId="{42148A9F-5220-4F53-BD67-A415698F5F3E}" srcOrd="0" destOrd="0" presId="urn:microsoft.com/office/officeart/2005/8/layout/matrix3"/>
    <dgm:cxn modelId="{611B9089-8C4A-4121-A3AB-2A8D1BD14A71}" srcId="{758EB129-4C4F-4723-BC35-E34E9377DAE6}" destId="{812F09DD-BBE2-4503-9491-E6E1A5D0508D}" srcOrd="3" destOrd="0" parTransId="{E0C44104-ED83-413B-9742-C0973ABE6D98}" sibTransId="{DFDE440D-FC5F-41C5-8E14-54D6BDCA53F8}"/>
    <dgm:cxn modelId="{64D3E0E4-4390-4076-9501-F75056590B8B}" srcId="{758EB129-4C4F-4723-BC35-E34E9377DAE6}" destId="{E68513CD-5916-4D1E-942C-8AFF403F4E92}" srcOrd="1" destOrd="0" parTransId="{56849451-0A14-40A3-9E38-F4B0943A106B}" sibTransId="{3F6385EB-E4A0-4DE3-B4B4-4F5884C325B5}"/>
    <dgm:cxn modelId="{327C779B-06EB-4B31-A1E9-EDE8893BBE23}" srcId="{758EB129-4C4F-4723-BC35-E34E9377DAE6}" destId="{43FB6A5E-0847-40B6-8548-D929D0BE6A25}" srcOrd="2" destOrd="0" parTransId="{8DFD7E38-68F0-4763-8808-3E176C96A6F4}" sibTransId="{2B21F4D2-30A9-4896-A527-F8530F539A37}"/>
    <dgm:cxn modelId="{27B0E9AF-D138-4650-B266-E9ACA5482F84}" type="presOf" srcId="{E68513CD-5916-4D1E-942C-8AFF403F4E92}" destId="{C85A54FE-81C8-45D7-A2C8-8733285A7980}" srcOrd="0" destOrd="0" presId="urn:microsoft.com/office/officeart/2005/8/layout/matrix3"/>
    <dgm:cxn modelId="{692C15C4-9560-49BB-BE57-158B68B2133D}" type="presOf" srcId="{B764F384-89A0-44D9-A2D4-12973D836D75}" destId="{3E8C26EE-C962-4371-8A7C-D1E9C32D3920}" srcOrd="0" destOrd="0" presId="urn:microsoft.com/office/officeart/2005/8/layout/matrix3"/>
    <dgm:cxn modelId="{CA041A0A-6DE3-4F26-BD8F-DEAA814B6842}" type="presOf" srcId="{43FB6A5E-0847-40B6-8548-D929D0BE6A25}" destId="{5381435C-F7A2-404F-8786-936CA3A1462D}" srcOrd="0" destOrd="0" presId="urn:microsoft.com/office/officeart/2005/8/layout/matrix3"/>
    <dgm:cxn modelId="{0CC2CB79-FA25-4026-A8B3-AA6739FAA367}" type="presOf" srcId="{758EB129-4C4F-4723-BC35-E34E9377DAE6}" destId="{21480D6F-B9E5-486C-AE83-CC5224028485}" srcOrd="0" destOrd="0" presId="urn:microsoft.com/office/officeart/2005/8/layout/matrix3"/>
    <dgm:cxn modelId="{0EE643F3-9218-45DF-B06A-E1032F7C97EA}" srcId="{758EB129-4C4F-4723-BC35-E34E9377DAE6}" destId="{B764F384-89A0-44D9-A2D4-12973D836D75}" srcOrd="0" destOrd="0" parTransId="{18803242-24FB-4769-BB89-DF4ED35DFE7D}" sibTransId="{2CA454D3-9293-42DA-A4C8-F4D501F7ACC6}"/>
    <dgm:cxn modelId="{BFDA8E65-3CF4-48B7-9AE4-0EC14FFB7E16}" type="presParOf" srcId="{21480D6F-B9E5-486C-AE83-CC5224028485}" destId="{090F04DB-06B2-4D59-847E-BA0E8E8803AD}" srcOrd="0" destOrd="0" presId="urn:microsoft.com/office/officeart/2005/8/layout/matrix3"/>
    <dgm:cxn modelId="{D1D53922-D1CB-44A8-818F-478C2890C738}" type="presParOf" srcId="{21480D6F-B9E5-486C-AE83-CC5224028485}" destId="{3E8C26EE-C962-4371-8A7C-D1E9C32D3920}" srcOrd="1" destOrd="0" presId="urn:microsoft.com/office/officeart/2005/8/layout/matrix3"/>
    <dgm:cxn modelId="{177D3110-FA17-4213-B03D-7BCD67203877}" type="presParOf" srcId="{21480D6F-B9E5-486C-AE83-CC5224028485}" destId="{C85A54FE-81C8-45D7-A2C8-8733285A7980}" srcOrd="2" destOrd="0" presId="urn:microsoft.com/office/officeart/2005/8/layout/matrix3"/>
    <dgm:cxn modelId="{8E421C49-CF1D-483D-A492-45FB54F83739}" type="presParOf" srcId="{21480D6F-B9E5-486C-AE83-CC5224028485}" destId="{5381435C-F7A2-404F-8786-936CA3A1462D}" srcOrd="3" destOrd="0" presId="urn:microsoft.com/office/officeart/2005/8/layout/matrix3"/>
    <dgm:cxn modelId="{A72D5DD1-39B3-4C32-A5E2-BF5DE80EEA13}" type="presParOf" srcId="{21480D6F-B9E5-486C-AE83-CC5224028485}" destId="{42148A9F-5220-4F53-BD67-A415698F5F3E}"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9A3F190-AC69-46BC-B2EC-35335F489376}" type="datetimeFigureOut">
              <a:rPr lang="uk-UA" smtClean="0"/>
              <a:pPr/>
              <a:t>10.03.2019</a:t>
            </a:fld>
            <a:endParaRPr lang="uk-U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uk-U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A5CDB64-45CE-4453-8E62-3A382FEAED35}" type="slidenum">
              <a:rPr lang="uk-UA" smtClean="0"/>
              <a:pPr/>
              <a:t>‹#›</a:t>
            </a:fld>
            <a:endParaRPr lang="uk-U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9A3F190-AC69-46BC-B2EC-35335F489376}" type="datetimeFigureOut">
              <a:rPr lang="uk-UA" smtClean="0"/>
              <a:pPr/>
              <a:t>10.03.2019</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A5CDB64-45CE-4453-8E62-3A382FEAED35}"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9A3F190-AC69-46BC-B2EC-35335F489376}" type="datetimeFigureOut">
              <a:rPr lang="uk-UA" smtClean="0"/>
              <a:pPr/>
              <a:t>10.03.2019</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A5CDB64-45CE-4453-8E62-3A382FEAED35}"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9A3F190-AC69-46BC-B2EC-35335F489376}" type="datetimeFigureOut">
              <a:rPr lang="uk-UA" smtClean="0"/>
              <a:pPr/>
              <a:t>10.03.2019</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A5CDB64-45CE-4453-8E62-3A382FEAED35}"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9A3F190-AC69-46BC-B2EC-35335F489376}" type="datetimeFigureOut">
              <a:rPr lang="uk-UA" smtClean="0"/>
              <a:pPr/>
              <a:t>10.03.2019</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A5CDB64-45CE-4453-8E62-3A382FEAED35}"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59A3F190-AC69-46BC-B2EC-35335F489376}" type="datetimeFigureOut">
              <a:rPr lang="uk-UA" smtClean="0"/>
              <a:pPr/>
              <a:t>10.03.2019</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EA5CDB64-45CE-4453-8E62-3A382FEAED35}" type="slidenum">
              <a:rPr lang="uk-UA" smtClean="0"/>
              <a:pPr/>
              <a:t>‹#›</a:t>
            </a:fld>
            <a:endParaRPr lang="uk-UA"/>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9A3F190-AC69-46BC-B2EC-35335F489376}" type="datetimeFigureOut">
              <a:rPr lang="uk-UA" smtClean="0"/>
              <a:pPr/>
              <a:t>10.03.2019</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EA5CDB64-45CE-4453-8E62-3A382FEAED35}"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59A3F190-AC69-46BC-B2EC-35335F489376}" type="datetimeFigureOut">
              <a:rPr lang="uk-UA" smtClean="0"/>
              <a:pPr/>
              <a:t>10.03.2019</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EA5CDB64-45CE-4453-8E62-3A382FEAED35}"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A3F190-AC69-46BC-B2EC-35335F489376}" type="datetimeFigureOut">
              <a:rPr lang="uk-UA" smtClean="0"/>
              <a:pPr/>
              <a:t>10.03.2019</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EA5CDB64-45CE-4453-8E62-3A382FEAED35}"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9A3F190-AC69-46BC-B2EC-35335F489376}" type="datetimeFigureOut">
              <a:rPr lang="uk-UA" smtClean="0"/>
              <a:pPr/>
              <a:t>10.03.2019</a:t>
            </a:fld>
            <a:endParaRPr lang="uk-UA"/>
          </a:p>
        </p:txBody>
      </p:sp>
      <p:sp>
        <p:nvSpPr>
          <p:cNvPr id="7" name="Slide Number Placeholder 6"/>
          <p:cNvSpPr>
            <a:spLocks noGrp="1"/>
          </p:cNvSpPr>
          <p:nvPr>
            <p:ph type="sldNum" sz="quarter" idx="12"/>
          </p:nvPr>
        </p:nvSpPr>
        <p:spPr/>
        <p:txBody>
          <a:bodyPr/>
          <a:lstStyle/>
          <a:p>
            <a:fld id="{EA5CDB64-45CE-4453-8E62-3A382FEAED35}" type="slidenum">
              <a:rPr lang="uk-UA" smtClean="0"/>
              <a:pPr/>
              <a:t>‹#›</a:t>
            </a:fld>
            <a:endParaRPr lang="uk-U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uk-U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9A3F190-AC69-46BC-B2EC-35335F489376}" type="datetimeFigureOut">
              <a:rPr lang="uk-UA" smtClean="0"/>
              <a:pPr/>
              <a:t>10.03.2019</a:t>
            </a:fld>
            <a:endParaRPr lang="uk-U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uk-UA"/>
          </a:p>
        </p:txBody>
      </p:sp>
      <p:sp>
        <p:nvSpPr>
          <p:cNvPr id="7" name="Slide Number Placeholder 6"/>
          <p:cNvSpPr>
            <a:spLocks noGrp="1"/>
          </p:cNvSpPr>
          <p:nvPr>
            <p:ph type="sldNum" sz="quarter" idx="12"/>
          </p:nvPr>
        </p:nvSpPr>
        <p:spPr/>
        <p:txBody>
          <a:bodyPr/>
          <a:lstStyle/>
          <a:p>
            <a:fld id="{EA5CDB64-45CE-4453-8E62-3A382FEAED35}"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9A3F190-AC69-46BC-B2EC-35335F489376}" type="datetimeFigureOut">
              <a:rPr lang="uk-UA" smtClean="0"/>
              <a:pPr/>
              <a:t>10.03.2019</a:t>
            </a:fld>
            <a:endParaRPr lang="uk-U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uk-U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A5CDB64-45CE-4453-8E62-3A382FEAED35}"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427984" y="1268760"/>
            <a:ext cx="4032448" cy="4464496"/>
          </a:xfrm>
        </p:spPr>
        <p:txBody>
          <a:bodyPr>
            <a:noAutofit/>
          </a:bodyPr>
          <a:lstStyle/>
          <a:p>
            <a:pPr algn="ctr"/>
            <a:r>
              <a:rPr lang="uk-UA" sz="2800" b="1" u="sng" dirty="0"/>
              <a:t>ФУНКЦІЇ </a:t>
            </a:r>
            <a:r>
              <a:rPr lang="uk-UA" sz="2800" b="1" u="sng" dirty="0" smtClean="0"/>
              <a:t/>
            </a:r>
            <a:br>
              <a:rPr lang="uk-UA" sz="2800" b="1" u="sng" dirty="0" smtClean="0"/>
            </a:br>
            <a:r>
              <a:rPr lang="uk-UA" sz="2800" b="1" u="sng" dirty="0" smtClean="0"/>
              <a:t>І </a:t>
            </a:r>
            <a:r>
              <a:rPr lang="uk-UA" sz="2800" b="1" u="sng" dirty="0"/>
              <a:t>ПРИНЦИПИ ДІЯЛЬНОСТІ ВНУТРІШНІХ АУДИТОРІВ</a:t>
            </a:r>
          </a:p>
        </p:txBody>
      </p:sp>
      <p:pic>
        <p:nvPicPr>
          <p:cNvPr id="1026" name="Picture 2" descr="http://marketbusinessnews.com/wp-content/uploads/2016/09/Audito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3320"/>
            <a:ext cx="3960440" cy="4533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316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a:bodyPr>
          <a:lstStyle/>
          <a:p>
            <a:r>
              <a:rPr lang="uk-UA" b="1" dirty="0"/>
              <a:t>Внутрішній</a:t>
            </a:r>
            <a:r>
              <a:rPr lang="uk-UA" dirty="0"/>
              <a:t> </a:t>
            </a:r>
            <a:r>
              <a:rPr lang="uk-UA" b="1" dirty="0"/>
              <a:t>аудит</a:t>
            </a:r>
            <a:r>
              <a:rPr lang="uk-UA" dirty="0"/>
              <a:t> – </a:t>
            </a:r>
            <a:r>
              <a:rPr lang="uk-UA" dirty="0" smtClean="0"/>
              <a:t>це</a:t>
            </a:r>
            <a:endParaRPr lang="uk-UA" dirty="0"/>
          </a:p>
        </p:txBody>
      </p:sp>
      <p:sp>
        <p:nvSpPr>
          <p:cNvPr id="3" name="Объект 2"/>
          <p:cNvSpPr>
            <a:spLocks noGrp="1"/>
          </p:cNvSpPr>
          <p:nvPr>
            <p:ph idx="1"/>
          </p:nvPr>
        </p:nvSpPr>
        <p:spPr/>
        <p:style>
          <a:lnRef idx="0">
            <a:schemeClr val="accent1"/>
          </a:lnRef>
          <a:fillRef idx="3">
            <a:schemeClr val="accent1"/>
          </a:fillRef>
          <a:effectRef idx="3">
            <a:schemeClr val="accent1"/>
          </a:effectRef>
          <a:fontRef idx="minor">
            <a:schemeClr val="lt1"/>
          </a:fontRef>
        </p:style>
        <p:txBody>
          <a:bodyPr>
            <a:normAutofit fontScale="92500" lnSpcReduction="10000"/>
          </a:bodyPr>
          <a:lstStyle/>
          <a:p>
            <a:pPr algn="just"/>
            <a:r>
              <a:rPr lang="uk-UA" b="1" dirty="0"/>
              <a:t>діяльність, яка організована в межах підприємства і яку виконує окремий його підрозділ або окрема посадова особа. Головна увага внутрішнього аудиту зосереджена на аналізі інформаційної системи, включаючи систему бухгалтерського обліку і супутніх видів контролю, вивченні фінансової та операційної інформації, дослідженні ефективності роботи підприємства у </a:t>
            </a:r>
            <a:r>
              <a:rPr lang="uk-UA" b="1" dirty="0" smtClean="0"/>
              <a:t>цілому.</a:t>
            </a:r>
            <a:endParaRPr lang="uk-UA" b="1" dirty="0"/>
          </a:p>
        </p:txBody>
      </p:sp>
    </p:spTree>
    <p:extLst>
      <p:ext uri="{BB962C8B-B14F-4D97-AF65-F5344CB8AC3E}">
        <p14:creationId xmlns:p14="http://schemas.microsoft.com/office/powerpoint/2010/main" val="1350107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764704"/>
            <a:ext cx="7024744" cy="504056"/>
          </a:xfrm>
        </p:spPr>
        <p:txBody>
          <a:bodyPr>
            <a:normAutofit fontScale="90000"/>
          </a:bodyPr>
          <a:lstStyle/>
          <a:p>
            <a:r>
              <a:rPr lang="uk-UA" b="1" dirty="0" smtClean="0"/>
              <a:t>Функції внутрішнього аудиту</a:t>
            </a:r>
            <a:endParaRPr lang="uk-UA" b="1" dirty="0"/>
          </a:p>
        </p:txBody>
      </p:sp>
      <p:graphicFrame>
        <p:nvGraphicFramePr>
          <p:cNvPr id="3" name="Схема 2"/>
          <p:cNvGraphicFramePr/>
          <p:nvPr>
            <p:extLst>
              <p:ext uri="{D42A27DB-BD31-4B8C-83A1-F6EECF244321}">
                <p14:modId xmlns:p14="http://schemas.microsoft.com/office/powerpoint/2010/main" val="3930817157"/>
              </p:ext>
            </p:extLst>
          </p:nvPr>
        </p:nvGraphicFramePr>
        <p:xfrm>
          <a:off x="467544" y="1628800"/>
          <a:ext cx="8208912" cy="52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6201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052736"/>
            <a:ext cx="8352928" cy="673144"/>
          </a:xfrm>
        </p:spPr>
        <p:txBody>
          <a:bodyPr>
            <a:normAutofit fontScale="90000"/>
          </a:bodyPr>
          <a:lstStyle/>
          <a:p>
            <a:pPr algn="r"/>
            <a:r>
              <a:rPr lang="uk-UA" b="1" dirty="0" smtClean="0"/>
              <a:t>Типові функції </a:t>
            </a:r>
            <a:r>
              <a:rPr lang="uk-UA" b="1" dirty="0"/>
              <a:t>внутрішнього аудиту:</a:t>
            </a:r>
          </a:p>
        </p:txBody>
      </p:sp>
      <p:graphicFrame>
        <p:nvGraphicFramePr>
          <p:cNvPr id="8" name="Схема 7"/>
          <p:cNvGraphicFramePr/>
          <p:nvPr>
            <p:extLst>
              <p:ext uri="{D42A27DB-BD31-4B8C-83A1-F6EECF244321}">
                <p14:modId xmlns:p14="http://schemas.microsoft.com/office/powerpoint/2010/main" val="1654822731"/>
              </p:ext>
            </p:extLst>
          </p:nvPr>
        </p:nvGraphicFramePr>
        <p:xfrm>
          <a:off x="467544" y="1397000"/>
          <a:ext cx="8064896"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7040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Принципи роботи внутрішніх аудиторів</a:t>
            </a:r>
          </a:p>
        </p:txBody>
      </p:sp>
      <p:pic>
        <p:nvPicPr>
          <p:cNvPr id="6" name="Рисунок 5"/>
          <p:cNvPicPr/>
          <p:nvPr/>
        </p:nvPicPr>
        <p:blipFill>
          <a:blip r:embed="rId2" cstate="print">
            <a:duotone>
              <a:prstClr val="black"/>
              <a:schemeClr val="accent1">
                <a:tint val="45000"/>
                <a:satMod val="400000"/>
              </a:schemeClr>
            </a:duotone>
          </a:blip>
          <a:stretch>
            <a:fillRect/>
          </a:stretch>
        </p:blipFill>
        <p:spPr>
          <a:xfrm>
            <a:off x="1907704" y="2348880"/>
            <a:ext cx="5544616" cy="4032448"/>
          </a:xfrm>
          <a:prstGeom prst="rect">
            <a:avLst/>
          </a:prstGeom>
        </p:spPr>
      </p:pic>
    </p:spTree>
    <p:extLst>
      <p:ext uri="{BB962C8B-B14F-4D97-AF65-F5344CB8AC3E}">
        <p14:creationId xmlns:p14="http://schemas.microsoft.com/office/powerpoint/2010/main" val="1991523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332656"/>
            <a:ext cx="7024744" cy="1143000"/>
          </a:xfrm>
        </p:spPr>
        <p:style>
          <a:lnRef idx="0">
            <a:schemeClr val="accent2"/>
          </a:lnRef>
          <a:fillRef idx="3">
            <a:schemeClr val="accent2"/>
          </a:fillRef>
          <a:effectRef idx="3">
            <a:schemeClr val="accent2"/>
          </a:effectRef>
          <a:fontRef idx="minor">
            <a:schemeClr val="lt1"/>
          </a:fontRef>
        </p:style>
        <p:txBody>
          <a:bodyPr/>
          <a:lstStyle/>
          <a:p>
            <a:r>
              <a:rPr lang="uk-UA" dirty="0" smtClean="0"/>
              <a:t>ВИСНОВКИ:</a:t>
            </a:r>
            <a:endParaRPr lang="uk-UA" dirty="0"/>
          </a:p>
        </p:txBody>
      </p:sp>
      <p:sp>
        <p:nvSpPr>
          <p:cNvPr id="3" name="Объект 2"/>
          <p:cNvSpPr>
            <a:spLocks noGrp="1"/>
          </p:cNvSpPr>
          <p:nvPr>
            <p:ph idx="1"/>
          </p:nvPr>
        </p:nvSpPr>
        <p:spPr/>
        <p:style>
          <a:lnRef idx="0">
            <a:schemeClr val="accent1"/>
          </a:lnRef>
          <a:fillRef idx="3">
            <a:schemeClr val="accent1"/>
          </a:fillRef>
          <a:effectRef idx="3">
            <a:schemeClr val="accent1"/>
          </a:effectRef>
          <a:fontRef idx="minor">
            <a:schemeClr val="lt1"/>
          </a:fontRef>
        </p:style>
        <p:txBody>
          <a:bodyPr/>
          <a:lstStyle/>
          <a:p>
            <a:pPr algn="just"/>
            <a:r>
              <a:rPr lang="uk-U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внутрішній </a:t>
            </a:r>
            <a:r>
              <a:rPr lang="uk-U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аудитор зобов'язаний на всіх етапах своєї діяльності, вирішуючи тієї або іншої поставлені перед ним задачі, виходити з відомої позиції професійного скептицизму, розуміючи, що існує імовірність того, що вся інформація, одержувана їм з різних джерел, може нести деякий рівень невірогідності.</a:t>
            </a:r>
          </a:p>
        </p:txBody>
      </p:sp>
      <p:pic>
        <p:nvPicPr>
          <p:cNvPr id="2050" name="Picture 2" descr="https://im0-tub-ua.yandex.net/i?id=b3c5cef920d54ac2e2dfd36fc7f3affc-l&amp;n=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3888" y="337084"/>
            <a:ext cx="4320480" cy="1939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5439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ДЯКУЮ ЗА УВАГУ!</a:t>
            </a:r>
            <a:endParaRPr lang="uk-U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3074" name="Picture 2" descr="https://im0-tub-ua.yandex.net/i?id=a4f131afe5fbe2d2a7e5087ae1134abb&amp;n=33&amp;h=215&amp;w=3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2636912"/>
            <a:ext cx="6272732"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36432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28</TotalTime>
  <Words>400</Words>
  <Application>Microsoft Office PowerPoint</Application>
  <PresentationFormat>Экран (4:3)</PresentationFormat>
  <Paragraphs>20</Paragraphs>
  <Slides>7</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7</vt:i4>
      </vt:variant>
    </vt:vector>
  </HeadingPairs>
  <TitlesOfParts>
    <vt:vector size="10" baseType="lpstr">
      <vt:lpstr>Century Gothic</vt:lpstr>
      <vt:lpstr>Wingdings 2</vt:lpstr>
      <vt:lpstr>Остин</vt:lpstr>
      <vt:lpstr>ФУНКЦІЇ  І ПРИНЦИПИ ДІЯЛЬНОСТІ ВНУТРІШНІХ АУДИТОРІВ</vt:lpstr>
      <vt:lpstr>Внутрішній аудит – це</vt:lpstr>
      <vt:lpstr>Функції внутрішнього аудиту</vt:lpstr>
      <vt:lpstr>Типові функції внутрішнього аудиту:</vt:lpstr>
      <vt:lpstr>Принципи роботи внутрішніх аудиторів</vt:lpstr>
      <vt:lpstr>ВИСНОВКИ:</vt:lpstr>
      <vt:lpstr>ДЯКУЮ ЗА УВАГУ!</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ФУНКЦІЇ І ПРИНЦИПИ ДІЯЛЬНОСТІ ВНУТРІШНІХ АУДИТОРІВ</dc:title>
  <dc:creator>Наташа</dc:creator>
  <cp:lastModifiedBy>User</cp:lastModifiedBy>
  <cp:revision>5</cp:revision>
  <dcterms:created xsi:type="dcterms:W3CDTF">2017-04-20T06:27:17Z</dcterms:created>
  <dcterms:modified xsi:type="dcterms:W3CDTF">2019-03-10T14:18:41Z</dcterms:modified>
</cp:coreProperties>
</file>