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C84B02-7657-4067-9BFE-C9D2660E3467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71C366-CA81-4B34-ADEE-FC9E80143F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ПРОФЕСІЙНІ </a:t>
            </a:r>
            <a:r>
              <a:rPr lang="uk-UA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uk-UA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 ЯКОСТІ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ВНУТРІШНЬОГО АУДИТОРА</a:t>
            </a:r>
            <a:r>
              <a:rPr lang="ru-RU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2" descr="C:\Users\юзер\Desktop\59e8f51a3a6eb96448404a3ce1539a8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0281"/>
            <a:ext cx="2526929" cy="252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34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64488" cy="67413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uk-UA" sz="66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uk-UA" sz="66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uk-UA" sz="6600" dirty="0" smtClean="0"/>
          </a:p>
        </p:txBody>
      </p:sp>
      <p:pic>
        <p:nvPicPr>
          <p:cNvPr id="9218" name="Picture 2" descr="C:\Users\юзер\Desktop\depositphotos_10219431-stock-photo-3d-man-taking-a-b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2712692"/>
            <a:ext cx="52545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solidFill>
                  <a:schemeClr val="bg2">
                    <a:lumMod val="50000"/>
                  </a:schemeClr>
                </a:solidFill>
              </a:rPr>
              <a:t>ДЯКУЮ ЗА УВАГУ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372200" y="4005064"/>
            <a:ext cx="21602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732240" y="4005064"/>
            <a:ext cx="21602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7492714">
            <a:off x="5616116" y="3707343"/>
            <a:ext cx="1512168" cy="18722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3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/>
              <a:t>В сучасних умовах, динамічне середовище ризиків створює для підприємств як нові виклики, так і нові можливості. Бути готовим їм відповісти є надзвичайно важливим, проте складним завданням.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Внутрішній </a:t>
            </a:r>
            <a:r>
              <a:rPr lang="ru-RU" sz="2800" dirty="0"/>
              <a:t>аудит покликаний бути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визначальним </a:t>
            </a:r>
            <a:r>
              <a:rPr lang="ru-RU" sz="2800" dirty="0"/>
              <a:t>рушієм </a:t>
            </a:r>
            <a:r>
              <a:rPr lang="ru-RU" sz="2800" dirty="0" smtClean="0"/>
              <a:t>докорінних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перетворень </a:t>
            </a:r>
            <a:r>
              <a:rPr lang="ru-RU" sz="2800" dirty="0"/>
              <a:t>в організації, надаючи її органам корпоративного управління впевненість, необхідну для оперативного реагування на вимоги динамічного ринку. Сьогодні внутрішній аудит як ніколи потребує переходу на якісно новий рівень для успішного подолання сучасних викликів і підтвердження своєї цінності для </a:t>
            </a:r>
            <a:r>
              <a:rPr lang="ru-RU" sz="2800" dirty="0" smtClean="0"/>
              <a:t>підприємства.</a:t>
            </a:r>
            <a:endParaRPr lang="ru-RU" sz="2800" dirty="0"/>
          </a:p>
        </p:txBody>
      </p:sp>
      <p:pic>
        <p:nvPicPr>
          <p:cNvPr id="1027" name="Picture 3" descr="C:\Users\юзер\Desktop\depositphotos_83651476-stock-photo-3d-people-man-person-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205400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юзер\Desktop\26064001-Audit-Character-Meaning-Validation-Auditor-Or-Scrutiny-Stock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68" y="6230416"/>
            <a:ext cx="63541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26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856984" cy="652534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Головні </a:t>
            </a:r>
            <a:r>
              <a:rPr lang="ru-RU" sz="2800" dirty="0"/>
              <a:t>інструменти внутрішнього аудитора - це концепція управління ризиками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компанії </a:t>
            </a:r>
            <a:r>
              <a:rPr lang="ru-RU" sz="2800" dirty="0"/>
              <a:t>і вибудувана на її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базі </a:t>
            </a:r>
            <a:r>
              <a:rPr lang="ru-RU" sz="2800" dirty="0"/>
              <a:t>методологія. Гнучкість </a:t>
            </a:r>
            <a:r>
              <a:rPr lang="ru-RU" sz="2800" dirty="0" smtClean="0"/>
              <a:t>і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швидкість </a:t>
            </a:r>
            <a:r>
              <a:rPr lang="ru-RU" sz="2800" dirty="0"/>
              <a:t>реакції на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зміни </a:t>
            </a:r>
            <a:r>
              <a:rPr lang="ru-RU" sz="2800" dirty="0"/>
              <a:t>внутрішнього </a:t>
            </a:r>
            <a:r>
              <a:rPr lang="ru-RU" sz="2800" dirty="0" smtClean="0"/>
              <a:t>середовища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підприємства </a:t>
            </a:r>
            <a:r>
              <a:rPr lang="ru-RU" sz="2800" dirty="0"/>
              <a:t>є основною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перевагою </a:t>
            </a:r>
            <a:r>
              <a:rPr lang="ru-RU" sz="2800" dirty="0"/>
              <a:t>ризик-орієнтованого внутрішнього аудиту порівняно з ідеєю тотального контролю. А тому внутрішній аудитор повинен мати вищу економічну освіту, необхідний досвід роботи. Це фахівець, який володіє широким кругозором у сфері економіки, фінансів, менеджменту та здатний брати відповідальність за дії та висновки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074" name="Picture 2" descr="C:\Users\юзер\Desktop\depositphotos_6770529-stock-photo-businessman-with-magnifying-glass-loo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13723"/>
            <a:ext cx="2271117" cy="227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7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/>
              <a:t>Характерною рисою професії аудитора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є </a:t>
            </a:r>
            <a:r>
              <a:rPr lang="ru-RU" sz="2800" dirty="0"/>
              <a:t>прийняття відповідальності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перед </a:t>
            </a:r>
            <a:r>
              <a:rPr lang="ru-RU" sz="2800" dirty="0"/>
              <a:t>громадкістю </a:t>
            </a:r>
            <a:r>
              <a:rPr lang="ru-RU" sz="2800" dirty="0" smtClean="0"/>
              <a:t>–клієнтами</a:t>
            </a:r>
            <a:r>
              <a:rPr lang="ru-RU" sz="2800" dirty="0"/>
              <a:t>,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кредиторами</a:t>
            </a:r>
            <a:r>
              <a:rPr lang="ru-RU" sz="2800" dirty="0"/>
              <a:t>, урядом</a:t>
            </a:r>
            <a:r>
              <a:rPr lang="ru-RU" sz="2800" dirty="0" smtClean="0"/>
              <a:t>, роботодавцями,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працівниками, </a:t>
            </a:r>
            <a:r>
              <a:rPr lang="ru-RU" sz="2800" dirty="0"/>
              <a:t>інвесторами, </a:t>
            </a:r>
            <a:r>
              <a:rPr lang="ru-RU" sz="2800" dirty="0" smtClean="0"/>
              <a:t>діловим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та фінансовим </a:t>
            </a:r>
            <a:r>
              <a:rPr lang="ru-RU" sz="2800" dirty="0"/>
              <a:t>колом, а також </a:t>
            </a:r>
            <a:r>
              <a:rPr lang="ru-RU" sz="2800" dirty="0" smtClean="0"/>
              <a:t>інших </a:t>
            </a:r>
            <a:r>
              <a:rPr lang="ru-RU" sz="2800" dirty="0"/>
              <a:t>осіб, що покладаються на об'єктивність і чесність професійних бухгалтерів з метою підтримки впорядкованого ведення комерційної діяльності і її </a:t>
            </a:r>
            <a:r>
              <a:rPr lang="ru-RU" sz="2800" dirty="0" smtClean="0"/>
              <a:t>контролю.Ця </a:t>
            </a:r>
            <a:r>
              <a:rPr lang="ru-RU" sz="2800" dirty="0"/>
              <a:t>довіра покладає на професійних аудиторів відповідальність перед інтересами громадськості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 descr="C:\Users\юзе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542792"/>
            <a:ext cx="1015759" cy="102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юзер\Desktop\white-male-1871376_960_7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051" y="247627"/>
            <a:ext cx="2121287" cy="212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5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Внутрішній </a:t>
            </a:r>
            <a:r>
              <a:rPr lang="ru-RU" dirty="0"/>
              <a:t>Аудитор повинен мати вищу економічну освіту, необхідний досвід роботи. Це фахівець, який володіє широким кругозором у сфері економіки та фінансів, </a:t>
            </a:r>
            <a:r>
              <a:rPr lang="ru-RU" dirty="0" smtClean="0"/>
              <a:t>здатний  </a:t>
            </a:r>
            <a:r>
              <a:rPr lang="ru-RU" dirty="0"/>
              <a:t>брати </a:t>
            </a: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відповідальність </a:t>
            </a:r>
            <a:r>
              <a:rPr lang="ru-RU" dirty="0"/>
              <a:t>на </a:t>
            </a:r>
            <a:r>
              <a:rPr lang="ru-RU" dirty="0" smtClean="0"/>
              <a:t>себе.</a:t>
            </a:r>
            <a:r>
              <a:rPr lang="uk-UA" dirty="0" smtClean="0"/>
              <a:t>Аудитори</a:t>
            </a:r>
            <a:r>
              <a:rPr lang="uk-UA" dirty="0"/>
              <a:t>, в тому числі </a:t>
            </a:r>
            <a:endParaRPr lang="uk-UA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і </a:t>
            </a:r>
            <a:r>
              <a:rPr lang="uk-UA" dirty="0"/>
              <a:t>внутрішні, </a:t>
            </a:r>
            <a:r>
              <a:rPr lang="uk-UA" dirty="0" smtClean="0"/>
              <a:t>керуються </a:t>
            </a:r>
            <a:r>
              <a:rPr lang="uk-UA" dirty="0"/>
              <a:t>Кодексом </a:t>
            </a:r>
            <a:r>
              <a:rPr lang="uk-UA" dirty="0" smtClean="0"/>
              <a:t>етики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 </a:t>
            </a:r>
            <a:r>
              <a:rPr lang="uk-UA" dirty="0"/>
              <a:t>професійних бухгалтерів. Згідно</a:t>
            </a:r>
            <a:r>
              <a:rPr lang="uk-UA" dirty="0" smtClean="0"/>
              <a:t>, </a:t>
            </a:r>
            <a:r>
              <a:rPr lang="uk-UA" dirty="0"/>
              <a:t>з </a:t>
            </a:r>
            <a:r>
              <a:rPr lang="uk-UA" dirty="0" smtClean="0"/>
              <a:t>кодексом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 </a:t>
            </a:r>
            <a:r>
              <a:rPr lang="uk-UA" dirty="0"/>
              <a:t>кожен аудитор повинен </a:t>
            </a:r>
            <a:r>
              <a:rPr lang="uk-UA" dirty="0" smtClean="0"/>
              <a:t>мати </a:t>
            </a:r>
            <a:r>
              <a:rPr lang="uk-UA" dirty="0"/>
              <a:t>і </a:t>
            </a:r>
            <a:endParaRPr lang="uk-UA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застосовувати </a:t>
            </a:r>
            <a:r>
              <a:rPr lang="uk-UA" dirty="0"/>
              <a:t>на практиці такі риси: </a:t>
            </a:r>
            <a:endParaRPr lang="uk-UA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незалежність</a:t>
            </a:r>
            <a:r>
              <a:rPr lang="uk-UA" dirty="0"/>
              <a:t>, чесність, об'єктивність, політичний нейтралітет, сумлінність, конфіденційність, </a:t>
            </a:r>
            <a:r>
              <a:rPr lang="uk-UA" dirty="0" smtClean="0"/>
              <a:t>компетентність. </a:t>
            </a:r>
            <a:r>
              <a:rPr lang="uk-UA" dirty="0"/>
              <a:t>Дотримання вимог Кодексу професійної етики контролюється Аудиторською палатою України в межах її компетенції. У разі недотримання вимог професійної етики Аудиторська палата України має право позбавити аудитора (аудиторську фірму) права займатися аудиторською діяльністю на визначений нею термін. 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юзер\Desktop\14869133-3d-people-man-person-with-book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52735"/>
            <a:ext cx="1801123" cy="177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юзер\Desktop\d649e775a884015b91ae9036adfef9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28603"/>
            <a:ext cx="2160240" cy="8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7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64488" cy="674136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Внутрішній аудитор повинен знати: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законодавчі та нормативні правові акти, методичні матеріали, які стосуються виробничої та господарської діяльності підприємства;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ринкові методи господарювання, закономірності та особливості розвитку економіки;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трудове, фінансове, податкове і господарське законодавство;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порядок ведення бухгалтерського обліку і складання звітності;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методи аналізу господарсько-фінансової діяльності підприємства;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правила проведення документальних перевірок та інвентаризацій;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грошовий обіг, кредитозабезпеченість, порядок ціноутворення;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 smtClean="0"/>
              <a:t>* </a:t>
            </a:r>
            <a:r>
              <a:rPr lang="ru-RU" sz="6400" dirty="0"/>
              <a:t>правила організації та ведення бізнесу;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етику ділового спілкування;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/>
              <a:t>* економіку, організацію виробництва, праці та управління;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 smtClean="0"/>
              <a:t>*порядок </a:t>
            </a:r>
            <a:r>
              <a:rPr lang="ru-RU" sz="6400" dirty="0"/>
              <a:t>оформлення фінансових операцій і організацію документообігу, форми обліку і звітності;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 smtClean="0"/>
              <a:t>Також внутрішній </a:t>
            </a:r>
            <a:r>
              <a:rPr lang="ru-RU" sz="6400" dirty="0"/>
              <a:t>аудитор має розумітися на принципах організації та управління бізнесом, володіти знаннями у сфері бухгалтерського обліку, фінансів, права, оподаткування, мати базові знання з фінансового контролю, аналізу господарської діяльності, інформаційних технологій тощо.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</p:txBody>
      </p:sp>
      <p:pic>
        <p:nvPicPr>
          <p:cNvPr id="4098" name="Picture 2" descr="C:\Users\юзер\Desktop\3d-man-sitting-pile-books-reading-book-287383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00808"/>
            <a:ext cx="1877590" cy="200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6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64488" cy="67413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/>
              <a:t>Міжнародні професійні стандарти внутрішнього аудиту встановлюють кваліфікаційні вимоги до внутрішніх </a:t>
            </a:r>
            <a:r>
              <a:rPr lang="ru-RU" sz="2800" dirty="0" smtClean="0"/>
              <a:t>аудиторів. Кожен </a:t>
            </a:r>
            <a:r>
              <a:rPr lang="ru-RU" sz="2800" dirty="0"/>
              <a:t>внутрішній аудитор дотримується певних принципів, які визначені </a:t>
            </a:r>
            <a:r>
              <a:rPr lang="en-US" sz="2800" dirty="0"/>
              <a:t>IIA. </a:t>
            </a:r>
            <a:r>
              <a:rPr lang="ru-RU" sz="2800" dirty="0"/>
              <a:t>Основна увага приділяється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двом </a:t>
            </a:r>
            <a:r>
              <a:rPr lang="ru-RU" sz="2800" dirty="0"/>
              <a:t>основоположним принципам: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незалежності – під якою розуміють свободу від обставин, що загрожують здатності функції внутрішнього аудиту неупереджено виконувати свої обов’язки;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об’єктивності – під якою розуміють неупереджену ментальну позицію, що дозволяє внутрішнім аудиторам виконувати завдання, демонструючи впевненість у результатах своєї роботи і не допускаючи жодних компромісів щодо якості </a:t>
            </a:r>
            <a:r>
              <a:rPr lang="ru-RU" sz="2800" dirty="0" smtClean="0"/>
              <a:t>.</a:t>
            </a:r>
            <a:endParaRPr lang="ru-RU" sz="2800" dirty="0"/>
          </a:p>
          <a:p>
            <a:pPr marL="45720" indent="0">
              <a:buNone/>
            </a:pPr>
            <a:endParaRPr lang="ru-RU" sz="2800" dirty="0"/>
          </a:p>
        </p:txBody>
      </p:sp>
      <p:pic>
        <p:nvPicPr>
          <p:cNvPr id="6147" name="Picture 3" descr="C:\Users\юзер\Desktop\iStock_wishlis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83864"/>
            <a:ext cx="1584176" cy="10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6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64488" cy="67413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/>
              <a:t>Визначено, що основні принципи професійної практики внутрішнього аудиту, взагалі, виражають ефективність внутрішнього аудиту. </a:t>
            </a:r>
            <a:endParaRPr lang="ru-RU" sz="2800" dirty="0" smtClean="0"/>
          </a:p>
          <a:p>
            <a:pPr marL="45720" indent="0" algn="just">
              <a:buNone/>
            </a:pP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/>
              <a:t>вважатися ефективною, функція внутрішнього аудиту повинна відповідати та ефективно управляти всіма принципами. </a:t>
            </a:r>
            <a:endParaRPr lang="ru-RU" sz="2800" dirty="0" smtClean="0"/>
          </a:p>
          <a:p>
            <a:pPr marL="45720" indent="0" algn="just">
              <a:buNone/>
            </a:pPr>
            <a:r>
              <a:rPr lang="ru-RU" sz="2800" dirty="0" smtClean="0"/>
              <a:t>Те</a:t>
            </a:r>
            <a:r>
              <a:rPr lang="ru-RU" sz="2800" dirty="0"/>
              <a:t>, як кожен внутрішній аудитор, а також і діяльність внутрішнього аудиту в цілому, демонструє досягнення основних принципів, може вельми відрізняється від одного підприємства до іншого, </a:t>
            </a:r>
            <a:r>
              <a:rPr lang="ru-RU" sz="2800" dirty="0" smtClean="0"/>
              <a:t>але не </a:t>
            </a:r>
            <a:r>
              <a:rPr lang="ru-RU" sz="2800" dirty="0"/>
              <a:t>відповідність будь-якому з принципів означатиме, що діяльність внутрішнього аудиту в досягненні місії внутрішнього аудиту не є в повній мірі ефективною 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</p:txBody>
      </p:sp>
      <p:pic>
        <p:nvPicPr>
          <p:cNvPr id="7170" name="Picture 2" descr="C:\Users\юзер\Desktop\stock-photo--d-man-with-a-huge-tick-and-thumb-up-rendered-at-high-resolution-on-a-white-background-with-961825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898" y="5445224"/>
            <a:ext cx="13716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8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64488" cy="67413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 smtClean="0"/>
              <a:t>В</a:t>
            </a:r>
            <a:r>
              <a:rPr lang="ru-RU" sz="2800" dirty="0" err="1" smtClean="0"/>
              <a:t>исновок</a:t>
            </a:r>
            <a:r>
              <a:rPr lang="ru-RU" sz="2800" dirty="0" smtClean="0"/>
              <a:t>: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 smtClean="0"/>
              <a:t>внутрішній</a:t>
            </a:r>
            <a:r>
              <a:rPr lang="ru-RU" sz="2800" dirty="0" smtClean="0"/>
              <a:t> </a:t>
            </a:r>
            <a:r>
              <a:rPr lang="ru-RU" sz="2800" dirty="0"/>
              <a:t>аудитор має бути </a:t>
            </a:r>
            <a:r>
              <a:rPr lang="ru-RU" sz="2800" dirty="0" smtClean="0"/>
              <a:t>	високоосвіченим</a:t>
            </a:r>
            <a:r>
              <a:rPr lang="ru-RU" sz="2800" dirty="0"/>
              <a:t>, мати високі </a:t>
            </a:r>
            <a:r>
              <a:rPr lang="ru-RU" sz="2800" dirty="0" smtClean="0"/>
              <a:t>аналітичні здібності,залишатися </a:t>
            </a:r>
            <a:r>
              <a:rPr lang="ru-RU" sz="2800" dirty="0"/>
              <a:t>завжди незалежним, чесним та об’єктивним, здатним до постійної самоосвіти, дотримуватися етичних стандартів та інших стандартів, що стосуються його професійної діяльності (Міжнародних професійних стандартів внутрішнього аудиту та інших), дотримуватися принципів, </a:t>
            </a:r>
            <a:r>
              <a:rPr lang="ru-RU" sz="2800" dirty="0" smtClean="0"/>
              <a:t>які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визначені </a:t>
            </a:r>
            <a:r>
              <a:rPr lang="en-US" sz="2800" dirty="0"/>
              <a:t>IIA, </a:t>
            </a:r>
            <a:r>
              <a:rPr lang="ru-RU" sz="2800" dirty="0" smtClean="0"/>
              <a:t>бути стриманим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та </a:t>
            </a:r>
            <a:r>
              <a:rPr lang="ru-RU" sz="2800" dirty="0"/>
              <a:t>дипломатичним.</a:t>
            </a:r>
          </a:p>
        </p:txBody>
      </p:sp>
      <p:pic>
        <p:nvPicPr>
          <p:cNvPr id="8194" name="Picture 2" descr="C:\Users\юзер\Desktop\f885da7371865f160506f4fad2a314b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103" y="4077072"/>
            <a:ext cx="2411760" cy="241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379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661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Georgia</vt:lpstr>
      <vt:lpstr>Trebuchet MS</vt:lpstr>
      <vt:lpstr>Воздушный поток</vt:lpstr>
      <vt:lpstr>  ПРОФЕСІЙНІ ТА ОСОБИСТІ ЯКОСТІ  ВНУТРІШНЬОГО АУДИТОРА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ПРОФЕСІЙНІ ТА ОСОБИСТІ ЯКОСТІ  ВНУТРІШНЬОГО АУДИТОРА</dc:title>
  <dc:creator>RePack by Diakov</dc:creator>
  <cp:lastModifiedBy>User</cp:lastModifiedBy>
  <cp:revision>7</cp:revision>
  <dcterms:created xsi:type="dcterms:W3CDTF">2017-04-17T12:37:09Z</dcterms:created>
  <dcterms:modified xsi:type="dcterms:W3CDTF">2019-03-10T14:20:18Z</dcterms:modified>
</cp:coreProperties>
</file>