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6"/>
  </p:notesMasterIdLst>
  <p:sldIdLst>
    <p:sldId id="256" r:id="rId3"/>
    <p:sldId id="257" r:id="rId4"/>
    <p:sldId id="260" r:id="rId5"/>
    <p:sldId id="258" r:id="rId6"/>
    <p:sldId id="261" r:id="rId7"/>
    <p:sldId id="265" r:id="rId8"/>
    <p:sldId id="266" r:id="rId9"/>
    <p:sldId id="267" r:id="rId10"/>
    <p:sldId id="268" r:id="rId11"/>
    <p:sldId id="272" r:id="rId12"/>
    <p:sldId id="273" r:id="rId13"/>
    <p:sldId id="274" r:id="rId14"/>
    <p:sldId id="275" r:id="rId15"/>
    <p:sldId id="277" r:id="rId16"/>
    <p:sldId id="278" r:id="rId17"/>
    <p:sldId id="280" r:id="rId18"/>
    <p:sldId id="281" r:id="rId19"/>
    <p:sldId id="282" r:id="rId20"/>
    <p:sldId id="283" r:id="rId21"/>
    <p:sldId id="286" r:id="rId22"/>
    <p:sldId id="287" r:id="rId23"/>
    <p:sldId id="285"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8A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2606" autoAdjust="0"/>
  </p:normalViewPr>
  <p:slideViewPr>
    <p:cSldViewPr>
      <p:cViewPr varScale="1">
        <p:scale>
          <a:sx n="82" d="100"/>
          <a:sy n="82" d="100"/>
        </p:scale>
        <p:origin x="103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5A211-709C-4DD9-8A2D-292DA9144D23}" type="doc">
      <dgm:prSet loTypeId="urn:microsoft.com/office/officeart/2005/8/layout/vList6" loCatId="list" qsTypeId="urn:microsoft.com/office/officeart/2005/8/quickstyle/simple5" qsCatId="simple" csTypeId="urn:microsoft.com/office/officeart/2005/8/colors/colorful2" csCatId="colorful" phldr="1"/>
      <dgm:spPr/>
      <dgm:t>
        <a:bodyPr/>
        <a:lstStyle/>
        <a:p>
          <a:endParaRPr lang="ru-RU"/>
        </a:p>
      </dgm:t>
    </dgm:pt>
    <dgm:pt modelId="{A5CC3876-1A52-452A-B30E-60BC3271B471}">
      <dgm:prSet phldrT="[Текст]" custT="1"/>
      <dgm:spPr/>
      <dgm:t>
        <a:bodyPr/>
        <a:lstStyle/>
        <a:p>
          <a:pPr marL="0" indent="0" algn="just">
            <a:lnSpc>
              <a:spcPct val="100000"/>
            </a:lnSpc>
            <a:spcBef>
              <a:spcPts val="600"/>
            </a:spcBef>
            <a:spcAft>
              <a:spcPts val="600"/>
            </a:spcAft>
          </a:pPr>
          <a:r>
            <a:rPr lang="uk-UA" sz="3200" b="1" noProof="0" dirty="0" smtClean="0">
              <a:solidFill>
                <a:schemeClr val="tx1"/>
              </a:solidFill>
              <a:latin typeface="Times New Roman" pitchFamily="18" charset="0"/>
              <a:cs typeface="Times New Roman" pitchFamily="18" charset="0"/>
            </a:rPr>
            <a:t>Активне</a:t>
          </a:r>
          <a:r>
            <a:rPr lang="uk-UA" sz="5300" noProof="0" dirty="0" smtClean="0">
              <a:solidFill>
                <a:schemeClr val="tx1"/>
              </a:solidFill>
              <a:latin typeface="Times New Roman" pitchFamily="18" charset="0"/>
              <a:cs typeface="Times New Roman" pitchFamily="18" charset="0"/>
            </a:rPr>
            <a:t> </a:t>
          </a:r>
          <a:endParaRPr lang="uk-UA" sz="5300" noProof="0" dirty="0">
            <a:solidFill>
              <a:schemeClr val="tx1"/>
            </a:solidFill>
            <a:latin typeface="Times New Roman" pitchFamily="18" charset="0"/>
            <a:cs typeface="Times New Roman" pitchFamily="18" charset="0"/>
          </a:endParaRPr>
        </a:p>
      </dgm:t>
    </dgm:pt>
    <dgm:pt modelId="{379E9E68-4787-43C2-AC32-11D660D53AFF}" type="parTrans" cxnId="{E1109602-8077-468B-993C-CD7AAE0A7B62}">
      <dgm:prSet/>
      <dgm:spPr/>
      <dgm:t>
        <a:bodyPr/>
        <a:lstStyle/>
        <a:p>
          <a:pPr marL="0" indent="0" algn="just">
            <a:lnSpc>
              <a:spcPct val="100000"/>
            </a:lnSpc>
            <a:spcBef>
              <a:spcPts val="600"/>
            </a:spcBef>
            <a:spcAft>
              <a:spcPts val="600"/>
            </a:spcAft>
          </a:pPr>
          <a:endParaRPr lang="uk-UA" noProof="0">
            <a:latin typeface="Times New Roman" pitchFamily="18" charset="0"/>
            <a:cs typeface="Times New Roman" pitchFamily="18" charset="0"/>
          </a:endParaRPr>
        </a:p>
      </dgm:t>
    </dgm:pt>
    <dgm:pt modelId="{A099EC31-C35C-40A3-8682-ED6E24F90917}" type="sibTrans" cxnId="{E1109602-8077-468B-993C-CD7AAE0A7B62}">
      <dgm:prSet/>
      <dgm:spPr/>
      <dgm:t>
        <a:bodyPr/>
        <a:lstStyle/>
        <a:p>
          <a:pPr marL="0" indent="0" algn="just">
            <a:lnSpc>
              <a:spcPct val="100000"/>
            </a:lnSpc>
            <a:spcBef>
              <a:spcPts val="600"/>
            </a:spcBef>
            <a:spcAft>
              <a:spcPts val="600"/>
            </a:spcAft>
          </a:pPr>
          <a:endParaRPr lang="uk-UA" noProof="0">
            <a:latin typeface="Times New Roman" pitchFamily="18" charset="0"/>
            <a:cs typeface="Times New Roman" pitchFamily="18" charset="0"/>
          </a:endParaRPr>
        </a:p>
      </dgm:t>
    </dgm:pt>
    <dgm:pt modelId="{0377FC85-D9A5-465F-9AB8-D661F8830C80}">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marL="180000" indent="0" algn="just">
            <a:lnSpc>
              <a:spcPct val="100000"/>
            </a:lnSpc>
            <a:spcBef>
              <a:spcPts val="0"/>
            </a:spcBef>
            <a:spcAft>
              <a:spcPts val="0"/>
            </a:spcAft>
          </a:pPr>
          <a:r>
            <a:rPr lang="uk-UA" sz="2200" noProof="0" dirty="0" smtClean="0">
              <a:latin typeface="Times New Roman" pitchFamily="18" charset="0"/>
              <a:cs typeface="Times New Roman" pitchFamily="18" charset="0"/>
            </a:rPr>
            <a:t>Якщо ця оцінка має надзвичайне значення для користувачів фінансової звітності. Пошук інформації для оцінки дотримання принципу безперервності спеціально включається в план аудиту. </a:t>
          </a:r>
          <a:endParaRPr lang="uk-UA" sz="2200" noProof="0" dirty="0">
            <a:latin typeface="Times New Roman" pitchFamily="18" charset="0"/>
            <a:cs typeface="Times New Roman" pitchFamily="18" charset="0"/>
          </a:endParaRPr>
        </a:p>
      </dgm:t>
    </dgm:pt>
    <dgm:pt modelId="{DC98E5BC-B142-4FA3-91BE-6272E5B9106A}" type="parTrans" cxnId="{E59A6BF8-2608-4431-8FAE-42EC9C538954}">
      <dgm:prSet/>
      <dgm:spPr/>
      <dgm:t>
        <a:bodyPr/>
        <a:lstStyle/>
        <a:p>
          <a:pPr marL="0" indent="0" algn="just">
            <a:lnSpc>
              <a:spcPct val="100000"/>
            </a:lnSpc>
            <a:spcBef>
              <a:spcPts val="600"/>
            </a:spcBef>
            <a:spcAft>
              <a:spcPts val="600"/>
            </a:spcAft>
          </a:pPr>
          <a:endParaRPr lang="uk-UA" noProof="0">
            <a:latin typeface="Times New Roman" pitchFamily="18" charset="0"/>
            <a:cs typeface="Times New Roman" pitchFamily="18" charset="0"/>
          </a:endParaRPr>
        </a:p>
      </dgm:t>
    </dgm:pt>
    <dgm:pt modelId="{A34DC400-5295-4500-B229-6624D27B7608}" type="sibTrans" cxnId="{E59A6BF8-2608-4431-8FAE-42EC9C538954}">
      <dgm:prSet/>
      <dgm:spPr/>
      <dgm:t>
        <a:bodyPr/>
        <a:lstStyle/>
        <a:p>
          <a:pPr marL="0" indent="0" algn="just">
            <a:lnSpc>
              <a:spcPct val="100000"/>
            </a:lnSpc>
            <a:spcBef>
              <a:spcPts val="600"/>
            </a:spcBef>
            <a:spcAft>
              <a:spcPts val="600"/>
            </a:spcAft>
          </a:pPr>
          <a:endParaRPr lang="uk-UA" noProof="0">
            <a:latin typeface="Times New Roman" pitchFamily="18" charset="0"/>
            <a:cs typeface="Times New Roman" pitchFamily="18" charset="0"/>
          </a:endParaRPr>
        </a:p>
      </dgm:t>
    </dgm:pt>
    <dgm:pt modelId="{7C48090C-A39D-4A1D-A352-943D8F9CAF87}">
      <dgm:prSet phldrT="[Текст]" custT="1"/>
      <dgm:spPr/>
      <dgm:t>
        <a:bodyPr/>
        <a:lstStyle/>
        <a:p>
          <a:pPr marL="0" indent="0" algn="just">
            <a:lnSpc>
              <a:spcPct val="100000"/>
            </a:lnSpc>
            <a:spcBef>
              <a:spcPts val="600"/>
            </a:spcBef>
            <a:spcAft>
              <a:spcPts val="600"/>
            </a:spcAft>
          </a:pPr>
          <a:r>
            <a:rPr lang="uk-UA" sz="3200" b="1" noProof="0" dirty="0" smtClean="0">
              <a:solidFill>
                <a:schemeClr val="tx1"/>
              </a:solidFill>
              <a:latin typeface="Times New Roman" pitchFamily="18" charset="0"/>
              <a:cs typeface="Times New Roman" pitchFamily="18" charset="0"/>
            </a:rPr>
            <a:t>Пасивне</a:t>
          </a:r>
          <a:r>
            <a:rPr lang="uk-UA" sz="3200" noProof="0" dirty="0" smtClean="0">
              <a:solidFill>
                <a:schemeClr val="tx1"/>
              </a:solidFill>
              <a:latin typeface="Times New Roman" pitchFamily="18" charset="0"/>
              <a:cs typeface="Times New Roman" pitchFamily="18" charset="0"/>
            </a:rPr>
            <a:t> </a:t>
          </a:r>
          <a:endParaRPr lang="uk-UA" sz="3200" noProof="0" dirty="0">
            <a:solidFill>
              <a:schemeClr val="tx1"/>
            </a:solidFill>
            <a:latin typeface="Times New Roman" pitchFamily="18" charset="0"/>
            <a:cs typeface="Times New Roman" pitchFamily="18" charset="0"/>
          </a:endParaRPr>
        </a:p>
      </dgm:t>
    </dgm:pt>
    <dgm:pt modelId="{98ACD79E-8C74-40A7-B090-78869E70034E}" type="parTrans" cxnId="{498C3E63-F7E7-48BC-ACEF-E1C99A08928C}">
      <dgm:prSet/>
      <dgm:spPr/>
      <dgm:t>
        <a:bodyPr/>
        <a:lstStyle/>
        <a:p>
          <a:pPr marL="0" indent="0" algn="just">
            <a:lnSpc>
              <a:spcPct val="100000"/>
            </a:lnSpc>
            <a:spcBef>
              <a:spcPts val="600"/>
            </a:spcBef>
            <a:spcAft>
              <a:spcPts val="600"/>
            </a:spcAft>
          </a:pPr>
          <a:endParaRPr lang="uk-UA" noProof="0">
            <a:latin typeface="Times New Roman" pitchFamily="18" charset="0"/>
            <a:cs typeface="Times New Roman" pitchFamily="18" charset="0"/>
          </a:endParaRPr>
        </a:p>
      </dgm:t>
    </dgm:pt>
    <dgm:pt modelId="{C4AE5160-2DBB-4026-8079-0B49C7C908CF}" type="sibTrans" cxnId="{498C3E63-F7E7-48BC-ACEF-E1C99A08928C}">
      <dgm:prSet/>
      <dgm:spPr/>
      <dgm:t>
        <a:bodyPr/>
        <a:lstStyle/>
        <a:p>
          <a:pPr marL="0" indent="0" algn="just">
            <a:lnSpc>
              <a:spcPct val="100000"/>
            </a:lnSpc>
            <a:spcBef>
              <a:spcPts val="600"/>
            </a:spcBef>
            <a:spcAft>
              <a:spcPts val="600"/>
            </a:spcAft>
          </a:pPr>
          <a:endParaRPr lang="uk-UA" noProof="0">
            <a:latin typeface="Times New Roman" pitchFamily="18" charset="0"/>
            <a:cs typeface="Times New Roman" pitchFamily="18" charset="0"/>
          </a:endParaRPr>
        </a:p>
      </dgm:t>
    </dgm:pt>
    <dgm:pt modelId="{75C507FA-BA03-4D88-A7AA-3C43BD8C5107}">
      <dgm:prSet custT="1">
        <dgm:style>
          <a:lnRef idx="1">
            <a:schemeClr val="accent3"/>
          </a:lnRef>
          <a:fillRef idx="2">
            <a:schemeClr val="accent3"/>
          </a:fillRef>
          <a:effectRef idx="1">
            <a:schemeClr val="accent3"/>
          </a:effectRef>
          <a:fontRef idx="minor">
            <a:schemeClr val="dk1"/>
          </a:fontRef>
        </dgm:style>
      </dgm:prSet>
      <dgm:spPr/>
      <dgm:t>
        <a:bodyPr/>
        <a:lstStyle/>
        <a:p>
          <a:pPr marL="180000" indent="0" algn="just">
            <a:lnSpc>
              <a:spcPct val="100000"/>
            </a:lnSpc>
            <a:spcBef>
              <a:spcPts val="0"/>
            </a:spcBef>
            <a:spcAft>
              <a:spcPts val="0"/>
            </a:spcAft>
          </a:pPr>
          <a:r>
            <a:rPr lang="uk-UA" sz="2200" dirty="0" smtClean="0">
              <a:latin typeface="Times New Roman" pitchFamily="18" charset="0"/>
              <a:cs typeface="Times New Roman" pitchFamily="18" charset="0"/>
            </a:rPr>
            <a:t>Якщо аудитори проводять звичайну перевірку й звертають увагу на дану проблему тільки при виявленні відповідних факторів або одержання попередження про можливі негаразди та фінансові труднощі. </a:t>
          </a:r>
          <a:endParaRPr lang="ru-RU" sz="2200" dirty="0">
            <a:latin typeface="Times New Roman" pitchFamily="18" charset="0"/>
            <a:cs typeface="Times New Roman" pitchFamily="18" charset="0"/>
          </a:endParaRPr>
        </a:p>
      </dgm:t>
    </dgm:pt>
    <dgm:pt modelId="{A91914BC-CE6D-43E4-B6E6-AAEAAF19E123}" type="sibTrans" cxnId="{368E2190-EF65-4901-AB32-62D7D2B46A8E}">
      <dgm:prSet/>
      <dgm:spPr/>
      <dgm:t>
        <a:bodyPr/>
        <a:lstStyle/>
        <a:p>
          <a:pPr marL="0" indent="0" algn="just">
            <a:lnSpc>
              <a:spcPct val="100000"/>
            </a:lnSpc>
            <a:spcBef>
              <a:spcPts val="600"/>
            </a:spcBef>
            <a:spcAft>
              <a:spcPts val="600"/>
            </a:spcAft>
          </a:pPr>
          <a:endParaRPr lang="ru-RU">
            <a:latin typeface="Times New Roman" pitchFamily="18" charset="0"/>
            <a:cs typeface="Times New Roman" pitchFamily="18" charset="0"/>
          </a:endParaRPr>
        </a:p>
      </dgm:t>
    </dgm:pt>
    <dgm:pt modelId="{2E2E9E95-0E87-480A-9C15-8B52B830E507}" type="parTrans" cxnId="{368E2190-EF65-4901-AB32-62D7D2B46A8E}">
      <dgm:prSet/>
      <dgm:spPr/>
      <dgm:t>
        <a:bodyPr/>
        <a:lstStyle/>
        <a:p>
          <a:pPr marL="0" indent="0" algn="just">
            <a:lnSpc>
              <a:spcPct val="100000"/>
            </a:lnSpc>
            <a:spcBef>
              <a:spcPts val="600"/>
            </a:spcBef>
            <a:spcAft>
              <a:spcPts val="600"/>
            </a:spcAft>
          </a:pPr>
          <a:endParaRPr lang="ru-RU">
            <a:latin typeface="Times New Roman" pitchFamily="18" charset="0"/>
            <a:cs typeface="Times New Roman" pitchFamily="18" charset="0"/>
          </a:endParaRPr>
        </a:p>
      </dgm:t>
    </dgm:pt>
    <dgm:pt modelId="{F8DBA7C4-75B5-4B99-B069-3D975DF57B37}">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marL="0" indent="0" algn="just">
            <a:lnSpc>
              <a:spcPct val="100000"/>
            </a:lnSpc>
            <a:spcBef>
              <a:spcPts val="600"/>
            </a:spcBef>
            <a:spcAft>
              <a:spcPts val="600"/>
            </a:spcAft>
          </a:pPr>
          <a:endParaRPr lang="uk-UA" sz="1800" noProof="0" dirty="0">
            <a:latin typeface="Times New Roman" pitchFamily="18" charset="0"/>
            <a:cs typeface="Times New Roman" pitchFamily="18" charset="0"/>
          </a:endParaRPr>
        </a:p>
      </dgm:t>
    </dgm:pt>
    <dgm:pt modelId="{9F515C10-D390-4383-A700-9203C0421412}" type="parTrans" cxnId="{0CC4CF4D-E834-47B9-959B-073A1AE0D340}">
      <dgm:prSet/>
      <dgm:spPr/>
      <dgm:t>
        <a:bodyPr/>
        <a:lstStyle/>
        <a:p>
          <a:endParaRPr lang="ru-RU"/>
        </a:p>
      </dgm:t>
    </dgm:pt>
    <dgm:pt modelId="{3A2D9F25-C018-4DD9-B3F2-7132CB3AC803}" type="sibTrans" cxnId="{0CC4CF4D-E834-47B9-959B-073A1AE0D340}">
      <dgm:prSet/>
      <dgm:spPr/>
      <dgm:t>
        <a:bodyPr/>
        <a:lstStyle/>
        <a:p>
          <a:endParaRPr lang="ru-RU"/>
        </a:p>
      </dgm:t>
    </dgm:pt>
    <dgm:pt modelId="{6A82B375-F9DF-4A59-809F-6380D9B717EB}" type="pres">
      <dgm:prSet presAssocID="{12B5A211-709C-4DD9-8A2D-292DA9144D23}" presName="Name0" presStyleCnt="0">
        <dgm:presLayoutVars>
          <dgm:dir/>
          <dgm:animLvl val="lvl"/>
          <dgm:resizeHandles/>
        </dgm:presLayoutVars>
      </dgm:prSet>
      <dgm:spPr/>
      <dgm:t>
        <a:bodyPr/>
        <a:lstStyle/>
        <a:p>
          <a:endParaRPr lang="ru-RU"/>
        </a:p>
      </dgm:t>
    </dgm:pt>
    <dgm:pt modelId="{1E1F8B9C-A997-4A37-A516-AD3E139E4C58}" type="pres">
      <dgm:prSet presAssocID="{A5CC3876-1A52-452A-B30E-60BC3271B471}" presName="linNode" presStyleCnt="0"/>
      <dgm:spPr/>
    </dgm:pt>
    <dgm:pt modelId="{7AEB28A0-FD0B-44E2-B14C-991EB2157A8F}" type="pres">
      <dgm:prSet presAssocID="{A5CC3876-1A52-452A-B30E-60BC3271B471}" presName="parentShp" presStyleLbl="node1" presStyleIdx="0" presStyleCnt="2" custScaleX="90266" custScaleY="66949">
        <dgm:presLayoutVars>
          <dgm:bulletEnabled val="1"/>
        </dgm:presLayoutVars>
      </dgm:prSet>
      <dgm:spPr/>
      <dgm:t>
        <a:bodyPr/>
        <a:lstStyle/>
        <a:p>
          <a:endParaRPr lang="ru-RU"/>
        </a:p>
      </dgm:t>
    </dgm:pt>
    <dgm:pt modelId="{C18BBFE6-FE5D-403C-BA92-75702EC233A4}" type="pres">
      <dgm:prSet presAssocID="{A5CC3876-1A52-452A-B30E-60BC3271B471}" presName="childShp" presStyleLbl="bgAccFollowNode1" presStyleIdx="0" presStyleCnt="2" custScaleX="197775">
        <dgm:presLayoutVars>
          <dgm:bulletEnabled val="1"/>
        </dgm:presLayoutVars>
      </dgm:prSet>
      <dgm:spPr/>
      <dgm:t>
        <a:bodyPr/>
        <a:lstStyle/>
        <a:p>
          <a:endParaRPr lang="ru-RU"/>
        </a:p>
      </dgm:t>
    </dgm:pt>
    <dgm:pt modelId="{EE573161-1A8E-447C-BFBB-35EE93EF0545}" type="pres">
      <dgm:prSet presAssocID="{A099EC31-C35C-40A3-8682-ED6E24F90917}" presName="spacing" presStyleCnt="0"/>
      <dgm:spPr/>
    </dgm:pt>
    <dgm:pt modelId="{3CE50FDE-7A7E-49C9-9A37-A3A7A36FEE61}" type="pres">
      <dgm:prSet presAssocID="{7C48090C-A39D-4A1D-A352-943D8F9CAF87}" presName="linNode" presStyleCnt="0"/>
      <dgm:spPr/>
    </dgm:pt>
    <dgm:pt modelId="{565A0797-2C52-4BA5-86CC-E5C7CB83DA4B}" type="pres">
      <dgm:prSet presAssocID="{7C48090C-A39D-4A1D-A352-943D8F9CAF87}" presName="parentShp" presStyleLbl="node1" presStyleIdx="1" presStyleCnt="2" custScaleY="65308" custLinFactNeighborX="-18941" custLinFactNeighborY="-8096">
        <dgm:presLayoutVars>
          <dgm:bulletEnabled val="1"/>
        </dgm:presLayoutVars>
      </dgm:prSet>
      <dgm:spPr/>
      <dgm:t>
        <a:bodyPr/>
        <a:lstStyle/>
        <a:p>
          <a:endParaRPr lang="ru-RU"/>
        </a:p>
      </dgm:t>
    </dgm:pt>
    <dgm:pt modelId="{618A1E4C-9A5F-471E-90CB-23F2E12957B7}" type="pres">
      <dgm:prSet presAssocID="{7C48090C-A39D-4A1D-A352-943D8F9CAF87}" presName="childShp" presStyleLbl="bgAccFollowNode1" presStyleIdx="1" presStyleCnt="2" custScaleX="219359" custScaleY="95780" custLinFactNeighborX="520" custLinFactNeighborY="-9236">
        <dgm:presLayoutVars>
          <dgm:bulletEnabled val="1"/>
        </dgm:presLayoutVars>
      </dgm:prSet>
      <dgm:spPr/>
      <dgm:t>
        <a:bodyPr/>
        <a:lstStyle/>
        <a:p>
          <a:endParaRPr lang="ru-RU"/>
        </a:p>
      </dgm:t>
    </dgm:pt>
  </dgm:ptLst>
  <dgm:cxnLst>
    <dgm:cxn modelId="{F1328221-4259-461C-919B-0DC65A35D107}" type="presOf" srcId="{A5CC3876-1A52-452A-B30E-60BC3271B471}" destId="{7AEB28A0-FD0B-44E2-B14C-991EB2157A8F}" srcOrd="0" destOrd="0" presId="urn:microsoft.com/office/officeart/2005/8/layout/vList6"/>
    <dgm:cxn modelId="{9FD5868E-4559-40A6-94EC-0E66743475AB}" type="presOf" srcId="{75C507FA-BA03-4D88-A7AA-3C43BD8C5107}" destId="{618A1E4C-9A5F-471E-90CB-23F2E12957B7}" srcOrd="0" destOrd="0" presId="urn:microsoft.com/office/officeart/2005/8/layout/vList6"/>
    <dgm:cxn modelId="{E1109602-8077-468B-993C-CD7AAE0A7B62}" srcId="{12B5A211-709C-4DD9-8A2D-292DA9144D23}" destId="{A5CC3876-1A52-452A-B30E-60BC3271B471}" srcOrd="0" destOrd="0" parTransId="{379E9E68-4787-43C2-AC32-11D660D53AFF}" sibTransId="{A099EC31-C35C-40A3-8682-ED6E24F90917}"/>
    <dgm:cxn modelId="{0CC4CF4D-E834-47B9-959B-073A1AE0D340}" srcId="{A5CC3876-1A52-452A-B30E-60BC3271B471}" destId="{F8DBA7C4-75B5-4B99-B069-3D975DF57B37}" srcOrd="1" destOrd="0" parTransId="{9F515C10-D390-4383-A700-9203C0421412}" sibTransId="{3A2D9F25-C018-4DD9-B3F2-7132CB3AC803}"/>
    <dgm:cxn modelId="{531C432A-3D48-4E99-B8A7-2CB767D7584F}" type="presOf" srcId="{0377FC85-D9A5-465F-9AB8-D661F8830C80}" destId="{C18BBFE6-FE5D-403C-BA92-75702EC233A4}" srcOrd="0" destOrd="0" presId="urn:microsoft.com/office/officeart/2005/8/layout/vList6"/>
    <dgm:cxn modelId="{AC3B726E-E12F-490B-806C-260E0950719A}" type="presOf" srcId="{F8DBA7C4-75B5-4B99-B069-3D975DF57B37}" destId="{C18BBFE6-FE5D-403C-BA92-75702EC233A4}" srcOrd="0" destOrd="1" presId="urn:microsoft.com/office/officeart/2005/8/layout/vList6"/>
    <dgm:cxn modelId="{B91996B9-7F77-4299-ACDC-26EB6B2E8268}" type="presOf" srcId="{12B5A211-709C-4DD9-8A2D-292DA9144D23}" destId="{6A82B375-F9DF-4A59-809F-6380D9B717EB}" srcOrd="0" destOrd="0" presId="urn:microsoft.com/office/officeart/2005/8/layout/vList6"/>
    <dgm:cxn modelId="{498C3E63-F7E7-48BC-ACEF-E1C99A08928C}" srcId="{12B5A211-709C-4DD9-8A2D-292DA9144D23}" destId="{7C48090C-A39D-4A1D-A352-943D8F9CAF87}" srcOrd="1" destOrd="0" parTransId="{98ACD79E-8C74-40A7-B090-78869E70034E}" sibTransId="{C4AE5160-2DBB-4026-8079-0B49C7C908CF}"/>
    <dgm:cxn modelId="{E59A6BF8-2608-4431-8FAE-42EC9C538954}" srcId="{A5CC3876-1A52-452A-B30E-60BC3271B471}" destId="{0377FC85-D9A5-465F-9AB8-D661F8830C80}" srcOrd="0" destOrd="0" parTransId="{DC98E5BC-B142-4FA3-91BE-6272E5B9106A}" sibTransId="{A34DC400-5295-4500-B229-6624D27B7608}"/>
    <dgm:cxn modelId="{368E2190-EF65-4901-AB32-62D7D2B46A8E}" srcId="{7C48090C-A39D-4A1D-A352-943D8F9CAF87}" destId="{75C507FA-BA03-4D88-A7AA-3C43BD8C5107}" srcOrd="0" destOrd="0" parTransId="{2E2E9E95-0E87-480A-9C15-8B52B830E507}" sibTransId="{A91914BC-CE6D-43E4-B6E6-AAEAAF19E123}"/>
    <dgm:cxn modelId="{62FF1522-11D6-4A17-97BD-D4827D336B48}" type="presOf" srcId="{7C48090C-A39D-4A1D-A352-943D8F9CAF87}" destId="{565A0797-2C52-4BA5-86CC-E5C7CB83DA4B}" srcOrd="0" destOrd="0" presId="urn:microsoft.com/office/officeart/2005/8/layout/vList6"/>
    <dgm:cxn modelId="{DACE6F73-989B-4611-829D-6C0682FAEBD6}" type="presParOf" srcId="{6A82B375-F9DF-4A59-809F-6380D9B717EB}" destId="{1E1F8B9C-A997-4A37-A516-AD3E139E4C58}" srcOrd="0" destOrd="0" presId="urn:microsoft.com/office/officeart/2005/8/layout/vList6"/>
    <dgm:cxn modelId="{05CAA539-6B78-41E6-99DA-0C06C6540A55}" type="presParOf" srcId="{1E1F8B9C-A997-4A37-A516-AD3E139E4C58}" destId="{7AEB28A0-FD0B-44E2-B14C-991EB2157A8F}" srcOrd="0" destOrd="0" presId="urn:microsoft.com/office/officeart/2005/8/layout/vList6"/>
    <dgm:cxn modelId="{4016A2C7-216D-47CF-A2A5-B0A882A9A76C}" type="presParOf" srcId="{1E1F8B9C-A997-4A37-A516-AD3E139E4C58}" destId="{C18BBFE6-FE5D-403C-BA92-75702EC233A4}" srcOrd="1" destOrd="0" presId="urn:microsoft.com/office/officeart/2005/8/layout/vList6"/>
    <dgm:cxn modelId="{B235B195-F799-4870-BCDB-41A4A9F02732}" type="presParOf" srcId="{6A82B375-F9DF-4A59-809F-6380D9B717EB}" destId="{EE573161-1A8E-447C-BFBB-35EE93EF0545}" srcOrd="1" destOrd="0" presId="urn:microsoft.com/office/officeart/2005/8/layout/vList6"/>
    <dgm:cxn modelId="{44017BE7-6617-4098-9662-F989F08409AE}" type="presParOf" srcId="{6A82B375-F9DF-4A59-809F-6380D9B717EB}" destId="{3CE50FDE-7A7E-49C9-9A37-A3A7A36FEE61}" srcOrd="2" destOrd="0" presId="urn:microsoft.com/office/officeart/2005/8/layout/vList6"/>
    <dgm:cxn modelId="{F9DAADAF-DF61-4A4D-B6A2-377C62863E7F}" type="presParOf" srcId="{3CE50FDE-7A7E-49C9-9A37-A3A7A36FEE61}" destId="{565A0797-2C52-4BA5-86CC-E5C7CB83DA4B}" srcOrd="0" destOrd="0" presId="urn:microsoft.com/office/officeart/2005/8/layout/vList6"/>
    <dgm:cxn modelId="{56D1E877-D558-493E-961B-FCB2FEB4F738}" type="presParOf" srcId="{3CE50FDE-7A7E-49C9-9A37-A3A7A36FEE61}" destId="{618A1E4C-9A5F-471E-90CB-23F2E12957B7}"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5DFD0-36EA-420A-9DC5-7BB8850AF8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3BC0C495-88B6-4755-8371-86A42E5600BA}">
      <dgm:prSet phldrT="[Текст]" custT="1">
        <dgm:style>
          <a:lnRef idx="1">
            <a:schemeClr val="accent2"/>
          </a:lnRef>
          <a:fillRef idx="3">
            <a:schemeClr val="accent2"/>
          </a:fillRef>
          <a:effectRef idx="2">
            <a:schemeClr val="accent2"/>
          </a:effectRef>
          <a:fontRef idx="minor">
            <a:schemeClr val="lt1"/>
          </a:fontRef>
        </dgm:style>
      </dgm:prSet>
      <dgm:spPr/>
      <dgm:t>
        <a:bodyPr/>
        <a:lstStyle/>
        <a:p>
          <a:pPr marL="0" indent="0" algn="ctr">
            <a:lnSpc>
              <a:spcPct val="100000"/>
            </a:lnSpc>
            <a:spcBef>
              <a:spcPts val="0"/>
            </a:spcBef>
            <a:spcAft>
              <a:spcPts val="0"/>
            </a:spcAft>
          </a:pPr>
          <a:r>
            <a:rPr lang="uk-UA" sz="1900" noProof="0" dirty="0" smtClean="0">
              <a:latin typeface="Times New Roman" pitchFamily="18" charset="0"/>
              <a:cs typeface="Times New Roman" pitchFamily="18" charset="0"/>
            </a:rPr>
            <a:t>1</a:t>
          </a:r>
          <a:endParaRPr lang="uk-UA" sz="1900" noProof="0" dirty="0">
            <a:latin typeface="Times New Roman" pitchFamily="18" charset="0"/>
            <a:cs typeface="Times New Roman" pitchFamily="18" charset="0"/>
          </a:endParaRPr>
        </a:p>
      </dgm:t>
    </dgm:pt>
    <dgm:pt modelId="{5D94DD26-59ED-4510-9853-4B3D5F86365D}" type="parTrans" cxnId="{3618B63E-E321-4159-AFAF-7FA8E3BE6B83}">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4E81E13D-ACB9-4946-921A-D1F89876F636}" type="sibTrans" cxnId="{3618B63E-E321-4159-AFAF-7FA8E3BE6B83}">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44927D11-F4E1-4BCE-8EA7-6AB6E06E3D48}">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marL="0" indent="0" algn="just">
            <a:lnSpc>
              <a:spcPct val="100000"/>
            </a:lnSpc>
            <a:spcBef>
              <a:spcPts val="0"/>
            </a:spcBef>
            <a:spcAft>
              <a:spcPts val="0"/>
            </a:spcAft>
          </a:pPr>
          <a:r>
            <a:rPr lang="uk-UA" sz="1900" noProof="0" dirty="0" smtClean="0">
              <a:latin typeface="Times New Roman" pitchFamily="18" charset="0"/>
              <a:cs typeface="Times New Roman" pitchFamily="18" charset="0"/>
            </a:rPr>
            <a:t> Відповідальність та обов'язки керівництва суб'єкта </a:t>
          </a:r>
          <a:endParaRPr lang="uk-UA" sz="1900" noProof="0" dirty="0">
            <a:latin typeface="Times New Roman" pitchFamily="18" charset="0"/>
            <a:cs typeface="Times New Roman" pitchFamily="18" charset="0"/>
          </a:endParaRPr>
        </a:p>
      </dgm:t>
    </dgm:pt>
    <dgm:pt modelId="{E72D11C2-440C-4FF3-958F-F9A756476F41}" type="parTrans" cxnId="{B9D6F6E1-E184-47D2-9FAF-2789D3A67D57}">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BC016A28-3AA7-4B54-8AC3-29E54360C59A}" type="sibTrans" cxnId="{B9D6F6E1-E184-47D2-9FAF-2789D3A67D57}">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EFDC161F-4055-47DC-B9A3-7C29FAE7672C}">
      <dgm:prSet phldrT="[Текст]" custT="1">
        <dgm:style>
          <a:lnRef idx="1">
            <a:schemeClr val="accent2"/>
          </a:lnRef>
          <a:fillRef idx="3">
            <a:schemeClr val="accent2"/>
          </a:fillRef>
          <a:effectRef idx="2">
            <a:schemeClr val="accent2"/>
          </a:effectRef>
          <a:fontRef idx="minor">
            <a:schemeClr val="lt1"/>
          </a:fontRef>
        </dgm:style>
      </dgm:prSet>
      <dgm:spPr/>
      <dgm:t>
        <a:bodyPr/>
        <a:lstStyle/>
        <a:p>
          <a:pPr marL="0" indent="0" algn="ctr">
            <a:lnSpc>
              <a:spcPct val="100000"/>
            </a:lnSpc>
            <a:spcBef>
              <a:spcPts val="0"/>
            </a:spcBef>
            <a:spcAft>
              <a:spcPts val="0"/>
            </a:spcAft>
          </a:pPr>
          <a:r>
            <a:rPr lang="uk-UA" sz="1900" noProof="0" dirty="0" smtClean="0">
              <a:latin typeface="Times New Roman" pitchFamily="18" charset="0"/>
              <a:cs typeface="Times New Roman" pitchFamily="18" charset="0"/>
            </a:rPr>
            <a:t>2</a:t>
          </a:r>
          <a:endParaRPr lang="uk-UA" sz="1900" noProof="0" dirty="0">
            <a:latin typeface="Times New Roman" pitchFamily="18" charset="0"/>
            <a:cs typeface="Times New Roman" pitchFamily="18" charset="0"/>
          </a:endParaRPr>
        </a:p>
      </dgm:t>
    </dgm:pt>
    <dgm:pt modelId="{E16650E3-08A0-456C-A83A-390CE6424484}" type="parTrans" cxnId="{AB403820-EE13-4E6D-833C-EB0D3E761FB2}">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D64BD395-1C9B-4C4C-849A-7FA5C5264244}" type="sibTrans" cxnId="{AB403820-EE13-4E6D-833C-EB0D3E761FB2}">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71103F40-2FE6-4FE7-8947-66B7CEEADCD3}">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marL="0" indent="0" algn="just">
            <a:lnSpc>
              <a:spcPct val="100000"/>
            </a:lnSpc>
            <a:spcBef>
              <a:spcPts val="0"/>
            </a:spcBef>
            <a:spcAft>
              <a:spcPts val="0"/>
            </a:spcAft>
          </a:pPr>
          <a:r>
            <a:rPr lang="uk-UA" sz="1900" noProof="0" dirty="0" smtClean="0">
              <a:latin typeface="Times New Roman" pitchFamily="18" charset="0"/>
              <a:cs typeface="Times New Roman" pitchFamily="18" charset="0"/>
            </a:rPr>
            <a:t> Фактори невизначеності щодо достовірності припущення про безперервність </a:t>
          </a:r>
          <a:endParaRPr lang="uk-UA" sz="1900" noProof="0" dirty="0">
            <a:latin typeface="Times New Roman" pitchFamily="18" charset="0"/>
            <a:cs typeface="Times New Roman" pitchFamily="18" charset="0"/>
          </a:endParaRPr>
        </a:p>
      </dgm:t>
    </dgm:pt>
    <dgm:pt modelId="{80B09C1A-D359-452C-B228-76E68636F0AC}" type="parTrans" cxnId="{C2F6239C-B729-451A-BE47-AE5F7B8C40AC}">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1EAD2E69-5802-4627-A3DC-74BB51FD957A}" type="sibTrans" cxnId="{C2F6239C-B729-451A-BE47-AE5F7B8C40AC}">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ACB15C4B-470E-41CB-86E5-08BE6168CED4}">
      <dgm:prSet phldrT="[Текст]" custT="1">
        <dgm:style>
          <a:lnRef idx="1">
            <a:schemeClr val="accent2"/>
          </a:lnRef>
          <a:fillRef idx="3">
            <a:schemeClr val="accent2"/>
          </a:fillRef>
          <a:effectRef idx="2">
            <a:schemeClr val="accent2"/>
          </a:effectRef>
          <a:fontRef idx="minor">
            <a:schemeClr val="lt1"/>
          </a:fontRef>
        </dgm:style>
      </dgm:prSet>
      <dgm:spPr/>
      <dgm:t>
        <a:bodyPr/>
        <a:lstStyle/>
        <a:p>
          <a:pPr marL="0" indent="0" algn="ctr">
            <a:lnSpc>
              <a:spcPct val="100000"/>
            </a:lnSpc>
            <a:spcBef>
              <a:spcPts val="0"/>
            </a:spcBef>
            <a:spcAft>
              <a:spcPts val="0"/>
            </a:spcAft>
          </a:pPr>
          <a:r>
            <a:rPr lang="uk-UA" sz="1900" noProof="0" dirty="0" smtClean="0">
              <a:latin typeface="Times New Roman" pitchFamily="18" charset="0"/>
              <a:cs typeface="Times New Roman" pitchFamily="18" charset="0"/>
            </a:rPr>
            <a:t>3</a:t>
          </a:r>
          <a:endParaRPr lang="uk-UA" sz="1900" noProof="0" dirty="0">
            <a:latin typeface="Times New Roman" pitchFamily="18" charset="0"/>
            <a:cs typeface="Times New Roman" pitchFamily="18" charset="0"/>
          </a:endParaRPr>
        </a:p>
      </dgm:t>
    </dgm:pt>
    <dgm:pt modelId="{00338D4C-3CCA-446E-883F-1B086794185A}" type="parTrans" cxnId="{E1B1EDFE-420E-40FA-8A5C-4729B57D6842}">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962BD45E-2A63-43B4-9618-0EF02F30CCE5}" type="sibTrans" cxnId="{E1B1EDFE-420E-40FA-8A5C-4729B57D6842}">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67660A68-23AB-482E-823E-F60BE3758990}">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marL="0" indent="0" algn="just">
            <a:lnSpc>
              <a:spcPct val="100000"/>
            </a:lnSpc>
            <a:spcBef>
              <a:spcPts val="0"/>
            </a:spcBef>
            <a:spcAft>
              <a:spcPts val="0"/>
            </a:spcAft>
          </a:pPr>
          <a:r>
            <a:rPr lang="uk-UA" sz="1900" noProof="0" dirty="0" smtClean="0">
              <a:latin typeface="Times New Roman" pitchFamily="18" charset="0"/>
              <a:cs typeface="Times New Roman" pitchFamily="18" charset="0"/>
            </a:rPr>
            <a:t> Обов'язки аудитора </a:t>
          </a:r>
          <a:endParaRPr lang="uk-UA" sz="1900" noProof="0" dirty="0">
            <a:latin typeface="Times New Roman" pitchFamily="18" charset="0"/>
            <a:cs typeface="Times New Roman" pitchFamily="18" charset="0"/>
          </a:endParaRPr>
        </a:p>
      </dgm:t>
    </dgm:pt>
    <dgm:pt modelId="{C75634C9-E560-4ED5-91FB-F722CA008716}" type="parTrans" cxnId="{C1D8F827-3C35-40B4-8C73-8940CF2B5EC7}">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BDBC4773-18CA-42E9-A4A3-25F54EEC46D9}" type="sibTrans" cxnId="{C1D8F827-3C35-40B4-8C73-8940CF2B5EC7}">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F7F910D7-7CE8-41F9-BAF5-6EBE5434BA7E}">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marL="0" indent="0" algn="just">
            <a:lnSpc>
              <a:spcPct val="100000"/>
            </a:lnSpc>
            <a:spcBef>
              <a:spcPts val="0"/>
            </a:spcBef>
            <a:spcAft>
              <a:spcPts val="0"/>
            </a:spcAft>
          </a:pPr>
          <a:r>
            <a:rPr lang="uk-UA" sz="1900" noProof="0" dirty="0" smtClean="0">
              <a:latin typeface="Times New Roman" pitchFamily="18" charset="0"/>
              <a:cs typeface="Times New Roman" pitchFamily="18" charset="0"/>
            </a:rPr>
            <a:t> Вплив поведінки керівництва на дії та думку аудитора</a:t>
          </a:r>
          <a:endParaRPr lang="uk-UA" sz="1900" noProof="0" dirty="0">
            <a:latin typeface="Times New Roman" pitchFamily="18" charset="0"/>
            <a:cs typeface="Times New Roman" pitchFamily="18" charset="0"/>
          </a:endParaRPr>
        </a:p>
      </dgm:t>
    </dgm:pt>
    <dgm:pt modelId="{DB33E447-2703-4FCF-BED0-7D07BB9FBDAF}" type="parTrans" cxnId="{0B5CBBFF-FB84-4EBB-B914-BF43D1E2B306}">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B597B355-485F-4175-9E6C-5A8BE78680C8}" type="sibTrans" cxnId="{0B5CBBFF-FB84-4EBB-B914-BF43D1E2B306}">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E0192485-8671-4E54-80F4-E44AA169D1CC}">
      <dgm:prSet phldrT="[Текст]" custT="1">
        <dgm:style>
          <a:lnRef idx="1">
            <a:schemeClr val="accent2"/>
          </a:lnRef>
          <a:fillRef idx="3">
            <a:schemeClr val="accent2"/>
          </a:fillRef>
          <a:effectRef idx="2">
            <a:schemeClr val="accent2"/>
          </a:effectRef>
          <a:fontRef idx="minor">
            <a:schemeClr val="lt1"/>
          </a:fontRef>
        </dgm:style>
      </dgm:prSet>
      <dgm:spPr/>
      <dgm:t>
        <a:bodyPr/>
        <a:lstStyle/>
        <a:p>
          <a:pPr marL="0" indent="0" algn="ctr">
            <a:lnSpc>
              <a:spcPct val="100000"/>
            </a:lnSpc>
            <a:spcBef>
              <a:spcPts val="0"/>
            </a:spcBef>
            <a:spcAft>
              <a:spcPts val="0"/>
            </a:spcAft>
          </a:pPr>
          <a:r>
            <a:rPr lang="uk-UA" sz="1900" noProof="0" dirty="0" smtClean="0">
              <a:latin typeface="Times New Roman" pitchFamily="18" charset="0"/>
              <a:cs typeface="Times New Roman" pitchFamily="18" charset="0"/>
            </a:rPr>
            <a:t>4</a:t>
          </a:r>
          <a:endParaRPr lang="uk-UA" sz="1900" noProof="0" dirty="0">
            <a:latin typeface="Times New Roman" pitchFamily="18" charset="0"/>
            <a:cs typeface="Times New Roman" pitchFamily="18" charset="0"/>
          </a:endParaRPr>
        </a:p>
      </dgm:t>
    </dgm:pt>
    <dgm:pt modelId="{8879569D-BE18-4A6F-887C-E321091CE975}" type="parTrans" cxnId="{35EDD15A-3CED-4267-9707-E66ED142C5F4}">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2D0439A3-C7DC-4859-AAB6-47C886C3ADC9}" type="sibTrans" cxnId="{35EDD15A-3CED-4267-9707-E66ED142C5F4}">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E57B8CB7-E6E1-457F-A0F0-57B6FCB09AA1}">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marL="0" indent="0" algn="just">
            <a:lnSpc>
              <a:spcPct val="100000"/>
            </a:lnSpc>
            <a:spcBef>
              <a:spcPts val="0"/>
            </a:spcBef>
            <a:spcAft>
              <a:spcPts val="0"/>
            </a:spcAft>
          </a:pPr>
          <a:r>
            <a:rPr lang="uk-UA" sz="1900" noProof="0" dirty="0" smtClean="0">
              <a:latin typeface="Times New Roman" pitchFamily="18" charset="0"/>
              <a:cs typeface="Times New Roman" pitchFamily="18" charset="0"/>
            </a:rPr>
            <a:t> Планування та здійснення аудиту</a:t>
          </a:r>
          <a:endParaRPr lang="uk-UA" sz="1900" noProof="0" dirty="0">
            <a:latin typeface="Times New Roman" pitchFamily="18" charset="0"/>
            <a:cs typeface="Times New Roman" pitchFamily="18" charset="0"/>
          </a:endParaRPr>
        </a:p>
      </dgm:t>
    </dgm:pt>
    <dgm:pt modelId="{B301273E-E4AE-4715-A14D-486871F4E077}" type="parTrans" cxnId="{1A3FAFAF-4F8C-4045-8A7E-4590A57A9CFE}">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F888C5CE-CCC2-44A2-BCE1-BDA665C65873}" type="sibTrans" cxnId="{1A3FAFAF-4F8C-4045-8A7E-4590A57A9CFE}">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D734EEF7-410D-4899-B7A8-554BE9FF4FEF}">
      <dgm:prSet phldrT="[Текст]" custT="1">
        <dgm:style>
          <a:lnRef idx="1">
            <a:schemeClr val="accent2"/>
          </a:lnRef>
          <a:fillRef idx="3">
            <a:schemeClr val="accent2"/>
          </a:fillRef>
          <a:effectRef idx="2">
            <a:schemeClr val="accent2"/>
          </a:effectRef>
          <a:fontRef idx="minor">
            <a:schemeClr val="lt1"/>
          </a:fontRef>
        </dgm:style>
      </dgm:prSet>
      <dgm:spPr/>
      <dgm:t>
        <a:bodyPr/>
        <a:lstStyle/>
        <a:p>
          <a:pPr marL="0" indent="0" algn="ctr">
            <a:lnSpc>
              <a:spcPct val="100000"/>
            </a:lnSpc>
            <a:spcBef>
              <a:spcPts val="0"/>
            </a:spcBef>
            <a:spcAft>
              <a:spcPts val="0"/>
            </a:spcAft>
          </a:pPr>
          <a:r>
            <a:rPr lang="uk-UA" sz="1900" noProof="0" dirty="0" smtClean="0">
              <a:latin typeface="Times New Roman" pitchFamily="18" charset="0"/>
              <a:cs typeface="Times New Roman" pitchFamily="18" charset="0"/>
            </a:rPr>
            <a:t>7</a:t>
          </a:r>
          <a:endParaRPr lang="uk-UA" sz="1900" noProof="0" dirty="0">
            <a:latin typeface="Times New Roman" pitchFamily="18" charset="0"/>
            <a:cs typeface="Times New Roman" pitchFamily="18" charset="0"/>
          </a:endParaRPr>
        </a:p>
      </dgm:t>
    </dgm:pt>
    <dgm:pt modelId="{74D8507F-B543-4C6F-ABFE-786EE5D1B0BD}" type="parTrans" cxnId="{320F0CC0-CE5A-4754-9C4E-1EE029037321}">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47AC198C-CBB4-42DC-A19A-1292A832CB27}" type="sibTrans" cxnId="{320F0CC0-CE5A-4754-9C4E-1EE029037321}">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64D820C7-5D1C-4C19-8280-5B07E3E7A6F8}">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marL="0" indent="0" algn="just">
            <a:lnSpc>
              <a:spcPct val="100000"/>
            </a:lnSpc>
            <a:spcBef>
              <a:spcPts val="0"/>
            </a:spcBef>
            <a:spcAft>
              <a:spcPts val="0"/>
            </a:spcAft>
          </a:pPr>
          <a:r>
            <a:rPr lang="uk-UA" sz="1900" noProof="0" dirty="0" smtClean="0">
              <a:latin typeface="Times New Roman" pitchFamily="18" charset="0"/>
              <a:cs typeface="Times New Roman" pitchFamily="18" charset="0"/>
            </a:rPr>
            <a:t> Аудиторські висновки та звітність</a:t>
          </a:r>
          <a:endParaRPr lang="uk-UA" sz="1900" noProof="0" dirty="0">
            <a:latin typeface="Times New Roman" pitchFamily="18" charset="0"/>
            <a:cs typeface="Times New Roman" pitchFamily="18" charset="0"/>
          </a:endParaRPr>
        </a:p>
      </dgm:t>
    </dgm:pt>
    <dgm:pt modelId="{2831DB54-3322-48F5-8075-E6A9D4A1255D}" type="parTrans" cxnId="{D2D53DAD-D902-4CE5-8A68-C37035C778D2}">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30272162-C1E9-4F52-8D7B-9B92DDAA27C6}" type="sibTrans" cxnId="{D2D53DAD-D902-4CE5-8A68-C37035C778D2}">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5F6D4F49-5D62-4C5E-9E36-E040B163A83E}">
      <dgm:prSet phldrT="[Текст]" custT="1">
        <dgm:style>
          <a:lnRef idx="1">
            <a:schemeClr val="accent2"/>
          </a:lnRef>
          <a:fillRef idx="3">
            <a:schemeClr val="accent2"/>
          </a:fillRef>
          <a:effectRef idx="2">
            <a:schemeClr val="accent2"/>
          </a:effectRef>
          <a:fontRef idx="minor">
            <a:schemeClr val="lt1"/>
          </a:fontRef>
        </dgm:style>
      </dgm:prSet>
      <dgm:spPr/>
      <dgm:t>
        <a:bodyPr/>
        <a:lstStyle/>
        <a:p>
          <a:pPr marL="0" indent="0" algn="ctr">
            <a:lnSpc>
              <a:spcPct val="100000"/>
            </a:lnSpc>
            <a:spcBef>
              <a:spcPts val="0"/>
            </a:spcBef>
            <a:spcAft>
              <a:spcPts val="0"/>
            </a:spcAft>
          </a:pPr>
          <a:r>
            <a:rPr lang="uk-UA" sz="1900" noProof="0" dirty="0" smtClean="0">
              <a:latin typeface="Times New Roman" pitchFamily="18" charset="0"/>
              <a:cs typeface="Times New Roman" pitchFamily="18" charset="0"/>
            </a:rPr>
            <a:t>8</a:t>
          </a:r>
          <a:endParaRPr lang="uk-UA" sz="1900" noProof="0" dirty="0">
            <a:latin typeface="Times New Roman" pitchFamily="18" charset="0"/>
            <a:cs typeface="Times New Roman" pitchFamily="18" charset="0"/>
          </a:endParaRPr>
        </a:p>
      </dgm:t>
    </dgm:pt>
    <dgm:pt modelId="{B9F8135F-54FD-4A8D-8545-C5383F3F86FF}" type="parTrans" cxnId="{BD090293-9A21-481F-84AC-F60476D9DC52}">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72476651-D938-4352-ABA7-CA905983C8B3}" type="sibTrans" cxnId="{BD090293-9A21-481F-84AC-F60476D9DC52}">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FE1AB2AC-4901-45F3-BEFD-09E55F22A1F0}">
      <dgm:prSet phldrT="[Текст]" custT="1">
        <dgm:style>
          <a:lnRef idx="1">
            <a:schemeClr val="accent2"/>
          </a:lnRef>
          <a:fillRef idx="3">
            <a:schemeClr val="accent2"/>
          </a:fillRef>
          <a:effectRef idx="2">
            <a:schemeClr val="accent2"/>
          </a:effectRef>
          <a:fontRef idx="minor">
            <a:schemeClr val="lt1"/>
          </a:fontRef>
        </dgm:style>
      </dgm:prSet>
      <dgm:spPr/>
      <dgm:t>
        <a:bodyPr/>
        <a:lstStyle/>
        <a:p>
          <a:pPr marL="0" indent="0" algn="ctr">
            <a:lnSpc>
              <a:spcPct val="100000"/>
            </a:lnSpc>
            <a:spcBef>
              <a:spcPts val="0"/>
            </a:spcBef>
            <a:spcAft>
              <a:spcPts val="0"/>
            </a:spcAft>
          </a:pPr>
          <a:r>
            <a:rPr lang="uk-UA" sz="1900" noProof="0" dirty="0" smtClean="0">
              <a:latin typeface="Times New Roman" pitchFamily="18" charset="0"/>
              <a:cs typeface="Times New Roman" pitchFamily="18" charset="0"/>
            </a:rPr>
            <a:t>5</a:t>
          </a:r>
          <a:endParaRPr lang="uk-UA" sz="1900" noProof="0" dirty="0">
            <a:latin typeface="Times New Roman" pitchFamily="18" charset="0"/>
            <a:cs typeface="Times New Roman" pitchFamily="18" charset="0"/>
          </a:endParaRPr>
        </a:p>
      </dgm:t>
    </dgm:pt>
    <dgm:pt modelId="{C66659FD-932D-451D-ADB2-79B3025BA049}" type="parTrans" cxnId="{6618DDBA-48E5-4344-A412-1B333DE370AD}">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8006BD1C-7B54-484C-BA85-07536C1F26CC}" type="sibTrans" cxnId="{6618DDBA-48E5-4344-A412-1B333DE370AD}">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2051452A-BBA5-43EB-A11C-28F95453B416}">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marL="0" indent="0" algn="just">
            <a:lnSpc>
              <a:spcPct val="100000"/>
            </a:lnSpc>
            <a:spcBef>
              <a:spcPts val="0"/>
            </a:spcBef>
            <a:spcAft>
              <a:spcPts val="0"/>
            </a:spcAft>
          </a:pPr>
          <a:r>
            <a:rPr lang="uk-UA" sz="1900" noProof="0" dirty="0" smtClean="0">
              <a:latin typeface="Times New Roman" pitchFamily="18" charset="0"/>
              <a:cs typeface="Times New Roman" pitchFamily="18" charset="0"/>
            </a:rPr>
            <a:t> Аналіз оцінки, наданої керівництвом</a:t>
          </a:r>
          <a:endParaRPr lang="uk-UA" sz="1900" noProof="0" dirty="0">
            <a:latin typeface="Times New Roman" pitchFamily="18" charset="0"/>
            <a:cs typeface="Times New Roman" pitchFamily="18" charset="0"/>
          </a:endParaRPr>
        </a:p>
      </dgm:t>
    </dgm:pt>
    <dgm:pt modelId="{CCFB42B0-BE6C-4913-8244-5AF136C7FD7C}" type="parTrans" cxnId="{FB63803D-26D9-4936-8D11-044941EE0107}">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366DE8DE-5375-4EF6-B3AE-13B8365FE93F}" type="sibTrans" cxnId="{FB63803D-26D9-4936-8D11-044941EE0107}">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FC7B5D07-FCEA-440A-8864-2CE2DF8DB24E}">
      <dgm:prSet phldrT="[Текст]" custT="1">
        <dgm:style>
          <a:lnRef idx="1">
            <a:schemeClr val="accent2"/>
          </a:lnRef>
          <a:fillRef idx="3">
            <a:schemeClr val="accent2"/>
          </a:fillRef>
          <a:effectRef idx="2">
            <a:schemeClr val="accent2"/>
          </a:effectRef>
          <a:fontRef idx="minor">
            <a:schemeClr val="lt1"/>
          </a:fontRef>
        </dgm:style>
      </dgm:prSet>
      <dgm:spPr/>
      <dgm:t>
        <a:bodyPr/>
        <a:lstStyle/>
        <a:p>
          <a:pPr marL="0" indent="0" algn="ctr">
            <a:lnSpc>
              <a:spcPct val="100000"/>
            </a:lnSpc>
            <a:spcBef>
              <a:spcPts val="0"/>
            </a:spcBef>
            <a:spcAft>
              <a:spcPts val="0"/>
            </a:spcAft>
          </a:pPr>
          <a:r>
            <a:rPr lang="uk-UA" sz="1900" noProof="0" dirty="0" smtClean="0">
              <a:latin typeface="Times New Roman" pitchFamily="18" charset="0"/>
              <a:cs typeface="Times New Roman" pitchFamily="18" charset="0"/>
            </a:rPr>
            <a:t>6</a:t>
          </a:r>
          <a:endParaRPr lang="uk-UA" sz="1900" noProof="0" dirty="0">
            <a:latin typeface="Times New Roman" pitchFamily="18" charset="0"/>
            <a:cs typeface="Times New Roman" pitchFamily="18" charset="0"/>
          </a:endParaRPr>
        </a:p>
      </dgm:t>
    </dgm:pt>
    <dgm:pt modelId="{E7408BAC-0D47-4E38-8B1E-8402D168F42F}" type="parTrans" cxnId="{21716D07-D26C-4449-8AB2-499E852FD58C}">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2062FF93-2799-4548-A921-BD04E203A2E8}" type="sibTrans" cxnId="{21716D07-D26C-4449-8AB2-499E852FD58C}">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E7BDCB84-5A70-4BDD-AAB0-C96C5D5168E0}">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marL="0" indent="0" algn="just">
            <a:lnSpc>
              <a:spcPct val="100000"/>
            </a:lnSpc>
            <a:spcBef>
              <a:spcPts val="0"/>
            </a:spcBef>
            <a:spcAft>
              <a:spcPts val="0"/>
            </a:spcAft>
          </a:pPr>
          <a:r>
            <a:rPr lang="uk-UA" sz="1900" noProof="0" dirty="0" smtClean="0">
              <a:latin typeface="Times New Roman" pitchFamily="18" charset="0"/>
              <a:cs typeface="Times New Roman" pitchFamily="18" charset="0"/>
            </a:rPr>
            <a:t> Аудиторські процедури </a:t>
          </a:r>
          <a:endParaRPr lang="uk-UA" sz="1900" noProof="0" dirty="0">
            <a:latin typeface="Times New Roman" pitchFamily="18" charset="0"/>
            <a:cs typeface="Times New Roman" pitchFamily="18" charset="0"/>
          </a:endParaRPr>
        </a:p>
      </dgm:t>
    </dgm:pt>
    <dgm:pt modelId="{0E7B9AB6-686D-4E97-9728-730B47D742B9}" type="parTrans" cxnId="{FB28F0C3-FCD8-4958-92F0-9AD613FC455C}">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BAAE85F9-CAD6-4C47-B415-B322296E8B4A}" type="sibTrans" cxnId="{FB28F0C3-FCD8-4958-92F0-9AD613FC455C}">
      <dgm:prSet/>
      <dgm:spPr/>
      <dgm:t>
        <a:bodyPr/>
        <a:lstStyle/>
        <a:p>
          <a:pPr marL="0" indent="0" algn="just">
            <a:lnSpc>
              <a:spcPct val="100000"/>
            </a:lnSpc>
            <a:spcBef>
              <a:spcPts val="0"/>
            </a:spcBef>
            <a:spcAft>
              <a:spcPts val="0"/>
            </a:spcAft>
          </a:pPr>
          <a:endParaRPr lang="uk-UA" sz="1900" noProof="0">
            <a:latin typeface="Times New Roman" pitchFamily="18" charset="0"/>
            <a:cs typeface="Times New Roman" pitchFamily="18" charset="0"/>
          </a:endParaRPr>
        </a:p>
      </dgm:t>
    </dgm:pt>
    <dgm:pt modelId="{F198C0D8-BD77-4FE8-8B2E-491D29094C39}" type="pres">
      <dgm:prSet presAssocID="{3A95DFD0-36EA-420A-9DC5-7BB8850AF844}" presName="Name0" presStyleCnt="0">
        <dgm:presLayoutVars>
          <dgm:dir/>
          <dgm:animLvl val="lvl"/>
          <dgm:resizeHandles val="exact"/>
        </dgm:presLayoutVars>
      </dgm:prSet>
      <dgm:spPr/>
      <dgm:t>
        <a:bodyPr/>
        <a:lstStyle/>
        <a:p>
          <a:endParaRPr lang="ru-RU"/>
        </a:p>
      </dgm:t>
    </dgm:pt>
    <dgm:pt modelId="{37E4B788-0A58-40A3-89EC-992CF5486281}" type="pres">
      <dgm:prSet presAssocID="{3BC0C495-88B6-4755-8371-86A42E5600BA}" presName="linNode" presStyleCnt="0"/>
      <dgm:spPr/>
    </dgm:pt>
    <dgm:pt modelId="{ABA6D87E-FFF7-4EB8-838F-349E1CE24476}" type="pres">
      <dgm:prSet presAssocID="{3BC0C495-88B6-4755-8371-86A42E5600BA}" presName="parentText" presStyleLbl="node1" presStyleIdx="0" presStyleCnt="8" custScaleX="16853">
        <dgm:presLayoutVars>
          <dgm:chMax val="1"/>
          <dgm:bulletEnabled val="1"/>
        </dgm:presLayoutVars>
      </dgm:prSet>
      <dgm:spPr>
        <a:prstGeom prst="roundRect">
          <a:avLst/>
        </a:prstGeom>
      </dgm:spPr>
      <dgm:t>
        <a:bodyPr/>
        <a:lstStyle/>
        <a:p>
          <a:endParaRPr lang="ru-RU"/>
        </a:p>
      </dgm:t>
    </dgm:pt>
    <dgm:pt modelId="{323ED8BD-2084-4521-A38E-9CE3FD27F264}" type="pres">
      <dgm:prSet presAssocID="{3BC0C495-88B6-4755-8371-86A42E5600BA}" presName="descendantText" presStyleLbl="alignAccFollowNode1" presStyleIdx="0" presStyleCnt="8" custScaleX="133813">
        <dgm:presLayoutVars>
          <dgm:bulletEnabled val="1"/>
        </dgm:presLayoutVars>
      </dgm:prSet>
      <dgm:spPr/>
      <dgm:t>
        <a:bodyPr/>
        <a:lstStyle/>
        <a:p>
          <a:endParaRPr lang="ru-RU"/>
        </a:p>
      </dgm:t>
    </dgm:pt>
    <dgm:pt modelId="{32A2B2DD-978F-42BC-9E32-F265F72AE36D}" type="pres">
      <dgm:prSet presAssocID="{4E81E13D-ACB9-4946-921A-D1F89876F636}" presName="sp" presStyleCnt="0"/>
      <dgm:spPr/>
    </dgm:pt>
    <dgm:pt modelId="{09C0E547-F418-4BD7-8A2B-E6AEA763283B}" type="pres">
      <dgm:prSet presAssocID="{EFDC161F-4055-47DC-B9A3-7C29FAE7672C}" presName="linNode" presStyleCnt="0"/>
      <dgm:spPr/>
    </dgm:pt>
    <dgm:pt modelId="{C4DA7331-D8E9-4BBD-9BA1-0B095327D8A5}" type="pres">
      <dgm:prSet presAssocID="{EFDC161F-4055-47DC-B9A3-7C29FAE7672C}" presName="parentText" presStyleLbl="node1" presStyleIdx="1" presStyleCnt="8" custScaleX="16853">
        <dgm:presLayoutVars>
          <dgm:chMax val="1"/>
          <dgm:bulletEnabled val="1"/>
        </dgm:presLayoutVars>
      </dgm:prSet>
      <dgm:spPr>
        <a:prstGeom prst="roundRect">
          <a:avLst/>
        </a:prstGeom>
      </dgm:spPr>
      <dgm:t>
        <a:bodyPr/>
        <a:lstStyle/>
        <a:p>
          <a:endParaRPr lang="ru-RU"/>
        </a:p>
      </dgm:t>
    </dgm:pt>
    <dgm:pt modelId="{0DCE7DFE-90C3-4FC3-9C17-20F56B75CDFC}" type="pres">
      <dgm:prSet presAssocID="{EFDC161F-4055-47DC-B9A3-7C29FAE7672C}" presName="descendantText" presStyleLbl="alignAccFollowNode1" presStyleIdx="1" presStyleCnt="8" custScaleX="133813">
        <dgm:presLayoutVars>
          <dgm:bulletEnabled val="1"/>
        </dgm:presLayoutVars>
      </dgm:prSet>
      <dgm:spPr/>
      <dgm:t>
        <a:bodyPr/>
        <a:lstStyle/>
        <a:p>
          <a:endParaRPr lang="ru-RU"/>
        </a:p>
      </dgm:t>
    </dgm:pt>
    <dgm:pt modelId="{9556A653-F5AA-4002-B39A-7C2991F6C795}" type="pres">
      <dgm:prSet presAssocID="{D64BD395-1C9B-4C4C-849A-7FA5C5264244}" presName="sp" presStyleCnt="0"/>
      <dgm:spPr/>
    </dgm:pt>
    <dgm:pt modelId="{C4D5FD6F-5C0D-4B6D-A0DC-F2497877EC0B}" type="pres">
      <dgm:prSet presAssocID="{ACB15C4B-470E-41CB-86E5-08BE6168CED4}" presName="linNode" presStyleCnt="0"/>
      <dgm:spPr/>
    </dgm:pt>
    <dgm:pt modelId="{DD92F290-BE89-4357-93E6-FABA0118D10C}" type="pres">
      <dgm:prSet presAssocID="{ACB15C4B-470E-41CB-86E5-08BE6168CED4}" presName="parentText" presStyleLbl="node1" presStyleIdx="2" presStyleCnt="8" custScaleX="16853">
        <dgm:presLayoutVars>
          <dgm:chMax val="1"/>
          <dgm:bulletEnabled val="1"/>
        </dgm:presLayoutVars>
      </dgm:prSet>
      <dgm:spPr>
        <a:prstGeom prst="roundRect">
          <a:avLst/>
        </a:prstGeom>
      </dgm:spPr>
      <dgm:t>
        <a:bodyPr/>
        <a:lstStyle/>
        <a:p>
          <a:endParaRPr lang="ru-RU"/>
        </a:p>
      </dgm:t>
    </dgm:pt>
    <dgm:pt modelId="{2F190D30-70B0-42AE-B241-15D472703EED}" type="pres">
      <dgm:prSet presAssocID="{ACB15C4B-470E-41CB-86E5-08BE6168CED4}" presName="descendantText" presStyleLbl="alignAccFollowNode1" presStyleIdx="2" presStyleCnt="8" custScaleX="133813">
        <dgm:presLayoutVars>
          <dgm:bulletEnabled val="1"/>
        </dgm:presLayoutVars>
      </dgm:prSet>
      <dgm:spPr/>
      <dgm:t>
        <a:bodyPr/>
        <a:lstStyle/>
        <a:p>
          <a:endParaRPr lang="ru-RU"/>
        </a:p>
      </dgm:t>
    </dgm:pt>
    <dgm:pt modelId="{22359086-AD75-42F8-8E0F-4F5BC0EB867C}" type="pres">
      <dgm:prSet presAssocID="{962BD45E-2A63-43B4-9618-0EF02F30CCE5}" presName="sp" presStyleCnt="0"/>
      <dgm:spPr/>
    </dgm:pt>
    <dgm:pt modelId="{76D8879D-ECBF-4020-A8D5-A7794AA9FB9C}" type="pres">
      <dgm:prSet presAssocID="{E0192485-8671-4E54-80F4-E44AA169D1CC}" presName="linNode" presStyleCnt="0"/>
      <dgm:spPr/>
    </dgm:pt>
    <dgm:pt modelId="{1A35A1F1-AFB9-4C68-A8D1-1536DFDD3ABA}" type="pres">
      <dgm:prSet presAssocID="{E0192485-8671-4E54-80F4-E44AA169D1CC}" presName="parentText" presStyleLbl="node1" presStyleIdx="3" presStyleCnt="8" custScaleX="16853">
        <dgm:presLayoutVars>
          <dgm:chMax val="1"/>
          <dgm:bulletEnabled val="1"/>
        </dgm:presLayoutVars>
      </dgm:prSet>
      <dgm:spPr>
        <a:prstGeom prst="roundRect">
          <a:avLst/>
        </a:prstGeom>
      </dgm:spPr>
      <dgm:t>
        <a:bodyPr/>
        <a:lstStyle/>
        <a:p>
          <a:endParaRPr lang="ru-RU"/>
        </a:p>
      </dgm:t>
    </dgm:pt>
    <dgm:pt modelId="{82721516-F7A4-4CAF-8580-481E330E46E5}" type="pres">
      <dgm:prSet presAssocID="{E0192485-8671-4E54-80F4-E44AA169D1CC}" presName="descendantText" presStyleLbl="alignAccFollowNode1" presStyleIdx="3" presStyleCnt="8" custScaleX="133813">
        <dgm:presLayoutVars>
          <dgm:bulletEnabled val="1"/>
        </dgm:presLayoutVars>
      </dgm:prSet>
      <dgm:spPr/>
      <dgm:t>
        <a:bodyPr/>
        <a:lstStyle/>
        <a:p>
          <a:endParaRPr lang="ru-RU"/>
        </a:p>
      </dgm:t>
    </dgm:pt>
    <dgm:pt modelId="{37A5DEB2-8AA3-41AE-A33A-A7C2C19C538B}" type="pres">
      <dgm:prSet presAssocID="{2D0439A3-C7DC-4859-AAB6-47C886C3ADC9}" presName="sp" presStyleCnt="0"/>
      <dgm:spPr/>
    </dgm:pt>
    <dgm:pt modelId="{37DC0A57-489E-42FA-8BDE-8AA114198B28}" type="pres">
      <dgm:prSet presAssocID="{FE1AB2AC-4901-45F3-BEFD-09E55F22A1F0}" presName="linNode" presStyleCnt="0"/>
      <dgm:spPr/>
    </dgm:pt>
    <dgm:pt modelId="{969BEE1C-CB00-4902-AF93-F2CAFE793080}" type="pres">
      <dgm:prSet presAssocID="{FE1AB2AC-4901-45F3-BEFD-09E55F22A1F0}" presName="parentText" presStyleLbl="node1" presStyleIdx="4" presStyleCnt="8" custScaleX="16853">
        <dgm:presLayoutVars>
          <dgm:chMax val="1"/>
          <dgm:bulletEnabled val="1"/>
        </dgm:presLayoutVars>
      </dgm:prSet>
      <dgm:spPr>
        <a:prstGeom prst="roundRect">
          <a:avLst/>
        </a:prstGeom>
      </dgm:spPr>
      <dgm:t>
        <a:bodyPr/>
        <a:lstStyle/>
        <a:p>
          <a:endParaRPr lang="ru-RU"/>
        </a:p>
      </dgm:t>
    </dgm:pt>
    <dgm:pt modelId="{5BFB738A-CC35-4DF3-B261-1A24FE5B07E3}" type="pres">
      <dgm:prSet presAssocID="{FE1AB2AC-4901-45F3-BEFD-09E55F22A1F0}" presName="descendantText" presStyleLbl="alignAccFollowNode1" presStyleIdx="4" presStyleCnt="8" custScaleX="133813">
        <dgm:presLayoutVars>
          <dgm:bulletEnabled val="1"/>
        </dgm:presLayoutVars>
      </dgm:prSet>
      <dgm:spPr/>
      <dgm:t>
        <a:bodyPr/>
        <a:lstStyle/>
        <a:p>
          <a:endParaRPr lang="ru-RU"/>
        </a:p>
      </dgm:t>
    </dgm:pt>
    <dgm:pt modelId="{1C6CEC18-A3C1-4384-AD08-55B1F9509AE2}" type="pres">
      <dgm:prSet presAssocID="{8006BD1C-7B54-484C-BA85-07536C1F26CC}" presName="sp" presStyleCnt="0"/>
      <dgm:spPr/>
    </dgm:pt>
    <dgm:pt modelId="{12B3C4C2-E3AA-42DB-A040-A1C0BBFDBEB4}" type="pres">
      <dgm:prSet presAssocID="{FC7B5D07-FCEA-440A-8864-2CE2DF8DB24E}" presName="linNode" presStyleCnt="0"/>
      <dgm:spPr/>
    </dgm:pt>
    <dgm:pt modelId="{CE51218E-0631-4639-8F4E-AA2CA029C86D}" type="pres">
      <dgm:prSet presAssocID="{FC7B5D07-FCEA-440A-8864-2CE2DF8DB24E}" presName="parentText" presStyleLbl="node1" presStyleIdx="5" presStyleCnt="8" custScaleX="16853">
        <dgm:presLayoutVars>
          <dgm:chMax val="1"/>
          <dgm:bulletEnabled val="1"/>
        </dgm:presLayoutVars>
      </dgm:prSet>
      <dgm:spPr>
        <a:prstGeom prst="roundRect">
          <a:avLst/>
        </a:prstGeom>
      </dgm:spPr>
      <dgm:t>
        <a:bodyPr/>
        <a:lstStyle/>
        <a:p>
          <a:endParaRPr lang="ru-RU"/>
        </a:p>
      </dgm:t>
    </dgm:pt>
    <dgm:pt modelId="{DB2A5D0D-366D-4926-B646-CCADB6982684}" type="pres">
      <dgm:prSet presAssocID="{FC7B5D07-FCEA-440A-8864-2CE2DF8DB24E}" presName="descendantText" presStyleLbl="alignAccFollowNode1" presStyleIdx="5" presStyleCnt="8" custScaleX="133813">
        <dgm:presLayoutVars>
          <dgm:bulletEnabled val="1"/>
        </dgm:presLayoutVars>
      </dgm:prSet>
      <dgm:spPr/>
      <dgm:t>
        <a:bodyPr/>
        <a:lstStyle/>
        <a:p>
          <a:endParaRPr lang="ru-RU"/>
        </a:p>
      </dgm:t>
    </dgm:pt>
    <dgm:pt modelId="{4E8169E7-75BD-4319-B998-FE13429110E1}" type="pres">
      <dgm:prSet presAssocID="{2062FF93-2799-4548-A921-BD04E203A2E8}" presName="sp" presStyleCnt="0"/>
      <dgm:spPr/>
    </dgm:pt>
    <dgm:pt modelId="{CAEE6018-E863-43BF-AD21-D25A2A1CFBB6}" type="pres">
      <dgm:prSet presAssocID="{D734EEF7-410D-4899-B7A8-554BE9FF4FEF}" presName="linNode" presStyleCnt="0"/>
      <dgm:spPr/>
    </dgm:pt>
    <dgm:pt modelId="{8295BECC-05F1-4999-836F-F6E5C17F3F94}" type="pres">
      <dgm:prSet presAssocID="{D734EEF7-410D-4899-B7A8-554BE9FF4FEF}" presName="parentText" presStyleLbl="node1" presStyleIdx="6" presStyleCnt="8" custScaleX="16853">
        <dgm:presLayoutVars>
          <dgm:chMax val="1"/>
          <dgm:bulletEnabled val="1"/>
        </dgm:presLayoutVars>
      </dgm:prSet>
      <dgm:spPr>
        <a:prstGeom prst="roundRect">
          <a:avLst/>
        </a:prstGeom>
      </dgm:spPr>
      <dgm:t>
        <a:bodyPr/>
        <a:lstStyle/>
        <a:p>
          <a:endParaRPr lang="ru-RU"/>
        </a:p>
      </dgm:t>
    </dgm:pt>
    <dgm:pt modelId="{E59E4803-07C2-4179-AACB-8A10879C10DD}" type="pres">
      <dgm:prSet presAssocID="{D734EEF7-410D-4899-B7A8-554BE9FF4FEF}" presName="descendantText" presStyleLbl="alignAccFollowNode1" presStyleIdx="6" presStyleCnt="8" custScaleX="133813">
        <dgm:presLayoutVars>
          <dgm:bulletEnabled val="1"/>
        </dgm:presLayoutVars>
      </dgm:prSet>
      <dgm:spPr/>
      <dgm:t>
        <a:bodyPr/>
        <a:lstStyle/>
        <a:p>
          <a:endParaRPr lang="ru-RU"/>
        </a:p>
      </dgm:t>
    </dgm:pt>
    <dgm:pt modelId="{098B94FB-7256-4017-AD09-2040C2802CD8}" type="pres">
      <dgm:prSet presAssocID="{47AC198C-CBB4-42DC-A19A-1292A832CB27}" presName="sp" presStyleCnt="0"/>
      <dgm:spPr/>
    </dgm:pt>
    <dgm:pt modelId="{989267B5-DE44-4688-A538-9D5111C13D30}" type="pres">
      <dgm:prSet presAssocID="{5F6D4F49-5D62-4C5E-9E36-E040B163A83E}" presName="linNode" presStyleCnt="0"/>
      <dgm:spPr/>
    </dgm:pt>
    <dgm:pt modelId="{F92CABD8-E2D0-4764-9E12-18BB098909FD}" type="pres">
      <dgm:prSet presAssocID="{5F6D4F49-5D62-4C5E-9E36-E040B163A83E}" presName="parentText" presStyleLbl="node1" presStyleIdx="7" presStyleCnt="8" custScaleX="16853">
        <dgm:presLayoutVars>
          <dgm:chMax val="1"/>
          <dgm:bulletEnabled val="1"/>
        </dgm:presLayoutVars>
      </dgm:prSet>
      <dgm:spPr>
        <a:prstGeom prst="roundRect">
          <a:avLst/>
        </a:prstGeom>
      </dgm:spPr>
      <dgm:t>
        <a:bodyPr/>
        <a:lstStyle/>
        <a:p>
          <a:endParaRPr lang="ru-RU"/>
        </a:p>
      </dgm:t>
    </dgm:pt>
    <dgm:pt modelId="{A05BE835-F811-4BBB-87F2-073E3E889A7A}" type="pres">
      <dgm:prSet presAssocID="{5F6D4F49-5D62-4C5E-9E36-E040B163A83E}" presName="descendantText" presStyleLbl="alignAccFollowNode1" presStyleIdx="7" presStyleCnt="8" custScaleX="133813">
        <dgm:presLayoutVars>
          <dgm:bulletEnabled val="1"/>
        </dgm:presLayoutVars>
      </dgm:prSet>
      <dgm:spPr/>
      <dgm:t>
        <a:bodyPr/>
        <a:lstStyle/>
        <a:p>
          <a:endParaRPr lang="ru-RU"/>
        </a:p>
      </dgm:t>
    </dgm:pt>
  </dgm:ptLst>
  <dgm:cxnLst>
    <dgm:cxn modelId="{76C4C122-E5F6-44DD-AA3D-94B1894C08A2}" type="presOf" srcId="{FE1AB2AC-4901-45F3-BEFD-09E55F22A1F0}" destId="{969BEE1C-CB00-4902-AF93-F2CAFE793080}" srcOrd="0" destOrd="0" presId="urn:microsoft.com/office/officeart/2005/8/layout/vList5"/>
    <dgm:cxn modelId="{D1321E90-CFB0-46F7-9029-076DC3804E21}" type="presOf" srcId="{3A95DFD0-36EA-420A-9DC5-7BB8850AF844}" destId="{F198C0D8-BD77-4FE8-8B2E-491D29094C39}" srcOrd="0" destOrd="0" presId="urn:microsoft.com/office/officeart/2005/8/layout/vList5"/>
    <dgm:cxn modelId="{BD090293-9A21-481F-84AC-F60476D9DC52}" srcId="{3A95DFD0-36EA-420A-9DC5-7BB8850AF844}" destId="{5F6D4F49-5D62-4C5E-9E36-E040B163A83E}" srcOrd="7" destOrd="0" parTransId="{B9F8135F-54FD-4A8D-8545-C5383F3F86FF}" sibTransId="{72476651-D938-4352-ABA7-CA905983C8B3}"/>
    <dgm:cxn modelId="{00B5681E-99E5-4C50-ADBA-834E66586CBE}" type="presOf" srcId="{44927D11-F4E1-4BCE-8EA7-6AB6E06E3D48}" destId="{323ED8BD-2084-4521-A38E-9CE3FD27F264}" srcOrd="0" destOrd="0" presId="urn:microsoft.com/office/officeart/2005/8/layout/vList5"/>
    <dgm:cxn modelId="{35EDD15A-3CED-4267-9707-E66ED142C5F4}" srcId="{3A95DFD0-36EA-420A-9DC5-7BB8850AF844}" destId="{E0192485-8671-4E54-80F4-E44AA169D1CC}" srcOrd="3" destOrd="0" parTransId="{8879569D-BE18-4A6F-887C-E321091CE975}" sibTransId="{2D0439A3-C7DC-4859-AAB6-47C886C3ADC9}"/>
    <dgm:cxn modelId="{3618B63E-E321-4159-AFAF-7FA8E3BE6B83}" srcId="{3A95DFD0-36EA-420A-9DC5-7BB8850AF844}" destId="{3BC0C495-88B6-4755-8371-86A42E5600BA}" srcOrd="0" destOrd="0" parTransId="{5D94DD26-59ED-4510-9853-4B3D5F86365D}" sibTransId="{4E81E13D-ACB9-4946-921A-D1F89876F636}"/>
    <dgm:cxn modelId="{BBB988E9-14FC-41B6-8F01-72B220E202A3}" type="presOf" srcId="{D734EEF7-410D-4899-B7A8-554BE9FF4FEF}" destId="{8295BECC-05F1-4999-836F-F6E5C17F3F94}" srcOrd="0" destOrd="0" presId="urn:microsoft.com/office/officeart/2005/8/layout/vList5"/>
    <dgm:cxn modelId="{1A1F3C19-C5E1-4AE9-BD60-3BBF4F0C28CF}" type="presOf" srcId="{E57B8CB7-E6E1-457F-A0F0-57B6FCB09AA1}" destId="{82721516-F7A4-4CAF-8580-481E330E46E5}" srcOrd="0" destOrd="0" presId="urn:microsoft.com/office/officeart/2005/8/layout/vList5"/>
    <dgm:cxn modelId="{32746E86-37DE-41C2-816C-3B8919D860B2}" type="presOf" srcId="{67660A68-23AB-482E-823E-F60BE3758990}" destId="{2F190D30-70B0-42AE-B241-15D472703EED}" srcOrd="0" destOrd="0" presId="urn:microsoft.com/office/officeart/2005/8/layout/vList5"/>
    <dgm:cxn modelId="{C2F6239C-B729-451A-BE47-AE5F7B8C40AC}" srcId="{EFDC161F-4055-47DC-B9A3-7C29FAE7672C}" destId="{71103F40-2FE6-4FE7-8947-66B7CEEADCD3}" srcOrd="0" destOrd="0" parTransId="{80B09C1A-D359-452C-B228-76E68636F0AC}" sibTransId="{1EAD2E69-5802-4627-A3DC-74BB51FD957A}"/>
    <dgm:cxn modelId="{B9D6F6E1-E184-47D2-9FAF-2789D3A67D57}" srcId="{3BC0C495-88B6-4755-8371-86A42E5600BA}" destId="{44927D11-F4E1-4BCE-8EA7-6AB6E06E3D48}" srcOrd="0" destOrd="0" parTransId="{E72D11C2-440C-4FF3-958F-F9A756476F41}" sibTransId="{BC016A28-3AA7-4B54-8AC3-29E54360C59A}"/>
    <dgm:cxn modelId="{1A3FAFAF-4F8C-4045-8A7E-4590A57A9CFE}" srcId="{E0192485-8671-4E54-80F4-E44AA169D1CC}" destId="{E57B8CB7-E6E1-457F-A0F0-57B6FCB09AA1}" srcOrd="0" destOrd="0" parTransId="{B301273E-E4AE-4715-A14D-486871F4E077}" sibTransId="{F888C5CE-CCC2-44A2-BCE1-BDA665C65873}"/>
    <dgm:cxn modelId="{E1B1EDFE-420E-40FA-8A5C-4729B57D6842}" srcId="{3A95DFD0-36EA-420A-9DC5-7BB8850AF844}" destId="{ACB15C4B-470E-41CB-86E5-08BE6168CED4}" srcOrd="2" destOrd="0" parTransId="{00338D4C-3CCA-446E-883F-1B086794185A}" sibTransId="{962BD45E-2A63-43B4-9618-0EF02F30CCE5}"/>
    <dgm:cxn modelId="{320F0CC0-CE5A-4754-9C4E-1EE029037321}" srcId="{3A95DFD0-36EA-420A-9DC5-7BB8850AF844}" destId="{D734EEF7-410D-4899-B7A8-554BE9FF4FEF}" srcOrd="6" destOrd="0" parTransId="{74D8507F-B543-4C6F-ABFE-786EE5D1B0BD}" sibTransId="{47AC198C-CBB4-42DC-A19A-1292A832CB27}"/>
    <dgm:cxn modelId="{98AE1DF0-DF45-443F-8B4E-57A5BBA916E9}" type="presOf" srcId="{3BC0C495-88B6-4755-8371-86A42E5600BA}" destId="{ABA6D87E-FFF7-4EB8-838F-349E1CE24476}" srcOrd="0" destOrd="0" presId="urn:microsoft.com/office/officeart/2005/8/layout/vList5"/>
    <dgm:cxn modelId="{C1D8F827-3C35-40B4-8C73-8940CF2B5EC7}" srcId="{ACB15C4B-470E-41CB-86E5-08BE6168CED4}" destId="{67660A68-23AB-482E-823E-F60BE3758990}" srcOrd="0" destOrd="0" parTransId="{C75634C9-E560-4ED5-91FB-F722CA008716}" sibTransId="{BDBC4773-18CA-42E9-A4A3-25F54EEC46D9}"/>
    <dgm:cxn modelId="{904ECAEA-3A4C-478F-91C5-245027A45F3B}" type="presOf" srcId="{2051452A-BBA5-43EB-A11C-28F95453B416}" destId="{5BFB738A-CC35-4DF3-B261-1A24FE5B07E3}" srcOrd="0" destOrd="0" presId="urn:microsoft.com/office/officeart/2005/8/layout/vList5"/>
    <dgm:cxn modelId="{FB63803D-26D9-4936-8D11-044941EE0107}" srcId="{FE1AB2AC-4901-45F3-BEFD-09E55F22A1F0}" destId="{2051452A-BBA5-43EB-A11C-28F95453B416}" srcOrd="0" destOrd="0" parTransId="{CCFB42B0-BE6C-4913-8244-5AF136C7FD7C}" sibTransId="{366DE8DE-5375-4EF6-B3AE-13B8365FE93F}"/>
    <dgm:cxn modelId="{9A3BF4B4-C3C4-431C-8DBD-E0ACD11DCCCD}" type="presOf" srcId="{E0192485-8671-4E54-80F4-E44AA169D1CC}" destId="{1A35A1F1-AFB9-4C68-A8D1-1536DFDD3ABA}" srcOrd="0" destOrd="0" presId="urn:microsoft.com/office/officeart/2005/8/layout/vList5"/>
    <dgm:cxn modelId="{0B5CBBFF-FB84-4EBB-B914-BF43D1E2B306}" srcId="{5F6D4F49-5D62-4C5E-9E36-E040B163A83E}" destId="{F7F910D7-7CE8-41F9-BAF5-6EBE5434BA7E}" srcOrd="0" destOrd="0" parTransId="{DB33E447-2703-4FCF-BED0-7D07BB9FBDAF}" sibTransId="{B597B355-485F-4175-9E6C-5A8BE78680C8}"/>
    <dgm:cxn modelId="{AB403820-EE13-4E6D-833C-EB0D3E761FB2}" srcId="{3A95DFD0-36EA-420A-9DC5-7BB8850AF844}" destId="{EFDC161F-4055-47DC-B9A3-7C29FAE7672C}" srcOrd="1" destOrd="0" parTransId="{E16650E3-08A0-456C-A83A-390CE6424484}" sibTransId="{D64BD395-1C9B-4C4C-849A-7FA5C5264244}"/>
    <dgm:cxn modelId="{3A041FF5-E8BE-46D6-8D15-5E207CC55DF0}" type="presOf" srcId="{ACB15C4B-470E-41CB-86E5-08BE6168CED4}" destId="{DD92F290-BE89-4357-93E6-FABA0118D10C}" srcOrd="0" destOrd="0" presId="urn:microsoft.com/office/officeart/2005/8/layout/vList5"/>
    <dgm:cxn modelId="{EB8CF716-DF8F-4A1F-AC29-86A9961DE746}" type="presOf" srcId="{71103F40-2FE6-4FE7-8947-66B7CEEADCD3}" destId="{0DCE7DFE-90C3-4FC3-9C17-20F56B75CDFC}" srcOrd="0" destOrd="0" presId="urn:microsoft.com/office/officeart/2005/8/layout/vList5"/>
    <dgm:cxn modelId="{6618DDBA-48E5-4344-A412-1B333DE370AD}" srcId="{3A95DFD0-36EA-420A-9DC5-7BB8850AF844}" destId="{FE1AB2AC-4901-45F3-BEFD-09E55F22A1F0}" srcOrd="4" destOrd="0" parTransId="{C66659FD-932D-451D-ADB2-79B3025BA049}" sibTransId="{8006BD1C-7B54-484C-BA85-07536C1F26CC}"/>
    <dgm:cxn modelId="{85D687A8-9BFA-4A61-9162-8835F93FC6C3}" type="presOf" srcId="{5F6D4F49-5D62-4C5E-9E36-E040B163A83E}" destId="{F92CABD8-E2D0-4764-9E12-18BB098909FD}" srcOrd="0" destOrd="0" presId="urn:microsoft.com/office/officeart/2005/8/layout/vList5"/>
    <dgm:cxn modelId="{FB28F0C3-FCD8-4958-92F0-9AD613FC455C}" srcId="{FC7B5D07-FCEA-440A-8864-2CE2DF8DB24E}" destId="{E7BDCB84-5A70-4BDD-AAB0-C96C5D5168E0}" srcOrd="0" destOrd="0" parTransId="{0E7B9AB6-686D-4E97-9728-730B47D742B9}" sibTransId="{BAAE85F9-CAD6-4C47-B415-B322296E8B4A}"/>
    <dgm:cxn modelId="{74065A5D-1AD7-4970-9AEC-9009E2B5840B}" type="presOf" srcId="{FC7B5D07-FCEA-440A-8864-2CE2DF8DB24E}" destId="{CE51218E-0631-4639-8F4E-AA2CA029C86D}" srcOrd="0" destOrd="0" presId="urn:microsoft.com/office/officeart/2005/8/layout/vList5"/>
    <dgm:cxn modelId="{AD5CE543-D76E-4332-9715-CF80B59BCD05}" type="presOf" srcId="{64D820C7-5D1C-4C19-8280-5B07E3E7A6F8}" destId="{E59E4803-07C2-4179-AACB-8A10879C10DD}" srcOrd="0" destOrd="0" presId="urn:microsoft.com/office/officeart/2005/8/layout/vList5"/>
    <dgm:cxn modelId="{21716D07-D26C-4449-8AB2-499E852FD58C}" srcId="{3A95DFD0-36EA-420A-9DC5-7BB8850AF844}" destId="{FC7B5D07-FCEA-440A-8864-2CE2DF8DB24E}" srcOrd="5" destOrd="0" parTransId="{E7408BAC-0D47-4E38-8B1E-8402D168F42F}" sibTransId="{2062FF93-2799-4548-A921-BD04E203A2E8}"/>
    <dgm:cxn modelId="{06BED7C1-89F1-40A8-9175-865D3CD819CF}" type="presOf" srcId="{F7F910D7-7CE8-41F9-BAF5-6EBE5434BA7E}" destId="{A05BE835-F811-4BBB-87F2-073E3E889A7A}" srcOrd="0" destOrd="0" presId="urn:microsoft.com/office/officeart/2005/8/layout/vList5"/>
    <dgm:cxn modelId="{9E817ED9-6017-4398-896E-017C7B71F8BB}" type="presOf" srcId="{E7BDCB84-5A70-4BDD-AAB0-C96C5D5168E0}" destId="{DB2A5D0D-366D-4926-B646-CCADB6982684}" srcOrd="0" destOrd="0" presId="urn:microsoft.com/office/officeart/2005/8/layout/vList5"/>
    <dgm:cxn modelId="{83FEEC9E-F457-41AB-BBA5-B5CDD57C587A}" type="presOf" srcId="{EFDC161F-4055-47DC-B9A3-7C29FAE7672C}" destId="{C4DA7331-D8E9-4BBD-9BA1-0B095327D8A5}" srcOrd="0" destOrd="0" presId="urn:microsoft.com/office/officeart/2005/8/layout/vList5"/>
    <dgm:cxn modelId="{D2D53DAD-D902-4CE5-8A68-C37035C778D2}" srcId="{D734EEF7-410D-4899-B7A8-554BE9FF4FEF}" destId="{64D820C7-5D1C-4C19-8280-5B07E3E7A6F8}" srcOrd="0" destOrd="0" parTransId="{2831DB54-3322-48F5-8075-E6A9D4A1255D}" sibTransId="{30272162-C1E9-4F52-8D7B-9B92DDAA27C6}"/>
    <dgm:cxn modelId="{154AAC48-D33C-4E2F-9C26-DC3C62719A13}" type="presParOf" srcId="{F198C0D8-BD77-4FE8-8B2E-491D29094C39}" destId="{37E4B788-0A58-40A3-89EC-992CF5486281}" srcOrd="0" destOrd="0" presId="urn:microsoft.com/office/officeart/2005/8/layout/vList5"/>
    <dgm:cxn modelId="{624F1F98-D725-4BDB-91CA-C373ED0C0EE1}" type="presParOf" srcId="{37E4B788-0A58-40A3-89EC-992CF5486281}" destId="{ABA6D87E-FFF7-4EB8-838F-349E1CE24476}" srcOrd="0" destOrd="0" presId="urn:microsoft.com/office/officeart/2005/8/layout/vList5"/>
    <dgm:cxn modelId="{B3E3A372-4B7B-4520-82F8-C032799D9A6A}" type="presParOf" srcId="{37E4B788-0A58-40A3-89EC-992CF5486281}" destId="{323ED8BD-2084-4521-A38E-9CE3FD27F264}" srcOrd="1" destOrd="0" presId="urn:microsoft.com/office/officeart/2005/8/layout/vList5"/>
    <dgm:cxn modelId="{4054B97B-44DE-454D-980B-7F5C7ACACA55}" type="presParOf" srcId="{F198C0D8-BD77-4FE8-8B2E-491D29094C39}" destId="{32A2B2DD-978F-42BC-9E32-F265F72AE36D}" srcOrd="1" destOrd="0" presId="urn:microsoft.com/office/officeart/2005/8/layout/vList5"/>
    <dgm:cxn modelId="{AD6C2DB5-312A-4B2A-8215-FAE7FA2A79C7}" type="presParOf" srcId="{F198C0D8-BD77-4FE8-8B2E-491D29094C39}" destId="{09C0E547-F418-4BD7-8A2B-E6AEA763283B}" srcOrd="2" destOrd="0" presId="urn:microsoft.com/office/officeart/2005/8/layout/vList5"/>
    <dgm:cxn modelId="{0EE6A67E-ACB5-4085-B242-18DDFFDDE651}" type="presParOf" srcId="{09C0E547-F418-4BD7-8A2B-E6AEA763283B}" destId="{C4DA7331-D8E9-4BBD-9BA1-0B095327D8A5}" srcOrd="0" destOrd="0" presId="urn:microsoft.com/office/officeart/2005/8/layout/vList5"/>
    <dgm:cxn modelId="{5A405C04-3813-4BC4-AECD-2CB76CA01FCA}" type="presParOf" srcId="{09C0E547-F418-4BD7-8A2B-E6AEA763283B}" destId="{0DCE7DFE-90C3-4FC3-9C17-20F56B75CDFC}" srcOrd="1" destOrd="0" presId="urn:microsoft.com/office/officeart/2005/8/layout/vList5"/>
    <dgm:cxn modelId="{D3D8DBAA-0FFF-4A9D-A6ED-E4841E9CF8E1}" type="presParOf" srcId="{F198C0D8-BD77-4FE8-8B2E-491D29094C39}" destId="{9556A653-F5AA-4002-B39A-7C2991F6C795}" srcOrd="3" destOrd="0" presId="urn:microsoft.com/office/officeart/2005/8/layout/vList5"/>
    <dgm:cxn modelId="{D5E637B2-8564-4BCF-BD0C-E10955F39B16}" type="presParOf" srcId="{F198C0D8-BD77-4FE8-8B2E-491D29094C39}" destId="{C4D5FD6F-5C0D-4B6D-A0DC-F2497877EC0B}" srcOrd="4" destOrd="0" presId="urn:microsoft.com/office/officeart/2005/8/layout/vList5"/>
    <dgm:cxn modelId="{6F2E4EA1-86C4-4540-95CA-C68A9E076B09}" type="presParOf" srcId="{C4D5FD6F-5C0D-4B6D-A0DC-F2497877EC0B}" destId="{DD92F290-BE89-4357-93E6-FABA0118D10C}" srcOrd="0" destOrd="0" presId="urn:microsoft.com/office/officeart/2005/8/layout/vList5"/>
    <dgm:cxn modelId="{4FB2E01C-0F8F-4393-8A47-BE72578904D0}" type="presParOf" srcId="{C4D5FD6F-5C0D-4B6D-A0DC-F2497877EC0B}" destId="{2F190D30-70B0-42AE-B241-15D472703EED}" srcOrd="1" destOrd="0" presId="urn:microsoft.com/office/officeart/2005/8/layout/vList5"/>
    <dgm:cxn modelId="{E8E91D81-C073-4965-9732-551180CE4F21}" type="presParOf" srcId="{F198C0D8-BD77-4FE8-8B2E-491D29094C39}" destId="{22359086-AD75-42F8-8E0F-4F5BC0EB867C}" srcOrd="5" destOrd="0" presId="urn:microsoft.com/office/officeart/2005/8/layout/vList5"/>
    <dgm:cxn modelId="{FA57DEDD-E9A4-4DEA-9AD6-9999806B6C36}" type="presParOf" srcId="{F198C0D8-BD77-4FE8-8B2E-491D29094C39}" destId="{76D8879D-ECBF-4020-A8D5-A7794AA9FB9C}" srcOrd="6" destOrd="0" presId="urn:microsoft.com/office/officeart/2005/8/layout/vList5"/>
    <dgm:cxn modelId="{64B210BA-6D9A-423D-A64E-85E99817EA0E}" type="presParOf" srcId="{76D8879D-ECBF-4020-A8D5-A7794AA9FB9C}" destId="{1A35A1F1-AFB9-4C68-A8D1-1536DFDD3ABA}" srcOrd="0" destOrd="0" presId="urn:microsoft.com/office/officeart/2005/8/layout/vList5"/>
    <dgm:cxn modelId="{BD817699-5C41-44C8-B46B-90253F3AE09D}" type="presParOf" srcId="{76D8879D-ECBF-4020-A8D5-A7794AA9FB9C}" destId="{82721516-F7A4-4CAF-8580-481E330E46E5}" srcOrd="1" destOrd="0" presId="urn:microsoft.com/office/officeart/2005/8/layout/vList5"/>
    <dgm:cxn modelId="{AD7AA3CF-75BF-44A0-A9DA-1FDBDA5795FC}" type="presParOf" srcId="{F198C0D8-BD77-4FE8-8B2E-491D29094C39}" destId="{37A5DEB2-8AA3-41AE-A33A-A7C2C19C538B}" srcOrd="7" destOrd="0" presId="urn:microsoft.com/office/officeart/2005/8/layout/vList5"/>
    <dgm:cxn modelId="{8B113878-916D-4A23-879D-4B80B29515BF}" type="presParOf" srcId="{F198C0D8-BD77-4FE8-8B2E-491D29094C39}" destId="{37DC0A57-489E-42FA-8BDE-8AA114198B28}" srcOrd="8" destOrd="0" presId="urn:microsoft.com/office/officeart/2005/8/layout/vList5"/>
    <dgm:cxn modelId="{48F11D84-CC06-4DE8-BCE1-E23D6A811DA4}" type="presParOf" srcId="{37DC0A57-489E-42FA-8BDE-8AA114198B28}" destId="{969BEE1C-CB00-4902-AF93-F2CAFE793080}" srcOrd="0" destOrd="0" presId="urn:microsoft.com/office/officeart/2005/8/layout/vList5"/>
    <dgm:cxn modelId="{C10CE383-CEE8-4529-AE51-38FC70F8EDDF}" type="presParOf" srcId="{37DC0A57-489E-42FA-8BDE-8AA114198B28}" destId="{5BFB738A-CC35-4DF3-B261-1A24FE5B07E3}" srcOrd="1" destOrd="0" presId="urn:microsoft.com/office/officeart/2005/8/layout/vList5"/>
    <dgm:cxn modelId="{8A736A9C-94B3-496C-B4D9-5917171DC813}" type="presParOf" srcId="{F198C0D8-BD77-4FE8-8B2E-491D29094C39}" destId="{1C6CEC18-A3C1-4384-AD08-55B1F9509AE2}" srcOrd="9" destOrd="0" presId="urn:microsoft.com/office/officeart/2005/8/layout/vList5"/>
    <dgm:cxn modelId="{EB3B6D93-DC0C-44D3-A166-CC60AEB71886}" type="presParOf" srcId="{F198C0D8-BD77-4FE8-8B2E-491D29094C39}" destId="{12B3C4C2-E3AA-42DB-A040-A1C0BBFDBEB4}" srcOrd="10" destOrd="0" presId="urn:microsoft.com/office/officeart/2005/8/layout/vList5"/>
    <dgm:cxn modelId="{A58298D9-2A57-48EA-87FF-D2A2F2A0AEAB}" type="presParOf" srcId="{12B3C4C2-E3AA-42DB-A040-A1C0BBFDBEB4}" destId="{CE51218E-0631-4639-8F4E-AA2CA029C86D}" srcOrd="0" destOrd="0" presId="urn:microsoft.com/office/officeart/2005/8/layout/vList5"/>
    <dgm:cxn modelId="{B92DE38C-7256-4DF1-A61F-8B896C1E7185}" type="presParOf" srcId="{12B3C4C2-E3AA-42DB-A040-A1C0BBFDBEB4}" destId="{DB2A5D0D-366D-4926-B646-CCADB6982684}" srcOrd="1" destOrd="0" presId="urn:microsoft.com/office/officeart/2005/8/layout/vList5"/>
    <dgm:cxn modelId="{1E54BF46-53F3-443A-8EE9-111567015EDF}" type="presParOf" srcId="{F198C0D8-BD77-4FE8-8B2E-491D29094C39}" destId="{4E8169E7-75BD-4319-B998-FE13429110E1}" srcOrd="11" destOrd="0" presId="urn:microsoft.com/office/officeart/2005/8/layout/vList5"/>
    <dgm:cxn modelId="{E1D3627B-638D-49D7-96D9-68CA0631BD51}" type="presParOf" srcId="{F198C0D8-BD77-4FE8-8B2E-491D29094C39}" destId="{CAEE6018-E863-43BF-AD21-D25A2A1CFBB6}" srcOrd="12" destOrd="0" presId="urn:microsoft.com/office/officeart/2005/8/layout/vList5"/>
    <dgm:cxn modelId="{A93F7BF8-9BB0-400E-8B71-9CA8E4CF7F61}" type="presParOf" srcId="{CAEE6018-E863-43BF-AD21-D25A2A1CFBB6}" destId="{8295BECC-05F1-4999-836F-F6E5C17F3F94}" srcOrd="0" destOrd="0" presId="urn:microsoft.com/office/officeart/2005/8/layout/vList5"/>
    <dgm:cxn modelId="{431C486D-323F-4774-97A5-CA80D119EBE0}" type="presParOf" srcId="{CAEE6018-E863-43BF-AD21-D25A2A1CFBB6}" destId="{E59E4803-07C2-4179-AACB-8A10879C10DD}" srcOrd="1" destOrd="0" presId="urn:microsoft.com/office/officeart/2005/8/layout/vList5"/>
    <dgm:cxn modelId="{D5F8752F-E9C5-434F-A5D6-3CF3F7A7F412}" type="presParOf" srcId="{F198C0D8-BD77-4FE8-8B2E-491D29094C39}" destId="{098B94FB-7256-4017-AD09-2040C2802CD8}" srcOrd="13" destOrd="0" presId="urn:microsoft.com/office/officeart/2005/8/layout/vList5"/>
    <dgm:cxn modelId="{3965F07E-555A-40BF-AFD5-D04E615F1E49}" type="presParOf" srcId="{F198C0D8-BD77-4FE8-8B2E-491D29094C39}" destId="{989267B5-DE44-4688-A538-9D5111C13D30}" srcOrd="14" destOrd="0" presId="urn:microsoft.com/office/officeart/2005/8/layout/vList5"/>
    <dgm:cxn modelId="{7C7AF59D-1566-44AB-B3B3-0653B9EECDF3}" type="presParOf" srcId="{989267B5-DE44-4688-A538-9D5111C13D30}" destId="{F92CABD8-E2D0-4764-9E12-18BB098909FD}" srcOrd="0" destOrd="0" presId="urn:microsoft.com/office/officeart/2005/8/layout/vList5"/>
    <dgm:cxn modelId="{AC7C8973-16C2-4A27-B18C-C1518CAADBCC}" type="presParOf" srcId="{989267B5-DE44-4688-A538-9D5111C13D30}" destId="{A05BE835-F811-4BBB-87F2-073E3E889A7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A0214-97B6-4918-B607-74D6D5DF130E}" type="doc">
      <dgm:prSet loTypeId="urn:microsoft.com/office/officeart/2005/8/layout/bList2#1" loCatId="list" qsTypeId="urn:microsoft.com/office/officeart/2005/8/quickstyle/simple5" qsCatId="simple" csTypeId="urn:microsoft.com/office/officeart/2005/8/colors/colorful1#1" csCatId="colorful" phldr="1"/>
      <dgm:spPr/>
    </dgm:pt>
    <dgm:pt modelId="{4E0D40AF-704B-4D53-B8F6-C511EF465483}">
      <dgm:prSet phldrT="[Текст]" phldr="1" custT="1"/>
      <dgm:spPr/>
      <dgm:t>
        <a:bodyPr/>
        <a:lstStyle/>
        <a:p>
          <a:pPr marL="0" indent="0" algn="just">
            <a:lnSpc>
              <a:spcPct val="100000"/>
            </a:lnSpc>
            <a:spcBef>
              <a:spcPts val="0"/>
            </a:spcBef>
            <a:spcAft>
              <a:spcPts val="0"/>
            </a:spcAft>
          </a:pPr>
          <a:endParaRPr lang="ru-RU" sz="1800" dirty="0">
            <a:latin typeface="Times New Roman" pitchFamily="18" charset="0"/>
            <a:cs typeface="Times New Roman" pitchFamily="18" charset="0"/>
          </a:endParaRPr>
        </a:p>
      </dgm:t>
    </dgm:pt>
    <dgm:pt modelId="{88E0DB50-9096-4236-8195-8D77B52D5490}" type="parTrans" cxnId="{19FC9F25-5120-4912-994A-ACD48A1C1568}">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004D730D-45EE-48A7-9A37-3C6398362A49}" type="sibTrans" cxnId="{19FC9F25-5120-4912-994A-ACD48A1C1568}">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A1DA1012-3124-4E78-8087-7A2F441113BD}">
      <dgm:prSet phldrT="[Текст]" phldr="1" custT="1"/>
      <dgm:spPr/>
      <dgm:t>
        <a:bodyPr/>
        <a:lstStyle/>
        <a:p>
          <a:pPr marL="0" indent="0" algn="just">
            <a:lnSpc>
              <a:spcPct val="100000"/>
            </a:lnSpc>
            <a:spcBef>
              <a:spcPts val="0"/>
            </a:spcBef>
            <a:spcAft>
              <a:spcPts val="0"/>
            </a:spcAft>
          </a:pPr>
          <a:endParaRPr lang="ru-RU" sz="1800" dirty="0">
            <a:latin typeface="Times New Roman" pitchFamily="18" charset="0"/>
            <a:cs typeface="Times New Roman" pitchFamily="18" charset="0"/>
          </a:endParaRPr>
        </a:p>
      </dgm:t>
    </dgm:pt>
    <dgm:pt modelId="{72A7D1A8-E7C5-47E1-8BE5-C8C19A6CFE1A}" type="parTrans" cxnId="{714DC271-8981-4EA5-8EAC-91027CF62825}">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BE0488FE-E083-4A8F-935E-73D7B8264A85}" type="sibTrans" cxnId="{714DC271-8981-4EA5-8EAC-91027CF62825}">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A3C57D9E-BBFB-444C-8ECE-3C837515AC16}">
      <dgm:prSet phldrT="[Текст]" phldr="1" custT="1"/>
      <dgm:spPr/>
      <dgm:t>
        <a:bodyPr/>
        <a:lstStyle/>
        <a:p>
          <a:pPr marL="0" indent="0" algn="just">
            <a:lnSpc>
              <a:spcPct val="100000"/>
            </a:lnSpc>
            <a:spcBef>
              <a:spcPts val="0"/>
            </a:spcBef>
            <a:spcAft>
              <a:spcPts val="0"/>
            </a:spcAft>
          </a:pPr>
          <a:endParaRPr lang="ru-RU" sz="1800" dirty="0">
            <a:latin typeface="Times New Roman" pitchFamily="18" charset="0"/>
            <a:cs typeface="Times New Roman" pitchFamily="18" charset="0"/>
          </a:endParaRPr>
        </a:p>
      </dgm:t>
    </dgm:pt>
    <dgm:pt modelId="{F7E80DDF-32A6-49FC-AAA8-D782016E5910}" type="parTrans" cxnId="{BD61DEE9-286A-47F8-AD00-2C46680D6021}">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1D0DDCB6-C524-4EE1-81FD-67A328D4C82F}" type="sibTrans" cxnId="{BD61DEE9-286A-47F8-AD00-2C46680D6021}">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FA5245B6-5A48-4FC7-8228-0D7917D0AA06}">
      <dgm:prSet custT="1">
        <dgm:style>
          <a:lnRef idx="1">
            <a:schemeClr val="accent2"/>
          </a:lnRef>
          <a:fillRef idx="2">
            <a:schemeClr val="accent2"/>
          </a:fillRef>
          <a:effectRef idx="1">
            <a:schemeClr val="accent2"/>
          </a:effectRef>
          <a:fontRef idx="minor">
            <a:schemeClr val="dk1"/>
          </a:fontRef>
        </dgm:style>
      </dgm:prSet>
      <dgm:spPr/>
      <dgm:t>
        <a:bodyPr/>
        <a:lstStyle/>
        <a:p>
          <a:pPr marL="0" indent="0" algn="ctr">
            <a:lnSpc>
              <a:spcPct val="100000"/>
            </a:lnSpc>
            <a:spcBef>
              <a:spcPts val="0"/>
            </a:spcBef>
            <a:spcAft>
              <a:spcPts val="0"/>
            </a:spcAft>
          </a:pPr>
          <a:r>
            <a:rPr lang="uk-UA" sz="1800" dirty="0" smtClean="0">
              <a:latin typeface="Times New Roman" pitchFamily="18" charset="0"/>
              <a:cs typeface="Times New Roman" pitchFamily="18" charset="0"/>
            </a:rPr>
            <a:t>недотримання вимог щодо формування статутного капіталу суб’єкта господарювання, встановлених вітчизняним законодавством;</a:t>
          </a:r>
          <a:endParaRPr lang="ru-RU" sz="1800" dirty="0" smtClean="0">
            <a:latin typeface="Times New Roman" pitchFamily="18" charset="0"/>
            <a:cs typeface="Times New Roman" pitchFamily="18" charset="0"/>
          </a:endParaRPr>
        </a:p>
      </dgm:t>
    </dgm:pt>
    <dgm:pt modelId="{C66AB23D-229B-4FA3-A2F9-E230A6BA8DA9}" type="parTrans" cxnId="{42636927-3724-48DC-9363-0B295BD4E59B}">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610A5750-312F-4C09-BB04-53B5B2258D60}" type="sibTrans" cxnId="{42636927-3724-48DC-9363-0B295BD4E59B}">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EB30E21F-2E80-426E-BCD5-F51356A76838}">
      <dgm:prSet custT="1">
        <dgm:style>
          <a:lnRef idx="1">
            <a:schemeClr val="accent3"/>
          </a:lnRef>
          <a:fillRef idx="2">
            <a:schemeClr val="accent3"/>
          </a:fillRef>
          <a:effectRef idx="1">
            <a:schemeClr val="accent3"/>
          </a:effectRef>
          <a:fontRef idx="minor">
            <a:schemeClr val="dk1"/>
          </a:fontRef>
        </dgm:style>
      </dgm:prSet>
      <dgm:spPr/>
      <dgm:t>
        <a:bodyPr/>
        <a:lstStyle/>
        <a:p>
          <a:pPr marL="0" indent="0" algn="ctr">
            <a:lnSpc>
              <a:spcPct val="100000"/>
            </a:lnSpc>
            <a:spcBef>
              <a:spcPts val="0"/>
            </a:spcBef>
            <a:spcAft>
              <a:spcPts val="0"/>
            </a:spcAft>
          </a:pPr>
          <a:r>
            <a:rPr lang="uk-UA" sz="1600" dirty="0" smtClean="0">
              <a:latin typeface="Times New Roman" pitchFamily="18" charset="0"/>
              <a:cs typeface="Times New Roman" pitchFamily="18" charset="0"/>
            </a:rPr>
            <a:t>незавершені судові або регулятивні провадження проти суб'єкта господарювання, які, якщо вони будуть задоволені, можуть призвести до претензій, виконання яких суб'єктом господарювання малоймовірне</a:t>
          </a:r>
          <a:r>
            <a:rPr lang="uk-UA"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dgm:t>
    </dgm:pt>
    <dgm:pt modelId="{6501E4A3-1357-484E-AED4-46725008D2C1}" type="parTrans" cxnId="{71E0537C-114C-4FD2-A7DA-9D77997B957E}">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5865959E-88C7-4279-8D98-E43A170D4E4F}" type="sibTrans" cxnId="{71E0537C-114C-4FD2-A7DA-9D77997B957E}">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E76B090B-A7A2-44D5-BE12-DF18D66283B8}">
      <dgm:prSet custT="1">
        <dgm:style>
          <a:lnRef idx="1">
            <a:schemeClr val="accent4"/>
          </a:lnRef>
          <a:fillRef idx="2">
            <a:schemeClr val="accent4"/>
          </a:fillRef>
          <a:effectRef idx="1">
            <a:schemeClr val="accent4"/>
          </a:effectRef>
          <a:fontRef idx="minor">
            <a:schemeClr val="dk1"/>
          </a:fontRef>
        </dgm:style>
      </dgm:prSet>
      <dgm:spPr/>
      <dgm:t>
        <a:bodyPr/>
        <a:lstStyle/>
        <a:p>
          <a:pPr marL="0" indent="0" algn="ctr">
            <a:lnSpc>
              <a:spcPct val="100000"/>
            </a:lnSpc>
            <a:spcBef>
              <a:spcPts val="0"/>
            </a:spcBef>
            <a:spcAft>
              <a:spcPts val="0"/>
            </a:spcAft>
          </a:pPr>
          <a:r>
            <a:rPr lang="uk-UA" sz="1800" dirty="0" smtClean="0">
              <a:latin typeface="Times New Roman" pitchFamily="18" charset="0"/>
              <a:cs typeface="Times New Roman" pitchFamily="18" charset="0"/>
            </a:rPr>
            <a:t>зміни у законодавчому чи нормативному акті або політичної ситуації, які, за очікуванням, негативно вплинуть на суб'єкт господарювання і </a:t>
          </a:r>
          <a:r>
            <a:rPr lang="uk-UA" sz="1800" dirty="0" err="1" smtClean="0">
              <a:latin typeface="Times New Roman" pitchFamily="18" charset="0"/>
              <a:cs typeface="Times New Roman" pitchFamily="18" charset="0"/>
            </a:rPr>
            <a:t>т.п</a:t>
          </a:r>
          <a:endParaRPr lang="ru-RU" sz="1800" dirty="0">
            <a:latin typeface="Times New Roman" pitchFamily="18" charset="0"/>
            <a:cs typeface="Times New Roman" pitchFamily="18" charset="0"/>
          </a:endParaRPr>
        </a:p>
      </dgm:t>
    </dgm:pt>
    <dgm:pt modelId="{114DAA50-F178-4995-981D-4C6239149150}" type="parTrans" cxnId="{7F327C57-3194-4211-9CE8-92BADA4316D6}">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0885DC42-3887-448A-AEFD-52F76F43361B}" type="sibTrans" cxnId="{7F327C57-3194-4211-9CE8-92BADA4316D6}">
      <dgm:prSet/>
      <dgm:spPr/>
      <dgm:t>
        <a:bodyPr/>
        <a:lstStyle/>
        <a:p>
          <a:pPr marL="0" indent="0" algn="just">
            <a:lnSpc>
              <a:spcPct val="100000"/>
            </a:lnSpc>
            <a:spcBef>
              <a:spcPts val="0"/>
            </a:spcBef>
            <a:spcAft>
              <a:spcPts val="0"/>
            </a:spcAft>
          </a:pPr>
          <a:endParaRPr lang="ru-RU" sz="1800">
            <a:latin typeface="Times New Roman" pitchFamily="18" charset="0"/>
            <a:cs typeface="Times New Roman" pitchFamily="18" charset="0"/>
          </a:endParaRPr>
        </a:p>
      </dgm:t>
    </dgm:pt>
    <dgm:pt modelId="{F6510B5D-267D-4F52-ABC9-D0DB76BE3CB4}" type="pres">
      <dgm:prSet presAssocID="{CE7A0214-97B6-4918-B607-74D6D5DF130E}" presName="diagram" presStyleCnt="0">
        <dgm:presLayoutVars>
          <dgm:dir/>
          <dgm:animLvl val="lvl"/>
          <dgm:resizeHandles val="exact"/>
        </dgm:presLayoutVars>
      </dgm:prSet>
      <dgm:spPr/>
    </dgm:pt>
    <dgm:pt modelId="{492508B6-69DB-42B4-A779-9D621BAA11B3}" type="pres">
      <dgm:prSet presAssocID="{4E0D40AF-704B-4D53-B8F6-C511EF465483}" presName="compNode" presStyleCnt="0"/>
      <dgm:spPr/>
    </dgm:pt>
    <dgm:pt modelId="{EB2C363F-74BC-4CD2-9A33-E2214FC6627D}" type="pres">
      <dgm:prSet presAssocID="{4E0D40AF-704B-4D53-B8F6-C511EF465483}" presName="childRect" presStyleLbl="bgAcc1" presStyleIdx="0" presStyleCnt="3" custScaleX="104915" custScaleY="189209" custLinFactNeighborX="-1468" custLinFactNeighborY="-2061">
        <dgm:presLayoutVars>
          <dgm:bulletEnabled val="1"/>
        </dgm:presLayoutVars>
      </dgm:prSet>
      <dgm:spPr/>
      <dgm:t>
        <a:bodyPr/>
        <a:lstStyle/>
        <a:p>
          <a:endParaRPr lang="ru-RU"/>
        </a:p>
      </dgm:t>
    </dgm:pt>
    <dgm:pt modelId="{CE9E2106-D32D-4599-8EE4-487F9244C16A}" type="pres">
      <dgm:prSet presAssocID="{4E0D40AF-704B-4D53-B8F6-C511EF465483}" presName="parentText" presStyleLbl="node1" presStyleIdx="0" presStyleCnt="0">
        <dgm:presLayoutVars>
          <dgm:chMax val="0"/>
          <dgm:bulletEnabled val="1"/>
        </dgm:presLayoutVars>
      </dgm:prSet>
      <dgm:spPr/>
      <dgm:t>
        <a:bodyPr/>
        <a:lstStyle/>
        <a:p>
          <a:endParaRPr lang="ru-RU"/>
        </a:p>
      </dgm:t>
    </dgm:pt>
    <dgm:pt modelId="{CCEA756B-9544-4FD3-A044-2CB1D8C44D20}" type="pres">
      <dgm:prSet presAssocID="{4E0D40AF-704B-4D53-B8F6-C511EF465483}" presName="parentRect" presStyleLbl="alignNode1" presStyleIdx="0" presStyleCnt="3" custScaleX="105223" custLinFactNeighborX="-1468" custLinFactNeighborY="28254"/>
      <dgm:spPr/>
      <dgm:t>
        <a:bodyPr/>
        <a:lstStyle/>
        <a:p>
          <a:endParaRPr lang="ru-RU"/>
        </a:p>
      </dgm:t>
    </dgm:pt>
    <dgm:pt modelId="{F0AAAE57-40C2-4F51-A419-F1BA9C350B14}" type="pres">
      <dgm:prSet presAssocID="{4E0D40AF-704B-4D53-B8F6-C511EF465483}" presName="adorn" presStyleLbl="fgAccFollowNode1" presStyleIdx="0" presStyleCnt="3" custLinFactNeighborX="-1735" custLinFactNeighborY="11344"/>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dgm:spPr>
    </dgm:pt>
    <dgm:pt modelId="{3116E16E-D2C1-448D-B7D0-D173DABD138D}" type="pres">
      <dgm:prSet presAssocID="{004D730D-45EE-48A7-9A37-3C6398362A49}" presName="sibTrans" presStyleLbl="sibTrans2D1" presStyleIdx="0" presStyleCnt="0"/>
      <dgm:spPr/>
      <dgm:t>
        <a:bodyPr/>
        <a:lstStyle/>
        <a:p>
          <a:endParaRPr lang="ru-RU"/>
        </a:p>
      </dgm:t>
    </dgm:pt>
    <dgm:pt modelId="{E179F25B-56CF-41AD-9FB7-E457CF9AC8F9}" type="pres">
      <dgm:prSet presAssocID="{A1DA1012-3124-4E78-8087-7A2F441113BD}" presName="compNode" presStyleCnt="0"/>
      <dgm:spPr/>
    </dgm:pt>
    <dgm:pt modelId="{DB446F85-CB93-4D08-A0FD-9738D887B3D8}" type="pres">
      <dgm:prSet presAssocID="{A1DA1012-3124-4E78-8087-7A2F441113BD}" presName="childRect" presStyleLbl="bgAcc1" presStyleIdx="1" presStyleCnt="3" custScaleX="109460" custScaleY="202137">
        <dgm:presLayoutVars>
          <dgm:bulletEnabled val="1"/>
        </dgm:presLayoutVars>
      </dgm:prSet>
      <dgm:spPr/>
      <dgm:t>
        <a:bodyPr/>
        <a:lstStyle/>
        <a:p>
          <a:endParaRPr lang="ru-RU"/>
        </a:p>
      </dgm:t>
    </dgm:pt>
    <dgm:pt modelId="{2DB327E8-6BED-4EE0-8749-62AA32364020}" type="pres">
      <dgm:prSet presAssocID="{A1DA1012-3124-4E78-8087-7A2F441113BD}" presName="parentText" presStyleLbl="node1" presStyleIdx="0" presStyleCnt="0">
        <dgm:presLayoutVars>
          <dgm:chMax val="0"/>
          <dgm:bulletEnabled val="1"/>
        </dgm:presLayoutVars>
      </dgm:prSet>
      <dgm:spPr/>
      <dgm:t>
        <a:bodyPr/>
        <a:lstStyle/>
        <a:p>
          <a:endParaRPr lang="ru-RU"/>
        </a:p>
      </dgm:t>
    </dgm:pt>
    <dgm:pt modelId="{DE577FC2-2BE4-4F8F-A1E5-B6FD9E1E8214}" type="pres">
      <dgm:prSet presAssocID="{A1DA1012-3124-4E78-8087-7A2F441113BD}" presName="parentRect" presStyleLbl="alignNode1" presStyleIdx="1" presStyleCnt="3" custScaleX="107210" custLinFactNeighborX="-1047" custLinFactNeighborY="20738"/>
      <dgm:spPr/>
      <dgm:t>
        <a:bodyPr/>
        <a:lstStyle/>
        <a:p>
          <a:endParaRPr lang="ru-RU"/>
        </a:p>
      </dgm:t>
    </dgm:pt>
    <dgm:pt modelId="{A164E9F6-926B-4ACD-8CB3-FBAC666EC254}" type="pres">
      <dgm:prSet presAssocID="{A1DA1012-3124-4E78-8087-7A2F441113BD}" presName="adorn" presStyleLbl="fgAccFollowNode1" presStyleIdx="1" presStyleCnt="3"/>
      <dgm:spPr>
        <a:gradFill flip="none" rotWithShape="1">
          <a:gsLst>
            <a:gs pos="0">
              <a:srgbClr val="F8A45E"/>
            </a:gs>
            <a:gs pos="25000">
              <a:srgbClr val="FF6633"/>
            </a:gs>
            <a:gs pos="50000">
              <a:srgbClr val="FFFF00"/>
            </a:gs>
            <a:gs pos="75000">
              <a:srgbClr val="01A78F"/>
            </a:gs>
            <a:gs pos="100000">
              <a:srgbClr val="3366FF"/>
            </a:gs>
          </a:gsLst>
          <a:lin ang="2700000" scaled="0"/>
          <a:tileRect/>
        </a:gradFill>
      </dgm:spPr>
    </dgm:pt>
    <dgm:pt modelId="{E215AA44-8154-4C47-A711-6E16FDDF7ADA}" type="pres">
      <dgm:prSet presAssocID="{BE0488FE-E083-4A8F-935E-73D7B8264A85}" presName="sibTrans" presStyleLbl="sibTrans2D1" presStyleIdx="0" presStyleCnt="0"/>
      <dgm:spPr/>
      <dgm:t>
        <a:bodyPr/>
        <a:lstStyle/>
        <a:p>
          <a:endParaRPr lang="ru-RU"/>
        </a:p>
      </dgm:t>
    </dgm:pt>
    <dgm:pt modelId="{216C4D5E-6BB4-4556-8A07-7F7EA2C5729B}" type="pres">
      <dgm:prSet presAssocID="{A3C57D9E-BBFB-444C-8ECE-3C837515AC16}" presName="compNode" presStyleCnt="0"/>
      <dgm:spPr/>
    </dgm:pt>
    <dgm:pt modelId="{E3AAFAF2-D18D-4A21-A947-EB639245C419}" type="pres">
      <dgm:prSet presAssocID="{A3C57D9E-BBFB-444C-8ECE-3C837515AC16}" presName="childRect" presStyleLbl="bgAcc1" presStyleIdx="2" presStyleCnt="3" custScaleX="107162" custScaleY="194358">
        <dgm:presLayoutVars>
          <dgm:bulletEnabled val="1"/>
        </dgm:presLayoutVars>
      </dgm:prSet>
      <dgm:spPr/>
      <dgm:t>
        <a:bodyPr/>
        <a:lstStyle/>
        <a:p>
          <a:endParaRPr lang="ru-RU"/>
        </a:p>
      </dgm:t>
    </dgm:pt>
    <dgm:pt modelId="{E8F00DB2-6207-46AC-9FC5-4E8FDD7CB984}" type="pres">
      <dgm:prSet presAssocID="{A3C57D9E-BBFB-444C-8ECE-3C837515AC16}" presName="parentText" presStyleLbl="node1" presStyleIdx="0" presStyleCnt="0">
        <dgm:presLayoutVars>
          <dgm:chMax val="0"/>
          <dgm:bulletEnabled val="1"/>
        </dgm:presLayoutVars>
      </dgm:prSet>
      <dgm:spPr/>
      <dgm:t>
        <a:bodyPr/>
        <a:lstStyle/>
        <a:p>
          <a:endParaRPr lang="ru-RU"/>
        </a:p>
      </dgm:t>
    </dgm:pt>
    <dgm:pt modelId="{8EE96DCF-5D00-403A-8263-3DA60E6CDDEA}" type="pres">
      <dgm:prSet presAssocID="{A3C57D9E-BBFB-444C-8ECE-3C837515AC16}" presName="parentRect" presStyleLbl="alignNode1" presStyleIdx="2" presStyleCnt="3" custScaleX="106898" custLinFactNeighborX="-625" custLinFactNeighborY="25260"/>
      <dgm:spPr/>
      <dgm:t>
        <a:bodyPr/>
        <a:lstStyle/>
        <a:p>
          <a:endParaRPr lang="ru-RU"/>
        </a:p>
      </dgm:t>
    </dgm:pt>
    <dgm:pt modelId="{93B7C7FD-418B-4C07-8236-81FC40BF29FE}" type="pres">
      <dgm:prSet presAssocID="{A3C57D9E-BBFB-444C-8ECE-3C837515AC16}" presName="adorn" presStyleLbl="fgAccFollowNode1" presStyleIdx="2" presStyleCnt="3" custLinFactNeighborX="673" custLinFactNeighborY="8599"/>
      <dgm:spPr>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dgm:spPr>
    </dgm:pt>
  </dgm:ptLst>
  <dgm:cxnLst>
    <dgm:cxn modelId="{8AD89951-D79C-4022-820E-85429212EDDA}" type="presOf" srcId="{A3C57D9E-BBFB-444C-8ECE-3C837515AC16}" destId="{8EE96DCF-5D00-403A-8263-3DA60E6CDDEA}" srcOrd="1" destOrd="0" presId="urn:microsoft.com/office/officeart/2005/8/layout/bList2#1"/>
    <dgm:cxn modelId="{23C4F57C-BA33-41F7-BE9A-2492B0EEB74C}" type="presOf" srcId="{4E0D40AF-704B-4D53-B8F6-C511EF465483}" destId="{CE9E2106-D32D-4599-8EE4-487F9244C16A}" srcOrd="0" destOrd="0" presId="urn:microsoft.com/office/officeart/2005/8/layout/bList2#1"/>
    <dgm:cxn modelId="{C703CE98-7028-4EF9-8ADB-BDC8FAF89B60}" type="presOf" srcId="{4E0D40AF-704B-4D53-B8F6-C511EF465483}" destId="{CCEA756B-9544-4FD3-A044-2CB1D8C44D20}" srcOrd="1" destOrd="0" presId="urn:microsoft.com/office/officeart/2005/8/layout/bList2#1"/>
    <dgm:cxn modelId="{19FC9F25-5120-4912-994A-ACD48A1C1568}" srcId="{CE7A0214-97B6-4918-B607-74D6D5DF130E}" destId="{4E0D40AF-704B-4D53-B8F6-C511EF465483}" srcOrd="0" destOrd="0" parTransId="{88E0DB50-9096-4236-8195-8D77B52D5490}" sibTransId="{004D730D-45EE-48A7-9A37-3C6398362A49}"/>
    <dgm:cxn modelId="{81424E4C-D121-45AB-85FC-956AD53505B4}" type="presOf" srcId="{CE7A0214-97B6-4918-B607-74D6D5DF130E}" destId="{F6510B5D-267D-4F52-ABC9-D0DB76BE3CB4}" srcOrd="0" destOrd="0" presId="urn:microsoft.com/office/officeart/2005/8/layout/bList2#1"/>
    <dgm:cxn modelId="{7F327C57-3194-4211-9CE8-92BADA4316D6}" srcId="{A3C57D9E-BBFB-444C-8ECE-3C837515AC16}" destId="{E76B090B-A7A2-44D5-BE12-DF18D66283B8}" srcOrd="0" destOrd="0" parTransId="{114DAA50-F178-4995-981D-4C6239149150}" sibTransId="{0885DC42-3887-448A-AEFD-52F76F43361B}"/>
    <dgm:cxn modelId="{F9FA615D-287F-426C-AB40-50F4A2CE44B7}" type="presOf" srcId="{004D730D-45EE-48A7-9A37-3C6398362A49}" destId="{3116E16E-D2C1-448D-B7D0-D173DABD138D}" srcOrd="0" destOrd="0" presId="urn:microsoft.com/office/officeart/2005/8/layout/bList2#1"/>
    <dgm:cxn modelId="{7BFB23FA-93A6-4E56-A2AA-BF2F2AC8FDC1}" type="presOf" srcId="{A1DA1012-3124-4E78-8087-7A2F441113BD}" destId="{2DB327E8-6BED-4EE0-8749-62AA32364020}" srcOrd="0" destOrd="0" presId="urn:microsoft.com/office/officeart/2005/8/layout/bList2#1"/>
    <dgm:cxn modelId="{714DC271-8981-4EA5-8EAC-91027CF62825}" srcId="{CE7A0214-97B6-4918-B607-74D6D5DF130E}" destId="{A1DA1012-3124-4E78-8087-7A2F441113BD}" srcOrd="1" destOrd="0" parTransId="{72A7D1A8-E7C5-47E1-8BE5-C8C19A6CFE1A}" sibTransId="{BE0488FE-E083-4A8F-935E-73D7B8264A85}"/>
    <dgm:cxn modelId="{50642860-4A58-4912-AC3B-0EAD0F756B56}" type="presOf" srcId="{BE0488FE-E083-4A8F-935E-73D7B8264A85}" destId="{E215AA44-8154-4C47-A711-6E16FDDF7ADA}" srcOrd="0" destOrd="0" presId="urn:microsoft.com/office/officeart/2005/8/layout/bList2#1"/>
    <dgm:cxn modelId="{88F3CA27-8849-44AB-8702-E45A14977397}" type="presOf" srcId="{E76B090B-A7A2-44D5-BE12-DF18D66283B8}" destId="{E3AAFAF2-D18D-4A21-A947-EB639245C419}" srcOrd="0" destOrd="0" presId="urn:microsoft.com/office/officeart/2005/8/layout/bList2#1"/>
    <dgm:cxn modelId="{71E0537C-114C-4FD2-A7DA-9D77997B957E}" srcId="{A1DA1012-3124-4E78-8087-7A2F441113BD}" destId="{EB30E21F-2E80-426E-BCD5-F51356A76838}" srcOrd="0" destOrd="0" parTransId="{6501E4A3-1357-484E-AED4-46725008D2C1}" sibTransId="{5865959E-88C7-4279-8D98-E43A170D4E4F}"/>
    <dgm:cxn modelId="{CE96D280-2879-4D90-AB56-4EBAF33B90FA}" type="presOf" srcId="{A1DA1012-3124-4E78-8087-7A2F441113BD}" destId="{DE577FC2-2BE4-4F8F-A1E5-B6FD9E1E8214}" srcOrd="1" destOrd="0" presId="urn:microsoft.com/office/officeart/2005/8/layout/bList2#1"/>
    <dgm:cxn modelId="{CC3B8139-9A58-47A1-93D7-B9F287C04C97}" type="presOf" srcId="{FA5245B6-5A48-4FC7-8228-0D7917D0AA06}" destId="{EB2C363F-74BC-4CD2-9A33-E2214FC6627D}" srcOrd="0" destOrd="0" presId="urn:microsoft.com/office/officeart/2005/8/layout/bList2#1"/>
    <dgm:cxn modelId="{18495F80-BA47-4915-B2A0-880E9C1FFA19}" type="presOf" srcId="{EB30E21F-2E80-426E-BCD5-F51356A76838}" destId="{DB446F85-CB93-4D08-A0FD-9738D887B3D8}" srcOrd="0" destOrd="0" presId="urn:microsoft.com/office/officeart/2005/8/layout/bList2#1"/>
    <dgm:cxn modelId="{42636927-3724-48DC-9363-0B295BD4E59B}" srcId="{4E0D40AF-704B-4D53-B8F6-C511EF465483}" destId="{FA5245B6-5A48-4FC7-8228-0D7917D0AA06}" srcOrd="0" destOrd="0" parTransId="{C66AB23D-229B-4FA3-A2F9-E230A6BA8DA9}" sibTransId="{610A5750-312F-4C09-BB04-53B5B2258D60}"/>
    <dgm:cxn modelId="{BD61DEE9-286A-47F8-AD00-2C46680D6021}" srcId="{CE7A0214-97B6-4918-B607-74D6D5DF130E}" destId="{A3C57D9E-BBFB-444C-8ECE-3C837515AC16}" srcOrd="2" destOrd="0" parTransId="{F7E80DDF-32A6-49FC-AAA8-D782016E5910}" sibTransId="{1D0DDCB6-C524-4EE1-81FD-67A328D4C82F}"/>
    <dgm:cxn modelId="{C7D4E451-E703-4D22-B382-DDF2A5DDC616}" type="presOf" srcId="{A3C57D9E-BBFB-444C-8ECE-3C837515AC16}" destId="{E8F00DB2-6207-46AC-9FC5-4E8FDD7CB984}" srcOrd="0" destOrd="0" presId="urn:microsoft.com/office/officeart/2005/8/layout/bList2#1"/>
    <dgm:cxn modelId="{C84AC6E3-6E48-4BBF-BC83-A87474385454}" type="presParOf" srcId="{F6510B5D-267D-4F52-ABC9-D0DB76BE3CB4}" destId="{492508B6-69DB-42B4-A779-9D621BAA11B3}" srcOrd="0" destOrd="0" presId="urn:microsoft.com/office/officeart/2005/8/layout/bList2#1"/>
    <dgm:cxn modelId="{9DC222BB-FBAA-467B-983C-1CE95925B6CD}" type="presParOf" srcId="{492508B6-69DB-42B4-A779-9D621BAA11B3}" destId="{EB2C363F-74BC-4CD2-9A33-E2214FC6627D}" srcOrd="0" destOrd="0" presId="urn:microsoft.com/office/officeart/2005/8/layout/bList2#1"/>
    <dgm:cxn modelId="{503CFCC6-6AC1-43EC-B5F0-3FDB60F1A57F}" type="presParOf" srcId="{492508B6-69DB-42B4-A779-9D621BAA11B3}" destId="{CE9E2106-D32D-4599-8EE4-487F9244C16A}" srcOrd="1" destOrd="0" presId="urn:microsoft.com/office/officeart/2005/8/layout/bList2#1"/>
    <dgm:cxn modelId="{86A0206C-17D4-400B-8A7E-877484FA28AE}" type="presParOf" srcId="{492508B6-69DB-42B4-A779-9D621BAA11B3}" destId="{CCEA756B-9544-4FD3-A044-2CB1D8C44D20}" srcOrd="2" destOrd="0" presId="urn:microsoft.com/office/officeart/2005/8/layout/bList2#1"/>
    <dgm:cxn modelId="{DF52A3AB-DF2F-4AC6-A5A3-5C61C8FD9ACD}" type="presParOf" srcId="{492508B6-69DB-42B4-A779-9D621BAA11B3}" destId="{F0AAAE57-40C2-4F51-A419-F1BA9C350B14}" srcOrd="3" destOrd="0" presId="urn:microsoft.com/office/officeart/2005/8/layout/bList2#1"/>
    <dgm:cxn modelId="{B3672BB6-C3D4-4092-8C7E-E2D4B5A48B87}" type="presParOf" srcId="{F6510B5D-267D-4F52-ABC9-D0DB76BE3CB4}" destId="{3116E16E-D2C1-448D-B7D0-D173DABD138D}" srcOrd="1" destOrd="0" presId="urn:microsoft.com/office/officeart/2005/8/layout/bList2#1"/>
    <dgm:cxn modelId="{914EEFB4-547D-4206-90D7-6DB1DA3D53EB}" type="presParOf" srcId="{F6510B5D-267D-4F52-ABC9-D0DB76BE3CB4}" destId="{E179F25B-56CF-41AD-9FB7-E457CF9AC8F9}" srcOrd="2" destOrd="0" presId="urn:microsoft.com/office/officeart/2005/8/layout/bList2#1"/>
    <dgm:cxn modelId="{3BE1ACC6-257D-4902-BB76-BDBD87FA504E}" type="presParOf" srcId="{E179F25B-56CF-41AD-9FB7-E457CF9AC8F9}" destId="{DB446F85-CB93-4D08-A0FD-9738D887B3D8}" srcOrd="0" destOrd="0" presId="urn:microsoft.com/office/officeart/2005/8/layout/bList2#1"/>
    <dgm:cxn modelId="{E83AE2AE-9EA9-4330-BC38-9A6CDF11715E}" type="presParOf" srcId="{E179F25B-56CF-41AD-9FB7-E457CF9AC8F9}" destId="{2DB327E8-6BED-4EE0-8749-62AA32364020}" srcOrd="1" destOrd="0" presId="urn:microsoft.com/office/officeart/2005/8/layout/bList2#1"/>
    <dgm:cxn modelId="{01EFA5BC-0FC4-4E80-81E9-8D0CB8009362}" type="presParOf" srcId="{E179F25B-56CF-41AD-9FB7-E457CF9AC8F9}" destId="{DE577FC2-2BE4-4F8F-A1E5-B6FD9E1E8214}" srcOrd="2" destOrd="0" presId="urn:microsoft.com/office/officeart/2005/8/layout/bList2#1"/>
    <dgm:cxn modelId="{D917ADC5-DC9D-49DC-A0ED-6C2159F57D9A}" type="presParOf" srcId="{E179F25B-56CF-41AD-9FB7-E457CF9AC8F9}" destId="{A164E9F6-926B-4ACD-8CB3-FBAC666EC254}" srcOrd="3" destOrd="0" presId="urn:microsoft.com/office/officeart/2005/8/layout/bList2#1"/>
    <dgm:cxn modelId="{D3A9F96B-3414-4E8D-8F02-611D73130790}" type="presParOf" srcId="{F6510B5D-267D-4F52-ABC9-D0DB76BE3CB4}" destId="{E215AA44-8154-4C47-A711-6E16FDDF7ADA}" srcOrd="3" destOrd="0" presId="urn:microsoft.com/office/officeart/2005/8/layout/bList2#1"/>
    <dgm:cxn modelId="{1C861D78-BE8A-4C8C-9159-14553FFDB401}" type="presParOf" srcId="{F6510B5D-267D-4F52-ABC9-D0DB76BE3CB4}" destId="{216C4D5E-6BB4-4556-8A07-7F7EA2C5729B}" srcOrd="4" destOrd="0" presId="urn:microsoft.com/office/officeart/2005/8/layout/bList2#1"/>
    <dgm:cxn modelId="{3AA0F953-9A74-43DD-A3A7-3CF398300E64}" type="presParOf" srcId="{216C4D5E-6BB4-4556-8A07-7F7EA2C5729B}" destId="{E3AAFAF2-D18D-4A21-A947-EB639245C419}" srcOrd="0" destOrd="0" presId="urn:microsoft.com/office/officeart/2005/8/layout/bList2#1"/>
    <dgm:cxn modelId="{57132E6D-8955-4945-BC1C-A4FB1B740DB6}" type="presParOf" srcId="{216C4D5E-6BB4-4556-8A07-7F7EA2C5729B}" destId="{E8F00DB2-6207-46AC-9FC5-4E8FDD7CB984}" srcOrd="1" destOrd="0" presId="urn:microsoft.com/office/officeart/2005/8/layout/bList2#1"/>
    <dgm:cxn modelId="{463575FC-850B-40B6-BC64-8FC4B19247D8}" type="presParOf" srcId="{216C4D5E-6BB4-4556-8A07-7F7EA2C5729B}" destId="{8EE96DCF-5D00-403A-8263-3DA60E6CDDEA}" srcOrd="2" destOrd="0" presId="urn:microsoft.com/office/officeart/2005/8/layout/bList2#1"/>
    <dgm:cxn modelId="{7FD07AE5-25EA-497E-B481-91423B99BCA5}" type="presParOf" srcId="{216C4D5E-6BB4-4556-8A07-7F7EA2C5729B}" destId="{93B7C7FD-418B-4C07-8236-81FC40BF29FE}"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022077-0B6D-4E59-A7D6-0CBDC2147ED8}" type="doc">
      <dgm:prSet loTypeId="urn:microsoft.com/office/officeart/2005/8/layout/vList5" loCatId="list" qsTypeId="urn:microsoft.com/office/officeart/2005/8/quickstyle/3d3" qsCatId="3D" csTypeId="urn:microsoft.com/office/officeart/2005/8/colors/accent3_2" csCatId="accent3" phldr="1"/>
      <dgm:spPr/>
      <dgm:t>
        <a:bodyPr/>
        <a:lstStyle/>
        <a:p>
          <a:endParaRPr lang="ru-RU"/>
        </a:p>
      </dgm:t>
    </dgm:pt>
    <dgm:pt modelId="{D40924B4-0F29-422F-AD8F-75620835B3BB}">
      <dgm:prSet phldrT="[Текст]"/>
      <dgm:spPr/>
      <dgm:t>
        <a:bodyPr/>
        <a:lstStyle/>
        <a:p>
          <a:r>
            <a:rPr lang="uk-UA" dirty="0" smtClean="0">
              <a:latin typeface="Times New Roman" pitchFamily="18" charset="0"/>
              <a:cs typeface="Times New Roman" pitchFamily="18" charset="0"/>
            </a:rPr>
            <a:t>Аудитор повинен</a:t>
          </a:r>
          <a:endParaRPr lang="ru-RU" dirty="0">
            <a:latin typeface="Times New Roman" pitchFamily="18" charset="0"/>
            <a:cs typeface="Times New Roman" pitchFamily="18" charset="0"/>
          </a:endParaRPr>
        </a:p>
      </dgm:t>
    </dgm:pt>
    <dgm:pt modelId="{2A18FD24-BB3E-468A-B0EF-9892AF02AE9B}" type="parTrans" cxnId="{073FE3CD-1E6A-469C-A395-665EF8A4A312}">
      <dgm:prSet/>
      <dgm:spPr/>
      <dgm:t>
        <a:bodyPr/>
        <a:lstStyle/>
        <a:p>
          <a:endParaRPr lang="ru-RU">
            <a:latin typeface="Times New Roman" pitchFamily="18" charset="0"/>
            <a:cs typeface="Times New Roman" pitchFamily="18" charset="0"/>
          </a:endParaRPr>
        </a:p>
      </dgm:t>
    </dgm:pt>
    <dgm:pt modelId="{3F5B13D6-F734-4285-85F7-0EFF20F38E49}" type="sibTrans" cxnId="{073FE3CD-1E6A-469C-A395-665EF8A4A312}">
      <dgm:prSet/>
      <dgm:spPr/>
      <dgm:t>
        <a:bodyPr/>
        <a:lstStyle/>
        <a:p>
          <a:endParaRPr lang="ru-RU">
            <a:latin typeface="Times New Roman" pitchFamily="18" charset="0"/>
            <a:cs typeface="Times New Roman" pitchFamily="18" charset="0"/>
          </a:endParaRPr>
        </a:p>
      </dgm:t>
    </dgm:pt>
    <dgm:pt modelId="{4801300A-7CA2-48E1-84A5-5FB646FD752C}">
      <dgm:prSet phldrT="[Текст]"/>
      <dgm:spPr/>
      <dgm:t>
        <a:bodyPr/>
        <a:lstStyle/>
        <a:p>
          <a:r>
            <a:rPr lang="uk-UA" dirty="0" smtClean="0">
              <a:latin typeface="Times New Roman" pitchFamily="18" charset="0"/>
              <a:cs typeface="Times New Roman" pitchFamily="18" charset="0"/>
            </a:rPr>
            <a:t>Визначити, чи існує на його думку </a:t>
          </a:r>
          <a:r>
            <a:rPr lang="uk-UA" u="sng" dirty="0" smtClean="0">
              <a:latin typeface="Times New Roman" pitchFamily="18" charset="0"/>
              <a:cs typeface="Times New Roman" pitchFamily="18" charset="0"/>
            </a:rPr>
            <a:t>суттєва невизначеність</a:t>
          </a:r>
          <a:r>
            <a:rPr lang="uk-UA" dirty="0" smtClean="0">
              <a:latin typeface="Times New Roman" pitchFamily="18" charset="0"/>
              <a:cs typeface="Times New Roman" pitchFamily="18" charset="0"/>
            </a:rPr>
            <a:t> щодо подій чи обставин, які можуть породжувати значні сумніви в здатності суб’єкта господарювання продовжувати свою діяльність на безперервній основі.</a:t>
          </a:r>
          <a:endParaRPr lang="ru-RU" dirty="0">
            <a:latin typeface="Times New Roman" pitchFamily="18" charset="0"/>
            <a:cs typeface="Times New Roman" pitchFamily="18" charset="0"/>
          </a:endParaRPr>
        </a:p>
      </dgm:t>
    </dgm:pt>
    <dgm:pt modelId="{97A3A282-665A-4220-A2D4-B60961DD42F3}" type="parTrans" cxnId="{765CD5B0-DF45-4F86-BC04-D012656902C2}">
      <dgm:prSet/>
      <dgm:spPr/>
      <dgm:t>
        <a:bodyPr/>
        <a:lstStyle/>
        <a:p>
          <a:endParaRPr lang="ru-RU">
            <a:latin typeface="Times New Roman" pitchFamily="18" charset="0"/>
            <a:cs typeface="Times New Roman" pitchFamily="18" charset="0"/>
          </a:endParaRPr>
        </a:p>
      </dgm:t>
    </dgm:pt>
    <dgm:pt modelId="{16165161-83D1-4ED3-A3A5-61178C9E43EB}" type="sibTrans" cxnId="{765CD5B0-DF45-4F86-BC04-D012656902C2}">
      <dgm:prSet/>
      <dgm:spPr/>
      <dgm:t>
        <a:bodyPr/>
        <a:lstStyle/>
        <a:p>
          <a:endParaRPr lang="ru-RU">
            <a:latin typeface="Times New Roman" pitchFamily="18" charset="0"/>
            <a:cs typeface="Times New Roman" pitchFamily="18" charset="0"/>
          </a:endParaRPr>
        </a:p>
      </dgm:t>
    </dgm:pt>
    <dgm:pt modelId="{667C2A5D-6894-4313-8B55-240AB047BB13}" type="pres">
      <dgm:prSet presAssocID="{05022077-0B6D-4E59-A7D6-0CBDC2147ED8}" presName="Name0" presStyleCnt="0">
        <dgm:presLayoutVars>
          <dgm:dir/>
          <dgm:animLvl val="lvl"/>
          <dgm:resizeHandles val="exact"/>
        </dgm:presLayoutVars>
      </dgm:prSet>
      <dgm:spPr/>
      <dgm:t>
        <a:bodyPr/>
        <a:lstStyle/>
        <a:p>
          <a:endParaRPr lang="ru-RU"/>
        </a:p>
      </dgm:t>
    </dgm:pt>
    <dgm:pt modelId="{C462763E-536D-4E22-AD12-255396903909}" type="pres">
      <dgm:prSet presAssocID="{D40924B4-0F29-422F-AD8F-75620835B3BB}" presName="linNode" presStyleCnt="0"/>
      <dgm:spPr/>
    </dgm:pt>
    <dgm:pt modelId="{372247A4-5F01-4F40-813F-B7535913565B}" type="pres">
      <dgm:prSet presAssocID="{D40924B4-0F29-422F-AD8F-75620835B3BB}" presName="parentText" presStyleLbl="node1" presStyleIdx="0" presStyleCnt="1" custScaleX="73276" custScaleY="85348" custLinFactNeighborX="935">
        <dgm:presLayoutVars>
          <dgm:chMax val="1"/>
          <dgm:bulletEnabled val="1"/>
        </dgm:presLayoutVars>
      </dgm:prSet>
      <dgm:spPr/>
      <dgm:t>
        <a:bodyPr/>
        <a:lstStyle/>
        <a:p>
          <a:endParaRPr lang="ru-RU"/>
        </a:p>
      </dgm:t>
    </dgm:pt>
    <dgm:pt modelId="{A6C075A8-4CA9-4011-8327-4A9426126C8A}" type="pres">
      <dgm:prSet presAssocID="{D40924B4-0F29-422F-AD8F-75620835B3BB}" presName="descendantText" presStyleLbl="alignAccFollowNode1" presStyleIdx="0" presStyleCnt="1" custScaleX="140793">
        <dgm:presLayoutVars>
          <dgm:bulletEnabled val="1"/>
        </dgm:presLayoutVars>
      </dgm:prSet>
      <dgm:spPr/>
      <dgm:t>
        <a:bodyPr/>
        <a:lstStyle/>
        <a:p>
          <a:endParaRPr lang="ru-RU"/>
        </a:p>
      </dgm:t>
    </dgm:pt>
  </dgm:ptLst>
  <dgm:cxnLst>
    <dgm:cxn modelId="{765CD5B0-DF45-4F86-BC04-D012656902C2}" srcId="{D40924B4-0F29-422F-AD8F-75620835B3BB}" destId="{4801300A-7CA2-48E1-84A5-5FB646FD752C}" srcOrd="0" destOrd="0" parTransId="{97A3A282-665A-4220-A2D4-B60961DD42F3}" sibTransId="{16165161-83D1-4ED3-A3A5-61178C9E43EB}"/>
    <dgm:cxn modelId="{073FE3CD-1E6A-469C-A395-665EF8A4A312}" srcId="{05022077-0B6D-4E59-A7D6-0CBDC2147ED8}" destId="{D40924B4-0F29-422F-AD8F-75620835B3BB}" srcOrd="0" destOrd="0" parTransId="{2A18FD24-BB3E-468A-B0EF-9892AF02AE9B}" sibTransId="{3F5B13D6-F734-4285-85F7-0EFF20F38E49}"/>
    <dgm:cxn modelId="{D7ECA479-2C99-41E6-818E-F33389178D3B}" type="presOf" srcId="{4801300A-7CA2-48E1-84A5-5FB646FD752C}" destId="{A6C075A8-4CA9-4011-8327-4A9426126C8A}" srcOrd="0" destOrd="0" presId="urn:microsoft.com/office/officeart/2005/8/layout/vList5"/>
    <dgm:cxn modelId="{EBBD4550-00E8-4048-B6FD-59451C8DBD3A}" type="presOf" srcId="{05022077-0B6D-4E59-A7D6-0CBDC2147ED8}" destId="{667C2A5D-6894-4313-8B55-240AB047BB13}" srcOrd="0" destOrd="0" presId="urn:microsoft.com/office/officeart/2005/8/layout/vList5"/>
    <dgm:cxn modelId="{EA4BD349-DC76-4195-978E-F68F2AAD0402}" type="presOf" srcId="{D40924B4-0F29-422F-AD8F-75620835B3BB}" destId="{372247A4-5F01-4F40-813F-B7535913565B}" srcOrd="0" destOrd="0" presId="urn:microsoft.com/office/officeart/2005/8/layout/vList5"/>
    <dgm:cxn modelId="{57CC829A-2533-4D76-A771-6972D38ACB03}" type="presParOf" srcId="{667C2A5D-6894-4313-8B55-240AB047BB13}" destId="{C462763E-536D-4E22-AD12-255396903909}" srcOrd="0" destOrd="0" presId="urn:microsoft.com/office/officeart/2005/8/layout/vList5"/>
    <dgm:cxn modelId="{864FDA34-C2FA-441E-977B-71046DDB52C1}" type="presParOf" srcId="{C462763E-536D-4E22-AD12-255396903909}" destId="{372247A4-5F01-4F40-813F-B7535913565B}" srcOrd="0" destOrd="0" presId="urn:microsoft.com/office/officeart/2005/8/layout/vList5"/>
    <dgm:cxn modelId="{E9158DF2-3A15-4AFE-A651-2C97C8714192}" type="presParOf" srcId="{C462763E-536D-4E22-AD12-255396903909}" destId="{A6C075A8-4CA9-4011-8327-4A9426126C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DD0A18-898B-4AF6-B15D-2C6CE3D44AE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E40DDF23-BFF8-4CF3-B35B-59A3287673AE}">
      <dgm:prSet phldrT="[Текст]" custT="1">
        <dgm:style>
          <a:lnRef idx="0">
            <a:schemeClr val="accent2"/>
          </a:lnRef>
          <a:fillRef idx="3">
            <a:schemeClr val="accent2"/>
          </a:fillRef>
          <a:effectRef idx="3">
            <a:schemeClr val="accent2"/>
          </a:effectRef>
          <a:fontRef idx="minor">
            <a:schemeClr val="lt1"/>
          </a:fontRef>
        </dgm:style>
      </dgm:prSet>
      <dgm:spPr/>
      <dgm:t>
        <a:bodyPr/>
        <a:lstStyle/>
        <a:p>
          <a:pPr marL="0" indent="0">
            <a:lnSpc>
              <a:spcPct val="100000"/>
            </a:lnSpc>
            <a:spcAft>
              <a:spcPts val="0"/>
            </a:spcAft>
          </a:pPr>
          <a:r>
            <a:rPr lang="uk-UA" sz="1800" b="1" i="1" noProof="0" dirty="0" smtClean="0">
              <a:solidFill>
                <a:schemeClr val="tx1"/>
              </a:solidFill>
              <a:latin typeface="Times New Roman" pitchFamily="18" charset="0"/>
              <a:cs typeface="Times New Roman" pitchFamily="18" charset="0"/>
            </a:rPr>
            <a:t>Несе  відповідальність</a:t>
          </a:r>
          <a:r>
            <a:rPr lang="uk-UA" sz="1800" b="1" noProof="0" dirty="0" smtClean="0">
              <a:solidFill>
                <a:schemeClr val="tx1"/>
              </a:solidFill>
              <a:latin typeface="Times New Roman" pitchFamily="18" charset="0"/>
              <a:cs typeface="Times New Roman" pitchFamily="18" charset="0"/>
            </a:rPr>
            <a:t> </a:t>
          </a:r>
          <a:endParaRPr lang="uk-UA" sz="1800" b="1" noProof="0" dirty="0">
            <a:solidFill>
              <a:schemeClr val="tx1"/>
            </a:solidFill>
            <a:latin typeface="Times New Roman" pitchFamily="18" charset="0"/>
            <a:cs typeface="Times New Roman" pitchFamily="18" charset="0"/>
          </a:endParaRPr>
        </a:p>
      </dgm:t>
    </dgm:pt>
    <dgm:pt modelId="{98209D62-1151-4CBD-8163-CD2B4C525DEA}" type="parTrans" cxnId="{48CFFDF0-7672-4107-B8D0-3E025BFE3179}">
      <dgm:prSet/>
      <dgm:spPr/>
      <dgm:t>
        <a:bodyPr/>
        <a:lstStyle/>
        <a:p>
          <a:pPr marL="0" indent="457200">
            <a:lnSpc>
              <a:spcPct val="100000"/>
            </a:lnSpc>
          </a:pPr>
          <a:endParaRPr lang="uk-UA" noProof="0">
            <a:latin typeface="Times New Roman" pitchFamily="18" charset="0"/>
            <a:cs typeface="Times New Roman" pitchFamily="18" charset="0"/>
          </a:endParaRPr>
        </a:p>
      </dgm:t>
    </dgm:pt>
    <dgm:pt modelId="{EC672BBC-4B2E-4A92-B6B4-12D4EFFB944F}" type="sibTrans" cxnId="{48CFFDF0-7672-4107-B8D0-3E025BFE3179}">
      <dgm:prSet/>
      <dgm:spPr/>
      <dgm:t>
        <a:bodyPr/>
        <a:lstStyle/>
        <a:p>
          <a:pPr marL="0" indent="457200">
            <a:lnSpc>
              <a:spcPct val="100000"/>
            </a:lnSpc>
          </a:pPr>
          <a:endParaRPr lang="uk-UA" noProof="0">
            <a:latin typeface="Times New Roman" pitchFamily="18" charset="0"/>
            <a:cs typeface="Times New Roman" pitchFamily="18" charset="0"/>
          </a:endParaRPr>
        </a:p>
      </dgm:t>
    </dgm:pt>
    <dgm:pt modelId="{B82C2B6C-969E-42E4-844E-18E12D138249}">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marL="0" indent="0" algn="just">
            <a:lnSpc>
              <a:spcPct val="100000"/>
            </a:lnSpc>
            <a:spcAft>
              <a:spcPts val="0"/>
            </a:spcAft>
          </a:pPr>
          <a:r>
            <a:rPr lang="uk-UA" sz="1800" noProof="0" dirty="0" smtClean="0">
              <a:latin typeface="Times New Roman" pitchFamily="18" charset="0"/>
              <a:cs typeface="Times New Roman" pitchFamily="18" charset="0"/>
            </a:rPr>
            <a:t>  За розгляд відповідності використання УП припущення про безперервність діяльності при підготовці фінансових звітів та за розгляд наявності суттєвих невизначеностей.</a:t>
          </a:r>
          <a:endParaRPr lang="uk-UA" sz="1800" noProof="0" dirty="0">
            <a:latin typeface="Times New Roman" pitchFamily="18" charset="0"/>
            <a:cs typeface="Times New Roman" pitchFamily="18" charset="0"/>
          </a:endParaRPr>
        </a:p>
      </dgm:t>
    </dgm:pt>
    <dgm:pt modelId="{7D299F86-722A-4BD9-94DB-53CC37823AAB}" type="parTrans" cxnId="{F0C09834-5758-4BA7-B41F-0212AE99811E}">
      <dgm:prSet/>
      <dgm:spPr/>
      <dgm:t>
        <a:bodyPr/>
        <a:lstStyle/>
        <a:p>
          <a:pPr marL="0" indent="457200">
            <a:lnSpc>
              <a:spcPct val="100000"/>
            </a:lnSpc>
          </a:pPr>
          <a:endParaRPr lang="uk-UA" noProof="0">
            <a:latin typeface="Times New Roman" pitchFamily="18" charset="0"/>
            <a:cs typeface="Times New Roman" pitchFamily="18" charset="0"/>
          </a:endParaRPr>
        </a:p>
      </dgm:t>
    </dgm:pt>
    <dgm:pt modelId="{F00EE499-4422-4A7D-87EF-88C114596F09}" type="sibTrans" cxnId="{F0C09834-5758-4BA7-B41F-0212AE99811E}">
      <dgm:prSet/>
      <dgm:spPr/>
      <dgm:t>
        <a:bodyPr/>
        <a:lstStyle/>
        <a:p>
          <a:pPr marL="0" indent="457200">
            <a:lnSpc>
              <a:spcPct val="100000"/>
            </a:lnSpc>
          </a:pPr>
          <a:endParaRPr lang="uk-UA" noProof="0">
            <a:latin typeface="Times New Roman" pitchFamily="18" charset="0"/>
            <a:cs typeface="Times New Roman" pitchFamily="18" charset="0"/>
          </a:endParaRPr>
        </a:p>
      </dgm:t>
    </dgm:pt>
    <dgm:pt modelId="{BD2292E9-AD8D-4638-825C-E9E8A5D85C9D}">
      <dgm:prSet phldrT="[Текст]">
        <dgm:style>
          <a:lnRef idx="0">
            <a:schemeClr val="accent2"/>
          </a:lnRef>
          <a:fillRef idx="3">
            <a:schemeClr val="accent2"/>
          </a:fillRef>
          <a:effectRef idx="3">
            <a:schemeClr val="accent2"/>
          </a:effectRef>
          <a:fontRef idx="minor">
            <a:schemeClr val="lt1"/>
          </a:fontRef>
        </dgm:style>
      </dgm:prSet>
      <dgm:spPr/>
      <dgm:t>
        <a:bodyPr/>
        <a:lstStyle/>
        <a:p>
          <a:pPr marL="0" indent="0">
            <a:lnSpc>
              <a:spcPct val="100000"/>
            </a:lnSpc>
            <a:spcAft>
              <a:spcPts val="0"/>
            </a:spcAft>
          </a:pPr>
          <a:r>
            <a:rPr lang="uk-UA" b="1" i="1" noProof="0" dirty="0" smtClean="0">
              <a:solidFill>
                <a:schemeClr val="tx1"/>
              </a:solidFill>
              <a:latin typeface="Times New Roman" pitchFamily="18" charset="0"/>
              <a:cs typeface="Times New Roman" pitchFamily="18" charset="0"/>
            </a:rPr>
            <a:t>Аудитор  не несе відповідальності</a:t>
          </a:r>
          <a:endParaRPr lang="uk-UA" noProof="0" dirty="0">
            <a:solidFill>
              <a:schemeClr val="tx1"/>
            </a:solidFill>
            <a:latin typeface="Times New Roman" pitchFamily="18" charset="0"/>
            <a:cs typeface="Times New Roman" pitchFamily="18" charset="0"/>
          </a:endParaRPr>
        </a:p>
      </dgm:t>
    </dgm:pt>
    <dgm:pt modelId="{09512803-B34C-4F0C-AB72-8E1CECE242AE}" type="parTrans" cxnId="{57B13C1A-6C6F-4EFA-B991-691C1F0BCD52}">
      <dgm:prSet/>
      <dgm:spPr/>
      <dgm:t>
        <a:bodyPr/>
        <a:lstStyle/>
        <a:p>
          <a:pPr marL="0" indent="457200">
            <a:lnSpc>
              <a:spcPct val="100000"/>
            </a:lnSpc>
          </a:pPr>
          <a:endParaRPr lang="uk-UA" noProof="0">
            <a:latin typeface="Times New Roman" pitchFamily="18" charset="0"/>
            <a:cs typeface="Times New Roman" pitchFamily="18" charset="0"/>
          </a:endParaRPr>
        </a:p>
      </dgm:t>
    </dgm:pt>
    <dgm:pt modelId="{8D3436C3-5DF4-4EC9-ACE4-2ED89ECF9C3C}" type="sibTrans" cxnId="{57B13C1A-6C6F-4EFA-B991-691C1F0BCD52}">
      <dgm:prSet/>
      <dgm:spPr/>
      <dgm:t>
        <a:bodyPr/>
        <a:lstStyle/>
        <a:p>
          <a:pPr marL="0" indent="457200">
            <a:lnSpc>
              <a:spcPct val="100000"/>
            </a:lnSpc>
          </a:pPr>
          <a:endParaRPr lang="uk-UA" noProof="0">
            <a:latin typeface="Times New Roman" pitchFamily="18" charset="0"/>
            <a:cs typeface="Times New Roman" pitchFamily="18" charset="0"/>
          </a:endParaRPr>
        </a:p>
      </dgm:t>
    </dgm:pt>
    <dgm:pt modelId="{85C8C8CE-63C8-4717-8C39-448D078C616E}">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marL="0" indent="457200" algn="just">
            <a:lnSpc>
              <a:spcPct val="100000"/>
            </a:lnSpc>
          </a:pPr>
          <a:r>
            <a:rPr lang="uk-UA" sz="1600" noProof="0" dirty="0" smtClean="0">
              <a:latin typeface="Times New Roman" pitchFamily="18" charset="0"/>
              <a:cs typeface="Times New Roman" pitchFamily="18" charset="0"/>
            </a:rPr>
            <a:t> За невиконання УП оцінки здатності безперервно продовжувати діяльність</a:t>
          </a:r>
          <a:endParaRPr lang="uk-UA" sz="1600" noProof="0" dirty="0">
            <a:latin typeface="Times New Roman" pitchFamily="18" charset="0"/>
            <a:cs typeface="Times New Roman" pitchFamily="18" charset="0"/>
          </a:endParaRPr>
        </a:p>
      </dgm:t>
    </dgm:pt>
    <dgm:pt modelId="{92961B48-0D21-465C-BC6F-3DF2976976CF}" type="parTrans" cxnId="{9EFEA2DC-A304-444E-AAEB-2817F178C2B0}">
      <dgm:prSet/>
      <dgm:spPr/>
      <dgm:t>
        <a:bodyPr/>
        <a:lstStyle/>
        <a:p>
          <a:pPr marL="0" indent="457200">
            <a:lnSpc>
              <a:spcPct val="100000"/>
            </a:lnSpc>
          </a:pPr>
          <a:endParaRPr lang="uk-UA" noProof="0">
            <a:latin typeface="Times New Roman" pitchFamily="18" charset="0"/>
            <a:cs typeface="Times New Roman" pitchFamily="18" charset="0"/>
          </a:endParaRPr>
        </a:p>
      </dgm:t>
    </dgm:pt>
    <dgm:pt modelId="{FB835F5B-0B97-4281-B7B7-6194105C18F0}" type="sibTrans" cxnId="{9EFEA2DC-A304-444E-AAEB-2817F178C2B0}">
      <dgm:prSet/>
      <dgm:spPr/>
      <dgm:t>
        <a:bodyPr/>
        <a:lstStyle/>
        <a:p>
          <a:pPr marL="0" indent="457200">
            <a:lnSpc>
              <a:spcPct val="100000"/>
            </a:lnSpc>
          </a:pPr>
          <a:endParaRPr lang="uk-UA" noProof="0">
            <a:latin typeface="Times New Roman" pitchFamily="18" charset="0"/>
            <a:cs typeface="Times New Roman" pitchFamily="18" charset="0"/>
          </a:endParaRPr>
        </a:p>
      </dgm:t>
    </dgm:pt>
    <dgm:pt modelId="{C2C18288-64BF-4FA1-9DFD-3657D7BC9F23}">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marL="0" indent="457200" algn="just">
            <a:lnSpc>
              <a:spcPct val="100000"/>
            </a:lnSpc>
          </a:pPr>
          <a:r>
            <a:rPr lang="uk-UA" sz="1600" noProof="0" dirty="0" smtClean="0">
              <a:latin typeface="Times New Roman" pitchFamily="18" charset="0"/>
              <a:cs typeface="Times New Roman" pitchFamily="18" charset="0"/>
            </a:rPr>
            <a:t>За виконання процедур аудиту (крім запиту до УП) для ідентифікації подій або умов, які можуть поставити під значний сумнів здатність безперервно продовжувати діяльність після періоду, охопленого оцінкою УП, який дорівнює принаймні 12 місяців від дати фінансової звітності. </a:t>
          </a:r>
          <a:endParaRPr lang="uk-UA" sz="1600" noProof="0" dirty="0">
            <a:latin typeface="Times New Roman" pitchFamily="18" charset="0"/>
            <a:cs typeface="Times New Roman" pitchFamily="18" charset="0"/>
          </a:endParaRPr>
        </a:p>
      </dgm:t>
    </dgm:pt>
    <dgm:pt modelId="{F6C5C57F-76CF-474D-9794-615D617F13EC}" type="parTrans" cxnId="{70E41E5A-DE7A-4354-ACEF-EE319DAA5C43}">
      <dgm:prSet/>
      <dgm:spPr/>
      <dgm:t>
        <a:bodyPr/>
        <a:lstStyle/>
        <a:p>
          <a:pPr marL="0" indent="457200">
            <a:lnSpc>
              <a:spcPct val="100000"/>
            </a:lnSpc>
          </a:pPr>
          <a:endParaRPr lang="uk-UA" noProof="0">
            <a:latin typeface="Times New Roman" pitchFamily="18" charset="0"/>
            <a:cs typeface="Times New Roman" pitchFamily="18" charset="0"/>
          </a:endParaRPr>
        </a:p>
      </dgm:t>
    </dgm:pt>
    <dgm:pt modelId="{8B6D4BFF-7A28-4972-BB01-1DC170587992}" type="sibTrans" cxnId="{70E41E5A-DE7A-4354-ACEF-EE319DAA5C43}">
      <dgm:prSet/>
      <dgm:spPr/>
      <dgm:t>
        <a:bodyPr/>
        <a:lstStyle/>
        <a:p>
          <a:pPr marL="0" indent="457200">
            <a:lnSpc>
              <a:spcPct val="100000"/>
            </a:lnSpc>
          </a:pPr>
          <a:endParaRPr lang="uk-UA" noProof="0">
            <a:latin typeface="Times New Roman" pitchFamily="18" charset="0"/>
            <a:cs typeface="Times New Roman" pitchFamily="18" charset="0"/>
          </a:endParaRPr>
        </a:p>
      </dgm:t>
    </dgm:pt>
    <dgm:pt modelId="{C0A8788A-2862-42B4-8EB7-A9D0D4393EC7}" type="pres">
      <dgm:prSet presAssocID="{75DD0A18-898B-4AF6-B15D-2C6CE3D44AEC}" presName="Name0" presStyleCnt="0">
        <dgm:presLayoutVars>
          <dgm:dir/>
          <dgm:animLvl val="lvl"/>
          <dgm:resizeHandles val="exact"/>
        </dgm:presLayoutVars>
      </dgm:prSet>
      <dgm:spPr/>
      <dgm:t>
        <a:bodyPr/>
        <a:lstStyle/>
        <a:p>
          <a:endParaRPr lang="ru-RU"/>
        </a:p>
      </dgm:t>
    </dgm:pt>
    <dgm:pt modelId="{444927F3-6EF4-403C-8C6D-5485B64BD273}" type="pres">
      <dgm:prSet presAssocID="{E40DDF23-BFF8-4CF3-B35B-59A3287673AE}" presName="linNode" presStyleCnt="0"/>
      <dgm:spPr/>
    </dgm:pt>
    <dgm:pt modelId="{551D77F2-F022-46CD-9701-F745A4D72884}" type="pres">
      <dgm:prSet presAssocID="{E40DDF23-BFF8-4CF3-B35B-59A3287673AE}" presName="parentText" presStyleLbl="node1" presStyleIdx="0" presStyleCnt="2" custScaleX="134362" custLinFactNeighborX="-2706" custLinFactNeighborY="-3301">
        <dgm:presLayoutVars>
          <dgm:chMax val="1"/>
          <dgm:bulletEnabled val="1"/>
        </dgm:presLayoutVars>
      </dgm:prSet>
      <dgm:spPr/>
      <dgm:t>
        <a:bodyPr/>
        <a:lstStyle/>
        <a:p>
          <a:endParaRPr lang="ru-RU"/>
        </a:p>
      </dgm:t>
    </dgm:pt>
    <dgm:pt modelId="{642466FA-CE19-4B9D-80BB-F1B2851C0D08}" type="pres">
      <dgm:prSet presAssocID="{E40DDF23-BFF8-4CF3-B35B-59A3287673AE}" presName="descendantText" presStyleLbl="alignAccFollowNode1" presStyleIdx="0" presStyleCnt="2" custScaleX="203912">
        <dgm:presLayoutVars>
          <dgm:bulletEnabled val="1"/>
        </dgm:presLayoutVars>
      </dgm:prSet>
      <dgm:spPr/>
      <dgm:t>
        <a:bodyPr/>
        <a:lstStyle/>
        <a:p>
          <a:endParaRPr lang="ru-RU"/>
        </a:p>
      </dgm:t>
    </dgm:pt>
    <dgm:pt modelId="{7C5B7AB4-4463-4A8C-B258-59A27891916C}" type="pres">
      <dgm:prSet presAssocID="{EC672BBC-4B2E-4A92-B6B4-12D4EFFB944F}" presName="sp" presStyleCnt="0"/>
      <dgm:spPr/>
    </dgm:pt>
    <dgm:pt modelId="{8A884B68-927C-467D-A8C2-8BADA1F6CDA0}" type="pres">
      <dgm:prSet presAssocID="{BD2292E9-AD8D-4638-825C-E9E8A5D85C9D}" presName="linNode" presStyleCnt="0"/>
      <dgm:spPr/>
    </dgm:pt>
    <dgm:pt modelId="{AEFADADF-6500-45E9-9902-9FF72532F4A3}" type="pres">
      <dgm:prSet presAssocID="{BD2292E9-AD8D-4638-825C-E9E8A5D85C9D}" presName="parentText" presStyleLbl="node1" presStyleIdx="1" presStyleCnt="2" custScaleX="134497">
        <dgm:presLayoutVars>
          <dgm:chMax val="1"/>
          <dgm:bulletEnabled val="1"/>
        </dgm:presLayoutVars>
      </dgm:prSet>
      <dgm:spPr/>
      <dgm:t>
        <a:bodyPr/>
        <a:lstStyle/>
        <a:p>
          <a:endParaRPr lang="ru-RU"/>
        </a:p>
      </dgm:t>
    </dgm:pt>
    <dgm:pt modelId="{77013553-5BA8-4A8B-B2FE-4403A0B9386F}" type="pres">
      <dgm:prSet presAssocID="{BD2292E9-AD8D-4638-825C-E9E8A5D85C9D}" presName="descendantText" presStyleLbl="alignAccFollowNode1" presStyleIdx="1" presStyleCnt="2" custScaleX="203885" custScaleY="129419">
        <dgm:presLayoutVars>
          <dgm:bulletEnabled val="1"/>
        </dgm:presLayoutVars>
      </dgm:prSet>
      <dgm:spPr/>
      <dgm:t>
        <a:bodyPr/>
        <a:lstStyle/>
        <a:p>
          <a:endParaRPr lang="ru-RU"/>
        </a:p>
      </dgm:t>
    </dgm:pt>
  </dgm:ptLst>
  <dgm:cxnLst>
    <dgm:cxn modelId="{3E7A66FC-F8B0-4B77-BF39-E4C10F66600F}" type="presOf" srcId="{B82C2B6C-969E-42E4-844E-18E12D138249}" destId="{642466FA-CE19-4B9D-80BB-F1B2851C0D08}" srcOrd="0" destOrd="0" presId="urn:microsoft.com/office/officeart/2005/8/layout/vList5"/>
    <dgm:cxn modelId="{DBD6F4A2-8FD5-4A20-89AA-117706E7A980}" type="presOf" srcId="{BD2292E9-AD8D-4638-825C-E9E8A5D85C9D}" destId="{AEFADADF-6500-45E9-9902-9FF72532F4A3}" srcOrd="0" destOrd="0" presId="urn:microsoft.com/office/officeart/2005/8/layout/vList5"/>
    <dgm:cxn modelId="{57B13C1A-6C6F-4EFA-B991-691C1F0BCD52}" srcId="{75DD0A18-898B-4AF6-B15D-2C6CE3D44AEC}" destId="{BD2292E9-AD8D-4638-825C-E9E8A5D85C9D}" srcOrd="1" destOrd="0" parTransId="{09512803-B34C-4F0C-AB72-8E1CECE242AE}" sibTransId="{8D3436C3-5DF4-4EC9-ACE4-2ED89ECF9C3C}"/>
    <dgm:cxn modelId="{F2002DB0-B322-4137-906C-CEE3FD232680}" type="presOf" srcId="{75DD0A18-898B-4AF6-B15D-2C6CE3D44AEC}" destId="{C0A8788A-2862-42B4-8EB7-A9D0D4393EC7}" srcOrd="0" destOrd="0" presId="urn:microsoft.com/office/officeart/2005/8/layout/vList5"/>
    <dgm:cxn modelId="{2FE8104B-8DC1-479C-85BA-C8EE2BB5FA3A}" type="presOf" srcId="{C2C18288-64BF-4FA1-9DFD-3657D7BC9F23}" destId="{77013553-5BA8-4A8B-B2FE-4403A0B9386F}" srcOrd="0" destOrd="1" presId="urn:microsoft.com/office/officeart/2005/8/layout/vList5"/>
    <dgm:cxn modelId="{169ECD9D-2AAD-416F-886E-EC7A336CEA06}" type="presOf" srcId="{85C8C8CE-63C8-4717-8C39-448D078C616E}" destId="{77013553-5BA8-4A8B-B2FE-4403A0B9386F}" srcOrd="0" destOrd="0" presId="urn:microsoft.com/office/officeart/2005/8/layout/vList5"/>
    <dgm:cxn modelId="{9EFEA2DC-A304-444E-AAEB-2817F178C2B0}" srcId="{BD2292E9-AD8D-4638-825C-E9E8A5D85C9D}" destId="{85C8C8CE-63C8-4717-8C39-448D078C616E}" srcOrd="0" destOrd="0" parTransId="{92961B48-0D21-465C-BC6F-3DF2976976CF}" sibTransId="{FB835F5B-0B97-4281-B7B7-6194105C18F0}"/>
    <dgm:cxn modelId="{71D34B4E-1E15-47C7-8897-E636B3178E08}" type="presOf" srcId="{E40DDF23-BFF8-4CF3-B35B-59A3287673AE}" destId="{551D77F2-F022-46CD-9701-F745A4D72884}" srcOrd="0" destOrd="0" presId="urn:microsoft.com/office/officeart/2005/8/layout/vList5"/>
    <dgm:cxn modelId="{F0C09834-5758-4BA7-B41F-0212AE99811E}" srcId="{E40DDF23-BFF8-4CF3-B35B-59A3287673AE}" destId="{B82C2B6C-969E-42E4-844E-18E12D138249}" srcOrd="0" destOrd="0" parTransId="{7D299F86-722A-4BD9-94DB-53CC37823AAB}" sibTransId="{F00EE499-4422-4A7D-87EF-88C114596F09}"/>
    <dgm:cxn modelId="{70E41E5A-DE7A-4354-ACEF-EE319DAA5C43}" srcId="{BD2292E9-AD8D-4638-825C-E9E8A5D85C9D}" destId="{C2C18288-64BF-4FA1-9DFD-3657D7BC9F23}" srcOrd="1" destOrd="0" parTransId="{F6C5C57F-76CF-474D-9794-615D617F13EC}" sibTransId="{8B6D4BFF-7A28-4972-BB01-1DC170587992}"/>
    <dgm:cxn modelId="{48CFFDF0-7672-4107-B8D0-3E025BFE3179}" srcId="{75DD0A18-898B-4AF6-B15D-2C6CE3D44AEC}" destId="{E40DDF23-BFF8-4CF3-B35B-59A3287673AE}" srcOrd="0" destOrd="0" parTransId="{98209D62-1151-4CBD-8163-CD2B4C525DEA}" sibTransId="{EC672BBC-4B2E-4A92-B6B4-12D4EFFB944F}"/>
    <dgm:cxn modelId="{E4D62E11-3461-43FA-AE8D-340737F38BF1}" type="presParOf" srcId="{C0A8788A-2862-42B4-8EB7-A9D0D4393EC7}" destId="{444927F3-6EF4-403C-8C6D-5485B64BD273}" srcOrd="0" destOrd="0" presId="urn:microsoft.com/office/officeart/2005/8/layout/vList5"/>
    <dgm:cxn modelId="{E754AED6-45EC-4DE4-947B-4CAEAD5D2B53}" type="presParOf" srcId="{444927F3-6EF4-403C-8C6D-5485B64BD273}" destId="{551D77F2-F022-46CD-9701-F745A4D72884}" srcOrd="0" destOrd="0" presId="urn:microsoft.com/office/officeart/2005/8/layout/vList5"/>
    <dgm:cxn modelId="{DE32EC58-1133-490D-B2C0-D5292436C7B0}" type="presParOf" srcId="{444927F3-6EF4-403C-8C6D-5485B64BD273}" destId="{642466FA-CE19-4B9D-80BB-F1B2851C0D08}" srcOrd="1" destOrd="0" presId="urn:microsoft.com/office/officeart/2005/8/layout/vList5"/>
    <dgm:cxn modelId="{3EDE9684-3F29-46C1-92F1-5C2140B3920A}" type="presParOf" srcId="{C0A8788A-2862-42B4-8EB7-A9D0D4393EC7}" destId="{7C5B7AB4-4463-4A8C-B258-59A27891916C}" srcOrd="1" destOrd="0" presId="urn:microsoft.com/office/officeart/2005/8/layout/vList5"/>
    <dgm:cxn modelId="{6905F9E8-0322-4409-9DE8-B272730B7E49}" type="presParOf" srcId="{C0A8788A-2862-42B4-8EB7-A9D0D4393EC7}" destId="{8A884B68-927C-467D-A8C2-8BADA1F6CDA0}" srcOrd="2" destOrd="0" presId="urn:microsoft.com/office/officeart/2005/8/layout/vList5"/>
    <dgm:cxn modelId="{4E26753D-89F1-48BB-83F2-C12B9D60F344}" type="presParOf" srcId="{8A884B68-927C-467D-A8C2-8BADA1F6CDA0}" destId="{AEFADADF-6500-45E9-9902-9FF72532F4A3}" srcOrd="0" destOrd="0" presId="urn:microsoft.com/office/officeart/2005/8/layout/vList5"/>
    <dgm:cxn modelId="{18C13D2D-0BFC-4DB1-8F19-74BC4D5950AA}" type="presParOf" srcId="{8A884B68-927C-467D-A8C2-8BADA1F6CDA0}" destId="{77013553-5BA8-4A8B-B2FE-4403A0B938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C363F-74BC-4CD2-9A33-E2214FC6627D}">
      <dsp:nvSpPr>
        <dsp:cNvPr id="0" name=""/>
        <dsp:cNvSpPr/>
      </dsp:nvSpPr>
      <dsp:spPr>
        <a:xfrm>
          <a:off x="0" y="199048"/>
          <a:ext cx="2352203" cy="3166624"/>
        </a:xfrm>
        <a:prstGeom prst="round2SameRect">
          <a:avLst>
            <a:gd name="adj1" fmla="val 8000"/>
            <a:gd name="adj2" fmla="val 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68580" rIns="22860" bIns="22860" numCol="1" spcCol="1270" anchor="t" anchorCtr="0">
          <a:noAutofit/>
        </a:bodyPr>
        <a:lstStyle/>
        <a:p>
          <a:pPr marL="0" lvl="1" indent="0" algn="ctr" defTabSz="800100">
            <a:lnSpc>
              <a:spcPct val="100000"/>
            </a:lnSpc>
            <a:spcBef>
              <a:spcPct val="0"/>
            </a:spcBef>
            <a:spcAft>
              <a:spcPts val="0"/>
            </a:spcAft>
            <a:buChar char="••"/>
          </a:pPr>
          <a:r>
            <a:rPr lang="uk-UA" sz="1800" kern="1200" dirty="0" smtClean="0">
              <a:latin typeface="Times New Roman" pitchFamily="18" charset="0"/>
              <a:cs typeface="Times New Roman" pitchFamily="18" charset="0"/>
            </a:rPr>
            <a:t>недотримання вимог щодо формування статутного капіталу суб’єкта господарювання, встановлених вітчизняним законодавством;</a:t>
          </a:r>
          <a:endParaRPr lang="ru-RU" sz="1800" kern="1200" dirty="0" smtClean="0">
            <a:latin typeface="Times New Roman" pitchFamily="18" charset="0"/>
            <a:cs typeface="Times New Roman" pitchFamily="18" charset="0"/>
          </a:endParaRPr>
        </a:p>
      </dsp:txBody>
      <dsp:txXfrm>
        <a:off x="55115" y="254163"/>
        <a:ext cx="2241973" cy="3111509"/>
      </dsp:txXfrm>
    </dsp:sp>
    <dsp:sp modelId="{CCEA756B-9544-4FD3-A044-2CB1D8C44D20}">
      <dsp:nvSpPr>
        <dsp:cNvPr id="0" name=""/>
        <dsp:cNvSpPr/>
      </dsp:nvSpPr>
      <dsp:spPr>
        <a:xfrm>
          <a:off x="0" y="2856990"/>
          <a:ext cx="2359108" cy="71965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just" defTabSz="800100">
            <a:lnSpc>
              <a:spcPct val="100000"/>
            </a:lnSpc>
            <a:spcBef>
              <a:spcPct val="0"/>
            </a:spcBef>
            <a:spcAft>
              <a:spcPts val="0"/>
            </a:spcAft>
          </a:pPr>
          <a:endParaRPr lang="ru-RU" sz="1800" kern="1200" dirty="0">
            <a:latin typeface="Times New Roman" pitchFamily="18" charset="0"/>
            <a:cs typeface="Times New Roman" pitchFamily="18" charset="0"/>
          </a:endParaRPr>
        </a:p>
      </dsp:txBody>
      <dsp:txXfrm>
        <a:off x="0" y="2856990"/>
        <a:ext cx="1661344" cy="719653"/>
      </dsp:txXfrm>
    </dsp:sp>
    <dsp:sp modelId="{F0AAAE57-40C2-4F51-A419-F1BA9C350B14}">
      <dsp:nvSpPr>
        <dsp:cNvPr id="0" name=""/>
        <dsp:cNvSpPr/>
      </dsp:nvSpPr>
      <dsp:spPr>
        <a:xfrm>
          <a:off x="1692283" y="2856986"/>
          <a:ext cx="784702" cy="784702"/>
        </a:xfrm>
        <a:prstGeom prst="ellipse">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B446F85-CB93-4D08-A0FD-9738D887B3D8}">
      <dsp:nvSpPr>
        <dsp:cNvPr id="0" name=""/>
        <dsp:cNvSpPr/>
      </dsp:nvSpPr>
      <dsp:spPr>
        <a:xfrm>
          <a:off x="2685005" y="179450"/>
          <a:ext cx="2454102" cy="3382989"/>
        </a:xfrm>
        <a:prstGeom prst="round2SameRect">
          <a:avLst>
            <a:gd name="adj1" fmla="val 8000"/>
            <a:gd name="adj2" fmla="val 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60960" rIns="20320" bIns="20320" numCol="1" spcCol="1270" anchor="t" anchorCtr="0">
          <a:noAutofit/>
        </a:bodyPr>
        <a:lstStyle/>
        <a:p>
          <a:pPr marL="0" lvl="1" indent="0" algn="ctr" defTabSz="711200">
            <a:lnSpc>
              <a:spcPct val="100000"/>
            </a:lnSpc>
            <a:spcBef>
              <a:spcPct val="0"/>
            </a:spcBef>
            <a:spcAft>
              <a:spcPts val="0"/>
            </a:spcAft>
            <a:buChar char="••"/>
          </a:pPr>
          <a:r>
            <a:rPr lang="uk-UA" sz="1600" kern="1200" dirty="0" smtClean="0">
              <a:latin typeface="Times New Roman" pitchFamily="18" charset="0"/>
              <a:cs typeface="Times New Roman" pitchFamily="18" charset="0"/>
            </a:rPr>
            <a:t>незавершені судові або регулятивні провадження проти суб'єкта господарювання, які, якщо вони будуть задоволені, можуть призвести до претензій, виконання яких суб'єктом господарювання малоймовірне</a:t>
          </a:r>
          <a:r>
            <a:rPr lang="uk-UA" sz="1800" kern="1200" dirty="0" smtClean="0">
              <a:latin typeface="Times New Roman" pitchFamily="18" charset="0"/>
              <a:cs typeface="Times New Roman" pitchFamily="18" charset="0"/>
            </a:rPr>
            <a:t>;</a:t>
          </a:r>
          <a:endParaRPr lang="ru-RU" sz="1800" kern="1200" dirty="0" smtClean="0">
            <a:latin typeface="Times New Roman" pitchFamily="18" charset="0"/>
            <a:cs typeface="Times New Roman" pitchFamily="18" charset="0"/>
          </a:endParaRPr>
        </a:p>
      </dsp:txBody>
      <dsp:txXfrm>
        <a:off x="2742508" y="236953"/>
        <a:ext cx="2339096" cy="3325486"/>
      </dsp:txXfrm>
    </dsp:sp>
    <dsp:sp modelId="{DE577FC2-2BE4-4F8F-A1E5-B6FD9E1E8214}">
      <dsp:nvSpPr>
        <dsp:cNvPr id="0" name=""/>
        <dsp:cNvSpPr/>
      </dsp:nvSpPr>
      <dsp:spPr>
        <a:xfrm>
          <a:off x="2686754" y="2856992"/>
          <a:ext cx="2403657" cy="71965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just" defTabSz="800100">
            <a:lnSpc>
              <a:spcPct val="100000"/>
            </a:lnSpc>
            <a:spcBef>
              <a:spcPct val="0"/>
            </a:spcBef>
            <a:spcAft>
              <a:spcPts val="0"/>
            </a:spcAft>
          </a:pPr>
          <a:endParaRPr lang="ru-RU" sz="1800" kern="1200" dirty="0">
            <a:latin typeface="Times New Roman" pitchFamily="18" charset="0"/>
            <a:cs typeface="Times New Roman" pitchFamily="18" charset="0"/>
          </a:endParaRPr>
        </a:p>
      </dsp:txBody>
      <dsp:txXfrm>
        <a:off x="2686754" y="2856992"/>
        <a:ext cx="1692716" cy="719653"/>
      </dsp:txXfrm>
    </dsp:sp>
    <dsp:sp modelId="{A164E9F6-926B-4ACD-8CB3-FBAC666EC254}">
      <dsp:nvSpPr>
        <dsp:cNvPr id="0" name=""/>
        <dsp:cNvSpPr/>
      </dsp:nvSpPr>
      <dsp:spPr>
        <a:xfrm>
          <a:off x="4433354" y="2822060"/>
          <a:ext cx="784702" cy="784702"/>
        </a:xfrm>
        <a:prstGeom prst="ellipse">
          <a:avLst/>
        </a:prstGeom>
        <a:gradFill flip="none" rotWithShape="1">
          <a:gsLst>
            <a:gs pos="0">
              <a:srgbClr val="F8A45E"/>
            </a:gs>
            <a:gs pos="25000">
              <a:srgbClr val="FF6633"/>
            </a:gs>
            <a:gs pos="50000">
              <a:srgbClr val="FFFF00"/>
            </a:gs>
            <a:gs pos="75000">
              <a:srgbClr val="01A78F"/>
            </a:gs>
            <a:gs pos="100000">
              <a:srgbClr val="3366FF"/>
            </a:gs>
          </a:gsLst>
          <a:lin ang="2700000" scaled="0"/>
          <a:tileRect/>
        </a:gra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3AAFAF2-D18D-4A21-A947-EB639245C419}">
      <dsp:nvSpPr>
        <dsp:cNvPr id="0" name=""/>
        <dsp:cNvSpPr/>
      </dsp:nvSpPr>
      <dsp:spPr>
        <a:xfrm>
          <a:off x="5412463" y="211997"/>
          <a:ext cx="2402581" cy="3252798"/>
        </a:xfrm>
        <a:prstGeom prst="round2SameRect">
          <a:avLst>
            <a:gd name="adj1" fmla="val 8000"/>
            <a:gd name="adj2" fmla="val 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68580" rIns="22860" bIns="22860" numCol="1" spcCol="1270" anchor="t" anchorCtr="0">
          <a:noAutofit/>
        </a:bodyPr>
        <a:lstStyle/>
        <a:p>
          <a:pPr marL="0" lvl="1" indent="0" algn="ctr" defTabSz="800100">
            <a:lnSpc>
              <a:spcPct val="100000"/>
            </a:lnSpc>
            <a:spcBef>
              <a:spcPct val="0"/>
            </a:spcBef>
            <a:spcAft>
              <a:spcPts val="0"/>
            </a:spcAft>
            <a:buChar char="••"/>
          </a:pPr>
          <a:r>
            <a:rPr lang="uk-UA" sz="1800" kern="1200" dirty="0" smtClean="0">
              <a:latin typeface="Times New Roman" pitchFamily="18" charset="0"/>
              <a:cs typeface="Times New Roman" pitchFamily="18" charset="0"/>
            </a:rPr>
            <a:t>зміни у законодавчому чи нормативному акті або політичної ситуації, які, за очікуванням, негативно вплинуть на суб'єкт господарювання і </a:t>
          </a:r>
          <a:r>
            <a:rPr lang="uk-UA" sz="1800" kern="1200" dirty="0" err="1" smtClean="0">
              <a:latin typeface="Times New Roman" pitchFamily="18" charset="0"/>
              <a:cs typeface="Times New Roman" pitchFamily="18" charset="0"/>
            </a:rPr>
            <a:t>т.п</a:t>
          </a:r>
          <a:endParaRPr lang="ru-RU" sz="1800" kern="1200" dirty="0">
            <a:latin typeface="Times New Roman" pitchFamily="18" charset="0"/>
            <a:cs typeface="Times New Roman" pitchFamily="18" charset="0"/>
          </a:endParaRPr>
        </a:p>
      </dsp:txBody>
      <dsp:txXfrm>
        <a:off x="5468758" y="268292"/>
        <a:ext cx="2289991" cy="3196503"/>
      </dsp:txXfrm>
    </dsp:sp>
    <dsp:sp modelId="{8EE96DCF-5D00-403A-8263-3DA60E6CDDEA}">
      <dsp:nvSpPr>
        <dsp:cNvPr id="0" name=""/>
        <dsp:cNvSpPr/>
      </dsp:nvSpPr>
      <dsp:spPr>
        <a:xfrm>
          <a:off x="5401410" y="2856987"/>
          <a:ext cx="2396662" cy="7196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just" defTabSz="800100">
            <a:lnSpc>
              <a:spcPct val="100000"/>
            </a:lnSpc>
            <a:spcBef>
              <a:spcPct val="0"/>
            </a:spcBef>
            <a:spcAft>
              <a:spcPts val="0"/>
            </a:spcAft>
          </a:pPr>
          <a:endParaRPr lang="ru-RU" sz="1800" kern="1200" dirty="0">
            <a:latin typeface="Times New Roman" pitchFamily="18" charset="0"/>
            <a:cs typeface="Times New Roman" pitchFamily="18" charset="0"/>
          </a:endParaRPr>
        </a:p>
      </dsp:txBody>
      <dsp:txXfrm>
        <a:off x="5401410" y="2856987"/>
        <a:ext cx="1687790" cy="719653"/>
      </dsp:txXfrm>
    </dsp:sp>
    <dsp:sp modelId="{93B7C7FD-418B-4C07-8236-81FC40BF29FE}">
      <dsp:nvSpPr>
        <dsp:cNvPr id="0" name=""/>
        <dsp:cNvSpPr/>
      </dsp:nvSpPr>
      <dsp:spPr>
        <a:xfrm>
          <a:off x="7140097" y="2856989"/>
          <a:ext cx="784702" cy="784702"/>
        </a:xfrm>
        <a:prstGeom prst="ellipse">
          <a:avLst/>
        </a:pr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E0071-00F4-4E10-9D54-AF8D99A8A3A0}" type="datetimeFigureOut">
              <a:rPr lang="en-US" smtClean="0"/>
              <a:pPr/>
              <a:t>3/11/2019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299248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178329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4472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324377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355875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7939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114798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147304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20AC890B-84AD-4987-B28F-6DB7E27F2E04}" type="slidenum">
              <a:rPr lang="ru-RU"/>
              <a:pPr/>
              <a:t>21</a:t>
            </a:fld>
            <a:endParaRPr lang="ru-RU"/>
          </a:p>
        </p:txBody>
      </p:sp>
      <p:sp>
        <p:nvSpPr>
          <p:cNvPr id="109571" name="Образ слайда 1"/>
          <p:cNvSpPr>
            <a:spLocks noGrp="1" noRot="1" noChangeAspect="1" noTextEdit="1"/>
          </p:cNvSpPr>
          <p:nvPr>
            <p:ph type="sldImg"/>
          </p:nvPr>
        </p:nvSpPr>
        <p:spPr>
          <a:ln/>
        </p:spPr>
      </p:sp>
      <p:sp>
        <p:nvSpPr>
          <p:cNvPr id="109572" name="Заметки 2"/>
          <p:cNvSpPr>
            <a:spLocks noGrp="1"/>
          </p:cNvSpPr>
          <p:nvPr>
            <p:ph type="body" idx="1"/>
          </p:nvPr>
        </p:nvSpPr>
        <p:spPr>
          <a:noFill/>
        </p:spPr>
        <p:txBody>
          <a:bodyPr/>
          <a:lstStyle/>
          <a:p>
            <a:pPr eaLnBrk="1" hangingPunct="1">
              <a:spcBef>
                <a:spcPct val="0"/>
              </a:spcBef>
            </a:pPr>
            <a:endParaRPr lang="uk-UA" smtClean="0"/>
          </a:p>
        </p:txBody>
      </p:sp>
      <p:sp>
        <p:nvSpPr>
          <p:cNvPr id="10957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912E045-5DB8-4085-BEF7-FDE2545C9A29}" type="slidenum">
              <a:rPr lang="uk-UA" sz="1200">
                <a:solidFill>
                  <a:srgbClr val="000000"/>
                </a:solidFill>
                <a:latin typeface="Calibri" pitchFamily="34" charset="0"/>
              </a:rPr>
              <a:pPr algn="r"/>
              <a:t>21</a:t>
            </a:fld>
            <a:endParaRPr lang="uk-UA" sz="1200">
              <a:solidFill>
                <a:srgbClr val="000000"/>
              </a:solidFill>
              <a:latin typeface="Calibri" pitchFamily="34" charset="0"/>
            </a:endParaRPr>
          </a:p>
        </p:txBody>
      </p:sp>
    </p:spTree>
    <p:extLst>
      <p:ext uri="{BB962C8B-B14F-4D97-AF65-F5344CB8AC3E}">
        <p14:creationId xmlns:p14="http://schemas.microsoft.com/office/powerpoint/2010/main" val="82106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1" name="Group 20"/>
          <p:cNvGrpSpPr/>
          <p:nvPr userDrawn="1"/>
        </p:nvGrpSpPr>
        <p:grpSpPr>
          <a:xfrm>
            <a:off x="0" y="0"/>
            <a:ext cx="9144000" cy="6858000"/>
            <a:chOff x="0" y="0"/>
            <a:chExt cx="9144000" cy="6858000"/>
          </a:xfrm>
        </p:grpSpPr>
        <p:pic>
          <p:nvPicPr>
            <p:cNvPr id="7" name="Big Background Pic" descr="PPP_BUSI_TLE_Networking_2007.png"/>
            <p:cNvPicPr>
              <a:picLocks noChangeAspect="1"/>
            </p:cNvPicPr>
            <p:nvPr/>
          </p:nvPicPr>
          <p:blipFill>
            <a:blip r:embed="rId2" cstate="print"/>
            <a:stretch>
              <a:fillRect/>
            </a:stretch>
          </p:blipFill>
          <p:spPr>
            <a:xfrm>
              <a:off x="0" y="0"/>
              <a:ext cx="9144000" cy="6858000"/>
            </a:xfrm>
            <a:prstGeom prst="rect">
              <a:avLst/>
            </a:prstGeom>
            <a:noFill/>
            <a:ln>
              <a:noFill/>
            </a:ln>
          </p:spPr>
        </p:pic>
        <p:sp>
          <p:nvSpPr>
            <p:cNvPr id="8" name="Middle BG"/>
            <p:cNvSpPr/>
            <p:nvPr/>
          </p:nvSpPr>
          <p:spPr>
            <a:xfrm>
              <a:off x="0" y="28194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13" name="Header"/>
            <p:cNvGrpSpPr/>
            <p:nvPr/>
          </p:nvGrpSpPr>
          <p:grpSpPr>
            <a:xfrm>
              <a:off x="0" y="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sp>
          <p:nvSpPr>
            <p:cNvPr id="11" name="Footer"/>
            <p:cNvSpPr/>
            <p:nvPr/>
          </p:nvSpPr>
          <p:spPr>
            <a:xfrm>
              <a:off x="0" y="5105400"/>
              <a:ext cx="91440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19" name="Big Picture"/>
            <p:cNvGrpSpPr/>
            <p:nvPr/>
          </p:nvGrpSpPr>
          <p:grpSpPr>
            <a:xfrm>
              <a:off x="428625" y="1919288"/>
              <a:ext cx="4371975" cy="3686036"/>
              <a:chOff x="428625" y="1919288"/>
              <a:chExt cx="4371975" cy="3686036"/>
            </a:xfrm>
          </p:grpSpPr>
          <p:pic>
            <p:nvPicPr>
              <p:cNvPr id="14" name="Picture 13" descr="PPP_BUSI_TLE_Networking_2007_elements.jpg"/>
              <p:cNvPicPr>
                <a:picLocks noChangeAspect="1"/>
              </p:cNvPicPr>
              <p:nvPr userDrawn="1"/>
            </p:nvPicPr>
            <p:blipFill>
              <a:blip r:embed="rId3" cstate="print"/>
              <a:stretch>
                <a:fillRect/>
              </a:stretch>
            </p:blipFill>
            <p:spPr>
              <a:xfrm>
                <a:off x="428625" y="2019300"/>
                <a:ext cx="4267200" cy="3586024"/>
              </a:xfrm>
              <a:prstGeom prst="rect">
                <a:avLst/>
              </a:prstGeom>
              <a:noFill/>
              <a:ln w="3175">
                <a:solidFill>
                  <a:schemeClr val="accent1"/>
                </a:solidFill>
              </a:ln>
            </p:spPr>
          </p:pic>
          <p:sp>
            <p:nvSpPr>
              <p:cNvPr id="15" name="Rectangle 9"/>
              <p:cNvSpPr/>
              <p:nvPr userDrawn="1"/>
            </p:nvSpPr>
            <p:spPr>
              <a:xfrm>
                <a:off x="533400" y="1919288"/>
                <a:ext cx="4267200" cy="3581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nvGrpSpPr>
            <p:cNvPr id="20" name="Small Pics"/>
            <p:cNvGrpSpPr/>
            <p:nvPr/>
          </p:nvGrpSpPr>
          <p:grpSpPr>
            <a:xfrm>
              <a:off x="1828800" y="3333750"/>
              <a:ext cx="3286125" cy="2472407"/>
              <a:chOff x="1828800" y="3333750"/>
              <a:chExt cx="3286125" cy="2472407"/>
            </a:xfrm>
          </p:grpSpPr>
          <p:pic>
            <p:nvPicPr>
              <p:cNvPr id="16" name="Lady" descr="PPP_BUSI_TLE_Networking_2007_elements3.jpg"/>
              <p:cNvPicPr>
                <a:picLocks noChangeAspect="1"/>
              </p:cNvPicPr>
              <p:nvPr userDrawn="1"/>
            </p:nvPicPr>
            <p:blipFill>
              <a:blip r:embed="rId4" cstate="print"/>
              <a:stretch>
                <a:fillRect/>
              </a:stretch>
            </p:blipFill>
            <p:spPr>
              <a:xfrm>
                <a:off x="1828800" y="4601028"/>
                <a:ext cx="1216152" cy="1205129"/>
              </a:xfrm>
              <a:prstGeom prst="rect">
                <a:avLst/>
              </a:prstGeom>
              <a:noFill/>
              <a:ln w="3175">
                <a:solidFill>
                  <a:schemeClr val="tx2"/>
                </a:solidFill>
              </a:ln>
            </p:spPr>
          </p:pic>
          <p:pic>
            <p:nvPicPr>
              <p:cNvPr id="17" name="Back of Head" descr="PPP_BUSI_TLE_Networking_2007_elements2.jpg"/>
              <p:cNvPicPr preferRelativeResize="0">
                <a:picLocks/>
              </p:cNvPicPr>
              <p:nvPr userDrawn="1"/>
            </p:nvPicPr>
            <p:blipFill>
              <a:blip r:embed="rId5" cstate="print"/>
              <a:stretch>
                <a:fillRect/>
              </a:stretch>
            </p:blipFill>
            <p:spPr>
              <a:xfrm>
                <a:off x="4200525" y="3333750"/>
                <a:ext cx="914400" cy="1005840"/>
              </a:xfrm>
              <a:prstGeom prst="rect">
                <a:avLst/>
              </a:prstGeom>
              <a:noFill/>
              <a:ln w="3175">
                <a:solidFill>
                  <a:schemeClr val="tx2"/>
                </a:solidFill>
              </a:ln>
            </p:spPr>
          </p:pic>
          <p:pic>
            <p:nvPicPr>
              <p:cNvPr id="18" name="Brown Suit Guy" descr="PPP_BUSI_TLE_Networking_2007_elements4.jpg"/>
              <p:cNvPicPr>
                <a:picLocks noChangeAspect="1"/>
              </p:cNvPicPr>
              <p:nvPr userDrawn="1"/>
            </p:nvPicPr>
            <p:blipFill>
              <a:blip r:embed="rId6" cstate="print"/>
              <a:stretch>
                <a:fillRect/>
              </a:stretch>
            </p:blipFill>
            <p:spPr>
              <a:xfrm>
                <a:off x="2819400" y="3947886"/>
                <a:ext cx="1016000" cy="1016000"/>
              </a:xfrm>
              <a:prstGeom prst="rect">
                <a:avLst/>
              </a:prstGeom>
              <a:noFill/>
              <a:ln w="3175">
                <a:solidFill>
                  <a:schemeClr val="tx2"/>
                </a:solidFill>
              </a:ln>
            </p:spPr>
          </p:pic>
        </p:grpSp>
      </p:grpSp>
      <p:sp>
        <p:nvSpPr>
          <p:cNvPr id="2" name="Title 1"/>
          <p:cNvSpPr>
            <a:spLocks noGrp="1"/>
          </p:cNvSpPr>
          <p:nvPr>
            <p:ph type="ctrTitle"/>
          </p:nvPr>
        </p:nvSpPr>
        <p:spPr>
          <a:xfrm>
            <a:off x="5181600" y="2819400"/>
            <a:ext cx="3962400" cy="1676400"/>
          </a:xfrm>
        </p:spPr>
        <p:txBody>
          <a:bodyPr>
            <a:normAutofit/>
            <a:scene3d>
              <a:camera prst="perspectiveAbove"/>
              <a:lightRig rig="threePt" dir="t"/>
            </a:scene3d>
          </a:bodyPr>
          <a:lstStyle>
            <a:lvl1pPr>
              <a:defRPr sz="4000" b="1" cap="none" spc="0">
                <a:ln w="17780" cmpd="sng">
                  <a:noFill/>
                  <a:prstDash val="solid"/>
                  <a:miter lim="800000"/>
                </a:ln>
                <a:solidFill>
                  <a:schemeClr val="tx1"/>
                </a:solidFill>
                <a:effectLst>
                  <a:reflection blurRad="6350" stA="55000" endA="300" endPos="45500" dir="5400000" sy="-100000" algn="bl" rotWithShape="0"/>
                </a:effectLst>
                <a:latin typeface="Arial" pitchFamily="34" charset="0"/>
                <a:cs typeface="Arial" pitchFamily="34" charset="0"/>
              </a:defRPr>
            </a:lvl1pPr>
          </a:lstStyle>
          <a:p>
            <a:r>
              <a:rPr lang="ru-RU" smtClean="0"/>
              <a:t>Образец заголовка</a:t>
            </a:r>
            <a:endParaRPr lang="en-US"/>
          </a:p>
        </p:txBody>
      </p:sp>
      <p:sp>
        <p:nvSpPr>
          <p:cNvPr id="3" name="Subtitle 2"/>
          <p:cNvSpPr>
            <a:spLocks noGrp="1"/>
          </p:cNvSpPr>
          <p:nvPr>
            <p:ph type="subTitle" idx="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C5F06607-930E-4283-99FA-DF83B94C87F0}" type="datetimeFigureOut">
              <a:rPr lang="en-US" smtClean="0"/>
              <a:pPr/>
              <a:t>3/11/2019</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5F06607-930E-4283-99FA-DF83B94C87F0}" type="datetimeFigureOut">
              <a:rPr lang="en-US" smtClean="0"/>
              <a:pPr/>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06607-930E-4283-99FA-DF83B94C87F0}" type="datetimeFigureOut">
              <a:rPr lang="en-US" smtClean="0"/>
              <a:pPr/>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F06607-930E-4283-99FA-DF83B94C87F0}"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F06607-930E-4283-99FA-DF83B94C87F0}"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7" name="Big Background Pic" descr="PPP_BUSI_TLE_Networking_2007.png"/>
          <p:cNvPicPr>
            <a:picLocks noChangeAspect="1"/>
          </p:cNvPicPr>
          <p:nvPr/>
        </p:nvPicPr>
        <p:blipFill>
          <a:blip r:embed="rId2" cstate="print">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8" name="Rectangle 7"/>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001000" y="0"/>
            <a:ext cx="990600" cy="6858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r Accent 2"/>
          <p:cNvSpPr/>
          <p:nvPr/>
        </p:nvSpPr>
        <p:spPr>
          <a:xfrm rot="5400000">
            <a:off x="8427720" y="-198120"/>
            <a:ext cx="13716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Lady" descr="PPP_BUSI_TLE_Networking_2007_elements3.jpg"/>
          <p:cNvPicPr>
            <a:picLocks noChangeAspect="1"/>
          </p:cNvPicPr>
          <p:nvPr/>
        </p:nvPicPr>
        <p:blipFill>
          <a:blip r:embed="rId3" cstate="print"/>
          <a:stretch>
            <a:fillRect/>
          </a:stretch>
        </p:blipFill>
        <p:spPr>
          <a:xfrm rot="5400000">
            <a:off x="902372" y="155964"/>
            <a:ext cx="787122" cy="779988"/>
          </a:xfrm>
          <a:prstGeom prst="rect">
            <a:avLst/>
          </a:prstGeom>
          <a:noFill/>
          <a:ln w="3175">
            <a:solidFill>
              <a:schemeClr val="tx2"/>
            </a:solidFill>
          </a:ln>
        </p:spPr>
      </p:pic>
      <p:pic>
        <p:nvPicPr>
          <p:cNvPr id="13" name="Brown Suit Guy" descr="PPP_BUSI_TLE_Networking_2007_elements4.jpg"/>
          <p:cNvPicPr>
            <a:picLocks noChangeAspect="1"/>
          </p:cNvPicPr>
          <p:nvPr/>
        </p:nvPicPr>
        <p:blipFill>
          <a:blip r:embed="rId4" cstate="print"/>
          <a:stretch>
            <a:fillRect/>
          </a:stretch>
        </p:blipFill>
        <p:spPr>
          <a:xfrm rot="5400000">
            <a:off x="127005" y="228600"/>
            <a:ext cx="657579" cy="657579"/>
          </a:xfrm>
          <a:prstGeom prst="rect">
            <a:avLst/>
          </a:prstGeom>
          <a:noFill/>
          <a:ln w="3175">
            <a:solidFill>
              <a:schemeClr val="tx2"/>
            </a:solidFill>
          </a:ln>
        </p:spPr>
      </p:pic>
      <p:pic>
        <p:nvPicPr>
          <p:cNvPr id="14" name="Back of Head" descr="PPP_BUSI_TLE_Networking_2007_elements2.jpg"/>
          <p:cNvPicPr preferRelativeResize="0">
            <a:picLocks/>
          </p:cNvPicPr>
          <p:nvPr/>
        </p:nvPicPr>
        <p:blipFill>
          <a:blip r:embed="rId5" cstate="print"/>
          <a:stretch>
            <a:fillRect/>
          </a:stretch>
        </p:blipFill>
        <p:spPr>
          <a:xfrm rot="5400000">
            <a:off x="440697" y="727710"/>
            <a:ext cx="685800" cy="754380"/>
          </a:xfrm>
          <a:prstGeom prst="rect">
            <a:avLst/>
          </a:prstGeom>
          <a:noFill/>
          <a:ln w="3175">
            <a:solidFill>
              <a:schemeClr val="tx2"/>
            </a:solid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7" name="Big Background Pic" descr="PPP_BUSI_TLE_Networking_2007.png"/>
          <p:cNvPicPr>
            <a:picLocks noChangeAspect="1"/>
          </p:cNvPicPr>
          <p:nvPr/>
        </p:nvPicPr>
        <p:blipFill>
          <a:blip r:embed="rId2" cstate="print">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8" name="Rectangle 7"/>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001000" y="0"/>
            <a:ext cx="990600" cy="6858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r Accent 2"/>
          <p:cNvSpPr/>
          <p:nvPr/>
        </p:nvSpPr>
        <p:spPr>
          <a:xfrm rot="5400000">
            <a:off x="8427720" y="-198120"/>
            <a:ext cx="13716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pic>
        <p:nvPicPr>
          <p:cNvPr id="8" name="Lady" descr="PPP_BUSI_TLE_Networking_2007_elements3.jpg"/>
          <p:cNvPicPr>
            <a:picLocks noChangeAspect="1"/>
          </p:cNvPicPr>
          <p:nvPr/>
        </p:nvPicPr>
        <p:blipFill>
          <a:blip r:embed="rId2" cstate="print"/>
          <a:stretch>
            <a:fillRect/>
          </a:stretch>
        </p:blipFill>
        <p:spPr>
          <a:xfrm>
            <a:off x="0" y="5590821"/>
            <a:ext cx="787122" cy="779988"/>
          </a:xfrm>
          <a:prstGeom prst="rect">
            <a:avLst/>
          </a:prstGeom>
          <a:noFill/>
          <a:ln w="3175">
            <a:solidFill>
              <a:schemeClr val="tx2"/>
            </a:solidFill>
          </a:ln>
        </p:spPr>
      </p:pic>
      <p:pic>
        <p:nvPicPr>
          <p:cNvPr id="10" name="Brown Suit Guy" descr="PPP_BUSI_TLE_Networking_2007_elements4.jpg"/>
          <p:cNvPicPr>
            <a:picLocks noChangeAspect="1"/>
          </p:cNvPicPr>
          <p:nvPr/>
        </p:nvPicPr>
        <p:blipFill>
          <a:blip r:embed="rId3" cstate="print"/>
          <a:stretch>
            <a:fillRect/>
          </a:stretch>
        </p:blipFill>
        <p:spPr>
          <a:xfrm>
            <a:off x="228600" y="6200421"/>
            <a:ext cx="657579" cy="657579"/>
          </a:xfrm>
          <a:prstGeom prst="rect">
            <a:avLst/>
          </a:prstGeom>
          <a:noFill/>
          <a:ln w="3175">
            <a:solidFill>
              <a:schemeClr val="tx2"/>
            </a:solidFill>
          </a:ln>
        </p:spPr>
      </p:pic>
      <p:pic>
        <p:nvPicPr>
          <p:cNvPr id="9" name="Back of Head" descr="PPP_BUSI_TLE_Networking_2007_elements2.jpg"/>
          <p:cNvPicPr preferRelativeResize="0">
            <a:picLocks/>
          </p:cNvPicPr>
          <p:nvPr/>
        </p:nvPicPr>
        <p:blipFill>
          <a:blip r:embed="rId4" cstate="print"/>
          <a:stretch>
            <a:fillRect/>
          </a:stretch>
        </p:blipFill>
        <p:spPr>
          <a:xfrm>
            <a:off x="838200" y="5944645"/>
            <a:ext cx="685800" cy="754380"/>
          </a:xfrm>
          <a:prstGeom prst="rect">
            <a:avLst/>
          </a:prstGeom>
          <a:noFill/>
          <a:ln w="3175">
            <a:solidFill>
              <a:schemeClr val="tx2"/>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8" name="Rectangle 7"/>
          <p:cNvSpPr/>
          <p:nvPr userDrawn="1"/>
        </p:nvSpPr>
        <p:spPr>
          <a:xfrm>
            <a:off x="0" y="1066800"/>
            <a:ext cx="9144000" cy="5791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9" name="Big Background Pic" descr="PPP_BUSI_TLE_Networking_2007.png"/>
          <p:cNvPicPr>
            <a:picLocks noChangeAspect="1"/>
          </p:cNvPicPr>
          <p:nvPr userDrawn="1"/>
        </p:nvPicPr>
        <p:blipFill>
          <a:blip r:embed="rId2" cstate="print"/>
          <a:srcRect b="16250"/>
          <a:stretch>
            <a:fillRect/>
          </a:stretch>
        </p:blipFill>
        <p:spPr>
          <a:xfrm>
            <a:off x="0" y="1114424"/>
            <a:ext cx="9144000" cy="5743576"/>
          </a:xfrm>
          <a:prstGeom prst="rect">
            <a:avLst/>
          </a:prstGeom>
          <a:noFill/>
          <a:ln>
            <a:noFill/>
          </a:ln>
          <a:scene3d>
            <a:camera prst="orthographicFront"/>
            <a:lightRig rig="threePt" dir="t"/>
          </a:scene3d>
          <a:sp3d prstMaterial="softEdge"/>
        </p:spPr>
      </p:pic>
      <p:sp>
        <p:nvSpPr>
          <p:cNvPr id="2" name="Title 1"/>
          <p:cNvSpPr>
            <a:spLocks noGrp="1"/>
          </p:cNvSpPr>
          <p:nvPr>
            <p:ph type="title"/>
          </p:nvPr>
        </p:nvSpPr>
        <p:spPr>
          <a:xfrm>
            <a:off x="457200" y="0"/>
            <a:ext cx="7924800" cy="1066800"/>
          </a:xfr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784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F06607-930E-4283-99FA-DF83B94C87F0}"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10" name="Bar Accent 1"/>
          <p:cNvSpPr/>
          <p:nvPr userDrawn="1"/>
        </p:nvSpPr>
        <p:spPr>
          <a:xfrm rot="16200000">
            <a:off x="4495800" y="-3505199"/>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Bar Accent 1"/>
          <p:cNvSpPr/>
          <p:nvPr userDrawn="1"/>
        </p:nvSpPr>
        <p:spPr>
          <a:xfrm>
            <a:off x="8433858" y="1066800"/>
            <a:ext cx="100542" cy="5791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15" name="Bar Accent 2"/>
          <p:cNvSpPr/>
          <p:nvPr userDrawn="1"/>
        </p:nvSpPr>
        <p:spPr>
          <a:xfrm>
            <a:off x="8429625" y="0"/>
            <a:ext cx="104775"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a:xfrm>
            <a:off x="457200" y="0"/>
            <a:ext cx="7924800" cy="1066800"/>
          </a:xfr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C5F06607-930E-4283-99FA-DF83B94C87F0}" type="datetimeFigureOut">
              <a:rPr lang="en-US" smtClean="0"/>
              <a:pPr/>
              <a:t>3/11/2019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723B91-CE10-4F20-890A-0852E2246859}" type="slidenum">
              <a:rPr lang="en-US" smtClean="0"/>
              <a:pPr/>
              <a:t>‹#›</a:t>
            </a:fld>
            <a:endParaRPr lang="en-US"/>
          </a:p>
        </p:txBody>
      </p:sp>
      <p:sp>
        <p:nvSpPr>
          <p:cNvPr id="10"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9" name="Lady" descr="PPP_BUSI_TLE_Networking_2007_elements3.jpg"/>
          <p:cNvPicPr>
            <a:picLocks noChangeAspect="1"/>
          </p:cNvPicPr>
          <p:nvPr userDrawn="1"/>
        </p:nvPicPr>
        <p:blipFill>
          <a:blip r:embed="rId2" cstate="print"/>
          <a:stretch>
            <a:fillRect/>
          </a:stretch>
        </p:blipFill>
        <p:spPr>
          <a:xfrm>
            <a:off x="0" y="5590821"/>
            <a:ext cx="787122" cy="779988"/>
          </a:xfrm>
          <a:prstGeom prst="rect">
            <a:avLst/>
          </a:prstGeom>
          <a:noFill/>
          <a:ln w="3175">
            <a:solidFill>
              <a:schemeClr val="tx2"/>
            </a:solidFill>
          </a:ln>
        </p:spPr>
      </p:pic>
      <p:pic>
        <p:nvPicPr>
          <p:cNvPr id="11" name="Brown Suit Guy" descr="PPP_BUSI_TLE_Networking_2007_elements4.jpg"/>
          <p:cNvPicPr>
            <a:picLocks noChangeAspect="1"/>
          </p:cNvPicPr>
          <p:nvPr userDrawn="1"/>
        </p:nvPicPr>
        <p:blipFill>
          <a:blip r:embed="rId3" cstate="print"/>
          <a:stretch>
            <a:fillRect/>
          </a:stretch>
        </p:blipFill>
        <p:spPr>
          <a:xfrm>
            <a:off x="228600" y="6200421"/>
            <a:ext cx="657579" cy="657579"/>
          </a:xfrm>
          <a:prstGeom prst="rect">
            <a:avLst/>
          </a:prstGeom>
          <a:noFill/>
          <a:ln w="3175">
            <a:solidFill>
              <a:schemeClr val="tx2"/>
            </a:solidFill>
          </a:ln>
        </p:spPr>
      </p:pic>
      <p:pic>
        <p:nvPicPr>
          <p:cNvPr id="12" name="Back of Head" descr="PPP_BUSI_TLE_Networking_2007_elements2.jpg"/>
          <p:cNvPicPr preferRelativeResize="0">
            <a:picLocks/>
          </p:cNvPicPr>
          <p:nvPr userDrawn="1"/>
        </p:nvPicPr>
        <p:blipFill>
          <a:blip r:embed="rId4" cstate="print"/>
          <a:stretch>
            <a:fillRect/>
          </a:stretch>
        </p:blipFill>
        <p:spPr>
          <a:xfrm>
            <a:off x="838200" y="5944645"/>
            <a:ext cx="685800" cy="754380"/>
          </a:xfrm>
          <a:prstGeom prst="rect">
            <a:avLst/>
          </a:prstGeom>
          <a:noFill/>
          <a:ln w="3175">
            <a:solidFill>
              <a:schemeClr val="tx2"/>
            </a:solid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a:xfrm>
            <a:off x="457200" y="0"/>
            <a:ext cx="7924800" cy="1066800"/>
          </a:xfr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C5F06607-930E-4283-99FA-DF83B94C87F0}" type="datetimeFigureOut">
              <a:rPr lang="en-US" smtClean="0"/>
              <a:pPr/>
              <a:t>3/11/2019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723B91-CE10-4F20-890A-0852E2246859}" type="slidenum">
              <a:rPr lang="en-US" smtClean="0"/>
              <a:pPr/>
              <a:t>‹#›</a:t>
            </a:fld>
            <a:endParaRPr lang="en-US"/>
          </a:p>
        </p:txBody>
      </p:sp>
      <p:sp>
        <p:nvSpPr>
          <p:cNvPr id="10"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F06607-930E-4283-99FA-DF83B94C87F0}"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C5F06607-930E-4283-99FA-DF83B94C87F0}"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5F06607-930E-4283-99FA-DF83B94C87F0}" type="datetimeFigureOut">
              <a:rPr lang="en-US" smtClean="0"/>
              <a:pPr/>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5" y="0"/>
            <a:ext cx="8321040"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grpSp>
        <p:nvGrpSpPr>
          <p:cNvPr id="10" name="Body BG"/>
          <p:cNvGrpSpPr/>
          <p:nvPr/>
        </p:nvGrpSpPr>
        <p:grpSpPr>
          <a:xfrm>
            <a:off x="0" y="1066800"/>
            <a:ext cx="8425815" cy="5791200"/>
            <a:chOff x="-9526" y="1066800"/>
            <a:chExt cx="8435341" cy="5791200"/>
          </a:xfrm>
          <a:solidFill>
            <a:schemeClr val="accent1">
              <a:lumMod val="50000"/>
            </a:schemeClr>
          </a:solidFill>
        </p:grpSpPr>
        <p:sp>
          <p:nvSpPr>
            <p:cNvPr id="11" name="Rectangle 10"/>
            <p:cNvSpPr/>
            <p:nvPr userDrawn="1"/>
          </p:nvSpPr>
          <p:spPr>
            <a:xfrm>
              <a:off x="-9526" y="1066800"/>
              <a:ext cx="8321040" cy="579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12" name="Rectangle 11"/>
            <p:cNvSpPr/>
            <p:nvPr userDrawn="1"/>
          </p:nvSpPr>
          <p:spPr>
            <a:xfrm>
              <a:off x="8258175" y="1295400"/>
              <a:ext cx="167640" cy="5562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grpSp>
      <p:grpSp>
        <p:nvGrpSpPr>
          <p:cNvPr id="16" name="Side Bar"/>
          <p:cNvGrpSpPr/>
          <p:nvPr/>
        </p:nvGrpSpPr>
        <p:grpSpPr>
          <a:xfrm>
            <a:off x="8305800" y="0"/>
            <a:ext cx="842687" cy="6858000"/>
            <a:chOff x="8305800" y="0"/>
            <a:chExt cx="842687" cy="6858000"/>
          </a:xfrm>
        </p:grpSpPr>
        <p:sp>
          <p:nvSpPr>
            <p:cNvPr id="9" name="SideBar Accent 2"/>
            <p:cNvSpPr/>
            <p:nvPr userDrawn="1"/>
          </p:nvSpPr>
          <p:spPr>
            <a:xfrm>
              <a:off x="8305800" y="0"/>
              <a:ext cx="838200" cy="1295400"/>
            </a:xfrm>
            <a:prstGeom prst="rect">
              <a:avLst/>
            </a:pr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13" name="SideBar Accent 1"/>
            <p:cNvSpPr/>
            <p:nvPr userDrawn="1"/>
          </p:nvSpPr>
          <p:spPr>
            <a:xfrm>
              <a:off x="8544983" y="1295400"/>
              <a:ext cx="603504" cy="55626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pic>
          <p:nvPicPr>
            <p:cNvPr id="14" name="SideBar Pic" descr="PPP_BUSI_TXT_Networking_2007_elements.png"/>
            <p:cNvPicPr>
              <a:picLocks noChangeAspect="1"/>
            </p:cNvPicPr>
            <p:nvPr userDrawn="1"/>
          </p:nvPicPr>
          <p:blipFill>
            <a:blip r:embed="rId18" cstate="print"/>
            <a:stretch>
              <a:fillRect/>
            </a:stretch>
          </p:blipFill>
          <p:spPr>
            <a:xfrm>
              <a:off x="8458200" y="0"/>
              <a:ext cx="685800" cy="6858000"/>
            </a:xfrm>
            <a:prstGeom prst="rect">
              <a:avLst/>
            </a:prstGeom>
            <a:noFill/>
            <a:ln>
              <a:noFill/>
            </a:ln>
          </p:spPr>
        </p:pic>
        <p:sp>
          <p:nvSpPr>
            <p:cNvPr id="7" name="Bar Accent 1"/>
            <p:cNvSpPr/>
            <p:nvPr userDrawn="1"/>
          </p:nvSpPr>
          <p:spPr>
            <a:xfrm>
              <a:off x="8421158" y="1295400"/>
              <a:ext cx="118872"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15" name="Bar Accent 2"/>
            <p:cNvSpPr/>
            <p:nvPr userDrawn="1"/>
          </p:nvSpPr>
          <p:spPr>
            <a:xfrm>
              <a:off x="8429625" y="0"/>
              <a:ext cx="11430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grpSp>
      <p:sp>
        <p:nvSpPr>
          <p:cNvPr id="2" name="Title Placeholder 1"/>
          <p:cNvSpPr>
            <a:spLocks noGrp="1"/>
          </p:cNvSpPr>
          <p:nvPr>
            <p:ph type="title"/>
          </p:nvPr>
        </p:nvSpPr>
        <p:spPr>
          <a:xfrm>
            <a:off x="457200" y="0"/>
            <a:ext cx="7848600" cy="10668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C5F06607-930E-4283-99FA-DF83B94C87F0}" type="datetimeFigureOut">
              <a:rPr lang="en-US" smtClean="0"/>
              <a:pPr/>
              <a:t>3/11/2019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1723B91-CE10-4F20-890A-0852E22468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6" r:id="rId4"/>
    <p:sldLayoutId id="2147483687" r:id="rId5"/>
    <p:sldLayoutId id="2147483688"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4.xml"/><Relationship Id="rId7" Type="http://schemas.openxmlformats.org/officeDocument/2006/relationships/image" Target="../media/image2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14.jpeg"/><Relationship Id="rId10" Type="http://schemas.microsoft.com/office/2007/relationships/diagramDrawing" Target="../diagrams/drawing1.xml"/><Relationship Id="rId4" Type="http://schemas.openxmlformats.org/officeDocument/2006/relationships/image" Target="../media/image13.gif"/><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gif"/><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4.jpeg"/><Relationship Id="rId4" Type="http://schemas.openxmlformats.org/officeDocument/2006/relationships/diagramLayout" Target="../diagrams/layout3.xm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6248" y="4714884"/>
            <a:ext cx="4857752" cy="1143008"/>
          </a:xfrm>
        </p:spPr>
        <p:txBody>
          <a:bodyPr>
            <a:normAutofit/>
          </a:bodyPr>
          <a:lstStyle/>
          <a:p>
            <a:pPr algn="r"/>
            <a:r>
              <a:rPr lang="uk-UA" sz="1900" dirty="0" smtClean="0">
                <a:solidFill>
                  <a:schemeClr val="tx1"/>
                </a:solidFill>
                <a:latin typeface="Times New Roman" pitchFamily="18" charset="0"/>
                <a:cs typeface="Times New Roman" pitchFamily="18" charset="0"/>
              </a:rPr>
              <a:t>ПРОСКУРІНА НЕЛЯ МИКОЛАЇВНА</a:t>
            </a:r>
            <a:endParaRPr lang="ru-RU" sz="1900" dirty="0" smtClean="0">
              <a:solidFill>
                <a:schemeClr val="tx1"/>
              </a:solidFill>
              <a:latin typeface="Times New Roman" pitchFamily="18" charset="0"/>
              <a:cs typeface="Times New Roman" pitchFamily="18" charset="0"/>
            </a:endParaRPr>
          </a:p>
          <a:p>
            <a:pPr algn="r"/>
            <a:r>
              <a:rPr lang="uk-UA" sz="1900" dirty="0" smtClean="0">
                <a:solidFill>
                  <a:schemeClr val="tx1"/>
                </a:solidFill>
                <a:latin typeface="Times New Roman" pitchFamily="18" charset="0"/>
                <a:cs typeface="Times New Roman" pitchFamily="18" charset="0"/>
              </a:rPr>
              <a:t>доктор економічних наук; професор,</a:t>
            </a:r>
            <a:endParaRPr lang="ru-RU" sz="1900" dirty="0" smtClean="0">
              <a:solidFill>
                <a:schemeClr val="tx1"/>
              </a:solidFill>
              <a:latin typeface="Times New Roman" pitchFamily="18" charset="0"/>
              <a:cs typeface="Times New Roman" pitchFamily="18" charset="0"/>
            </a:endParaRPr>
          </a:p>
          <a:p>
            <a:pPr algn="r"/>
            <a:r>
              <a:rPr lang="uk-UA" sz="1900" dirty="0" smtClean="0">
                <a:solidFill>
                  <a:schemeClr val="tx1"/>
                </a:solidFill>
                <a:latin typeface="Times New Roman" pitchFamily="18" charset="0"/>
                <a:cs typeface="Times New Roman" pitchFamily="18" charset="0"/>
              </a:rPr>
              <a:t>аудитор</a:t>
            </a:r>
            <a:endParaRPr lang="ru-RU" sz="1900" dirty="0" smtClean="0">
              <a:solidFill>
                <a:schemeClr val="tx1"/>
              </a:solidFill>
              <a:latin typeface="Times New Roman" pitchFamily="18" charset="0"/>
              <a:cs typeface="Times New Roman" pitchFamily="18" charset="0"/>
            </a:endParaRPr>
          </a:p>
          <a:p>
            <a:endParaRPr lang="ru-RU" sz="5600" dirty="0" smtClean="0">
              <a:solidFill>
                <a:schemeClr val="tx1"/>
              </a:solidFill>
              <a:latin typeface="Times New Roman" pitchFamily="18" charset="0"/>
              <a:cs typeface="Times New Roman" pitchFamily="18" charset="0"/>
            </a:endParaRPr>
          </a:p>
          <a:p>
            <a:endParaRPr lang="ru-RU" dirty="0"/>
          </a:p>
        </p:txBody>
      </p:sp>
      <p:pic>
        <p:nvPicPr>
          <p:cNvPr id="4" name="Picture 6" descr="http://daic.com.ua/upload/news/vnutr_audit.jpg"/>
          <p:cNvPicPr>
            <a:picLocks noChangeAspect="1" noChangeArrowheads="1"/>
          </p:cNvPicPr>
          <p:nvPr/>
        </p:nvPicPr>
        <p:blipFill>
          <a:blip r:embed="rId3" cstate="print"/>
          <a:srcRect/>
          <a:stretch>
            <a:fillRect/>
          </a:stretch>
        </p:blipFill>
        <p:spPr bwMode="auto">
          <a:xfrm>
            <a:off x="7215206" y="2928934"/>
            <a:ext cx="1643064" cy="1381125"/>
          </a:xfrm>
          <a:prstGeom prst="rect">
            <a:avLst/>
          </a:prstGeom>
          <a:noFill/>
          <a:ln>
            <a:solidFill>
              <a:schemeClr val="accent1">
                <a:lumMod val="75000"/>
              </a:schemeClr>
            </a:solidFill>
          </a:ln>
        </p:spPr>
      </p:pic>
      <p:pic>
        <p:nvPicPr>
          <p:cNvPr id="5" name="Picture 2" descr="http://www.dallaslife.org/wp-content/uploads/2013/04/Audit-Photo.jpg"/>
          <p:cNvPicPr>
            <a:picLocks noChangeAspect="1" noChangeArrowheads="1"/>
          </p:cNvPicPr>
          <p:nvPr/>
        </p:nvPicPr>
        <p:blipFill>
          <a:blip r:embed="rId4" cstate="print"/>
          <a:srcRect/>
          <a:stretch>
            <a:fillRect/>
          </a:stretch>
        </p:blipFill>
        <p:spPr bwMode="auto">
          <a:xfrm>
            <a:off x="5357818" y="2928934"/>
            <a:ext cx="1643074" cy="1428760"/>
          </a:xfrm>
          <a:prstGeom prst="rect">
            <a:avLst/>
          </a:prstGeom>
          <a:noFill/>
          <a:ln>
            <a:solidFill>
              <a:schemeClr val="accent1">
                <a:lumMod val="75000"/>
              </a:schemeClr>
            </a:solidFill>
          </a:ln>
        </p:spPr>
      </p:pic>
      <p:sp>
        <p:nvSpPr>
          <p:cNvPr id="5121" name="Rectangle 1"/>
          <p:cNvSpPr>
            <a:spLocks noChangeArrowheads="1"/>
          </p:cNvSpPr>
          <p:nvPr/>
        </p:nvSpPr>
        <p:spPr bwMode="auto">
          <a:xfrm>
            <a:off x="500034" y="142853"/>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lang="uk-UA" sz="1200" dirty="0" smtClean="0">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smtClean="0">
                <a:ln>
                  <a:noFill/>
                </a:ln>
                <a:effectLst/>
                <a:latin typeface="Times New Roman" pitchFamily="18" charset="0"/>
                <a:ea typeface="Calibri" pitchFamily="34" charset="0"/>
                <a:cs typeface="Times New Roman" pitchFamily="18" charset="0"/>
              </a:rPr>
              <a:t>Формулювання аудиторської думки </a:t>
            </a:r>
          </a:p>
          <a:p>
            <a:pPr marL="0" marR="0" lvl="0" indent="0" algn="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smtClean="0">
                <a:ln>
                  <a:noFill/>
                </a:ln>
                <a:effectLst/>
                <a:latin typeface="Times New Roman" pitchFamily="18" charset="0"/>
                <a:ea typeface="Calibri" pitchFamily="34" charset="0"/>
                <a:cs typeface="Times New Roman" pitchFamily="18" charset="0"/>
              </a:rPr>
              <a:t>щодо припущення про безперервність діяльності суб'єкта господарювання в контексті МСА</a:t>
            </a:r>
            <a:endParaRPr kumimoji="0" lang="uk-UA" sz="2400" b="0" i="0" u="none" strike="noStrike" cap="none" normalizeH="0" baseline="0" dirty="0" smtClean="0">
              <a:ln>
                <a:noFill/>
              </a:ln>
              <a:effectLst/>
              <a:latin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Заголовок 71"/>
          <p:cNvSpPr>
            <a:spLocks noGrp="1"/>
          </p:cNvSpPr>
          <p:nvPr>
            <p:ph type="title"/>
          </p:nvPr>
        </p:nvSpPr>
        <p:spPr>
          <a:solidFill>
            <a:schemeClr val="accent5">
              <a:lumMod val="60000"/>
              <a:lumOff val="40000"/>
            </a:schemeClr>
          </a:solidFill>
        </p:spPr>
        <p:txBody>
          <a:bodyPr>
            <a:normAutofit fontScale="90000"/>
          </a:bodyPr>
          <a:lstStyle/>
          <a:p>
            <a:r>
              <a:rPr lang="uk-UA" dirty="0" smtClean="0">
                <a:solidFill>
                  <a:srgbClr val="002060"/>
                </a:solidFill>
                <a:effectLst>
                  <a:reflection blurRad="6350" stA="55000" endA="300" endPos="45500" dir="5400000" sy="-100000" algn="bl" rotWithShape="0"/>
                </a:effectLst>
                <a:latin typeface="Times New Roman" pitchFamily="18" charset="0"/>
                <a:cs typeface="Times New Roman" pitchFamily="18" charset="0"/>
              </a:rPr>
              <a:t>Зовнішні чинники впливу на кризовий стан підприємства</a:t>
            </a:r>
            <a:endParaRPr lang="ru-RU" dirty="0">
              <a:solidFill>
                <a:srgbClr val="002060"/>
              </a:solidFill>
            </a:endParaRPr>
          </a:p>
        </p:txBody>
      </p:sp>
      <p:grpSp>
        <p:nvGrpSpPr>
          <p:cNvPr id="6" name="Группа 5"/>
          <p:cNvGrpSpPr/>
          <p:nvPr/>
        </p:nvGrpSpPr>
        <p:grpSpPr>
          <a:xfrm>
            <a:off x="0" y="1428736"/>
            <a:ext cx="8429649" cy="2000265"/>
            <a:chOff x="3" y="1357298"/>
            <a:chExt cx="9143997" cy="2214577"/>
          </a:xfrm>
        </p:grpSpPr>
        <p:grpSp>
          <p:nvGrpSpPr>
            <p:cNvPr id="7" name="Группа 36"/>
            <p:cNvGrpSpPr/>
            <p:nvPr/>
          </p:nvGrpSpPr>
          <p:grpSpPr>
            <a:xfrm>
              <a:off x="3" y="1357299"/>
              <a:ext cx="7113361" cy="2214574"/>
              <a:chOff x="1054100" y="1752601"/>
              <a:chExt cx="6400063" cy="3886199"/>
            </a:xfrm>
          </p:grpSpPr>
          <p:sp>
            <p:nvSpPr>
              <p:cNvPr id="12" name="AutoShape 3"/>
              <p:cNvSpPr>
                <a:spLocks noChangeArrowheads="1"/>
              </p:cNvSpPr>
              <p:nvPr/>
            </p:nvSpPr>
            <p:spPr bwMode="auto">
              <a:xfrm>
                <a:off x="6004279" y="3001736"/>
                <a:ext cx="1449884" cy="2590799"/>
              </a:xfrm>
              <a:prstGeom prst="roundRect">
                <a:avLst>
                  <a:gd name="adj" fmla="val 13745"/>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ru-RU" sz="1400"/>
              </a:p>
            </p:txBody>
          </p:sp>
          <p:sp>
            <p:nvSpPr>
              <p:cNvPr id="13" name="AutoShape 4"/>
              <p:cNvSpPr>
                <a:spLocks noChangeArrowheads="1"/>
              </p:cNvSpPr>
              <p:nvPr/>
            </p:nvSpPr>
            <p:spPr bwMode="auto">
              <a:xfrm>
                <a:off x="4121804" y="3048002"/>
                <a:ext cx="1723188" cy="2590798"/>
              </a:xfrm>
              <a:prstGeom prst="roundRect">
                <a:avLst>
                  <a:gd name="adj" fmla="val 1374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sz="1400" dirty="0"/>
              </a:p>
            </p:txBody>
          </p:sp>
          <p:sp>
            <p:nvSpPr>
              <p:cNvPr id="14" name="AutoShape 5"/>
              <p:cNvSpPr>
                <a:spLocks noChangeArrowheads="1"/>
              </p:cNvSpPr>
              <p:nvPr/>
            </p:nvSpPr>
            <p:spPr bwMode="auto">
              <a:xfrm>
                <a:off x="2693072" y="3048001"/>
                <a:ext cx="1260768" cy="2590799"/>
              </a:xfrm>
              <a:prstGeom prst="roundRect">
                <a:avLst>
                  <a:gd name="adj" fmla="val 13745"/>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ru-RU" sz="1400"/>
              </a:p>
            </p:txBody>
          </p:sp>
          <p:sp>
            <p:nvSpPr>
              <p:cNvPr id="15" name="AutoShape 6"/>
              <p:cNvSpPr>
                <a:spLocks noChangeArrowheads="1"/>
              </p:cNvSpPr>
              <p:nvPr/>
            </p:nvSpPr>
            <p:spPr bwMode="auto">
              <a:xfrm>
                <a:off x="1054100" y="3048001"/>
                <a:ext cx="1449856" cy="2590799"/>
              </a:xfrm>
              <a:prstGeom prst="roundRect">
                <a:avLst>
                  <a:gd name="adj" fmla="val 1374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sz="1400"/>
              </a:p>
            </p:txBody>
          </p:sp>
          <p:grpSp>
            <p:nvGrpSpPr>
              <p:cNvPr id="16" name="Group 7"/>
              <p:cNvGrpSpPr>
                <a:grpSpLocks/>
              </p:cNvGrpSpPr>
              <p:nvPr/>
            </p:nvGrpSpPr>
            <p:grpSpPr bwMode="auto">
              <a:xfrm>
                <a:off x="1282700" y="1752601"/>
                <a:ext cx="6096001" cy="1018117"/>
                <a:chOff x="624" y="1152"/>
                <a:chExt cx="4080" cy="740"/>
              </a:xfrm>
            </p:grpSpPr>
            <p:sp>
              <p:nvSpPr>
                <p:cNvPr id="20"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sz="1400"/>
                </a:p>
              </p:txBody>
            </p:sp>
            <p:grpSp>
              <p:nvGrpSpPr>
                <p:cNvPr id="21" name="Group 9"/>
                <p:cNvGrpSpPr>
                  <a:grpSpLocks/>
                </p:cNvGrpSpPr>
                <p:nvPr/>
              </p:nvGrpSpPr>
              <p:grpSpPr bwMode="auto">
                <a:xfrm>
                  <a:off x="1292" y="1296"/>
                  <a:ext cx="623" cy="96"/>
                  <a:chOff x="2003" y="3439"/>
                  <a:chExt cx="468" cy="244"/>
                </a:xfrm>
              </p:grpSpPr>
              <p:sp>
                <p:nvSpPr>
                  <p:cNvPr id="35"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sz="1400"/>
                  </a:p>
                </p:txBody>
              </p:sp>
              <p:sp>
                <p:nvSpPr>
                  <p:cNvPr id="36"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sz="1400"/>
                  </a:p>
                </p:txBody>
              </p:sp>
              <p:sp>
                <p:nvSpPr>
                  <p:cNvPr id="37"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sz="1400"/>
                  </a:p>
                </p:txBody>
              </p:sp>
              <p:sp>
                <p:nvSpPr>
                  <p:cNvPr id="38"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sz="1400"/>
                  </a:p>
                </p:txBody>
              </p:sp>
            </p:grpSp>
            <p:sp>
              <p:nvSpPr>
                <p:cNvPr id="22" name="Rectangle 14"/>
                <p:cNvSpPr>
                  <a:spLocks noChangeArrowheads="1"/>
                </p:cNvSpPr>
                <p:nvPr/>
              </p:nvSpPr>
              <p:spPr bwMode="gray">
                <a:xfrm rot="3419336">
                  <a:off x="1683" y="1220"/>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sz="1400"/>
                </a:p>
              </p:txBody>
            </p:sp>
            <p:grpSp>
              <p:nvGrpSpPr>
                <p:cNvPr id="23" name="Group 15"/>
                <p:cNvGrpSpPr>
                  <a:grpSpLocks/>
                </p:cNvGrpSpPr>
                <p:nvPr/>
              </p:nvGrpSpPr>
              <p:grpSpPr bwMode="auto">
                <a:xfrm>
                  <a:off x="2444" y="1296"/>
                  <a:ext cx="623" cy="96"/>
                  <a:chOff x="2003" y="3439"/>
                  <a:chExt cx="468" cy="244"/>
                </a:xfrm>
              </p:grpSpPr>
              <p:sp>
                <p:nvSpPr>
                  <p:cNvPr id="31"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sz="1400"/>
                  </a:p>
                </p:txBody>
              </p:sp>
              <p:sp>
                <p:nvSpPr>
                  <p:cNvPr id="32"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sz="1400"/>
                  </a:p>
                </p:txBody>
              </p:sp>
              <p:sp>
                <p:nvSpPr>
                  <p:cNvPr id="33"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sz="1400"/>
                  </a:p>
                </p:txBody>
              </p:sp>
              <p:sp>
                <p:nvSpPr>
                  <p:cNvPr id="34"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sz="1400"/>
                  </a:p>
                </p:txBody>
              </p:sp>
            </p:grpSp>
            <p:sp>
              <p:nvSpPr>
                <p:cNvPr id="24" name="Rectangle 20"/>
                <p:cNvSpPr>
                  <a:spLocks noChangeArrowheads="1"/>
                </p:cNvSpPr>
                <p:nvPr/>
              </p:nvSpPr>
              <p:spPr bwMode="gray">
                <a:xfrm rot="3419336">
                  <a:off x="2880" y="1152"/>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sz="1400"/>
                </a:p>
              </p:txBody>
            </p:sp>
            <p:grpSp>
              <p:nvGrpSpPr>
                <p:cNvPr id="25" name="Group 21"/>
                <p:cNvGrpSpPr>
                  <a:grpSpLocks/>
                </p:cNvGrpSpPr>
                <p:nvPr/>
              </p:nvGrpSpPr>
              <p:grpSpPr bwMode="auto">
                <a:xfrm>
                  <a:off x="3605" y="1296"/>
                  <a:ext cx="817" cy="96"/>
                  <a:chOff x="2003" y="3439"/>
                  <a:chExt cx="468" cy="244"/>
                </a:xfrm>
              </p:grpSpPr>
              <p:sp>
                <p:nvSpPr>
                  <p:cNvPr id="27"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sz="1400"/>
                  </a:p>
                </p:txBody>
              </p:sp>
              <p:sp>
                <p:nvSpPr>
                  <p:cNvPr id="28"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sz="1400"/>
                  </a:p>
                </p:txBody>
              </p:sp>
              <p:sp>
                <p:nvSpPr>
                  <p:cNvPr id="29" name="Oval 2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sz="1400"/>
                  </a:p>
                </p:txBody>
              </p:sp>
              <p:sp>
                <p:nvSpPr>
                  <p:cNvPr id="30" name="Oval 2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sz="1400"/>
                  </a:p>
                </p:txBody>
              </p:sp>
            </p:grpSp>
            <p:sp>
              <p:nvSpPr>
                <p:cNvPr id="26" name="Rectangle 26"/>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sz="1400"/>
                </a:p>
              </p:txBody>
            </p:sp>
          </p:grpSp>
          <p:sp>
            <p:nvSpPr>
              <p:cNvPr id="17" name="Rectangle 31"/>
              <p:cNvSpPr>
                <a:spLocks noChangeArrowheads="1"/>
              </p:cNvSpPr>
              <p:nvPr/>
            </p:nvSpPr>
            <p:spPr bwMode="auto">
              <a:xfrm>
                <a:off x="1054100" y="3352798"/>
                <a:ext cx="1512894" cy="2272256"/>
              </a:xfrm>
              <a:prstGeom prst="rect">
                <a:avLst/>
              </a:prstGeom>
              <a:noFill/>
              <a:ln w="9525">
                <a:noFill/>
                <a:miter lim="800000"/>
                <a:headEnd/>
                <a:tailEnd/>
              </a:ln>
              <a:effectLst/>
            </p:spPr>
            <p:txBody>
              <a:bodyPr wrap="square">
                <a:spAutoFit/>
              </a:bodyPr>
              <a:lstStyle/>
              <a:p>
                <a:pPr lvl="0" algn="ctr"/>
                <a:r>
                  <a:rPr lang="uk-UA" sz="1400" b="1" dirty="0" smtClean="0">
                    <a:solidFill>
                      <a:schemeClr val="bg1"/>
                    </a:solidFill>
                    <a:latin typeface="Times New Roman" pitchFamily="18" charset="0"/>
                    <a:cs typeface="Times New Roman" pitchFamily="18" charset="0"/>
                  </a:rPr>
                  <a:t>нестабільність законодавчої бази та податкової системи</a:t>
                </a:r>
                <a:endParaRPr lang="ru-RU" sz="1400" b="1" dirty="0">
                  <a:solidFill>
                    <a:schemeClr val="bg1"/>
                  </a:solidFill>
                  <a:latin typeface="Times New Roman" pitchFamily="18" charset="0"/>
                  <a:cs typeface="Times New Roman" pitchFamily="18" charset="0"/>
                </a:endParaRPr>
              </a:p>
            </p:txBody>
          </p:sp>
          <p:sp>
            <p:nvSpPr>
              <p:cNvPr id="18" name="Rectangle 32"/>
              <p:cNvSpPr>
                <a:spLocks noChangeArrowheads="1"/>
              </p:cNvSpPr>
              <p:nvPr/>
            </p:nvSpPr>
            <p:spPr bwMode="auto">
              <a:xfrm>
                <a:off x="2630033" y="3382296"/>
                <a:ext cx="1452886" cy="1435110"/>
              </a:xfrm>
              <a:prstGeom prst="rect">
                <a:avLst/>
              </a:prstGeom>
              <a:noFill/>
              <a:ln w="9525">
                <a:noFill/>
                <a:miter lim="800000"/>
                <a:headEnd/>
                <a:tailEnd/>
              </a:ln>
              <a:effectLst/>
            </p:spPr>
            <p:txBody>
              <a:bodyPr wrap="square">
                <a:spAutoFit/>
              </a:bodyPr>
              <a:lstStyle/>
              <a:p>
                <a:pPr lvl="0" algn="ctr"/>
                <a:r>
                  <a:rPr lang="uk-UA" sz="1400" dirty="0" smtClean="0">
                    <a:solidFill>
                      <a:schemeClr val="bg1"/>
                    </a:solidFill>
                    <a:latin typeface="Times New Roman" pitchFamily="18" charset="0"/>
                    <a:cs typeface="Times New Roman" pitchFamily="18" charset="0"/>
                  </a:rPr>
                  <a:t> </a:t>
                </a:r>
              </a:p>
              <a:p>
                <a:pPr lvl="0" algn="ctr"/>
                <a:r>
                  <a:rPr lang="uk-UA" sz="1400" b="1" dirty="0" smtClean="0">
                    <a:solidFill>
                      <a:schemeClr val="bg1"/>
                    </a:solidFill>
                    <a:latin typeface="Times New Roman" pitchFamily="18" charset="0"/>
                    <a:cs typeface="Times New Roman" pitchFamily="18" charset="0"/>
                  </a:rPr>
                  <a:t>підвищення інфляції</a:t>
                </a:r>
                <a:endParaRPr lang="ru-RU" sz="1400" b="1" dirty="0" smtClean="0">
                  <a:solidFill>
                    <a:schemeClr val="bg1"/>
                  </a:solidFill>
                  <a:latin typeface="Times New Roman" pitchFamily="18" charset="0"/>
                  <a:cs typeface="Times New Roman" pitchFamily="18" charset="0"/>
                </a:endParaRPr>
              </a:p>
            </p:txBody>
          </p:sp>
          <p:sp>
            <p:nvSpPr>
              <p:cNvPr id="19" name="Rectangle 33"/>
              <p:cNvSpPr>
                <a:spLocks noChangeArrowheads="1"/>
              </p:cNvSpPr>
              <p:nvPr/>
            </p:nvSpPr>
            <p:spPr bwMode="auto">
              <a:xfrm>
                <a:off x="4121804" y="3256936"/>
                <a:ext cx="1734229" cy="2272256"/>
              </a:xfrm>
              <a:prstGeom prst="rect">
                <a:avLst/>
              </a:prstGeom>
              <a:noFill/>
              <a:ln w="9525">
                <a:noFill/>
                <a:miter lim="800000"/>
                <a:headEnd/>
                <a:tailEnd/>
              </a:ln>
              <a:effectLst/>
            </p:spPr>
            <p:txBody>
              <a:bodyPr wrap="square">
                <a:spAutoFit/>
              </a:bodyPr>
              <a:lstStyle/>
              <a:p>
                <a:pPr lvl="0" algn="ctr"/>
                <a:r>
                  <a:rPr lang="uk-UA" sz="1400" b="1" dirty="0" smtClean="0">
                    <a:solidFill>
                      <a:schemeClr val="bg1"/>
                    </a:solidFill>
                    <a:latin typeface="Times New Roman" pitchFamily="18" charset="0"/>
                    <a:cs typeface="Times New Roman" pitchFamily="18" charset="0"/>
                  </a:rPr>
                  <a:t>зростання безробіття та зниження рівня реальних доходів населення</a:t>
                </a:r>
                <a:r>
                  <a:rPr lang="uk-UA" sz="1400" b="1" dirty="0" smtClean="0"/>
                  <a:t>;</a:t>
                </a:r>
                <a:endParaRPr lang="ru-RU" sz="1400" b="1" dirty="0"/>
              </a:p>
            </p:txBody>
          </p:sp>
        </p:grpSp>
        <p:grpSp>
          <p:nvGrpSpPr>
            <p:cNvPr id="8" name="Группа 110"/>
            <p:cNvGrpSpPr/>
            <p:nvPr/>
          </p:nvGrpSpPr>
          <p:grpSpPr>
            <a:xfrm>
              <a:off x="7195076" y="1357298"/>
              <a:ext cx="1948924" cy="2214577"/>
              <a:chOff x="3528323" y="1509698"/>
              <a:chExt cx="1948924" cy="2214577"/>
            </a:xfrm>
          </p:grpSpPr>
          <p:sp>
            <p:nvSpPr>
              <p:cNvPr id="9" name="AutoShape 4"/>
              <p:cNvSpPr>
                <a:spLocks noChangeArrowheads="1"/>
              </p:cNvSpPr>
              <p:nvPr/>
            </p:nvSpPr>
            <p:spPr bwMode="auto">
              <a:xfrm>
                <a:off x="3539955" y="2247891"/>
                <a:ext cx="1937292" cy="1476384"/>
              </a:xfrm>
              <a:prstGeom prst="roundRect">
                <a:avLst>
                  <a:gd name="adj" fmla="val 1374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sz="1400" dirty="0"/>
              </a:p>
            </p:txBody>
          </p:sp>
          <p:sp>
            <p:nvSpPr>
              <p:cNvPr id="10" name="Rectangle 17"/>
              <p:cNvSpPr>
                <a:spLocks noChangeArrowheads="1"/>
              </p:cNvSpPr>
              <p:nvPr/>
            </p:nvSpPr>
            <p:spPr bwMode="gray">
              <a:xfrm>
                <a:off x="3528323" y="1623215"/>
                <a:ext cx="857728" cy="74650"/>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sz="1400"/>
              </a:p>
            </p:txBody>
          </p:sp>
          <p:sp>
            <p:nvSpPr>
              <p:cNvPr id="11" name="Rectangle 20"/>
              <p:cNvSpPr>
                <a:spLocks noChangeArrowheads="1"/>
              </p:cNvSpPr>
              <p:nvPr/>
            </p:nvSpPr>
            <p:spPr bwMode="gray">
              <a:xfrm rot="3419336">
                <a:off x="4447424" y="1215157"/>
                <a:ext cx="526867" cy="111595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sz="1400"/>
              </a:p>
            </p:txBody>
          </p:sp>
        </p:grpSp>
      </p:grpSp>
      <p:grpSp>
        <p:nvGrpSpPr>
          <p:cNvPr id="39" name="Группа 38"/>
          <p:cNvGrpSpPr/>
          <p:nvPr/>
        </p:nvGrpSpPr>
        <p:grpSpPr>
          <a:xfrm>
            <a:off x="0" y="4071943"/>
            <a:ext cx="8612855" cy="2500329"/>
            <a:chOff x="1" y="4071943"/>
            <a:chExt cx="8826398" cy="2498735"/>
          </a:xfrm>
        </p:grpSpPr>
        <p:grpSp>
          <p:nvGrpSpPr>
            <p:cNvPr id="40" name="Группа 72"/>
            <p:cNvGrpSpPr/>
            <p:nvPr/>
          </p:nvGrpSpPr>
          <p:grpSpPr>
            <a:xfrm>
              <a:off x="1714481" y="4071943"/>
              <a:ext cx="7111918" cy="2498735"/>
              <a:chOff x="918167" y="1752600"/>
              <a:chExt cx="6767895" cy="3943834"/>
            </a:xfrm>
          </p:grpSpPr>
          <p:sp>
            <p:nvSpPr>
              <p:cNvPr id="45" name="AutoShape 3"/>
              <p:cNvSpPr>
                <a:spLocks noChangeArrowheads="1"/>
              </p:cNvSpPr>
              <p:nvPr/>
            </p:nvSpPr>
            <p:spPr bwMode="auto">
              <a:xfrm>
                <a:off x="6492719" y="3105635"/>
                <a:ext cx="1087719" cy="2533165"/>
              </a:xfrm>
              <a:prstGeom prst="roundRect">
                <a:avLst>
                  <a:gd name="adj" fmla="val 13745"/>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ru-RU"/>
              </a:p>
            </p:txBody>
          </p:sp>
          <p:sp>
            <p:nvSpPr>
              <p:cNvPr id="46" name="AutoShape 4"/>
              <p:cNvSpPr>
                <a:spLocks noChangeArrowheads="1"/>
              </p:cNvSpPr>
              <p:nvPr/>
            </p:nvSpPr>
            <p:spPr bwMode="auto">
              <a:xfrm>
                <a:off x="4453250" y="3048000"/>
                <a:ext cx="1771338" cy="2590799"/>
              </a:xfrm>
              <a:prstGeom prst="roundRect">
                <a:avLst>
                  <a:gd name="adj" fmla="val 1374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7" name="AutoShape 5"/>
              <p:cNvSpPr>
                <a:spLocks noChangeArrowheads="1"/>
              </p:cNvSpPr>
              <p:nvPr/>
            </p:nvSpPr>
            <p:spPr bwMode="auto">
              <a:xfrm>
                <a:off x="2345796" y="3105635"/>
                <a:ext cx="1953717" cy="2590799"/>
              </a:xfrm>
              <a:prstGeom prst="roundRect">
                <a:avLst>
                  <a:gd name="adj" fmla="val 13745"/>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ru-RU" sz="1400">
                  <a:solidFill>
                    <a:schemeClr val="bg1"/>
                  </a:solidFill>
                  <a:latin typeface="Times New Roman" pitchFamily="18" charset="0"/>
                  <a:cs typeface="Times New Roman" pitchFamily="18" charset="0"/>
                </a:endParaRPr>
              </a:p>
            </p:txBody>
          </p:sp>
          <p:sp>
            <p:nvSpPr>
              <p:cNvPr id="48" name="AutoShape 6"/>
              <p:cNvSpPr>
                <a:spLocks noChangeArrowheads="1"/>
              </p:cNvSpPr>
              <p:nvPr/>
            </p:nvSpPr>
            <p:spPr bwMode="auto">
              <a:xfrm>
                <a:off x="918167" y="3105635"/>
                <a:ext cx="1291665" cy="2480564"/>
              </a:xfrm>
              <a:prstGeom prst="roundRect">
                <a:avLst>
                  <a:gd name="adj" fmla="val 1374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sz="1400">
                  <a:solidFill>
                    <a:schemeClr val="bg1"/>
                  </a:solidFill>
                  <a:latin typeface="Times New Roman" pitchFamily="18" charset="0"/>
                  <a:cs typeface="Times New Roman" pitchFamily="18" charset="0"/>
                </a:endParaRPr>
              </a:p>
            </p:txBody>
          </p:sp>
          <p:grpSp>
            <p:nvGrpSpPr>
              <p:cNvPr id="49" name="Group 7"/>
              <p:cNvGrpSpPr>
                <a:grpSpLocks/>
              </p:cNvGrpSpPr>
              <p:nvPr/>
            </p:nvGrpSpPr>
            <p:grpSpPr bwMode="auto">
              <a:xfrm>
                <a:off x="1282700" y="1752600"/>
                <a:ext cx="6096001" cy="990600"/>
                <a:chOff x="624" y="1152"/>
                <a:chExt cx="4080" cy="720"/>
              </a:xfrm>
            </p:grpSpPr>
            <p:sp>
              <p:nvSpPr>
                <p:cNvPr id="53"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a:p>
              </p:txBody>
            </p:sp>
            <p:grpSp>
              <p:nvGrpSpPr>
                <p:cNvPr id="54" name="Group 9"/>
                <p:cNvGrpSpPr>
                  <a:grpSpLocks/>
                </p:cNvGrpSpPr>
                <p:nvPr/>
              </p:nvGrpSpPr>
              <p:grpSpPr bwMode="auto">
                <a:xfrm>
                  <a:off x="1292" y="1296"/>
                  <a:ext cx="623" cy="96"/>
                  <a:chOff x="2003" y="3439"/>
                  <a:chExt cx="468" cy="244"/>
                </a:xfrm>
              </p:grpSpPr>
              <p:sp>
                <p:nvSpPr>
                  <p:cNvPr id="68"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69"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70"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71"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55" name="Rectangle 14"/>
                <p:cNvSpPr>
                  <a:spLocks noChangeArrowheads="1"/>
                </p:cNvSpPr>
                <p:nvPr/>
              </p:nvSpPr>
              <p:spPr bwMode="gray">
                <a:xfrm rot="3419336">
                  <a:off x="1776"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a:p>
              </p:txBody>
            </p:sp>
            <p:grpSp>
              <p:nvGrpSpPr>
                <p:cNvPr id="56" name="Group 15"/>
                <p:cNvGrpSpPr>
                  <a:grpSpLocks/>
                </p:cNvGrpSpPr>
                <p:nvPr/>
              </p:nvGrpSpPr>
              <p:grpSpPr bwMode="auto">
                <a:xfrm>
                  <a:off x="2444" y="1296"/>
                  <a:ext cx="623" cy="96"/>
                  <a:chOff x="2003" y="3439"/>
                  <a:chExt cx="468" cy="244"/>
                </a:xfrm>
              </p:grpSpPr>
              <p:sp>
                <p:nvSpPr>
                  <p:cNvPr id="64"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65"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66"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67"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57" name="Rectangle 20"/>
                <p:cNvSpPr>
                  <a:spLocks noChangeArrowheads="1"/>
                </p:cNvSpPr>
                <p:nvPr/>
              </p:nvSpPr>
              <p:spPr bwMode="gray">
                <a:xfrm rot="3419336">
                  <a:off x="2880" y="1152"/>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a:p>
              </p:txBody>
            </p:sp>
            <p:grpSp>
              <p:nvGrpSpPr>
                <p:cNvPr id="58" name="Group 21"/>
                <p:cNvGrpSpPr>
                  <a:grpSpLocks/>
                </p:cNvGrpSpPr>
                <p:nvPr/>
              </p:nvGrpSpPr>
              <p:grpSpPr bwMode="auto">
                <a:xfrm>
                  <a:off x="3605" y="1296"/>
                  <a:ext cx="817" cy="96"/>
                  <a:chOff x="2003" y="3439"/>
                  <a:chExt cx="468" cy="244"/>
                </a:xfrm>
              </p:grpSpPr>
              <p:sp>
                <p:nvSpPr>
                  <p:cNvPr id="60"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61"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62" name="Oval 2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63" name="Oval 2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59" name="Rectangle 26"/>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a:p>
              </p:txBody>
            </p:sp>
          </p:grpSp>
          <p:sp>
            <p:nvSpPr>
              <p:cNvPr id="50" name="Rectangle 32"/>
              <p:cNvSpPr>
                <a:spLocks noChangeArrowheads="1"/>
              </p:cNvSpPr>
              <p:nvPr/>
            </p:nvSpPr>
            <p:spPr bwMode="auto">
              <a:xfrm>
                <a:off x="2413780" y="3331141"/>
                <a:ext cx="1835523" cy="2184589"/>
              </a:xfrm>
              <a:prstGeom prst="rect">
                <a:avLst/>
              </a:prstGeom>
              <a:noFill/>
              <a:ln w="9525">
                <a:noFill/>
                <a:miter lim="800000"/>
                <a:headEnd/>
                <a:tailEnd/>
              </a:ln>
              <a:effectLst/>
            </p:spPr>
            <p:txBody>
              <a:bodyPr wrap="square">
                <a:spAutoFit/>
              </a:bodyPr>
              <a:lstStyle/>
              <a:p>
                <a:pPr algn="ctr"/>
                <a:r>
                  <a:rPr lang="uk-UA" sz="1400" b="1" dirty="0" smtClean="0">
                    <a:solidFill>
                      <a:schemeClr val="bg1"/>
                    </a:solidFill>
                    <a:latin typeface="Times New Roman" pitchFamily="18" charset="0"/>
                    <a:cs typeface="Times New Roman" pitchFamily="18" charset="0"/>
                  </a:rPr>
                  <a:t>складність процедури залучення фінансових ресурсів через банківське кредитування</a:t>
                </a:r>
                <a:endParaRPr lang="en-US" sz="1400" b="1" dirty="0">
                  <a:solidFill>
                    <a:schemeClr val="bg1"/>
                  </a:solidFill>
                  <a:latin typeface="Times New Roman" pitchFamily="18" charset="0"/>
                  <a:cs typeface="Times New Roman" pitchFamily="18" charset="0"/>
                </a:endParaRPr>
              </a:p>
            </p:txBody>
          </p:sp>
          <p:sp>
            <p:nvSpPr>
              <p:cNvPr id="51" name="Rectangle 33"/>
              <p:cNvSpPr>
                <a:spLocks noChangeArrowheads="1"/>
              </p:cNvSpPr>
              <p:nvPr/>
            </p:nvSpPr>
            <p:spPr bwMode="auto">
              <a:xfrm>
                <a:off x="4385267" y="3218389"/>
                <a:ext cx="1903506" cy="2354500"/>
              </a:xfrm>
              <a:prstGeom prst="rect">
                <a:avLst/>
              </a:prstGeom>
              <a:noFill/>
              <a:ln w="9525">
                <a:noFill/>
                <a:miter lim="800000"/>
                <a:headEnd/>
                <a:tailEnd/>
              </a:ln>
              <a:effectLst/>
            </p:spPr>
            <p:txBody>
              <a:bodyPr wrap="square">
                <a:spAutoFit/>
              </a:bodyPr>
              <a:lstStyle/>
              <a:p>
                <a:pPr algn="ctr"/>
                <a:r>
                  <a:rPr lang="uk-UA" sz="1300" b="1" dirty="0" smtClean="0">
                    <a:solidFill>
                      <a:schemeClr val="bg1"/>
                    </a:solidFill>
                    <a:latin typeface="Times New Roman" pitchFamily="18" charset="0"/>
                    <a:cs typeface="Times New Roman" pitchFamily="18" charset="0"/>
                  </a:rPr>
                  <a:t>обмеженість у залученні інвесторів через низьку інвестиційну привабливість країни, регіону та окремого підприємства</a:t>
                </a:r>
                <a:endParaRPr lang="en-US" sz="1300" b="1" dirty="0">
                  <a:solidFill>
                    <a:schemeClr val="bg1"/>
                  </a:solidFill>
                  <a:latin typeface="Times New Roman" pitchFamily="18" charset="0"/>
                  <a:cs typeface="Times New Roman" pitchFamily="18" charset="0"/>
                </a:endParaRPr>
              </a:p>
            </p:txBody>
          </p:sp>
          <p:sp>
            <p:nvSpPr>
              <p:cNvPr id="52" name="Rectangle 34"/>
              <p:cNvSpPr>
                <a:spLocks noChangeArrowheads="1"/>
              </p:cNvSpPr>
              <p:nvPr/>
            </p:nvSpPr>
            <p:spPr bwMode="auto">
              <a:xfrm>
                <a:off x="6462380" y="3780857"/>
                <a:ext cx="1223682" cy="825815"/>
              </a:xfrm>
              <a:prstGeom prst="rect">
                <a:avLst/>
              </a:prstGeom>
              <a:noFill/>
              <a:ln w="9525">
                <a:noFill/>
                <a:miter lim="800000"/>
                <a:headEnd/>
                <a:tailEnd/>
              </a:ln>
              <a:effectLst/>
            </p:spPr>
            <p:txBody>
              <a:bodyPr wrap="square">
                <a:spAutoFit/>
              </a:bodyPr>
              <a:lstStyle/>
              <a:p>
                <a:r>
                  <a:rPr lang="uk-UA" sz="1400" b="1" dirty="0" smtClean="0">
                    <a:solidFill>
                      <a:schemeClr val="bg1"/>
                    </a:solidFill>
                    <a:latin typeface="Times New Roman" pitchFamily="18" charset="0"/>
                    <a:cs typeface="Times New Roman" pitchFamily="18" charset="0"/>
                  </a:rPr>
                  <a:t>міжнародна конкуренція</a:t>
                </a:r>
                <a:endParaRPr lang="en-US" sz="1400" b="1" dirty="0">
                  <a:solidFill>
                    <a:schemeClr val="bg1"/>
                  </a:solidFill>
                  <a:latin typeface="Times New Roman" pitchFamily="18" charset="0"/>
                  <a:cs typeface="Times New Roman" pitchFamily="18" charset="0"/>
                </a:endParaRPr>
              </a:p>
            </p:txBody>
          </p:sp>
        </p:grpSp>
        <p:grpSp>
          <p:nvGrpSpPr>
            <p:cNvPr id="41" name="Группа 116"/>
            <p:cNvGrpSpPr/>
            <p:nvPr/>
          </p:nvGrpSpPr>
          <p:grpSpPr>
            <a:xfrm>
              <a:off x="1" y="4143380"/>
              <a:ext cx="2290549" cy="2357454"/>
              <a:chOff x="3721914" y="4224342"/>
              <a:chExt cx="2290549" cy="2357454"/>
            </a:xfrm>
          </p:grpSpPr>
          <p:sp>
            <p:nvSpPr>
              <p:cNvPr id="42" name="AutoShape 5"/>
              <p:cNvSpPr>
                <a:spLocks noChangeArrowheads="1"/>
              </p:cNvSpPr>
              <p:nvPr/>
            </p:nvSpPr>
            <p:spPr bwMode="auto">
              <a:xfrm>
                <a:off x="3721914" y="5045081"/>
                <a:ext cx="1500165" cy="1536715"/>
              </a:xfrm>
              <a:prstGeom prst="roundRect">
                <a:avLst>
                  <a:gd name="adj" fmla="val 13745"/>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ru-RU" sz="1400">
                  <a:solidFill>
                    <a:schemeClr val="bg1"/>
                  </a:solidFill>
                  <a:latin typeface="Times New Roman" pitchFamily="18" charset="0"/>
                  <a:cs typeface="Times New Roman" pitchFamily="18" charset="0"/>
                </a:endParaRPr>
              </a:p>
            </p:txBody>
          </p:sp>
          <p:sp>
            <p:nvSpPr>
              <p:cNvPr id="43" name="Rectangle 14"/>
              <p:cNvSpPr>
                <a:spLocks noChangeArrowheads="1"/>
              </p:cNvSpPr>
              <p:nvPr/>
            </p:nvSpPr>
            <p:spPr bwMode="gray">
              <a:xfrm rot="3419336">
                <a:off x="4293311" y="3989691"/>
                <a:ext cx="585782" cy="105508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a:p>
            </p:txBody>
          </p:sp>
          <p:sp>
            <p:nvSpPr>
              <p:cNvPr id="44" name="Rectangle 17"/>
              <p:cNvSpPr>
                <a:spLocks noChangeArrowheads="1"/>
              </p:cNvSpPr>
              <p:nvPr/>
            </p:nvSpPr>
            <p:spPr bwMode="gray">
              <a:xfrm>
                <a:off x="5201517" y="4350553"/>
                <a:ext cx="810946" cy="8299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grpSp>
      </p:grpSp>
      <p:sp>
        <p:nvSpPr>
          <p:cNvPr id="74" name="Прямоугольник 73"/>
          <p:cNvSpPr/>
          <p:nvPr/>
        </p:nvSpPr>
        <p:spPr>
          <a:xfrm>
            <a:off x="5072066" y="2143116"/>
            <a:ext cx="1500198" cy="954107"/>
          </a:xfrm>
          <a:prstGeom prst="rect">
            <a:avLst/>
          </a:prstGeom>
        </p:spPr>
        <p:txBody>
          <a:bodyPr wrap="square">
            <a:spAutoFit/>
          </a:bodyPr>
          <a:lstStyle/>
          <a:p>
            <a:pPr algn="ctr"/>
            <a:r>
              <a:rPr lang="uk-UA" sz="1400" b="1" dirty="0" smtClean="0">
                <a:solidFill>
                  <a:schemeClr val="bg1"/>
                </a:solidFill>
                <a:latin typeface="Times New Roman" pitchFamily="18" charset="0"/>
                <a:cs typeface="Times New Roman" pitchFamily="18" charset="0"/>
              </a:rPr>
              <a:t>зниження ємності внутрішнього ринку</a:t>
            </a:r>
            <a:endParaRPr lang="ru-RU" sz="1400" b="1" dirty="0">
              <a:solidFill>
                <a:schemeClr val="bg1"/>
              </a:solidFill>
              <a:latin typeface="Times New Roman" pitchFamily="18" charset="0"/>
              <a:cs typeface="Times New Roman" pitchFamily="18" charset="0"/>
            </a:endParaRPr>
          </a:p>
        </p:txBody>
      </p:sp>
      <p:sp>
        <p:nvSpPr>
          <p:cNvPr id="75" name="Прямоугольник 74"/>
          <p:cNvSpPr/>
          <p:nvPr/>
        </p:nvSpPr>
        <p:spPr>
          <a:xfrm>
            <a:off x="6715140" y="2285992"/>
            <a:ext cx="1643074" cy="738664"/>
          </a:xfrm>
          <a:prstGeom prst="rect">
            <a:avLst/>
          </a:prstGeom>
        </p:spPr>
        <p:txBody>
          <a:bodyPr wrap="square">
            <a:spAutoFit/>
          </a:bodyPr>
          <a:lstStyle/>
          <a:p>
            <a:pPr algn="ctr"/>
            <a:r>
              <a:rPr lang="uk-UA" sz="1400" b="1" dirty="0" smtClean="0">
                <a:solidFill>
                  <a:schemeClr val="bg1"/>
                </a:solidFill>
                <a:latin typeface="Times New Roman" pitchFamily="18" charset="0"/>
                <a:cs typeface="Times New Roman" pitchFamily="18" charset="0"/>
              </a:rPr>
              <a:t>суттєве зниження платоспроможного попиту</a:t>
            </a:r>
            <a:endParaRPr lang="ru-RU" sz="1400" b="1" dirty="0">
              <a:solidFill>
                <a:schemeClr val="bg1"/>
              </a:solidFill>
              <a:latin typeface="Times New Roman" pitchFamily="18" charset="0"/>
              <a:cs typeface="Times New Roman" pitchFamily="18" charset="0"/>
            </a:endParaRPr>
          </a:p>
        </p:txBody>
      </p:sp>
      <p:sp>
        <p:nvSpPr>
          <p:cNvPr id="76" name="Прямоугольник 75"/>
          <p:cNvSpPr/>
          <p:nvPr/>
        </p:nvSpPr>
        <p:spPr>
          <a:xfrm>
            <a:off x="0" y="5286388"/>
            <a:ext cx="1571636" cy="954107"/>
          </a:xfrm>
          <a:prstGeom prst="rect">
            <a:avLst/>
          </a:prstGeom>
        </p:spPr>
        <p:txBody>
          <a:bodyPr wrap="square">
            <a:spAutoFit/>
          </a:bodyPr>
          <a:lstStyle/>
          <a:p>
            <a:pPr algn="ctr"/>
            <a:r>
              <a:rPr lang="uk-UA" sz="1400" b="1" dirty="0" smtClean="0">
                <a:solidFill>
                  <a:schemeClr val="bg1"/>
                </a:solidFill>
                <a:latin typeface="Times New Roman" pitchFamily="18" charset="0"/>
                <a:cs typeface="Times New Roman" pitchFamily="18" charset="0"/>
              </a:rPr>
              <a:t>нестабільність валютного і фінансових ринків</a:t>
            </a:r>
            <a:endParaRPr lang="ru-RU" sz="1400" b="1" dirty="0">
              <a:solidFill>
                <a:schemeClr val="bg1"/>
              </a:solidFill>
              <a:latin typeface="Times New Roman" pitchFamily="18" charset="0"/>
              <a:cs typeface="Times New Roman" pitchFamily="18" charset="0"/>
            </a:endParaRPr>
          </a:p>
        </p:txBody>
      </p:sp>
      <p:sp>
        <p:nvSpPr>
          <p:cNvPr id="77" name="Прямоугольник 76"/>
          <p:cNvSpPr/>
          <p:nvPr/>
        </p:nvSpPr>
        <p:spPr>
          <a:xfrm>
            <a:off x="1643042" y="5357826"/>
            <a:ext cx="1500198" cy="523220"/>
          </a:xfrm>
          <a:prstGeom prst="rect">
            <a:avLst/>
          </a:prstGeom>
        </p:spPr>
        <p:txBody>
          <a:bodyPr wrap="square">
            <a:spAutoFit/>
          </a:bodyPr>
          <a:lstStyle/>
          <a:p>
            <a:pPr algn="ctr"/>
            <a:r>
              <a:rPr lang="uk-UA" sz="1400" b="1" dirty="0" smtClean="0">
                <a:solidFill>
                  <a:schemeClr val="bg1"/>
                </a:solidFill>
                <a:latin typeface="Times New Roman" pitchFamily="18" charset="0"/>
                <a:cs typeface="Times New Roman" pitchFamily="18" charset="0"/>
              </a:rPr>
              <a:t>політична нестабільність</a:t>
            </a:r>
            <a:endParaRPr lang="ru-RU" sz="1400" b="1" dirty="0">
              <a:solidFill>
                <a:schemeClr val="bg1"/>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2984"/>
          </a:xfrm>
        </p:spPr>
        <p:style>
          <a:lnRef idx="1">
            <a:schemeClr val="accent2"/>
          </a:lnRef>
          <a:fillRef idx="2">
            <a:schemeClr val="accent2"/>
          </a:fillRef>
          <a:effectRef idx="1">
            <a:schemeClr val="accent2"/>
          </a:effectRef>
          <a:fontRef idx="minor">
            <a:schemeClr val="dk1"/>
          </a:fontRef>
        </p:style>
        <p:txBody>
          <a:bodyPr>
            <a:noAutofit/>
          </a:bodyPr>
          <a:lstStyle/>
          <a:p>
            <a:r>
              <a:rPr lang="uk-UA" sz="3200" dirty="0" smtClean="0">
                <a:effectLst>
                  <a:reflection blurRad="6350" stA="55000" endA="300" endPos="45500" dir="5400000" sy="-100000" algn="bl" rotWithShape="0"/>
                </a:effectLst>
                <a:latin typeface="Times New Roman" pitchFamily="18" charset="0"/>
                <a:cs typeface="Times New Roman" pitchFamily="18" charset="0"/>
              </a:rPr>
              <a:t>Внутрішні чинники впливу на кризовий стан підприємства</a:t>
            </a:r>
            <a:endParaRPr lang="ru-RU" sz="3200" dirty="0">
              <a:effectLst>
                <a:reflection blurRad="6350" stA="55000" endA="300" endPos="45500" dir="5400000" sy="-100000" algn="bl" rotWithShape="0"/>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214282" y="1142984"/>
            <a:ext cx="6357982" cy="2214578"/>
          </a:xfrm>
        </p:spPr>
        <p:txBody>
          <a:bodyPr>
            <a:noAutofit/>
          </a:bodyPr>
          <a:lstStyle/>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висока частка постійних витрат;</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надмірна частка позикового капіталу;</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висока частка короткотермінових джерел залучення капіталу;</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висока вартість позикового капіталу;</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низький рівень системи управління, внутрішнього контролю суб’єкта господарювання;</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неефективний фінансовий менеджмент і маркетинг;</a:t>
            </a:r>
            <a:endParaRPr lang="ru-RU" sz="1600" b="1" dirty="0" smtClean="0">
              <a:solidFill>
                <a:srgbClr val="F8A45E"/>
              </a:solidFill>
              <a:latin typeface="Times New Roman" pitchFamily="18" charset="0"/>
              <a:cs typeface="Times New Roman" pitchFamily="18" charset="0"/>
            </a:endParaRPr>
          </a:p>
        </p:txBody>
      </p:sp>
      <p:sp>
        <p:nvSpPr>
          <p:cNvPr id="7" name="Содержимое 6"/>
          <p:cNvSpPr>
            <a:spLocks noGrp="1"/>
          </p:cNvSpPr>
          <p:nvPr>
            <p:ph sz="quarter" idx="4"/>
          </p:nvPr>
        </p:nvSpPr>
        <p:spPr>
          <a:xfrm>
            <a:off x="2428860" y="3500438"/>
            <a:ext cx="5929354" cy="3143272"/>
          </a:xfrm>
        </p:spPr>
        <p:txBody>
          <a:bodyPr>
            <a:noAutofit/>
          </a:bodyPr>
          <a:lstStyle/>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незадовільне використання виробничих ресурсів суб’єкта господарювання та високий рівень зношеності основних засобів;</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недостатньо диференційований асортимент продукції, товарів, послуг;</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неефективна структура активів (низька їх ліквідність) та нестача обігових коштів;</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зростання </a:t>
            </a:r>
            <a:r>
              <a:rPr lang="uk-UA" sz="1650" b="1" dirty="0" smtClean="0">
                <a:solidFill>
                  <a:srgbClr val="F8A45E"/>
                </a:solidFill>
                <a:latin typeface="Times New Roman" pitchFamily="18" charset="0"/>
                <a:cs typeface="Times New Roman" pitchFamily="18" charset="0"/>
              </a:rPr>
              <a:t>дебіторської</a:t>
            </a:r>
            <a:r>
              <a:rPr lang="uk-UA" sz="1600" b="1" dirty="0" smtClean="0">
                <a:solidFill>
                  <a:srgbClr val="F8A45E"/>
                </a:solidFill>
                <a:latin typeface="Times New Roman" pitchFamily="18" charset="0"/>
                <a:cs typeface="Times New Roman" pitchFamily="18" charset="0"/>
              </a:rPr>
              <a:t> заборгованості;</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незбалансованість участі та обсягу грошових потоків суб’єкта господарювання;</a:t>
            </a:r>
            <a:endParaRPr lang="ru-RU" sz="1600" b="1" dirty="0" smtClean="0">
              <a:solidFill>
                <a:srgbClr val="F8A45E"/>
              </a:solidFill>
              <a:latin typeface="Times New Roman" pitchFamily="18" charset="0"/>
              <a:cs typeface="Times New Roman" pitchFamily="18" charset="0"/>
            </a:endParaRPr>
          </a:p>
          <a:p>
            <a:pPr marL="0" lvl="0" indent="342900">
              <a:spcBef>
                <a:spcPts val="600"/>
              </a:spcBef>
              <a:buFont typeface="Wingdings" pitchFamily="2" charset="2"/>
              <a:buChar char="v"/>
            </a:pPr>
            <a:r>
              <a:rPr lang="uk-UA" sz="1600" b="1" dirty="0" smtClean="0">
                <a:solidFill>
                  <a:srgbClr val="F8A45E"/>
                </a:solidFill>
                <a:latin typeface="Times New Roman" pitchFamily="18" charset="0"/>
                <a:cs typeface="Times New Roman" pitchFamily="18" charset="0"/>
              </a:rPr>
              <a:t>перевищення допустимих рівнів фінансових ризиків.</a:t>
            </a:r>
            <a:endParaRPr lang="ru-RU" sz="1600" b="1" dirty="0">
              <a:solidFill>
                <a:srgbClr val="F8A45E"/>
              </a:solidFill>
            </a:endParaRPr>
          </a:p>
        </p:txBody>
      </p:sp>
      <p:pic>
        <p:nvPicPr>
          <p:cNvPr id="8" name="Рисунок 7" descr="analiz-saita1.png"/>
          <p:cNvPicPr>
            <a:picLocks noChangeAspect="1"/>
          </p:cNvPicPr>
          <p:nvPr/>
        </p:nvPicPr>
        <p:blipFill>
          <a:blip r:embed="rId2" cstate="print"/>
          <a:stretch>
            <a:fillRect/>
          </a:stretch>
        </p:blipFill>
        <p:spPr>
          <a:xfrm>
            <a:off x="5500694" y="1357298"/>
            <a:ext cx="3786214" cy="1721006"/>
          </a:xfrm>
          <a:prstGeom prst="rect">
            <a:avLst/>
          </a:prstGeom>
        </p:spPr>
      </p:pic>
      <p:pic>
        <p:nvPicPr>
          <p:cNvPr id="10" name="Рисунок 9" descr="182.gif"/>
          <p:cNvPicPr>
            <a:picLocks noChangeAspect="1"/>
          </p:cNvPicPr>
          <p:nvPr/>
        </p:nvPicPr>
        <p:blipFill>
          <a:blip r:embed="rId3" cstate="print"/>
          <a:stretch>
            <a:fillRect/>
          </a:stretch>
        </p:blipFill>
        <p:spPr>
          <a:xfrm>
            <a:off x="0" y="4000504"/>
            <a:ext cx="2457736" cy="200026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42844" y="0"/>
            <a:ext cx="8162956" cy="1066800"/>
          </a:xfrm>
          <a:solidFill>
            <a:schemeClr val="accent2">
              <a:lumMod val="60000"/>
              <a:lumOff val="40000"/>
            </a:schemeClr>
          </a:solidFill>
        </p:spPr>
        <p:txBody>
          <a:bodyPr>
            <a:noAutofit/>
          </a:bodyPr>
          <a:lstStyle/>
          <a:p>
            <a:r>
              <a:rPr lang="uk-UA" sz="3600" dirty="0" smtClean="0">
                <a:solidFill>
                  <a:srgbClr val="002060"/>
                </a:solidFill>
                <a:latin typeface="Times New Roman" pitchFamily="18" charset="0"/>
                <a:cs typeface="Times New Roman" pitchFamily="18" charset="0"/>
              </a:rPr>
              <a:t>Основні обов’язки аудитора згідно з МСА 570</a:t>
            </a:r>
            <a:endParaRPr lang="ru-RU" sz="3600" dirty="0">
              <a:solidFill>
                <a:srgbClr val="002060"/>
              </a:solidFill>
              <a:latin typeface="Times New Roman" pitchFamily="18" charset="0"/>
              <a:cs typeface="Times New Roman" pitchFamily="18" charset="0"/>
            </a:endParaRPr>
          </a:p>
        </p:txBody>
      </p:sp>
      <p:graphicFrame>
        <p:nvGraphicFramePr>
          <p:cNvPr id="9" name="Содержимое 8"/>
          <p:cNvGraphicFramePr>
            <a:graphicFrameLocks noGrp="1"/>
          </p:cNvGraphicFramePr>
          <p:nvPr>
            <p:ph idx="1"/>
          </p:nvPr>
        </p:nvGraphicFramePr>
        <p:xfrm>
          <a:off x="428596" y="1357298"/>
          <a:ext cx="7853362" cy="4145280"/>
        </p:xfrm>
        <a:graphic>
          <a:graphicData uri="http://schemas.openxmlformats.org/drawingml/2006/table">
            <a:tbl>
              <a:tblPr firstRow="1" bandRow="1">
                <a:tableStyleId>{00A15C55-8517-42AA-B614-E9B94910E393}</a:tableStyleId>
              </a:tblPr>
              <a:tblGrid>
                <a:gridCol w="928694"/>
                <a:gridCol w="6924668"/>
              </a:tblGrid>
              <a:tr h="370840">
                <a:tc>
                  <a:txBody>
                    <a:bodyPr/>
                    <a:lstStyle/>
                    <a:p>
                      <a:pPr algn="ctr">
                        <a:spcAft>
                          <a:spcPts val="0"/>
                        </a:spcAft>
                        <a:tabLst>
                          <a:tab pos="270510" algn="l"/>
                        </a:tabLst>
                      </a:pPr>
                      <a:r>
                        <a:rPr lang="uk-UA" sz="1600" noProof="0" dirty="0" smtClean="0">
                          <a:latin typeface="Times New Roman" pitchFamily="18" charset="0"/>
                          <a:cs typeface="Times New Roman" pitchFamily="18" charset="0"/>
                        </a:rPr>
                        <a:t>Пункт МСА</a:t>
                      </a:r>
                      <a:endParaRPr lang="uk-UA" sz="1600" noProof="0"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270510" algn="l"/>
                        </a:tabLst>
                      </a:pPr>
                      <a:r>
                        <a:rPr lang="uk-UA" sz="1600" noProof="0" dirty="0" smtClean="0">
                          <a:latin typeface="Times New Roman" pitchFamily="18" charset="0"/>
                          <a:cs typeface="Times New Roman" pitchFamily="18" charset="0"/>
                        </a:rPr>
                        <a:t>Зміст</a:t>
                      </a:r>
                      <a:endParaRPr lang="uk-UA" sz="1600" noProof="0"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spcAft>
                          <a:spcPts val="0"/>
                        </a:spcAft>
                        <a:tabLst>
                          <a:tab pos="270510" algn="l"/>
                        </a:tabLst>
                      </a:pPr>
                      <a:r>
                        <a:rPr lang="uk-UA" sz="1600" noProof="0" smtClean="0">
                          <a:latin typeface="Times New Roman" pitchFamily="18" charset="0"/>
                          <a:cs typeface="Times New Roman" pitchFamily="18" charset="0"/>
                        </a:rPr>
                        <a:t>п. 10</a:t>
                      </a:r>
                      <a:endParaRPr lang="uk-UA" sz="1600" noProof="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a:lnSpc>
                          <a:spcPct val="100000"/>
                        </a:lnSpc>
                        <a:spcAft>
                          <a:spcPts val="0"/>
                        </a:spcAft>
                        <a:tabLst>
                          <a:tab pos="270510" algn="l"/>
                        </a:tabLst>
                      </a:pPr>
                      <a:r>
                        <a:rPr lang="uk-UA" sz="1600" noProof="0" dirty="0" smtClean="0">
                          <a:latin typeface="Times New Roman" pitchFamily="18" charset="0"/>
                          <a:cs typeface="Times New Roman" pitchFamily="18" charset="0"/>
                        </a:rPr>
                        <a:t>визначення існування подій або умов, які можуть поставити під значний сумнів здатність безперервно продовжувати діяльність </a:t>
                      </a:r>
                      <a:endParaRPr lang="uk-UA" sz="1600" noProof="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spcAft>
                          <a:spcPts val="0"/>
                        </a:spcAft>
                        <a:tabLst>
                          <a:tab pos="270510" algn="l"/>
                        </a:tabLst>
                      </a:pPr>
                      <a:r>
                        <a:rPr lang="uk-UA" sz="1600" noProof="0" dirty="0" smtClean="0">
                          <a:latin typeface="Times New Roman" pitchFamily="18" charset="0"/>
                          <a:cs typeface="Times New Roman" pitchFamily="18" charset="0"/>
                        </a:rPr>
                        <a:t>п. 10, 12</a:t>
                      </a:r>
                      <a:endParaRPr lang="uk-UA" sz="1600" noProof="0"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a:lnSpc>
                          <a:spcPct val="100000"/>
                        </a:lnSpc>
                        <a:spcAft>
                          <a:spcPts val="0"/>
                        </a:spcAft>
                        <a:tabLst>
                          <a:tab pos="270510" algn="l"/>
                        </a:tabLst>
                      </a:pPr>
                      <a:r>
                        <a:rPr lang="uk-UA" sz="1600" noProof="0" dirty="0" smtClean="0">
                          <a:latin typeface="Times New Roman" pitchFamily="18" charset="0"/>
                          <a:cs typeface="Times New Roman" pitchFamily="18" charset="0"/>
                        </a:rPr>
                        <a:t>перевірка виконання управлінським персоналом попередньої оцінки здатності безперервно продовжувати діяльність та її оцінювання </a:t>
                      </a:r>
                      <a:endParaRPr lang="uk-UA" sz="1600" noProof="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spcAft>
                          <a:spcPts val="0"/>
                        </a:spcAft>
                        <a:tabLst>
                          <a:tab pos="270510" algn="l"/>
                        </a:tabLst>
                      </a:pPr>
                      <a:r>
                        <a:rPr lang="uk-UA" sz="1600" noProof="0" dirty="0" smtClean="0">
                          <a:latin typeface="Times New Roman" pitchFamily="18" charset="0"/>
                          <a:cs typeface="Times New Roman" pitchFamily="18" charset="0"/>
                        </a:rPr>
                        <a:t>п. Д 6</a:t>
                      </a:r>
                      <a:endParaRPr lang="uk-UA" sz="1600" noProof="0" dirty="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a:lnSpc>
                          <a:spcPct val="100000"/>
                        </a:lnSpc>
                        <a:spcAft>
                          <a:spcPts val="0"/>
                        </a:spcAft>
                        <a:tabLst>
                          <a:tab pos="270510" algn="l"/>
                        </a:tabLst>
                      </a:pPr>
                      <a:r>
                        <a:rPr lang="uk-UA" sz="1600" noProof="0" dirty="0" smtClean="0">
                          <a:latin typeface="Times New Roman" pitchFamily="18" charset="0"/>
                          <a:cs typeface="Times New Roman" pitchFamily="18" charset="0"/>
                        </a:rPr>
                        <a:t>перегляд оцінки аудиторського ризику та зміна подальших запланованих процедур аудиту, якщо під час аудиту отримано додаткові аудиторські докази, які впливають на оцінку ризику аудитором </a:t>
                      </a:r>
                      <a:endParaRPr lang="uk-UA" sz="1600" noProof="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spcAft>
                          <a:spcPts val="0"/>
                        </a:spcAft>
                        <a:tabLst>
                          <a:tab pos="270510" algn="l"/>
                        </a:tabLst>
                      </a:pPr>
                      <a:r>
                        <a:rPr lang="uk-UA" sz="1600" noProof="0" smtClean="0">
                          <a:latin typeface="Times New Roman" pitchFamily="18" charset="0"/>
                          <a:cs typeface="Times New Roman" pitchFamily="18" charset="0"/>
                        </a:rPr>
                        <a:t>п. 15</a:t>
                      </a:r>
                      <a:endParaRPr lang="uk-UA" sz="1600" noProof="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a:lnSpc>
                          <a:spcPct val="100000"/>
                        </a:lnSpc>
                        <a:spcAft>
                          <a:spcPts val="0"/>
                        </a:spcAft>
                        <a:tabLst>
                          <a:tab pos="270510" algn="l"/>
                        </a:tabLst>
                      </a:pPr>
                      <a:r>
                        <a:rPr lang="uk-UA" sz="1600" noProof="0" dirty="0" smtClean="0">
                          <a:latin typeface="Times New Roman" pitchFamily="18" charset="0"/>
                          <a:cs typeface="Times New Roman" pitchFamily="18" charset="0"/>
                        </a:rPr>
                        <a:t>отримання достатніх та прийнятних аудиторських доказів, щоб визначити, чи існує суттєва невизначеність, за допомогою виконання додаткових аудиторських процедур, якщо ідентифіковано події або умови, які можуть поставити під значний сумнів здатність безперервно продовжувати діяльність </a:t>
                      </a:r>
                      <a:endParaRPr lang="uk-UA" sz="1600" noProof="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spcAft>
                          <a:spcPts val="0"/>
                        </a:spcAft>
                        <a:tabLst>
                          <a:tab pos="270510" algn="l"/>
                        </a:tabLst>
                      </a:pPr>
                      <a:r>
                        <a:rPr lang="uk-UA" sz="1600" noProof="0" smtClean="0">
                          <a:latin typeface="Times New Roman" pitchFamily="18" charset="0"/>
                          <a:cs typeface="Times New Roman" pitchFamily="18" charset="0"/>
                        </a:rPr>
                        <a:t>п. 17</a:t>
                      </a:r>
                      <a:endParaRPr lang="uk-UA" sz="1600" noProof="0">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a:lnSpc>
                          <a:spcPct val="100000"/>
                        </a:lnSpc>
                        <a:spcAft>
                          <a:spcPts val="0"/>
                        </a:spcAft>
                        <a:tabLst>
                          <a:tab pos="270510" algn="l"/>
                        </a:tabLst>
                      </a:pPr>
                      <a:r>
                        <a:rPr lang="uk-UA" sz="1600" noProof="0" dirty="0" smtClean="0">
                          <a:latin typeface="Times New Roman" pitchFamily="18" charset="0"/>
                          <a:cs typeface="Times New Roman" pitchFamily="18" charset="0"/>
                        </a:rPr>
                        <a:t>формування на основі отриманих аудиторських доказів висновку, чи існує за судженням аудитора суттєва невизначеність, що стосується подій або умов, які окремо або в сукупності можуть поставити під значний сумнів здатність безперервно продовжувати діяльність </a:t>
                      </a:r>
                      <a:endParaRPr lang="uk-UA" sz="1600" noProof="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7924800" cy="3971940"/>
          </a:xfrm>
        </p:spPr>
        <p:txBody>
          <a:bodyPr>
            <a:noAutofit/>
          </a:bodyPr>
          <a:lstStyle/>
          <a:p>
            <a:pPr marL="0" indent="342900" algn="just">
              <a:lnSpc>
                <a:spcPct val="120000"/>
              </a:lnSpc>
              <a:buNone/>
            </a:pPr>
            <a:r>
              <a:rPr lang="uk-UA" sz="2400" b="1" dirty="0" smtClean="0">
                <a:solidFill>
                  <a:srgbClr val="FF0066"/>
                </a:solidFill>
                <a:latin typeface="Times New Roman" pitchFamily="18" charset="0"/>
                <a:cs typeface="Times New Roman" pitchFamily="18" charset="0"/>
              </a:rPr>
              <a:t>Аудитори повинні </a:t>
            </a:r>
            <a:r>
              <a:rPr lang="uk-UA" sz="2400" b="1" dirty="0" smtClean="0">
                <a:solidFill>
                  <a:srgbClr val="FFC000"/>
                </a:solidFill>
                <a:latin typeface="Times New Roman" pitchFamily="18" charset="0"/>
                <a:cs typeface="Times New Roman" pitchFamily="18" charset="0"/>
              </a:rPr>
              <a:t>отримати розуміння у можливості безперервного функціонування підприємства у майбутньому та доцільності застосування принципу безперервності при підготовці фінансової звітності. </a:t>
            </a:r>
            <a:endParaRPr lang="ru-RU" sz="2400" b="1" dirty="0" smtClean="0">
              <a:solidFill>
                <a:srgbClr val="FFC000"/>
              </a:solidFill>
              <a:latin typeface="Times New Roman" pitchFamily="18" charset="0"/>
              <a:cs typeface="Times New Roman" pitchFamily="18" charset="0"/>
            </a:endParaRPr>
          </a:p>
          <a:p>
            <a:pPr marL="0" indent="342900" algn="just">
              <a:lnSpc>
                <a:spcPct val="120000"/>
              </a:lnSpc>
              <a:buNone/>
            </a:pPr>
            <a:r>
              <a:rPr lang="uk-UA" sz="2400" b="1" dirty="0" smtClean="0">
                <a:solidFill>
                  <a:srgbClr val="FF0066"/>
                </a:solidFill>
                <a:latin typeface="Times New Roman" pitchFamily="18" charset="0"/>
                <a:cs typeface="Times New Roman" pitchFamily="18" charset="0"/>
              </a:rPr>
              <a:t>Оцінка здійснюється</a:t>
            </a:r>
            <a:r>
              <a:rPr lang="uk-UA" sz="2400" b="1" dirty="0" smtClean="0">
                <a:solidFill>
                  <a:srgbClr val="F8A45E"/>
                </a:solidFill>
                <a:latin typeface="Times New Roman" pitchFamily="18" charset="0"/>
                <a:cs typeface="Times New Roman" pitchFamily="18" charset="0"/>
              </a:rPr>
              <a:t> аудиторами під час планування, виконання процедур аудиту та підготовці аудиторського висновку</a:t>
            </a:r>
            <a:r>
              <a:rPr lang="uk-UA"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p:txBody>
      </p:sp>
      <p:pic>
        <p:nvPicPr>
          <p:cNvPr id="5" name="Рисунок 4" descr="audit-home-480-150.jpg"/>
          <p:cNvPicPr>
            <a:picLocks noChangeAspect="1"/>
          </p:cNvPicPr>
          <p:nvPr/>
        </p:nvPicPr>
        <p:blipFill>
          <a:blip r:embed="rId2" cstate="print"/>
          <a:stretch>
            <a:fillRect/>
          </a:stretch>
        </p:blipFill>
        <p:spPr>
          <a:xfrm>
            <a:off x="285720" y="3786190"/>
            <a:ext cx="8143932" cy="2500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rgbClr val="92D050"/>
          </a:solidFill>
        </p:spPr>
        <p:txBody>
          <a:bodyPr/>
          <a:lstStyle/>
          <a:p>
            <a:r>
              <a:rPr lang="uk-UA" dirty="0" smtClean="0">
                <a:solidFill>
                  <a:srgbClr val="FF0000"/>
                </a:solidFill>
                <a:latin typeface="Times New Roman" pitchFamily="18" charset="0"/>
                <a:cs typeface="Times New Roman" pitchFamily="18" charset="0"/>
              </a:rPr>
              <a:t>Дії аудиторів №1</a:t>
            </a:r>
            <a:endParaRPr lang="ru-RU" dirty="0">
              <a:solidFill>
                <a:srgbClr val="FF0000"/>
              </a:solidFill>
            </a:endParaRPr>
          </a:p>
        </p:txBody>
      </p:sp>
      <p:grpSp>
        <p:nvGrpSpPr>
          <p:cNvPr id="6" name="Содержимое 5"/>
          <p:cNvGrpSpPr>
            <a:grpSpLocks noGrp="1"/>
          </p:cNvGrpSpPr>
          <p:nvPr/>
        </p:nvGrpSpPr>
        <p:grpSpPr>
          <a:xfrm>
            <a:off x="357158" y="1214423"/>
            <a:ext cx="8067676" cy="4613924"/>
            <a:chOff x="144045" y="1500174"/>
            <a:chExt cx="7999855" cy="4174502"/>
          </a:xfrm>
        </p:grpSpPr>
        <p:grpSp>
          <p:nvGrpSpPr>
            <p:cNvPr id="7" name="Группа 41"/>
            <p:cNvGrpSpPr/>
            <p:nvPr/>
          </p:nvGrpSpPr>
          <p:grpSpPr>
            <a:xfrm>
              <a:off x="144045" y="1500174"/>
              <a:ext cx="7999855" cy="4071966"/>
              <a:chOff x="144045" y="1928802"/>
              <a:chExt cx="7999855" cy="4071966"/>
            </a:xfrm>
          </p:grpSpPr>
          <p:sp>
            <p:nvSpPr>
              <p:cNvPr id="10" name="AutoShape 4"/>
              <p:cNvSpPr>
                <a:spLocks noChangeArrowheads="1"/>
              </p:cNvSpPr>
              <p:nvPr/>
            </p:nvSpPr>
            <p:spPr bwMode="gray">
              <a:xfrm>
                <a:off x="377028" y="1928802"/>
                <a:ext cx="7766872" cy="793023"/>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uk-UA" sz="28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Аудитор повинен</a:t>
                </a:r>
                <a:endParaRPr lang="en-US" sz="2800" b="1" dirty="0">
                  <a:latin typeface="Times New Roman" pitchFamily="18" charset="0"/>
                  <a:cs typeface="Times New Roman" pitchFamily="18" charset="0"/>
                </a:endParaRPr>
              </a:p>
            </p:txBody>
          </p:sp>
          <p:sp>
            <p:nvSpPr>
              <p:cNvPr id="11" name="Стрелка вниз 10"/>
              <p:cNvSpPr/>
              <p:nvPr/>
            </p:nvSpPr>
            <p:spPr>
              <a:xfrm>
                <a:off x="3143240" y="3000372"/>
                <a:ext cx="185738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44045" y="3867832"/>
                <a:ext cx="3896060" cy="2132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кругленный прямоугольник 12"/>
              <p:cNvSpPr/>
              <p:nvPr/>
            </p:nvSpPr>
            <p:spPr>
              <a:xfrm>
                <a:off x="4286248" y="3932467"/>
                <a:ext cx="3714776" cy="2068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p:txBody>
          </p:sp>
        </p:grpSp>
        <p:sp>
          <p:nvSpPr>
            <p:cNvPr id="8" name="Rectangle 1"/>
            <p:cNvSpPr>
              <a:spLocks noChangeArrowheads="1"/>
            </p:cNvSpPr>
            <p:nvPr/>
          </p:nvSpPr>
          <p:spPr bwMode="auto">
            <a:xfrm>
              <a:off x="214883" y="3446960"/>
              <a:ext cx="3571299" cy="2227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900113" algn="l"/>
                </a:tabLst>
              </a:pPr>
              <a:r>
                <a:rPr kumimoji="0" lang="uk-UA" sz="215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Розглянути, чи існують події або умови, які можуть поставити під значний сумнів здатність підприємства безперервно продовжувати діяльність. аудитор повинен</a:t>
              </a:r>
              <a:endParaRPr kumimoji="0" lang="uk-UA" sz="215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Rectangle 2"/>
            <p:cNvSpPr>
              <a:spLocks noChangeArrowheads="1"/>
            </p:cNvSpPr>
            <p:nvPr/>
          </p:nvSpPr>
          <p:spPr bwMode="auto">
            <a:xfrm>
              <a:off x="4429124" y="3710926"/>
              <a:ext cx="3429024" cy="1615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900113" algn="l"/>
                </a:tabLst>
              </a:pPr>
              <a:r>
                <a:rPr kumimoji="0" lang="uk-UA"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Визначити, чи здійснено керівництвом попередню оцінку здатності підприємства безперервно продовжувати діяльність.</a:t>
              </a:r>
              <a:endParaRPr kumimoji="0" lang="uk-UA" sz="2200" b="0" i="0" u="none" strike="noStrike" cap="none" normalizeH="0" baseline="0" dirty="0" smtClean="0">
                <a:ln>
                  <a:noFill/>
                </a:ln>
                <a:solidFill>
                  <a:schemeClr val="bg1"/>
                </a:solidFill>
                <a:effectLst/>
                <a:latin typeface="Times New Roman" pitchFamily="18" charset="0"/>
                <a:cs typeface="Times New Roman" pitchFamily="18" charset="0"/>
              </a:endParaRPr>
            </a:p>
          </p:txBody>
        </p:sp>
      </p:gr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58138" cy="1066800"/>
          </a:xfrm>
          <a:solidFill>
            <a:srgbClr val="92D050"/>
          </a:solidFill>
        </p:spPr>
        <p:txBody>
          <a:bodyPr>
            <a:noAutofit/>
          </a:bodyPr>
          <a:lstStyle/>
          <a:p>
            <a:r>
              <a:rPr lang="uk-UA" dirty="0" smtClean="0">
                <a:solidFill>
                  <a:srgbClr val="FF0000"/>
                </a:solidFill>
                <a:latin typeface="Times New Roman" pitchFamily="18" charset="0"/>
                <a:cs typeface="Times New Roman" pitchFamily="18" charset="0"/>
              </a:rPr>
              <a:t>Дії аудиторів №2</a:t>
            </a:r>
            <a:endParaRPr lang="ru-RU" dirty="0">
              <a:solidFill>
                <a:srgbClr val="FF0000"/>
              </a:solidFill>
              <a:latin typeface="Times New Roman" pitchFamily="18" charset="0"/>
              <a:cs typeface="Times New Roman" pitchFamily="18" charset="0"/>
            </a:endParaRPr>
          </a:p>
        </p:txBody>
      </p:sp>
      <p:grpSp>
        <p:nvGrpSpPr>
          <p:cNvPr id="5" name="Группа 41"/>
          <p:cNvGrpSpPr/>
          <p:nvPr/>
        </p:nvGrpSpPr>
        <p:grpSpPr>
          <a:xfrm>
            <a:off x="357158" y="1142984"/>
            <a:ext cx="7929617" cy="4643470"/>
            <a:chOff x="285720" y="1928802"/>
            <a:chExt cx="7862957" cy="4257391"/>
          </a:xfrm>
        </p:grpSpPr>
        <p:sp>
          <p:nvSpPr>
            <p:cNvPr id="8" name="AutoShape 4"/>
            <p:cNvSpPr>
              <a:spLocks noChangeArrowheads="1"/>
            </p:cNvSpPr>
            <p:nvPr/>
          </p:nvSpPr>
          <p:spPr bwMode="gray">
            <a:xfrm>
              <a:off x="377028" y="1928802"/>
              <a:ext cx="7766872" cy="793023"/>
            </a:xfrm>
            <a:prstGeom prst="roundRect">
              <a:avLst>
                <a:gd name="adj" fmla="val 50000"/>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uk-UA" sz="2800" dirty="0" smtClean="0">
                  <a:solidFill>
                    <a:srgbClr val="FFFFFF"/>
                  </a:solidFill>
                  <a:effectLst>
                    <a:outerShdw blurRad="38100" dist="38100" dir="2700000" algn="tl">
                      <a:srgbClr val="000000"/>
                    </a:outerShdw>
                  </a:effectLst>
                  <a:latin typeface="Times New Roman" pitchFamily="18" charset="0"/>
                  <a:cs typeface="Times New Roman" pitchFamily="18" charset="0"/>
                </a:rPr>
                <a:t>Аудитор повинен</a:t>
              </a:r>
              <a:endParaRPr lang="en-US" sz="2800" dirty="0">
                <a:latin typeface="Times New Roman" pitchFamily="18" charset="0"/>
                <a:cs typeface="Times New Roman" pitchFamily="18" charset="0"/>
              </a:endParaRPr>
            </a:p>
          </p:txBody>
        </p:sp>
        <p:sp>
          <p:nvSpPr>
            <p:cNvPr id="9" name="Стрелка вниз 8"/>
            <p:cNvSpPr/>
            <p:nvPr/>
          </p:nvSpPr>
          <p:spPr>
            <a:xfrm>
              <a:off x="3119218" y="2898319"/>
              <a:ext cx="1857388" cy="775613"/>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285720" y="3673930"/>
              <a:ext cx="3571900" cy="24467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11" name="Скругленный прямоугольник 10"/>
            <p:cNvSpPr/>
            <p:nvPr/>
          </p:nvSpPr>
          <p:spPr>
            <a:xfrm>
              <a:off x="4252617" y="3738565"/>
              <a:ext cx="3896060" cy="24476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ru-RU" dirty="0">
                <a:solidFill>
                  <a:schemeClr val="tx1"/>
                </a:solidFill>
              </a:endParaRPr>
            </a:p>
          </p:txBody>
        </p:sp>
      </p:grpSp>
      <p:sp>
        <p:nvSpPr>
          <p:cNvPr id="6" name="Rectangle 1"/>
          <p:cNvSpPr>
            <a:spLocks noChangeArrowheads="1"/>
          </p:cNvSpPr>
          <p:nvPr/>
        </p:nvSpPr>
        <p:spPr bwMode="auto">
          <a:xfrm>
            <a:off x="501245" y="4525901"/>
            <a:ext cx="3386051" cy="3693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900113" algn="l"/>
              </a:tabLst>
            </a:pPr>
            <a:endParaRPr kumimoji="0" lang="uk-UA"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2" name="Прямоугольник 11"/>
          <p:cNvSpPr/>
          <p:nvPr/>
        </p:nvSpPr>
        <p:spPr>
          <a:xfrm>
            <a:off x="500034" y="3500438"/>
            <a:ext cx="3214710" cy="1754326"/>
          </a:xfrm>
          <a:prstGeom prst="rect">
            <a:avLst/>
          </a:prstGeom>
        </p:spPr>
        <p:txBody>
          <a:bodyPr wrap="square">
            <a:spAutoFit/>
          </a:bodyPr>
          <a:lstStyle/>
          <a:p>
            <a:pPr algn="ctr"/>
            <a:r>
              <a:rPr lang="uk-UA" dirty="0" smtClean="0">
                <a:latin typeface="Times New Roman" pitchFamily="18" charset="0"/>
                <a:cs typeface="Times New Roman" pitchFamily="18" charset="0"/>
              </a:rPr>
              <a:t>Одержати достатні й доречні аудиторські докази для того, щоб оцінити здатність клієнта продовжувати свою діяльність у доступному для огляду майбутньому</a:t>
            </a:r>
            <a:endParaRPr lang="ru-RU" dirty="0">
              <a:latin typeface="Times New Roman" pitchFamily="18" charset="0"/>
              <a:cs typeface="Times New Roman" pitchFamily="18" charset="0"/>
            </a:endParaRPr>
          </a:p>
        </p:txBody>
      </p:sp>
      <p:sp>
        <p:nvSpPr>
          <p:cNvPr id="17" name="Прямоугольник 16"/>
          <p:cNvSpPr/>
          <p:nvPr/>
        </p:nvSpPr>
        <p:spPr>
          <a:xfrm>
            <a:off x="4429124" y="3071810"/>
            <a:ext cx="3786214" cy="2585323"/>
          </a:xfrm>
          <a:prstGeom prst="rect">
            <a:avLst/>
          </a:prstGeom>
        </p:spPr>
        <p:txBody>
          <a:bodyPr wrap="square">
            <a:spAutoFit/>
          </a:bodyPr>
          <a:lstStyle/>
          <a:p>
            <a:pPr lvl="0" algn="ctr"/>
            <a:r>
              <a:rPr lang="uk-UA" dirty="0" smtClean="0">
                <a:latin typeface="Times New Roman" pitchFamily="18" charset="0"/>
                <a:cs typeface="Times New Roman" pitchFamily="18" charset="0"/>
              </a:rPr>
              <a:t>Виконати  процедури аудиту, наприклад: аналітичні процедури; огляд наступних подій; перевірка виконання підприємством умов боргових зобов'язань; запит юридичній службі підприємства; ознайомлення з протоколами зборів; опитування співробітників підприємства</a:t>
            </a:r>
            <a:endParaRPr lang="ru-RU"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7286676" cy="1066800"/>
          </a:xfrm>
          <a:solidFill>
            <a:srgbClr val="92D050"/>
          </a:solidFill>
        </p:spPr>
        <p:txBody>
          <a:bodyPr>
            <a:noAutofit/>
          </a:bodyPr>
          <a:lstStyle/>
          <a:p>
            <a:r>
              <a:rPr lang="uk-UA" sz="3600" dirty="0" smtClean="0">
                <a:solidFill>
                  <a:schemeClr val="tx1"/>
                </a:solidFill>
                <a:effectLst>
                  <a:reflection blurRad="6350" stA="55000" endA="300" endPos="45500" dir="5400000" sy="-100000" algn="bl" rotWithShape="0"/>
                </a:effectLst>
                <a:latin typeface="Times New Roman" pitchFamily="18" charset="0"/>
                <a:cs typeface="Times New Roman" pitchFamily="18" charset="0"/>
              </a:rPr>
              <a:t>Оцінка прогнозів, підготовлених управлінським персоналом</a:t>
            </a:r>
            <a:endParaRPr lang="ru-RU" sz="3600" dirty="0">
              <a:solidFill>
                <a:schemeClr val="tx1"/>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14282" y="1357298"/>
            <a:ext cx="8024842" cy="4286279"/>
          </a:xfrm>
        </p:spPr>
        <p:txBody>
          <a:bodyPr>
            <a:normAutofit fontScale="70000" lnSpcReduction="20000"/>
          </a:bodyPr>
          <a:lstStyle/>
          <a:p>
            <a:pPr marL="0" lvl="0" indent="342900" algn="just">
              <a:lnSpc>
                <a:spcPct val="120000"/>
              </a:lnSpc>
              <a:spcBef>
                <a:spcPts val="0"/>
              </a:spcBef>
              <a:buFont typeface="Wingdings" pitchFamily="2" charset="2"/>
              <a:buChar char="v"/>
            </a:pPr>
            <a:r>
              <a:rPr lang="uk-UA" dirty="0" smtClean="0">
                <a:solidFill>
                  <a:srgbClr val="F8A45E"/>
                </a:solidFill>
                <a:latin typeface="Times New Roman" pitchFamily="18" charset="0"/>
                <a:cs typeface="Times New Roman" pitchFamily="18" charset="0"/>
              </a:rPr>
              <a:t>чи приймає участь УП у розробці прогнозів;</a:t>
            </a:r>
            <a:endParaRPr lang="ru-RU" dirty="0" smtClean="0">
              <a:solidFill>
                <a:srgbClr val="F8A45E"/>
              </a:solidFill>
              <a:latin typeface="Times New Roman" pitchFamily="18" charset="0"/>
              <a:cs typeface="Times New Roman" pitchFamily="18" charset="0"/>
            </a:endParaRPr>
          </a:p>
          <a:p>
            <a:pPr marL="0" lvl="0" indent="342900" algn="just">
              <a:lnSpc>
                <a:spcPct val="120000"/>
              </a:lnSpc>
              <a:spcBef>
                <a:spcPts val="0"/>
              </a:spcBef>
              <a:buFont typeface="Wingdings" pitchFamily="2" charset="2"/>
              <a:buChar char="v"/>
            </a:pPr>
            <a:r>
              <a:rPr lang="uk-UA" dirty="0" smtClean="0">
                <a:solidFill>
                  <a:srgbClr val="F8A45E"/>
                </a:solidFill>
                <a:latin typeface="Times New Roman" pitchFamily="18" charset="0"/>
                <a:cs typeface="Times New Roman" pitchFamily="18" charset="0"/>
              </a:rPr>
              <a:t>чи відповідають допущення, які використані в прогнозах тим допущенням, які були використані при оцінці активів;</a:t>
            </a:r>
            <a:endParaRPr lang="ru-RU" dirty="0" smtClean="0">
              <a:solidFill>
                <a:srgbClr val="F8A45E"/>
              </a:solidFill>
              <a:latin typeface="Times New Roman" pitchFamily="18" charset="0"/>
              <a:cs typeface="Times New Roman" pitchFamily="18" charset="0"/>
            </a:endParaRPr>
          </a:p>
          <a:p>
            <a:pPr marL="0" lvl="0" indent="342900" algn="just">
              <a:lnSpc>
                <a:spcPct val="120000"/>
              </a:lnSpc>
              <a:spcBef>
                <a:spcPts val="0"/>
              </a:spcBef>
              <a:buFont typeface="Wingdings" pitchFamily="2" charset="2"/>
              <a:buChar char="v"/>
            </a:pPr>
            <a:r>
              <a:rPr lang="uk-UA" dirty="0" smtClean="0">
                <a:solidFill>
                  <a:srgbClr val="F8A45E"/>
                </a:solidFill>
                <a:latin typeface="Times New Roman" pitchFamily="18" charset="0"/>
                <a:cs typeface="Times New Roman" pitchFamily="18" charset="0"/>
              </a:rPr>
              <a:t>чи підготовлені прогнози на кожний місяць;</a:t>
            </a:r>
            <a:endParaRPr lang="ru-RU" dirty="0" smtClean="0">
              <a:solidFill>
                <a:srgbClr val="F8A45E"/>
              </a:solidFill>
              <a:latin typeface="Times New Roman" pitchFamily="18" charset="0"/>
              <a:cs typeface="Times New Roman" pitchFamily="18" charset="0"/>
            </a:endParaRPr>
          </a:p>
          <a:p>
            <a:pPr marL="0" lvl="0" indent="342900" algn="just">
              <a:lnSpc>
                <a:spcPct val="120000"/>
              </a:lnSpc>
              <a:spcBef>
                <a:spcPts val="0"/>
              </a:spcBef>
              <a:buFont typeface="Wingdings" pitchFamily="2" charset="2"/>
              <a:buChar char="v"/>
            </a:pPr>
            <a:r>
              <a:rPr lang="uk-UA" dirty="0" smtClean="0">
                <a:solidFill>
                  <a:srgbClr val="F8A45E"/>
                </a:solidFill>
                <a:latin typeface="Times New Roman" pitchFamily="18" charset="0"/>
                <a:cs typeface="Times New Roman" pitchFamily="18" charset="0"/>
              </a:rPr>
              <a:t>чи дозволяє прогноз виявити ті місяці, коли очікується дефіцит коштів;</a:t>
            </a:r>
            <a:endParaRPr lang="ru-RU" dirty="0" smtClean="0">
              <a:solidFill>
                <a:srgbClr val="F8A45E"/>
              </a:solidFill>
              <a:latin typeface="Times New Roman" pitchFamily="18" charset="0"/>
              <a:cs typeface="Times New Roman" pitchFamily="18" charset="0"/>
            </a:endParaRPr>
          </a:p>
          <a:p>
            <a:pPr marL="0" lvl="0" indent="342900" algn="just">
              <a:lnSpc>
                <a:spcPct val="120000"/>
              </a:lnSpc>
              <a:spcBef>
                <a:spcPts val="0"/>
              </a:spcBef>
              <a:buFont typeface="Wingdings" pitchFamily="2" charset="2"/>
              <a:buChar char="v"/>
            </a:pPr>
            <a:r>
              <a:rPr lang="uk-UA" dirty="0" smtClean="0">
                <a:solidFill>
                  <a:srgbClr val="F8A45E"/>
                </a:solidFill>
                <a:latin typeface="Times New Roman" pitchFamily="18" charset="0"/>
                <a:cs typeface="Times New Roman" pitchFamily="18" charset="0"/>
              </a:rPr>
              <a:t>чи відповідає бюджет поточного періоду, вже досягнутим результатам;</a:t>
            </a:r>
            <a:endParaRPr lang="ru-RU" dirty="0" smtClean="0">
              <a:solidFill>
                <a:srgbClr val="F8A45E"/>
              </a:solidFill>
              <a:latin typeface="Times New Roman" pitchFamily="18" charset="0"/>
              <a:cs typeface="Times New Roman" pitchFamily="18" charset="0"/>
            </a:endParaRPr>
          </a:p>
          <a:p>
            <a:pPr marL="0" lvl="0" indent="342900" algn="just">
              <a:lnSpc>
                <a:spcPct val="120000"/>
              </a:lnSpc>
              <a:spcBef>
                <a:spcPts val="0"/>
              </a:spcBef>
              <a:buFont typeface="Wingdings" pitchFamily="2" charset="2"/>
              <a:buChar char="v"/>
            </a:pPr>
            <a:r>
              <a:rPr lang="uk-UA" dirty="0" smtClean="0">
                <a:solidFill>
                  <a:srgbClr val="F8A45E"/>
                </a:solidFill>
                <a:latin typeface="Times New Roman" pitchFamily="18" charset="0"/>
                <a:cs typeface="Times New Roman" pitchFamily="18" charset="0"/>
              </a:rPr>
              <a:t>чи здійснено аналіз чутливості;</a:t>
            </a:r>
            <a:endParaRPr lang="ru-RU" dirty="0" smtClean="0">
              <a:solidFill>
                <a:srgbClr val="F8A45E"/>
              </a:solidFill>
              <a:latin typeface="Times New Roman" pitchFamily="18" charset="0"/>
              <a:cs typeface="Times New Roman" pitchFamily="18" charset="0"/>
            </a:endParaRPr>
          </a:p>
          <a:p>
            <a:pPr marL="0" lvl="0" indent="342900" algn="just">
              <a:lnSpc>
                <a:spcPct val="120000"/>
              </a:lnSpc>
              <a:spcBef>
                <a:spcPts val="0"/>
              </a:spcBef>
              <a:buFont typeface="Wingdings" pitchFamily="2" charset="2"/>
              <a:buChar char="v"/>
            </a:pPr>
            <a:r>
              <a:rPr lang="uk-UA" dirty="0" smtClean="0">
                <a:solidFill>
                  <a:srgbClr val="F8A45E"/>
                </a:solidFill>
                <a:latin typeface="Times New Roman" pitchFamily="18" charset="0"/>
                <a:cs typeface="Times New Roman" pitchFamily="18" charset="0"/>
              </a:rPr>
              <a:t>яким чином у прогнозах врахований продаж активів;</a:t>
            </a:r>
            <a:endParaRPr lang="ru-RU" dirty="0" smtClean="0">
              <a:solidFill>
                <a:srgbClr val="F8A45E"/>
              </a:solidFill>
              <a:latin typeface="Times New Roman" pitchFamily="18" charset="0"/>
              <a:cs typeface="Times New Roman" pitchFamily="18" charset="0"/>
            </a:endParaRPr>
          </a:p>
          <a:p>
            <a:pPr marL="0" lvl="0" indent="342900" algn="just">
              <a:lnSpc>
                <a:spcPct val="120000"/>
              </a:lnSpc>
              <a:spcBef>
                <a:spcPts val="0"/>
              </a:spcBef>
              <a:buFont typeface="Wingdings" pitchFamily="2" charset="2"/>
              <a:buChar char="v"/>
            </a:pPr>
            <a:r>
              <a:rPr lang="uk-UA" dirty="0" smtClean="0">
                <a:solidFill>
                  <a:srgbClr val="F8A45E"/>
                </a:solidFill>
                <a:latin typeface="Times New Roman" pitchFamily="18" charset="0"/>
                <a:cs typeface="Times New Roman" pitchFamily="18" charset="0"/>
              </a:rPr>
              <a:t>чи включені в прогноз які-небудь сумніви щодо відповідності в майбутньому умовам кредитних угод.</a:t>
            </a:r>
            <a:endParaRPr lang="ru-RU" dirty="0" smtClean="0">
              <a:solidFill>
                <a:srgbClr val="F8A45E"/>
              </a:solidFill>
              <a:latin typeface="Times New Roman" pitchFamily="18" charset="0"/>
              <a:cs typeface="Times New Roman" pitchFamily="18" charset="0"/>
            </a:endParaRPr>
          </a:p>
          <a:p>
            <a:pPr marL="0" indent="342900">
              <a:lnSpc>
                <a:spcPct val="120000"/>
              </a:lnSpc>
              <a:spcBef>
                <a:spcPts val="0"/>
              </a:spcBef>
              <a:buNone/>
            </a:pPr>
            <a:endParaRPr lang="ru-RU" dirty="0">
              <a:latin typeface="Times New Roman" pitchFamily="18" charset="0"/>
              <a:cs typeface="Times New Roman" pitchFamily="18" charset="0"/>
            </a:endParaRPr>
          </a:p>
        </p:txBody>
      </p:sp>
      <p:pic>
        <p:nvPicPr>
          <p:cNvPr id="4" name="Picture 2" descr="http://ehow.in.ua/uploads/img/4/8/48b64e16e10d3186f3fd9f8f6de00999.jpg"/>
          <p:cNvPicPr>
            <a:picLocks noChangeAspect="1" noChangeArrowheads="1"/>
          </p:cNvPicPr>
          <p:nvPr/>
        </p:nvPicPr>
        <p:blipFill>
          <a:blip r:embed="rId2" cstate="print"/>
          <a:srcRect/>
          <a:stretch>
            <a:fillRect/>
          </a:stretch>
        </p:blipFill>
        <p:spPr bwMode="auto">
          <a:xfrm>
            <a:off x="7572396" y="-142900"/>
            <a:ext cx="1714500" cy="1624038"/>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a:bodyPr>
          <a:lstStyle/>
          <a:p>
            <a:r>
              <a:rPr lang="uk-UA" dirty="0" smtClean="0">
                <a:solidFill>
                  <a:srgbClr val="FF0000"/>
                </a:solidFill>
                <a:latin typeface="Times New Roman" pitchFamily="18" charset="0"/>
                <a:cs typeface="Times New Roman" pitchFamily="18" charset="0"/>
              </a:rPr>
              <a:t>Дії аудиторів № 3</a:t>
            </a:r>
            <a:endParaRPr lang="ru-RU" dirty="0">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57158" y="1500174"/>
          <a:ext cx="8072494" cy="3900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descr="audit.jpg"/>
          <p:cNvPicPr>
            <a:picLocks noChangeAspect="1"/>
          </p:cNvPicPr>
          <p:nvPr/>
        </p:nvPicPr>
        <p:blipFill>
          <a:blip r:embed="rId7" cstate="print"/>
          <a:stretch>
            <a:fillRect/>
          </a:stretch>
        </p:blipFill>
        <p:spPr>
          <a:xfrm>
            <a:off x="3286116" y="5334767"/>
            <a:ext cx="2286016" cy="1523233"/>
          </a:xfrm>
          <a:prstGeom prst="rect">
            <a:avLst/>
          </a:prstGeom>
          <a:ln>
            <a:noFill/>
          </a:ln>
          <a:effectLst>
            <a:softEdge rad="112500"/>
          </a:effectLst>
        </p:spPr>
      </p:pic>
      <p:pic>
        <p:nvPicPr>
          <p:cNvPr id="6" name="Рисунок 5" descr="114255_1280_1024.jpg"/>
          <p:cNvPicPr>
            <a:picLocks noChangeAspect="1"/>
          </p:cNvPicPr>
          <p:nvPr/>
        </p:nvPicPr>
        <p:blipFill>
          <a:blip r:embed="rId8" cstate="print"/>
          <a:stretch>
            <a:fillRect/>
          </a:stretch>
        </p:blipFill>
        <p:spPr>
          <a:xfrm>
            <a:off x="7143768" y="-142900"/>
            <a:ext cx="2143140" cy="1857388"/>
          </a:xfrm>
          <a:prstGeom prst="rect">
            <a:avLst/>
          </a:prstGeom>
          <a:ln>
            <a:noFill/>
          </a:ln>
          <a:effectLst>
            <a:softEdge rad="112500"/>
          </a:effectLst>
        </p:spPr>
      </p:pic>
      <p:pic>
        <p:nvPicPr>
          <p:cNvPr id="7" name="Рисунок 6" descr="audit saita.jpg"/>
          <p:cNvPicPr>
            <a:picLocks noChangeAspect="1"/>
          </p:cNvPicPr>
          <p:nvPr/>
        </p:nvPicPr>
        <p:blipFill>
          <a:blip r:embed="rId9" cstate="print"/>
          <a:stretch>
            <a:fillRect/>
          </a:stretch>
        </p:blipFill>
        <p:spPr>
          <a:xfrm>
            <a:off x="7048518" y="5286388"/>
            <a:ext cx="2095482" cy="1571612"/>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solidFill>
        </p:spPr>
        <p:txBody>
          <a:bodyPr>
            <a:normAutofit/>
          </a:bodyPr>
          <a:lstStyle/>
          <a:p>
            <a:r>
              <a:rPr lang="uk-UA" sz="3200" dirty="0" smtClean="0">
                <a:solidFill>
                  <a:schemeClr val="tx1"/>
                </a:solidFill>
                <a:effectLst>
                  <a:reflection blurRad="6350" stA="55000" endA="300" endPos="45500" dir="5400000" sy="-100000" algn="bl" rotWithShape="0"/>
                </a:effectLst>
                <a:latin typeface="Times New Roman" pitchFamily="18" charset="0"/>
                <a:cs typeface="Times New Roman" pitchFamily="18" charset="0"/>
              </a:rPr>
              <a:t>Додаткові процедури аудиту для оцінки безперервності діяльності підприємства</a:t>
            </a:r>
            <a:endParaRPr lang="ru-RU" sz="3200" dirty="0">
              <a:solidFill>
                <a:schemeClr val="tx1"/>
              </a:solidFill>
              <a:effectLst>
                <a:reflection blurRad="6350" stA="55000" endA="300" endPos="45500" dir="5400000" sy="-100000" algn="bl" rotWithShape="0"/>
              </a:effectLst>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00034" y="1357298"/>
          <a:ext cx="7924800" cy="4272280"/>
        </p:xfrm>
        <a:graphic>
          <a:graphicData uri="http://schemas.openxmlformats.org/drawingml/2006/table">
            <a:tbl>
              <a:tblPr firstRow="1" bandRow="1">
                <a:tableStyleId>{21E4AEA4-8DFA-4A89-87EB-49C32662AFE0}</a:tableStyleId>
              </a:tblPr>
              <a:tblGrid>
                <a:gridCol w="1143008"/>
                <a:gridCol w="6781792"/>
              </a:tblGrid>
              <a:tr h="370840">
                <a:tc>
                  <a:txBody>
                    <a:bodyPr/>
                    <a:lstStyle/>
                    <a:p>
                      <a:pPr algn="ctr">
                        <a:spcAft>
                          <a:spcPts val="0"/>
                        </a:spcAft>
                      </a:pPr>
                      <a:r>
                        <a:rPr lang="uk-UA" sz="1600" noProof="0" dirty="0" smtClean="0">
                          <a:latin typeface="Times New Roman" pitchFamily="18" charset="0"/>
                          <a:cs typeface="Times New Roman" pitchFamily="18" charset="0"/>
                        </a:rPr>
                        <a:t>ПА</a:t>
                      </a:r>
                      <a:endParaRPr lang="uk-UA" sz="1600" noProof="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tabLst>
                          <a:tab pos="3060700" algn="l"/>
                          <a:tab pos="3150870" algn="l"/>
                        </a:tabLst>
                      </a:pPr>
                      <a:r>
                        <a:rPr lang="uk-UA" sz="1600" noProof="0" dirty="0" smtClean="0">
                          <a:latin typeface="Times New Roman" pitchFamily="18" charset="0"/>
                          <a:cs typeface="Times New Roman" pitchFamily="18" charset="0"/>
                        </a:rPr>
                        <a:t>Приклад (п. 16 МСА 570)</a:t>
                      </a:r>
                      <a:endParaRPr lang="uk-UA" sz="1600" noProof="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spcAft>
                          <a:spcPts val="0"/>
                        </a:spcAft>
                      </a:pPr>
                      <a:r>
                        <a:rPr lang="uk-UA" sz="1600" noProof="0" smtClean="0">
                          <a:latin typeface="Times New Roman" pitchFamily="18" charset="0"/>
                          <a:cs typeface="Times New Roman" pitchFamily="18" charset="0"/>
                        </a:rPr>
                        <a:t>Аналітичні процедури</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uk-UA" sz="1600" noProof="0" smtClean="0">
                          <a:latin typeface="Times New Roman" pitchFamily="18" charset="0"/>
                          <a:cs typeface="Times New Roman" pitchFamily="18" charset="0"/>
                        </a:rPr>
                        <a:t>- аналіз та обговорення з УП грошових потоків прибутку та відповідних прогнозів;останньої проміжної фінансової звітності підприємства;</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spcAft>
                          <a:spcPts val="0"/>
                        </a:spcAft>
                      </a:pPr>
                      <a:r>
                        <a:rPr lang="uk-UA" sz="1600" noProof="0" smtClean="0">
                          <a:latin typeface="Times New Roman" pitchFamily="18" charset="0"/>
                          <a:cs typeface="Times New Roman" pitchFamily="18" charset="0"/>
                        </a:rPr>
                        <a:t>Запит</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uk-UA" sz="1600" noProof="0" smtClean="0">
                          <a:latin typeface="Times New Roman" pitchFamily="18" charset="0"/>
                          <a:cs typeface="Times New Roman" pitchFamily="18" charset="0"/>
                        </a:rPr>
                        <a:t>- щодо вимоги оцінки УП здатності продовжувати свою діяльність; до юрисконсульт щодо існування судових позовів або претензій;</a:t>
                      </a:r>
                    </a:p>
                    <a:p>
                      <a:pPr algn="just">
                        <a:spcAft>
                          <a:spcPts val="0"/>
                        </a:spcAft>
                      </a:pPr>
                      <a:r>
                        <a:rPr lang="uk-UA" sz="1600" noProof="0" smtClean="0">
                          <a:latin typeface="Times New Roman" pitchFamily="18" charset="0"/>
                          <a:cs typeface="Times New Roman" pitchFamily="18" charset="0"/>
                        </a:rPr>
                        <a:t>- про письмові запевнення до керівництва та, якщо це доцільно, до тих, кого наділено найвищими повноваженнями, стосовно їх планів майбутніх дій щодо безперервності діяльності підприємства та здійсненності цих планів;</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spcAft>
                          <a:spcPts val="0"/>
                        </a:spcAft>
                      </a:pPr>
                      <a:r>
                        <a:rPr lang="uk-UA" sz="1600" noProof="0" smtClean="0">
                          <a:latin typeface="Times New Roman" pitchFamily="18" charset="0"/>
                          <a:cs typeface="Times New Roman" pitchFamily="18" charset="0"/>
                        </a:rPr>
                        <a:t>Оцінка</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uk-UA" sz="1600" noProof="0" smtClean="0">
                          <a:latin typeface="Times New Roman" pitchFamily="18" charset="0"/>
                          <a:cs typeface="Times New Roman" pitchFamily="18" charset="0"/>
                        </a:rPr>
                        <a:t>- планів щодо невиконаних замовлень клієнтів; прогнозу руху грошових коштів на майбутній період.</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spcAft>
                          <a:spcPts val="0"/>
                        </a:spcAft>
                      </a:pPr>
                      <a:r>
                        <a:rPr lang="uk-UA" sz="1600" noProof="0" smtClean="0">
                          <a:latin typeface="Times New Roman" pitchFamily="18" charset="0"/>
                          <a:cs typeface="Times New Roman" pitchFamily="18" charset="0"/>
                        </a:rPr>
                        <a:t>Перевірка</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uk-UA" sz="1600" noProof="0" smtClean="0">
                          <a:latin typeface="Times New Roman" pitchFamily="18" charset="0"/>
                          <a:cs typeface="Times New Roman" pitchFamily="18" charset="0"/>
                        </a:rPr>
                        <a:t>- умов боргових зобов'язань та угод про позики; протоколів зборів акціонерів, керівництва та відповідних комітетів для виявлення проблем з фінансуванням.</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spcAft>
                          <a:spcPts val="0"/>
                        </a:spcAft>
                      </a:pPr>
                      <a:r>
                        <a:rPr lang="uk-UA" sz="1600" noProof="0" smtClean="0">
                          <a:latin typeface="Times New Roman" pitchFamily="18" charset="0"/>
                          <a:cs typeface="Times New Roman" pitchFamily="18" charset="0"/>
                        </a:rPr>
                        <a:t>Підтверд-ження</a:t>
                      </a:r>
                      <a:endParaRPr lang="uk-UA" sz="1600" noProof="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uk-UA" sz="1600" noProof="0" dirty="0" smtClean="0">
                          <a:latin typeface="Times New Roman" pitchFamily="18" charset="0"/>
                          <a:cs typeface="Times New Roman" pitchFamily="18" charset="0"/>
                        </a:rPr>
                        <a:t>- існування, законності та виконання угод про надання або збереження фінансової допомоги з пов'язаними та третіми сторонами, а також оцінювання фінансової здатності таких сторін забезпечити додаткові кошти;</a:t>
                      </a:r>
                    </a:p>
                    <a:p>
                      <a:pPr algn="just">
                        <a:spcAft>
                          <a:spcPts val="0"/>
                        </a:spcAft>
                      </a:pPr>
                      <a:r>
                        <a:rPr lang="uk-UA" sz="1600" noProof="0" dirty="0" smtClean="0">
                          <a:latin typeface="Times New Roman" pitchFamily="18" charset="0"/>
                          <a:cs typeface="Times New Roman" pitchFamily="18" charset="0"/>
                        </a:rPr>
                        <a:t>- існування, умов та достатності можливостей отримати позики.</a:t>
                      </a:r>
                      <a:endParaRPr lang="uk-UA" sz="1600" noProof="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85860"/>
          </a:xfrm>
        </p:spPr>
        <p:style>
          <a:lnRef idx="1">
            <a:schemeClr val="accent3"/>
          </a:lnRef>
          <a:fillRef idx="3">
            <a:schemeClr val="accent3"/>
          </a:fillRef>
          <a:effectRef idx="2">
            <a:schemeClr val="accent3"/>
          </a:effectRef>
          <a:fontRef idx="minor">
            <a:schemeClr val="lt1"/>
          </a:fontRef>
        </p:style>
        <p:txBody>
          <a:bodyPr>
            <a:noAutofit/>
          </a:bodyPr>
          <a:lstStyle/>
          <a:p>
            <a:r>
              <a:rPr lang="uk-UA" sz="2800" dirty="0" smtClean="0">
                <a:solidFill>
                  <a:schemeClr val="tx1"/>
                </a:solidFill>
                <a:effectLst>
                  <a:reflection blurRad="6350" stA="55000" endA="300" endPos="45500" dir="5400000" sy="-100000" algn="bl" rotWithShape="0"/>
                </a:effectLst>
                <a:latin typeface="Times New Roman" pitchFamily="18" charset="0"/>
                <a:cs typeface="Times New Roman" pitchFamily="18" charset="0"/>
              </a:rPr>
              <a:t>Обставини, які вимагатимуть від аудитора зміни думки в аудиторському висновку</a:t>
            </a:r>
            <a:endParaRPr lang="uk-UA" sz="2800" dirty="0">
              <a:solidFill>
                <a:schemeClr val="tx1"/>
              </a:solidFill>
              <a:effectLst>
                <a:reflection blurRad="6350" stA="55000" endA="300" endPos="45500" dir="5400000" sy="-100000" algn="bl" rotWithShape="0"/>
              </a:effectLst>
              <a:latin typeface="Times New Roman" pitchFamily="18" charset="0"/>
              <a:cs typeface="Times New Roman" pitchFamily="18" charset="0"/>
            </a:endParaRPr>
          </a:p>
        </p:txBody>
      </p:sp>
      <p:grpSp>
        <p:nvGrpSpPr>
          <p:cNvPr id="22" name="Группа 21"/>
          <p:cNvGrpSpPr/>
          <p:nvPr/>
        </p:nvGrpSpPr>
        <p:grpSpPr>
          <a:xfrm>
            <a:off x="214282" y="1714488"/>
            <a:ext cx="8429684" cy="3500985"/>
            <a:chOff x="142844" y="1785926"/>
            <a:chExt cx="8429684" cy="2224768"/>
          </a:xfrm>
        </p:grpSpPr>
        <p:grpSp>
          <p:nvGrpSpPr>
            <p:cNvPr id="9" name="Группа 8"/>
            <p:cNvGrpSpPr/>
            <p:nvPr/>
          </p:nvGrpSpPr>
          <p:grpSpPr>
            <a:xfrm>
              <a:off x="142844" y="1785926"/>
              <a:ext cx="8429684" cy="2224768"/>
              <a:chOff x="481010" y="1857364"/>
              <a:chExt cx="8104129" cy="2224768"/>
            </a:xfrm>
          </p:grpSpPr>
          <p:sp>
            <p:nvSpPr>
              <p:cNvPr id="10" name="AutoShape 3"/>
              <p:cNvSpPr>
                <a:spLocks noChangeArrowheads="1"/>
              </p:cNvSpPr>
              <p:nvPr/>
            </p:nvSpPr>
            <p:spPr bwMode="gray">
              <a:xfrm>
                <a:off x="6456089" y="3017328"/>
                <a:ext cx="2129050" cy="987692"/>
              </a:xfrm>
              <a:prstGeom prst="chevron">
                <a:avLst>
                  <a:gd name="adj" fmla="val 16468"/>
                </a:avLst>
              </a:prstGeom>
              <a:ln>
                <a:headEnd/>
                <a:tailEnd/>
              </a:ln>
            </p:spPr>
            <p:style>
              <a:lnRef idx="3">
                <a:schemeClr val="lt1"/>
              </a:lnRef>
              <a:fillRef idx="1">
                <a:schemeClr val="accent2"/>
              </a:fillRef>
              <a:effectRef idx="1">
                <a:schemeClr val="accent2"/>
              </a:effectRef>
              <a:fontRef idx="minor">
                <a:schemeClr val="lt1"/>
              </a:fontRef>
            </p:style>
            <p:txBody>
              <a:bodyPr wrap="square" anchor="ctr">
                <a:spAutoFit/>
              </a:bodyPr>
              <a:lstStyle/>
              <a:p>
                <a:r>
                  <a:rPr lang="uk-UA" sz="1900" dirty="0" smtClean="0">
                    <a:solidFill>
                      <a:schemeClr val="tx1"/>
                    </a:solidFill>
                    <a:latin typeface="Times New Roman" pitchFamily="18" charset="0"/>
                    <a:cs typeface="Times New Roman" pitchFamily="18" charset="0"/>
                  </a:rPr>
                  <a:t>З основою, на базі якої була складена фінансова звітність</a:t>
                </a:r>
                <a:endParaRPr lang="ru-RU" sz="1900" dirty="0">
                  <a:solidFill>
                    <a:schemeClr val="tx1"/>
                  </a:solidFill>
                  <a:latin typeface="Times New Roman" pitchFamily="18" charset="0"/>
                  <a:cs typeface="Times New Roman" pitchFamily="18" charset="0"/>
                </a:endParaRPr>
              </a:p>
            </p:txBody>
          </p:sp>
          <p:sp>
            <p:nvSpPr>
              <p:cNvPr id="11" name="AutoShape 4"/>
              <p:cNvSpPr>
                <a:spLocks noChangeArrowheads="1"/>
              </p:cNvSpPr>
              <p:nvPr/>
            </p:nvSpPr>
            <p:spPr bwMode="gray">
              <a:xfrm>
                <a:off x="3159494" y="2983131"/>
                <a:ext cx="3429024" cy="1056145"/>
              </a:xfrm>
              <a:prstGeom prst="chevron">
                <a:avLst>
                  <a:gd name="adj" fmla="val 17842"/>
                </a:avLst>
              </a:prstGeom>
              <a:ln>
                <a:headEnd/>
                <a:tailEnd/>
              </a:ln>
            </p:spPr>
            <p:style>
              <a:lnRef idx="3">
                <a:schemeClr val="lt1"/>
              </a:lnRef>
              <a:fillRef idx="1">
                <a:schemeClr val="accent2"/>
              </a:fillRef>
              <a:effectRef idx="1">
                <a:schemeClr val="accent2"/>
              </a:effectRef>
              <a:fontRef idx="minor">
                <a:schemeClr val="lt1"/>
              </a:fontRef>
            </p:style>
            <p:txBody>
              <a:bodyPr wrap="square" anchor="ctr">
                <a:spAutoFit/>
              </a:bodyPr>
              <a:lstStyle/>
              <a:p>
                <a:pPr algn="just"/>
                <a:r>
                  <a:rPr lang="uk-UA" sz="1700" dirty="0" smtClean="0">
                    <a:solidFill>
                      <a:schemeClr val="tx1"/>
                    </a:solidFill>
                    <a:latin typeface="Times New Roman" pitchFamily="18" charset="0"/>
                    <a:cs typeface="Times New Roman" pitchFamily="18" charset="0"/>
                  </a:rPr>
                  <a:t>З інформацією, розкритою у фінансовій звітності щодо безперервності діяльності тому що вона є недостатньою або недостовірною</a:t>
                </a:r>
                <a:endParaRPr lang="ru-RU" sz="1700" dirty="0">
                  <a:solidFill>
                    <a:schemeClr val="tx1"/>
                  </a:solidFill>
                  <a:latin typeface="Times New Roman" pitchFamily="18" charset="0"/>
                  <a:cs typeface="Times New Roman" pitchFamily="18" charset="0"/>
                </a:endParaRPr>
              </a:p>
            </p:txBody>
          </p:sp>
          <p:sp>
            <p:nvSpPr>
              <p:cNvPr id="12" name="AutoShape 5"/>
              <p:cNvSpPr>
                <a:spLocks noChangeArrowheads="1"/>
              </p:cNvSpPr>
              <p:nvPr/>
            </p:nvSpPr>
            <p:spPr bwMode="gray">
              <a:xfrm>
                <a:off x="481010" y="2967312"/>
                <a:ext cx="2834473" cy="1114820"/>
              </a:xfrm>
              <a:prstGeom prst="chevron">
                <a:avLst>
                  <a:gd name="adj" fmla="val 17842"/>
                </a:avLst>
              </a:prstGeom>
              <a:ln>
                <a:headEnd/>
                <a:tailEnd/>
              </a:ln>
            </p:spPr>
            <p:style>
              <a:lnRef idx="3">
                <a:schemeClr val="lt1"/>
              </a:lnRef>
              <a:fillRef idx="1">
                <a:schemeClr val="accent2"/>
              </a:fillRef>
              <a:effectRef idx="1">
                <a:schemeClr val="accent2"/>
              </a:effectRef>
              <a:fontRef idx="minor">
                <a:schemeClr val="lt1"/>
              </a:fontRef>
            </p:style>
            <p:txBody>
              <a:bodyPr wrap="square" anchor="ctr">
                <a:spAutoFit/>
              </a:bodyPr>
              <a:lstStyle/>
              <a:p>
                <a:r>
                  <a:rPr lang="uk-UA" dirty="0" smtClean="0">
                    <a:solidFill>
                      <a:schemeClr val="tx1"/>
                    </a:solidFill>
                    <a:latin typeface="Times New Roman" pitchFamily="18" charset="0"/>
                    <a:cs typeface="Times New Roman" pitchFamily="18" charset="0"/>
                  </a:rPr>
                  <a:t>Отримати достатні належні аудиторські того, що припущення про безперервність діяльності доречно</a:t>
                </a:r>
                <a:endParaRPr lang="uk-UA" dirty="0">
                  <a:solidFill>
                    <a:schemeClr val="tx1"/>
                  </a:solidFill>
                  <a:latin typeface="Times New Roman" pitchFamily="18" charset="0"/>
                  <a:cs typeface="Times New Roman" pitchFamily="18" charset="0"/>
                </a:endParaRPr>
              </a:p>
            </p:txBody>
          </p:sp>
          <p:sp>
            <p:nvSpPr>
              <p:cNvPr id="13" name="AutoShape 6"/>
              <p:cNvSpPr>
                <a:spLocks noChangeArrowheads="1"/>
              </p:cNvSpPr>
              <p:nvPr/>
            </p:nvSpPr>
            <p:spPr bwMode="gray">
              <a:xfrm>
                <a:off x="549689" y="1857364"/>
                <a:ext cx="2609804" cy="574675"/>
              </a:xfrm>
              <a:prstGeom prst="roundRect">
                <a:avLst>
                  <a:gd name="adj" fmla="val 50000"/>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uk-UA" sz="1900" dirty="0" smtClean="0">
                    <a:solidFill>
                      <a:schemeClr val="tx1"/>
                    </a:solidFill>
                    <a:latin typeface="Times New Roman" pitchFamily="18" charset="0"/>
                    <a:cs typeface="Times New Roman" pitchFamily="18" charset="0"/>
                  </a:rPr>
                  <a:t>Аудитор не може</a:t>
                </a:r>
                <a:endParaRPr lang="en-US" sz="1900" dirty="0">
                  <a:solidFill>
                    <a:schemeClr val="tx1"/>
                  </a:solidFill>
                  <a:latin typeface="Times New Roman" pitchFamily="18" charset="0"/>
                  <a:cs typeface="Times New Roman" pitchFamily="18" charset="0"/>
                </a:endParaRPr>
              </a:p>
            </p:txBody>
          </p:sp>
          <p:sp>
            <p:nvSpPr>
              <p:cNvPr id="14" name="AutoShape 7"/>
              <p:cNvSpPr>
                <a:spLocks noChangeArrowheads="1"/>
              </p:cNvSpPr>
              <p:nvPr/>
            </p:nvSpPr>
            <p:spPr bwMode="gray">
              <a:xfrm>
                <a:off x="4533075" y="1902761"/>
                <a:ext cx="3194508" cy="574675"/>
              </a:xfrm>
              <a:prstGeom prst="roundRect">
                <a:avLst>
                  <a:gd name="adj" fmla="val 50000"/>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uk-UA" sz="1900" b="1" dirty="0" smtClean="0">
                    <a:solidFill>
                      <a:schemeClr val="tx1"/>
                    </a:solidFill>
                    <a:latin typeface="Times New Roman" pitchFamily="18" charset="0"/>
                    <a:cs typeface="Times New Roman" pitchFamily="18" charset="0"/>
                  </a:rPr>
                  <a:t>Аудитор не згоден</a:t>
                </a:r>
                <a:endParaRPr lang="en-US" sz="1900" b="1" dirty="0">
                  <a:solidFill>
                    <a:schemeClr val="tx1"/>
                  </a:solidFill>
                  <a:latin typeface="Times New Roman" pitchFamily="18" charset="0"/>
                  <a:cs typeface="Times New Roman" pitchFamily="18" charset="0"/>
                </a:endParaRPr>
              </a:p>
            </p:txBody>
          </p:sp>
        </p:grpSp>
        <p:sp>
          <p:nvSpPr>
            <p:cNvPr id="16" name="Стрелка вниз 15"/>
            <p:cNvSpPr/>
            <p:nvPr/>
          </p:nvSpPr>
          <p:spPr>
            <a:xfrm>
              <a:off x="4786314" y="2376082"/>
              <a:ext cx="500066" cy="518015"/>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
          <p:nvSpPr>
            <p:cNvPr id="17" name="Стрелка вниз 16"/>
            <p:cNvSpPr/>
            <p:nvPr/>
          </p:nvSpPr>
          <p:spPr>
            <a:xfrm>
              <a:off x="6715140" y="2357430"/>
              <a:ext cx="500066" cy="563412"/>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
          <p:nvSpPr>
            <p:cNvPr id="20" name="Стрелка вниз 19"/>
            <p:cNvSpPr/>
            <p:nvPr/>
          </p:nvSpPr>
          <p:spPr>
            <a:xfrm>
              <a:off x="1071538" y="2357430"/>
              <a:ext cx="500066" cy="472619"/>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gr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p:txBody>
          <a:bodyPr/>
          <a:lstStyle/>
          <a:p>
            <a:endParaRPr lang="ru-RU"/>
          </a:p>
        </p:txBody>
      </p:sp>
      <p:sp>
        <p:nvSpPr>
          <p:cNvPr id="8" name="Содержимое 7"/>
          <p:cNvSpPr>
            <a:spLocks noGrp="1"/>
          </p:cNvSpPr>
          <p:nvPr>
            <p:ph idx="1"/>
          </p:nvPr>
        </p:nvSpPr>
        <p:spPr>
          <a:xfrm>
            <a:off x="142844" y="1571612"/>
            <a:ext cx="9001156" cy="5143536"/>
          </a:xfrm>
          <a:effectLst/>
        </p:spPr>
        <p:txBody>
          <a:bodyPr>
            <a:noAutofit/>
          </a:bodyPr>
          <a:lstStyle/>
          <a:p>
            <a:pPr marL="0" indent="342900" algn="just">
              <a:spcBef>
                <a:spcPts val="0"/>
              </a:spcBef>
              <a:buFont typeface="Wingdings" pitchFamily="2" charset="2"/>
              <a:buChar char="v"/>
            </a:pPr>
            <a:r>
              <a:rPr lang="uk-UA" sz="2850" b="1" i="1" dirty="0" smtClean="0">
                <a:solidFill>
                  <a:schemeClr val="accent2">
                    <a:lumMod val="60000"/>
                    <a:lumOff val="40000"/>
                  </a:schemeClr>
                </a:solidFill>
                <a:latin typeface="Times New Roman" pitchFamily="18" charset="0"/>
                <a:cs typeface="Times New Roman" pitchFamily="18" charset="0"/>
              </a:rPr>
              <a:t>Обов'язок </a:t>
            </a:r>
            <a:r>
              <a:rPr lang="uk-UA" sz="2850" dirty="0" smtClean="0">
                <a:solidFill>
                  <a:schemeClr val="accent2">
                    <a:lumMod val="60000"/>
                    <a:lumOff val="40000"/>
                  </a:schemeClr>
                </a:solidFill>
                <a:latin typeface="Times New Roman" pitchFamily="18" charset="0"/>
                <a:cs typeface="Times New Roman" pitchFamily="18" charset="0"/>
              </a:rPr>
              <a:t>управлінського персоналу - здійснення конкретної оцінки здатності підприємства безперервно продовжувати діяльності, навіть якщо застосовний в даних умовах порядок підготовки фінансової звітності не містить явної вимоги робити це. </a:t>
            </a:r>
          </a:p>
          <a:p>
            <a:pPr marL="0" indent="342900">
              <a:spcBef>
                <a:spcPts val="0"/>
              </a:spcBef>
              <a:buNone/>
            </a:pPr>
            <a:endParaRPr lang="ru-RU" sz="2900" dirty="0" smtClean="0">
              <a:solidFill>
                <a:schemeClr val="accent2">
                  <a:lumMod val="60000"/>
                  <a:lumOff val="40000"/>
                </a:schemeClr>
              </a:solidFill>
              <a:latin typeface="Times New Roman" pitchFamily="18" charset="0"/>
              <a:cs typeface="Times New Roman" pitchFamily="18" charset="0"/>
            </a:endParaRPr>
          </a:p>
          <a:p>
            <a:pPr marL="0" indent="342900" algn="just">
              <a:spcBef>
                <a:spcPts val="0"/>
              </a:spcBef>
              <a:buFont typeface="Wingdings" pitchFamily="2" charset="2"/>
              <a:buChar char="v"/>
            </a:pPr>
            <a:r>
              <a:rPr lang="uk-UA" sz="2850" b="1" i="1" dirty="0" smtClean="0">
                <a:solidFill>
                  <a:schemeClr val="accent2">
                    <a:lumMod val="60000"/>
                    <a:lumOff val="40000"/>
                  </a:schemeClr>
                </a:solidFill>
                <a:latin typeface="Times New Roman" pitchFamily="18" charset="0"/>
                <a:cs typeface="Times New Roman" pitchFamily="18" charset="0"/>
              </a:rPr>
              <a:t>Оцінка</a:t>
            </a:r>
            <a:r>
              <a:rPr lang="uk-UA" sz="2850" i="1" dirty="0" smtClean="0">
                <a:solidFill>
                  <a:schemeClr val="accent2">
                    <a:lumMod val="60000"/>
                    <a:lumOff val="40000"/>
                  </a:schemeClr>
                </a:solidFill>
                <a:latin typeface="Times New Roman" pitchFamily="18" charset="0"/>
                <a:cs typeface="Times New Roman" pitchFamily="18" charset="0"/>
              </a:rPr>
              <a:t> </a:t>
            </a:r>
            <a:r>
              <a:rPr lang="uk-UA" sz="2850" dirty="0" smtClean="0">
                <a:solidFill>
                  <a:schemeClr val="accent2">
                    <a:lumMod val="60000"/>
                    <a:lumOff val="40000"/>
                  </a:schemeClr>
                </a:solidFill>
                <a:latin typeface="Times New Roman" pitchFamily="18" charset="0"/>
                <a:cs typeface="Times New Roman" pitchFamily="18" charset="0"/>
              </a:rPr>
              <a:t>управлінським персоналом припущення про безперервність діяльності пов’язана із </a:t>
            </a:r>
            <a:r>
              <a:rPr lang="uk-UA" sz="2850" u="sng" dirty="0" smtClean="0">
                <a:solidFill>
                  <a:schemeClr val="accent2">
                    <a:lumMod val="60000"/>
                    <a:lumOff val="40000"/>
                  </a:schemeClr>
                </a:solidFill>
                <a:latin typeface="Times New Roman" pitchFamily="18" charset="0"/>
                <a:cs typeface="Times New Roman" pitchFamily="18" charset="0"/>
              </a:rPr>
              <a:t>судженням</a:t>
            </a:r>
            <a:r>
              <a:rPr lang="uk-UA" sz="2850" dirty="0" smtClean="0">
                <a:solidFill>
                  <a:schemeClr val="accent2">
                    <a:lumMod val="60000"/>
                    <a:lumOff val="40000"/>
                  </a:schemeClr>
                </a:solidFill>
                <a:latin typeface="Times New Roman" pitchFamily="18" charset="0"/>
                <a:cs typeface="Times New Roman" pitchFamily="18" charset="0"/>
              </a:rPr>
              <a:t> у конкретний момент часу про майбутні результати подій або обставин, що є невизначеними за своєю суттю на дату складання фінансової звітності. </a:t>
            </a:r>
            <a:endParaRPr lang="ru-RU" sz="2850" dirty="0" smtClean="0">
              <a:solidFill>
                <a:schemeClr val="accent2">
                  <a:lumMod val="60000"/>
                  <a:lumOff val="40000"/>
                </a:schemeClr>
              </a:solidFill>
              <a:latin typeface="Times New Roman" pitchFamily="18" charset="0"/>
              <a:cs typeface="Times New Roman" pitchFamily="18" charset="0"/>
            </a:endParaRPr>
          </a:p>
        </p:txBody>
      </p:sp>
      <p:pic>
        <p:nvPicPr>
          <p:cNvPr id="10" name="Рисунок 9" descr="ITConsultingAudit.jpg"/>
          <p:cNvPicPr>
            <a:picLocks noChangeAspect="1"/>
          </p:cNvPicPr>
          <p:nvPr/>
        </p:nvPicPr>
        <p:blipFill>
          <a:blip r:embed="rId3" cstate="print"/>
          <a:stretch>
            <a:fillRect/>
          </a:stretch>
        </p:blipFill>
        <p:spPr>
          <a:xfrm>
            <a:off x="0" y="0"/>
            <a:ext cx="9144000" cy="1643050"/>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0"/>
            <a:ext cx="7429552" cy="1126462"/>
          </a:xfrm>
          <a:prstGeom prst="rect">
            <a:avLst/>
          </a:prstGeom>
          <a:solidFill>
            <a:srgbClr val="92D050"/>
          </a:solidFill>
        </p:spPr>
        <p:txBody>
          <a:bodyPr wrap="square">
            <a:spAutoFit/>
          </a:bodyPr>
          <a:lstStyle/>
          <a:p>
            <a:pPr algn="ctr" fontAlgn="auto">
              <a:lnSpc>
                <a:spcPct val="80000"/>
              </a:lnSpc>
              <a:spcBef>
                <a:spcPts val="0"/>
              </a:spcBef>
              <a:spcAft>
                <a:spcPts val="0"/>
              </a:spcAft>
              <a:defRPr/>
            </a:pPr>
            <a:r>
              <a:rPr lang="ru-RU" sz="2800" b="1" dirty="0" err="1">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Формування</a:t>
            </a:r>
            <a:r>
              <a:rPr lang="ru-RU" sz="2800" b="1" dirty="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аудиторської</a:t>
            </a:r>
            <a:r>
              <a:rPr lang="ru-RU" sz="2800" b="1" dirty="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думки </a:t>
            </a:r>
            <a:endParaRPr lang="ru-RU" sz="2800" b="1" dirty="0" smtClean="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a:p>
            <a:pPr algn="ctr" fontAlgn="auto">
              <a:lnSpc>
                <a:spcPct val="80000"/>
              </a:lnSpc>
              <a:spcBef>
                <a:spcPts val="0"/>
              </a:spcBef>
              <a:spcAft>
                <a:spcPts val="0"/>
              </a:spcAft>
              <a:defRPr/>
            </a:pPr>
            <a:r>
              <a:rPr lang="ru-RU" sz="2800" b="1" dirty="0" err="1" smtClean="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щодо</a:t>
            </a:r>
            <a:r>
              <a:rPr lang="ru-RU" sz="2800" b="1" dirty="0" smtClean="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використання</a:t>
            </a:r>
            <a:r>
              <a:rPr lang="ru-RU" sz="2800" b="1" dirty="0" smtClean="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припущення</a:t>
            </a:r>
            <a:r>
              <a:rPr lang="ru-RU" sz="2800" b="1" dirty="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endParaRPr lang="ru-RU" sz="2800" b="1" dirty="0" smtClean="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a:p>
            <a:pPr algn="ctr" fontAlgn="auto">
              <a:lnSpc>
                <a:spcPct val="80000"/>
              </a:lnSpc>
              <a:spcBef>
                <a:spcPts val="0"/>
              </a:spcBef>
              <a:spcAft>
                <a:spcPts val="0"/>
              </a:spcAft>
              <a:defRPr/>
            </a:pPr>
            <a:r>
              <a:rPr lang="ru-RU" sz="2800" b="1" dirty="0" smtClean="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про </a:t>
            </a:r>
            <a:r>
              <a:rPr lang="ru-RU" sz="2800" b="1" dirty="0" err="1">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безперервність</a:t>
            </a:r>
            <a:r>
              <a:rPr lang="ru-RU" sz="2800" b="1" dirty="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ru-RU" sz="2800" b="1" dirty="0" err="1">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діяльності</a:t>
            </a:r>
            <a:endParaRPr lang="ru-RU" sz="2800" b="1" dirty="0">
              <a:effectLst>
                <a:glow rad="228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07950" y="1249363"/>
          <a:ext cx="8928100" cy="5587557"/>
        </p:xfrm>
        <a:graphic>
          <a:graphicData uri="http://schemas.openxmlformats.org/drawingml/2006/table">
            <a:tbl>
              <a:tblPr/>
              <a:tblGrid>
                <a:gridCol w="2230438"/>
                <a:gridCol w="6697662"/>
              </a:tblGrid>
              <a:tr h="4508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cs typeface="Times New Roman" pitchFamily="18" charset="0"/>
                        </a:rPr>
                        <a:t>Тип аудиторської думки</a:t>
                      </a:r>
                      <a:endParaRPr kumimoji="0" lang="uk-U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Підстава для формування аудиторської думки</a:t>
                      </a:r>
                      <a:endParaRPr kumimoji="0" lang="uk-U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r>
              <a:tr h="9096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1400" b="1" i="0" u="none" strike="noStrike" cap="none" normalizeH="0" baseline="0" dirty="0" err="1" smtClean="0">
                          <a:ln>
                            <a:noFill/>
                          </a:ln>
                          <a:solidFill>
                            <a:schemeClr val="tx1"/>
                          </a:solidFill>
                          <a:effectLst/>
                          <a:latin typeface="Times New Roman" pitchFamily="18" charset="0"/>
                          <a:cs typeface="Times New Roman" pitchFamily="18" charset="0"/>
                        </a:rPr>
                        <a:t>Немодифікована</a:t>
                      </a: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 думка</a:t>
                      </a:r>
                      <a:endParaRPr kumimoji="0" lang="uk-UA"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59"/>
                    </a:solidFill>
                  </a:tcPr>
                </a:tc>
                <a:tc>
                  <a:txBody>
                    <a:bodyPr/>
                    <a:lstStyle/>
                    <a:p>
                      <a:pPr marL="0" marR="0" lvl="0" indent="180975" algn="just" defTabSz="914400" rtl="0" eaLnBrk="1" fontAlgn="base" latinLnBrk="0" hangingPunct="1">
                        <a:lnSpc>
                          <a:spcPct val="9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Times New Roman" pitchFamily="18" charset="0"/>
                          <a:cs typeface="Times New Roman" pitchFamily="18" charset="0"/>
                        </a:rPr>
                        <a:t>Аудитор доходить висновку, що використання припущення про безперервність діяльності є прийнятним для даного підприємства за даних обставин. У фінансовій звітності здійснено адекватне розкриття інформації та відсутня суттєва невизначеність, що стосується подій або умов, які окремо або в сукупності можуть поставити під значний сумнів здатність суб’єкта господарювання безперервно продовжувати свою діяльність.</a:t>
                      </a: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CD"/>
                    </a:solidFill>
                  </a:tcPr>
                </a:tc>
              </a:tr>
              <a:tr h="9096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cs typeface="Times New Roman" pitchFamily="18" charset="0"/>
                        </a:rPr>
                        <a:t>Немодифікована думка з включенням пояснювального параграфу</a:t>
                      </a:r>
                      <a:endParaRPr kumimoji="0" lang="uk-U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59"/>
                    </a:solidFill>
                  </a:tcPr>
                </a:tc>
                <a:tc>
                  <a:txBody>
                    <a:bodyPr/>
                    <a:lstStyle/>
                    <a:p>
                      <a:pPr marL="0" marR="0" lvl="0" indent="180975" algn="just" defTabSz="914400" rtl="0" eaLnBrk="1" fontAlgn="base" latinLnBrk="0" hangingPunct="1">
                        <a:lnSpc>
                          <a:spcPct val="9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Times New Roman" pitchFamily="18" charset="0"/>
                          <a:cs typeface="Times New Roman" pitchFamily="18" charset="0"/>
                        </a:rPr>
                        <a:t>Аудитор доходить висновку, що використання припущення про безперервність діяльності є прийнятним для даного підприємства за даних обставин. У фінансовій звітності здійснено адекватне розкриття інформації, але існує суттєва невизначеність, що стосується подій або умов, які окремо або в сукупності можуть поставити під сумнів здатність суб’єкта господарювання безперервно продовжувати свою діяльність.</a:t>
                      </a: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4E8"/>
                    </a:solidFill>
                  </a:tcPr>
                </a:tc>
              </a:tr>
              <a:tr h="10604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cs typeface="Times New Roman" pitchFamily="18" charset="0"/>
                        </a:rPr>
                        <a:t>Немодифікована думка або немодифікована думка з включенням пояснювального параграфу</a:t>
                      </a:r>
                      <a:endParaRPr kumimoji="0" lang="uk-U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59"/>
                    </a:solidFill>
                  </a:tcPr>
                </a:tc>
                <a:tc>
                  <a:txBody>
                    <a:bodyPr/>
                    <a:lstStyle/>
                    <a:p>
                      <a:pPr marL="0" marR="0" lvl="0" indent="180975" algn="just" defTabSz="914400" rtl="0" eaLnBrk="1" fontAlgn="base" latinLnBrk="0" hangingPunct="1">
                        <a:lnSpc>
                          <a:spcPct val="9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Times New Roman" pitchFamily="18" charset="0"/>
                          <a:cs typeface="Times New Roman" pitchFamily="18" charset="0"/>
                        </a:rPr>
                        <a:t>Управлінський персонал складає фінансову звітність на альтернативній основі (припущення про безперервність діяльності є неприйнятним), і аудитор визначає, що альтернативна основа є прийнятною концептуальною основою фінансової звітності за конкретних обставин, та здійснено адекватне розкриття інформації у фінансовій звітності.</a:t>
                      </a: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CD"/>
                    </a:solidFill>
                  </a:tcPr>
                </a:tc>
              </a:tr>
              <a:tr h="6064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cs typeface="Times New Roman" pitchFamily="18" charset="0"/>
                        </a:rPr>
                        <a:t>Умовно-позитивна думка</a:t>
                      </a:r>
                      <a:endParaRPr kumimoji="0" lang="uk-U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59"/>
                    </a:solidFill>
                  </a:tcPr>
                </a:tc>
                <a:tc>
                  <a:txBody>
                    <a:bodyPr/>
                    <a:lstStyle/>
                    <a:p>
                      <a:pPr marL="0" marR="0" lvl="0" indent="180975" algn="just" defTabSz="914400" rtl="0" eaLnBrk="1" fontAlgn="base" latinLnBrk="0" hangingPunct="1">
                        <a:lnSpc>
                          <a:spcPct val="9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Times New Roman" pitchFamily="18" charset="0"/>
                          <a:cs typeface="Times New Roman" pitchFamily="18" charset="0"/>
                        </a:rPr>
                        <a:t>Аудитор визначає, що фінансова звітність неповністю розкриває інформацію та існує суттєва невизначеність, що стосується подій або умов, які окремо або в сукупності можуть поставити під сумнів здатність суб’єкта господарювання безперервно продовжувати свою діяльність.</a:t>
                      </a: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4E8"/>
                    </a:solidFill>
                  </a:tcPr>
                </a:tc>
              </a:tr>
              <a:tr h="7572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cs typeface="Times New Roman" pitchFamily="18" charset="0"/>
                        </a:rPr>
                        <a:t>Умовно-позитивна або негативна думка</a:t>
                      </a:r>
                      <a:endParaRPr kumimoji="0" lang="uk-U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59"/>
                    </a:solidFill>
                  </a:tcPr>
                </a:tc>
                <a:tc>
                  <a:txBody>
                    <a:bodyPr/>
                    <a:lstStyle/>
                    <a:p>
                      <a:pPr marL="0" marR="0" lvl="0" indent="180975" algn="just" defTabSz="914400" rtl="0" eaLnBrk="1" fontAlgn="base" latinLnBrk="0" hangingPunct="1">
                        <a:lnSpc>
                          <a:spcPct val="9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Times New Roman" pitchFamily="18" charset="0"/>
                          <a:cs typeface="Times New Roman" pitchFamily="18" charset="0"/>
                        </a:rPr>
                        <a:t>Управлінський персонал не бажає давати оцінку припущення про безперервність або збільшувати період, що охоплюється такою оцінкою, у відповідь на відповідне прохання аудитора, що унеможливлює отримання аудитором достатніх та належних доказів, що стосуються використання припущення про безперервність діяльності.</a:t>
                      </a: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CD"/>
                    </a:solidFill>
                  </a:tcPr>
                </a:tc>
              </a:tr>
              <a:tr h="4540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cs typeface="Times New Roman" pitchFamily="18" charset="0"/>
                        </a:rPr>
                        <a:t>Негативна думка</a:t>
                      </a:r>
                      <a:endParaRPr kumimoji="0" lang="uk-U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59"/>
                    </a:solidFill>
                  </a:tcPr>
                </a:tc>
                <a:tc>
                  <a:txBody>
                    <a:bodyPr/>
                    <a:lstStyle/>
                    <a:p>
                      <a:pPr marL="0" marR="0" lvl="0" indent="180975" algn="just" defTabSz="914400" rtl="0" eaLnBrk="1" fontAlgn="base" latinLnBrk="0" hangingPunct="1">
                        <a:lnSpc>
                          <a:spcPct val="9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Times New Roman" pitchFamily="18" charset="0"/>
                          <a:cs typeface="Times New Roman" pitchFamily="18" charset="0"/>
                        </a:rPr>
                        <a:t>Фінансова звітність складена на основі припущення про безперервність, але за судженням аудитора використання управлінським персоналом даного припущення є неприйнятним.</a:t>
                      </a: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F4E8"/>
                    </a:solidFill>
                  </a:tcPr>
                </a:tc>
              </a:tr>
              <a:tr h="387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1400" b="1" i="0" u="none" strike="noStrike" cap="none" normalizeH="0" baseline="0" smtClean="0">
                          <a:ln>
                            <a:noFill/>
                          </a:ln>
                          <a:solidFill>
                            <a:schemeClr val="bg1"/>
                          </a:solidFill>
                          <a:effectLst/>
                          <a:latin typeface="Times New Roman" pitchFamily="18" charset="0"/>
                          <a:cs typeface="Times New Roman" pitchFamily="18" charset="0"/>
                        </a:rPr>
                        <a:t>Відмова від висловлення думки</a:t>
                      </a:r>
                      <a:endParaRPr kumimoji="0" lang="uk-UA" sz="1100" b="1" i="0" u="none" strike="noStrike" cap="none" normalizeH="0" baseline="0" smtClean="0">
                        <a:ln>
                          <a:noFill/>
                        </a:ln>
                        <a:solidFill>
                          <a:schemeClr val="bg1"/>
                        </a:solidFill>
                        <a:effectLst/>
                        <a:latin typeface="Times New Roman" pitchFamily="18" charset="0"/>
                        <a:cs typeface="Times New Roman" pitchFamily="18" charset="0"/>
                      </a:endParaRP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59"/>
                    </a:solidFill>
                  </a:tcPr>
                </a:tc>
                <a:tc>
                  <a:txBody>
                    <a:bodyPr/>
                    <a:lstStyle/>
                    <a:p>
                      <a:pPr marL="0" marR="0" lvl="0" indent="180975" algn="just" defTabSz="914400" rtl="0" eaLnBrk="1" fontAlgn="base" latinLnBrk="0" hangingPunct="1">
                        <a:lnSpc>
                          <a:spcPct val="90000"/>
                        </a:lnSpc>
                        <a:spcBef>
                          <a:spcPct val="0"/>
                        </a:spcBef>
                        <a:spcAft>
                          <a:spcPct val="0"/>
                        </a:spcAft>
                        <a:buClrTx/>
                        <a:buSzTx/>
                        <a:buFontTx/>
                        <a:buNone/>
                        <a:tabLst/>
                      </a:pPr>
                      <a:r>
                        <a:rPr kumimoji="0" lang="uk-UA" sz="1200" b="1" i="0" u="none" strike="noStrike" cap="none" normalizeH="0" baseline="0" smtClean="0">
                          <a:ln>
                            <a:noFill/>
                          </a:ln>
                          <a:solidFill>
                            <a:schemeClr val="bg1"/>
                          </a:solidFill>
                          <a:effectLst/>
                          <a:latin typeface="Times New Roman" pitchFamily="18" charset="0"/>
                          <a:cs typeface="Times New Roman" pitchFamily="18" charset="0"/>
                        </a:rPr>
                        <a:t>Винятково рідкісні випадки, пов’язані з наявністю численних суттєвих невизначеностей, які є суттєвими для фінансової звітності в цілому </a:t>
                      </a:r>
                    </a:p>
                  </a:txBody>
                  <a:tcPr marL="44398" marR="443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CD"/>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Прямая со стрелкой 132"/>
          <p:cNvCxnSpPr/>
          <p:nvPr/>
        </p:nvCxnSpPr>
        <p:spPr>
          <a:xfrm flipH="1" flipV="1">
            <a:off x="4189413" y="3375025"/>
            <a:ext cx="1566862" cy="12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4" name="Прямая со стрелкой 123"/>
          <p:cNvCxnSpPr/>
          <p:nvPr/>
        </p:nvCxnSpPr>
        <p:spPr>
          <a:xfrm flipH="1">
            <a:off x="1892300" y="3630613"/>
            <a:ext cx="615950" cy="250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Прямоугольник 3"/>
          <p:cNvSpPr/>
          <p:nvPr/>
        </p:nvSpPr>
        <p:spPr>
          <a:xfrm>
            <a:off x="2772410" y="116632"/>
            <a:ext cx="3708402" cy="648072"/>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Запит до керівництва суб'єкта господарювання щодо проведення попередньої оцінки</a:t>
            </a:r>
            <a:r>
              <a:rPr lang="uk-UA" sz="14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uk-UA" sz="1400" b="1"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9117" y="943205"/>
            <a:ext cx="2832428" cy="457174"/>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Обговорення оцінки</a:t>
            </a:r>
            <a:r>
              <a:rPr lang="uk-UA" sz="1400" b="1" baseline="30000" dirty="0">
                <a:solidFill>
                  <a:prstClr val="black"/>
                </a:solidFill>
                <a:latin typeface="Times New Roman" panose="02020603050405020304" pitchFamily="18" charset="0"/>
                <a:cs typeface="Times New Roman" panose="02020603050405020304" pitchFamily="18" charset="0"/>
              </a:rPr>
              <a:t>1  </a:t>
            </a:r>
            <a:r>
              <a:rPr lang="uk-UA" sz="1400" b="1" dirty="0">
                <a:solidFill>
                  <a:prstClr val="black"/>
                </a:solidFill>
                <a:latin typeface="Times New Roman" panose="02020603050405020304" pitchFamily="18" charset="0"/>
                <a:cs typeface="Times New Roman" panose="02020603050405020304" pitchFamily="18" charset="0"/>
              </a:rPr>
              <a:t>з управлінським персоналом</a:t>
            </a:r>
            <a:endParaRPr lang="ru-RU" sz="1400" b="1" baseline="30000" dirty="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003023" y="837184"/>
            <a:ext cx="4063919" cy="653106"/>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Обговорення з управління персоналом основи для використання за призначенням припущення про безперервність діяльності</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1053" y="1632728"/>
            <a:ext cx="2832428" cy="297889"/>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Оцінювання оцінки</a:t>
            </a:r>
            <a:r>
              <a:rPr lang="uk-UA" sz="1400" b="1" baseline="30000" dirty="0">
                <a:solidFill>
                  <a:prstClr val="black"/>
                </a:solidFill>
                <a:latin typeface="Times New Roman" panose="02020603050405020304" pitchFamily="18" charset="0"/>
                <a:cs typeface="Times New Roman" panose="02020603050405020304" pitchFamily="18" charset="0"/>
              </a:rPr>
              <a:t>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003023" y="1785137"/>
            <a:ext cx="4063919" cy="457773"/>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Запит до управлінського персоналу провести оцінку</a:t>
            </a:r>
            <a:r>
              <a:rPr lang="uk-UA" sz="1400" b="1" baseline="30000" dirty="0">
                <a:solidFill>
                  <a:prstClr val="black"/>
                </a:solidFill>
                <a:latin typeface="Times New Roman" panose="02020603050405020304" pitchFamily="18" charset="0"/>
                <a:cs typeface="Times New Roman" panose="02020603050405020304" pitchFamily="18" charset="0"/>
              </a:rPr>
              <a:t>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755741" y="3027815"/>
            <a:ext cx="2558480" cy="718417"/>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350" b="1" dirty="0">
                <a:solidFill>
                  <a:prstClr val="black"/>
                </a:solidFill>
                <a:latin typeface="Times New Roman" panose="02020603050405020304" pitchFamily="18" charset="0"/>
                <a:cs typeface="Times New Roman" panose="02020603050405020304" pitchFamily="18" charset="0"/>
              </a:rPr>
              <a:t>Запит управлінському персоналу надати інформацію щодо подій або умов</a:t>
            </a:r>
            <a:r>
              <a:rPr lang="uk-UA" sz="1350" b="1" baseline="30000" dirty="0">
                <a:solidFill>
                  <a:prstClr val="black"/>
                </a:solidFill>
                <a:latin typeface="Times New Roman" panose="02020603050405020304" pitchFamily="18" charset="0"/>
                <a:cs typeface="Times New Roman" panose="02020603050405020304" pitchFamily="18" charset="0"/>
              </a:rPr>
              <a:t>2</a:t>
            </a:r>
            <a:endParaRPr lang="ru-RU" sz="1350" b="1" dirty="0">
              <a:solidFill>
                <a:prstClr val="black"/>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355912" y="4581129"/>
            <a:ext cx="1617582" cy="864096"/>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Відмова від висловлення аудиторської думки</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7024" y="3069791"/>
            <a:ext cx="1649936" cy="653106"/>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300" b="1" dirty="0">
                <a:solidFill>
                  <a:prstClr val="black"/>
                </a:solidFill>
                <a:latin typeface="Times New Roman" panose="02020603050405020304" pitchFamily="18" charset="0"/>
                <a:cs typeface="Times New Roman" panose="02020603050405020304" pitchFamily="18" charset="0"/>
              </a:rPr>
              <a:t>Висловлювання позитивної аудиторської думки</a:t>
            </a:r>
            <a:endParaRPr lang="ru-RU" sz="1300" b="1" dirty="0">
              <a:solidFill>
                <a:prstClr val="black"/>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232169" y="3027815"/>
            <a:ext cx="1957553" cy="695082"/>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300" b="1" dirty="0">
                <a:solidFill>
                  <a:prstClr val="black"/>
                </a:solidFill>
                <a:latin typeface="Times New Roman" panose="02020603050405020304" pitchFamily="18" charset="0"/>
                <a:cs typeface="Times New Roman" panose="02020603050405020304" pitchFamily="18" charset="0"/>
              </a:rPr>
              <a:t>Проведення додаткових аудиторських процедур</a:t>
            </a:r>
            <a:endParaRPr lang="ru-RU" sz="1300" b="1" dirty="0">
              <a:solidFill>
                <a:prstClr val="black"/>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64772" y="3914567"/>
            <a:ext cx="2621566" cy="880781"/>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300" b="1" dirty="0">
                <a:solidFill>
                  <a:prstClr val="black"/>
                </a:solidFill>
                <a:latin typeface="Times New Roman" panose="02020603050405020304" pitchFamily="18" charset="0"/>
                <a:cs typeface="Times New Roman" panose="02020603050405020304" pitchFamily="18" charset="0"/>
              </a:rPr>
              <a:t>Визначення припущення про безперервність</a:t>
            </a:r>
            <a:r>
              <a:rPr lang="uk-UA" sz="1300" b="1" baseline="30000" dirty="0">
                <a:solidFill>
                  <a:prstClr val="black"/>
                </a:solidFill>
                <a:latin typeface="Times New Roman" panose="02020603050405020304" pitchFamily="18" charset="0"/>
                <a:cs typeface="Times New Roman" panose="02020603050405020304" pitchFamily="18" charset="0"/>
              </a:rPr>
              <a:t>3</a:t>
            </a:r>
            <a:r>
              <a:rPr lang="uk-UA" sz="1300" b="1" dirty="0">
                <a:solidFill>
                  <a:prstClr val="black"/>
                </a:solidFill>
                <a:latin typeface="Times New Roman" panose="02020603050405020304" pitchFamily="18" charset="0"/>
                <a:cs typeface="Times New Roman" panose="02020603050405020304" pitchFamily="18" charset="0"/>
              </a:rPr>
              <a:t> прийнятним з існуванням суттєвої невизначеності</a:t>
            </a:r>
            <a:endParaRPr lang="ru-RU" sz="1300" b="1" dirty="0">
              <a:solidFill>
                <a:prstClr val="black"/>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648383" y="4106236"/>
            <a:ext cx="2462981" cy="689111"/>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Визначення припущення про безперервність</a:t>
            </a:r>
            <a:r>
              <a:rPr lang="uk-UA" sz="1400" b="1" baseline="30000" dirty="0">
                <a:solidFill>
                  <a:prstClr val="black"/>
                </a:solidFill>
                <a:latin typeface="Times New Roman" panose="02020603050405020304" pitchFamily="18" charset="0"/>
                <a:cs typeface="Times New Roman" panose="02020603050405020304" pitchFamily="18" charset="0"/>
              </a:rPr>
              <a:t>3</a:t>
            </a:r>
            <a:r>
              <a:rPr lang="uk-UA" sz="1400" b="1" dirty="0">
                <a:solidFill>
                  <a:prstClr val="black"/>
                </a:solidFill>
                <a:latin typeface="Times New Roman" panose="02020603050405020304" pitchFamily="18" charset="0"/>
                <a:cs typeface="Times New Roman" panose="02020603050405020304" pitchFamily="18" charset="0"/>
              </a:rPr>
              <a:t> неприйнятним</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4959528" y="5054045"/>
            <a:ext cx="1724087" cy="457174"/>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Висловлення негативної думки</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278006" y="5928138"/>
            <a:ext cx="1847236" cy="906568"/>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400" b="1" dirty="0">
                <a:solidFill>
                  <a:prstClr val="black"/>
                </a:solidFill>
                <a:latin typeface="Times New Roman" panose="02020603050405020304" pitchFamily="18" charset="0"/>
                <a:cs typeface="Times New Roman" panose="02020603050405020304" pitchFamily="18" charset="0"/>
              </a:rPr>
              <a:t>Висловлення позитивної або негативної аудиторської думки</a:t>
            </a:r>
            <a:r>
              <a:rPr lang="uk-UA" sz="1400" b="1" baseline="30000" dirty="0">
                <a:solidFill>
                  <a:prstClr val="black"/>
                </a:solidFill>
                <a:latin typeface="Times New Roman" panose="02020603050405020304" pitchFamily="18" charset="0"/>
                <a:cs typeface="Times New Roman" panose="02020603050405020304" pitchFamily="18" charset="0"/>
              </a:rPr>
              <a:t>5</a:t>
            </a:r>
            <a:r>
              <a:rPr lang="uk-UA" sz="1400" b="1" dirty="0">
                <a:solidFill>
                  <a:prstClr val="black"/>
                </a:solidFill>
                <a:latin typeface="Times New Roman" panose="02020603050405020304" pitchFamily="18" charset="0"/>
                <a:cs typeface="Times New Roman" panose="02020603050405020304" pitchFamily="18" charset="0"/>
              </a:rPr>
              <a:t> </a:t>
            </a:r>
            <a:endParaRPr lang="ru-RU" b="1" dirty="0">
              <a:solidFill>
                <a:prstClr val="black"/>
              </a:solidFill>
            </a:endParaRPr>
          </a:p>
        </p:txBody>
      </p:sp>
      <p:sp>
        <p:nvSpPr>
          <p:cNvPr id="17" name="Прямоугольник 16"/>
          <p:cNvSpPr/>
          <p:nvPr/>
        </p:nvSpPr>
        <p:spPr>
          <a:xfrm>
            <a:off x="126195" y="5769916"/>
            <a:ext cx="1792240" cy="1064790"/>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6"/>
          </a:lnRef>
          <a:fillRef idx="2">
            <a:schemeClr val="accent6"/>
          </a:fillRef>
          <a:effectRef idx="1">
            <a:schemeClr val="accent6"/>
          </a:effectRef>
          <a:fontRef idx="minor">
            <a:schemeClr val="dk1"/>
          </a:fontRef>
        </p:style>
        <p:txBody>
          <a:bodyPr lIns="80133" tIns="40067" rIns="80133" bIns="40067" anchor="ctr"/>
          <a:lstStyle/>
          <a:p>
            <a:pPr algn="ctr" defTabSz="914077" fontAlgn="auto">
              <a:spcBef>
                <a:spcPts val="0"/>
              </a:spcBef>
              <a:spcAft>
                <a:spcPts val="0"/>
              </a:spcAft>
              <a:defRPr/>
            </a:pPr>
            <a:r>
              <a:rPr lang="uk-UA" sz="1300" b="1" dirty="0">
                <a:solidFill>
                  <a:prstClr val="black"/>
                </a:solidFill>
                <a:latin typeface="Times New Roman" panose="02020603050405020304" pitchFamily="18" charset="0"/>
                <a:cs typeface="Times New Roman" panose="02020603050405020304" pitchFamily="18" charset="0"/>
              </a:rPr>
              <a:t>Висловлення </a:t>
            </a:r>
            <a:r>
              <a:rPr lang="uk-UA" sz="1300" b="1" dirty="0" err="1">
                <a:solidFill>
                  <a:prstClr val="black"/>
                </a:solidFill>
                <a:latin typeface="Times New Roman" panose="02020603050405020304" pitchFamily="18" charset="0"/>
                <a:cs typeface="Times New Roman" panose="02020603050405020304" pitchFamily="18" charset="0"/>
              </a:rPr>
              <a:t>немодифікованої</a:t>
            </a:r>
            <a:r>
              <a:rPr lang="uk-UA" sz="1300" b="1" dirty="0">
                <a:solidFill>
                  <a:prstClr val="black"/>
                </a:solidFill>
                <a:latin typeface="Times New Roman" panose="02020603050405020304" pitchFamily="18" charset="0"/>
                <a:cs typeface="Times New Roman" panose="02020603050405020304" pitchFamily="18" charset="0"/>
              </a:rPr>
              <a:t> аудиторської думки з пояснювальним параграфом </a:t>
            </a:r>
            <a:endParaRPr lang="ru-RU" sz="1300" b="1" dirty="0">
              <a:solidFill>
                <a:prstClr val="black"/>
              </a:solidFill>
              <a:latin typeface="Times New Roman" panose="02020603050405020304" pitchFamily="18" charset="0"/>
              <a:cs typeface="Times New Roman" panose="02020603050405020304" pitchFamily="18" charset="0"/>
            </a:endParaRPr>
          </a:p>
        </p:txBody>
      </p:sp>
      <p:cxnSp>
        <p:nvCxnSpPr>
          <p:cNvPr id="28" name="Прямая со стрелкой 27"/>
          <p:cNvCxnSpPr/>
          <p:nvPr/>
        </p:nvCxnSpPr>
        <p:spPr>
          <a:xfrm rot="10800000" flipV="1">
            <a:off x="1428750" y="441325"/>
            <a:ext cx="1343025" cy="514350"/>
          </a:xfrm>
          <a:prstGeom prst="bentConnector3">
            <a:avLst>
              <a:gd name="adj1" fmla="val 99956"/>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1608122" y="228780"/>
            <a:ext cx="1071499" cy="450248"/>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Оцінка</a:t>
            </a:r>
            <a:r>
              <a:rPr lang="uk-UA" sz="12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a:t>
            </a: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проводилась</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58" name="Прямая со стрелкой 57"/>
          <p:cNvCxnSpPr/>
          <p:nvPr/>
        </p:nvCxnSpPr>
        <p:spPr>
          <a:xfrm>
            <a:off x="1516063" y="1400175"/>
            <a:ext cx="1587" cy="2317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Прямая со стрелкой 27"/>
          <p:cNvCxnSpPr/>
          <p:nvPr/>
        </p:nvCxnSpPr>
        <p:spPr>
          <a:xfrm>
            <a:off x="6480175" y="441325"/>
            <a:ext cx="1476375" cy="395288"/>
          </a:xfrm>
          <a:prstGeom prst="bentConnector3">
            <a:avLst>
              <a:gd name="adj1" fmla="val 99984"/>
            </a:avLst>
          </a:prstGeom>
          <a:ln>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6683617" y="234198"/>
            <a:ext cx="1071499" cy="450248"/>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Оцінка</a:t>
            </a:r>
            <a:r>
              <a:rPr lang="uk-UA" sz="12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a:t>
            </a: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не проводилась</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80" name="Прямая со стрелкой 79"/>
          <p:cNvCxnSpPr/>
          <p:nvPr/>
        </p:nvCxnSpPr>
        <p:spPr>
          <a:xfrm>
            <a:off x="7034213" y="1490663"/>
            <a:ext cx="0" cy="2936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Прямая со стрелкой 81"/>
          <p:cNvCxnSpPr/>
          <p:nvPr/>
        </p:nvCxnSpPr>
        <p:spPr>
          <a:xfrm>
            <a:off x="7034213" y="2243138"/>
            <a:ext cx="0" cy="784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6" name="TextBox 85"/>
          <p:cNvSpPr txBox="1"/>
          <p:nvPr/>
        </p:nvSpPr>
        <p:spPr>
          <a:xfrm>
            <a:off x="5668963" y="2366963"/>
            <a:ext cx="2732087" cy="449262"/>
          </a:xfrm>
          <a:prstGeom prst="rect">
            <a:avLst/>
          </a:prstGeom>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Управлінський персонал відмовляється проводити оцінку</a:t>
            </a:r>
            <a:r>
              <a:rPr lang="uk-UA" sz="12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87" name="Прямая со стрелкой 86"/>
          <p:cNvCxnSpPr/>
          <p:nvPr/>
        </p:nvCxnSpPr>
        <p:spPr>
          <a:xfrm>
            <a:off x="8313738" y="3387725"/>
            <a:ext cx="255587" cy="1193800"/>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90" name="TextBox 89"/>
          <p:cNvSpPr txBox="1"/>
          <p:nvPr/>
        </p:nvSpPr>
        <p:spPr>
          <a:xfrm>
            <a:off x="7271873" y="3873539"/>
            <a:ext cx="1785661" cy="634914"/>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Управлінський персонал не надає інформацію</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91" name="Прямая со стрелкой 90"/>
          <p:cNvCxnSpPr/>
          <p:nvPr/>
        </p:nvCxnSpPr>
        <p:spPr>
          <a:xfrm flipH="1" flipV="1">
            <a:off x="2933700" y="1781175"/>
            <a:ext cx="2070100" cy="2333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3245430" y="1595636"/>
            <a:ext cx="1445642" cy="634914"/>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Управлінський персонал проводить оцінку</a:t>
            </a:r>
            <a:r>
              <a:rPr lang="uk-UA" sz="12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101" name="Прямая со стрелкой 100"/>
          <p:cNvCxnSpPr/>
          <p:nvPr/>
        </p:nvCxnSpPr>
        <p:spPr>
          <a:xfrm>
            <a:off x="831850" y="1930400"/>
            <a:ext cx="0" cy="1139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5" name="TextBox 104"/>
          <p:cNvSpPr txBox="1"/>
          <p:nvPr/>
        </p:nvSpPr>
        <p:spPr>
          <a:xfrm>
            <a:off x="109172" y="2265598"/>
            <a:ext cx="1406159" cy="634914"/>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Не ідентифіковані події або умови</a:t>
            </a:r>
            <a:r>
              <a:rPr lang="uk-UA" sz="12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122" name="Прямая со стрелкой 121"/>
          <p:cNvCxnSpPr/>
          <p:nvPr/>
        </p:nvCxnSpPr>
        <p:spPr>
          <a:xfrm>
            <a:off x="2478088" y="1935163"/>
            <a:ext cx="733425" cy="1092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1" name="TextBox 120"/>
          <p:cNvSpPr txBox="1"/>
          <p:nvPr/>
        </p:nvSpPr>
        <p:spPr>
          <a:xfrm>
            <a:off x="2207412" y="2262926"/>
            <a:ext cx="1274585" cy="450248"/>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Ідентифіковані події або умови</a:t>
            </a:r>
            <a:r>
              <a:rPr lang="uk-UA" sz="12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128" name="Прямая со стрелкой 127"/>
          <p:cNvCxnSpPr/>
          <p:nvPr/>
        </p:nvCxnSpPr>
        <p:spPr>
          <a:xfrm>
            <a:off x="4189413" y="3722688"/>
            <a:ext cx="690562" cy="384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2" name="TextBox 131"/>
          <p:cNvSpPr txBox="1"/>
          <p:nvPr/>
        </p:nvSpPr>
        <p:spPr>
          <a:xfrm>
            <a:off x="4374572" y="3085592"/>
            <a:ext cx="1244197" cy="634914"/>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Управлінський персонал надає інформацію</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136" name="Прямая со стрелкой 135"/>
          <p:cNvCxnSpPr/>
          <p:nvPr/>
        </p:nvCxnSpPr>
        <p:spPr>
          <a:xfrm>
            <a:off x="5821363" y="4822825"/>
            <a:ext cx="0" cy="2317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9" name="Прямая со стрелкой 138"/>
          <p:cNvCxnSpPr/>
          <p:nvPr/>
        </p:nvCxnSpPr>
        <p:spPr>
          <a:xfrm>
            <a:off x="2786063" y="4354513"/>
            <a:ext cx="415925" cy="1573212"/>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43" name="Прямая со стрелкой 138"/>
          <p:cNvCxnSpPr/>
          <p:nvPr/>
        </p:nvCxnSpPr>
        <p:spPr>
          <a:xfrm flipH="1">
            <a:off x="1022350" y="4795838"/>
            <a:ext cx="6350" cy="974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7" name="TextBox 146"/>
          <p:cNvSpPr txBox="1"/>
          <p:nvPr/>
        </p:nvSpPr>
        <p:spPr>
          <a:xfrm>
            <a:off x="2347543" y="4904240"/>
            <a:ext cx="1726805" cy="819580"/>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Фінансова звітність не достатньо розкриває інформацію</a:t>
            </a:r>
            <a:r>
              <a:rPr lang="uk-UA" sz="12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4</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48" name="TextBox 147"/>
          <p:cNvSpPr txBox="1"/>
          <p:nvPr/>
        </p:nvSpPr>
        <p:spPr>
          <a:xfrm>
            <a:off x="164773" y="4904240"/>
            <a:ext cx="1726805" cy="634914"/>
          </a:xfrm>
          <a:prstGeom prst="rect">
            <a:avLst/>
          </a:prstGeom>
          <a:ln w="12700">
            <a:solidFill>
              <a:schemeClr val="bg1"/>
            </a:solidFill>
          </a:ln>
          <a:effectLst>
            <a:glow rad="63500">
              <a:schemeClr val="accent1">
                <a:satMod val="175000"/>
                <a:alpha val="40000"/>
              </a:schemeClr>
            </a:glow>
            <a:outerShdw blurRad="63500" dist="25400" dir="14700000" algn="t" rotWithShape="0">
              <a:srgbClr val="000000">
                <a:alpha val="50000"/>
              </a:srgbClr>
            </a:outerShdw>
          </a:effectLst>
        </p:spPr>
        <p:style>
          <a:lnRef idx="1">
            <a:schemeClr val="accent3"/>
          </a:lnRef>
          <a:fillRef idx="2">
            <a:schemeClr val="accent3"/>
          </a:fillRef>
          <a:effectRef idx="1">
            <a:schemeClr val="accent3"/>
          </a:effectRef>
          <a:fontRef idx="minor">
            <a:schemeClr val="dk1"/>
          </a:fontRef>
        </p:style>
        <p:txBody>
          <a:bodyPr lIns="80133" tIns="40067" rIns="80133" bIns="40067">
            <a:spAutoFit/>
          </a:bodyPr>
          <a:lstStyle/>
          <a:p>
            <a:pPr algn="ctr" defTabSz="914077" fontAlgn="auto">
              <a:spcBef>
                <a:spcPts val="0"/>
              </a:spcBef>
              <a:spcAft>
                <a:spcPts val="0"/>
              </a:spcAft>
              <a:defRPr/>
            </a:pPr>
            <a:r>
              <a:rPr lang="uk-UA"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Фінансова звітність достатньо розкриває інформацію</a:t>
            </a:r>
            <a:r>
              <a:rPr lang="uk-UA" sz="1200" b="1" baseline="30000"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4</a:t>
            </a:r>
            <a:endParaRPr lang="ru-RU" sz="1200" b="1" dirty="0">
              <a:solidFill>
                <a:prstClr val="black"/>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4244975" y="5568950"/>
            <a:ext cx="4876800" cy="1265238"/>
          </a:xfrm>
          <a:prstGeom prst="rect">
            <a:avLst/>
          </a:prstGeom>
        </p:spPr>
        <p:style>
          <a:lnRef idx="1">
            <a:schemeClr val="accent2"/>
          </a:lnRef>
          <a:fillRef idx="2">
            <a:schemeClr val="accent2"/>
          </a:fillRef>
          <a:effectRef idx="1">
            <a:schemeClr val="accent2"/>
          </a:effectRef>
          <a:fontRef idx="minor">
            <a:schemeClr val="dk1"/>
          </a:fontRef>
        </p:style>
        <p:txBody>
          <a:bodyPr lIns="80133" tIns="40067" rIns="80133" bIns="40067">
            <a:spAutoFit/>
          </a:bodyPr>
          <a:lstStyle/>
          <a:p>
            <a:pPr defTabSz="914077" fontAlgn="auto">
              <a:spcBef>
                <a:spcPts val="0"/>
              </a:spcBef>
              <a:spcAft>
                <a:spcPts val="0"/>
              </a:spcAft>
              <a:defRPr/>
            </a:pPr>
            <a:r>
              <a:rPr lang="ru-RU" sz="1100" dirty="0">
                <a:solidFill>
                  <a:prstClr val="black"/>
                </a:solidFill>
                <a:latin typeface="Times New Roman" pitchFamily="18" charset="0"/>
                <a:cs typeface="Times New Roman" pitchFamily="18" charset="0"/>
              </a:rPr>
              <a:t>    </a:t>
            </a:r>
            <a:r>
              <a:rPr lang="ru-RU" sz="1050" b="1" dirty="0">
                <a:solidFill>
                  <a:prstClr val="black"/>
                </a:solidFill>
                <a:latin typeface="Times New Roman" pitchFamily="18" charset="0"/>
                <a:cs typeface="Times New Roman" pitchFamily="18" charset="0"/>
              </a:rPr>
              <a:t>1</a:t>
            </a:r>
            <a:r>
              <a:rPr lang="ru-RU" sz="1050" dirty="0">
                <a:solidFill>
                  <a:prstClr val="black"/>
                </a:solidFill>
                <a:latin typeface="Times New Roman" pitchFamily="18" charset="0"/>
                <a:cs typeface="Times New Roman" pitchFamily="18" charset="0"/>
              </a:rPr>
              <a:t> – </a:t>
            </a:r>
            <a:r>
              <a:rPr lang="ru-RU" sz="1050" dirty="0" err="1">
                <a:solidFill>
                  <a:prstClr val="black"/>
                </a:solidFill>
                <a:latin typeface="Times New Roman" pitchFamily="18" charset="0"/>
                <a:cs typeface="Times New Roman" pitchFamily="18" charset="0"/>
              </a:rPr>
              <a:t>оц</a:t>
            </a:r>
            <a:r>
              <a:rPr lang="uk-UA" sz="1050" dirty="0">
                <a:solidFill>
                  <a:prstClr val="black"/>
                </a:solidFill>
                <a:latin typeface="Times New Roman" pitchFamily="18" charset="0"/>
                <a:cs typeface="Times New Roman" pitchFamily="18" charset="0"/>
              </a:rPr>
              <a:t>інка управлінським персоналом здатності суб'єкта господарювання безперервно продовжувати діяльність;</a:t>
            </a:r>
          </a:p>
          <a:p>
            <a:pPr defTabSz="914077" fontAlgn="auto">
              <a:spcBef>
                <a:spcPts val="0"/>
              </a:spcBef>
              <a:spcAft>
                <a:spcPts val="0"/>
              </a:spcAft>
              <a:defRPr/>
            </a:pPr>
            <a:r>
              <a:rPr lang="uk-UA" sz="1050" dirty="0">
                <a:solidFill>
                  <a:prstClr val="black"/>
                </a:solidFill>
                <a:latin typeface="Times New Roman" pitchFamily="18" charset="0"/>
                <a:cs typeface="Times New Roman" pitchFamily="18" charset="0"/>
              </a:rPr>
              <a:t>    </a:t>
            </a:r>
            <a:r>
              <a:rPr lang="uk-UA" sz="1050" b="1" dirty="0">
                <a:solidFill>
                  <a:prstClr val="black"/>
                </a:solidFill>
                <a:latin typeface="Times New Roman" pitchFamily="18" charset="0"/>
                <a:cs typeface="Times New Roman" pitchFamily="18" charset="0"/>
              </a:rPr>
              <a:t>2</a:t>
            </a:r>
            <a:r>
              <a:rPr lang="uk-UA" sz="1050" dirty="0">
                <a:solidFill>
                  <a:prstClr val="black"/>
                </a:solidFill>
                <a:latin typeface="Times New Roman" pitchFamily="18" charset="0"/>
                <a:cs typeface="Times New Roman" pitchFamily="18" charset="0"/>
              </a:rPr>
              <a:t> – події або умови, які можуть поставити під значний сумнів здатність суб'єкта господарювання безперервно продовжувати діяльність;</a:t>
            </a:r>
          </a:p>
          <a:p>
            <a:pPr defTabSz="914077" fontAlgn="auto">
              <a:spcBef>
                <a:spcPts val="0"/>
              </a:spcBef>
              <a:spcAft>
                <a:spcPts val="0"/>
              </a:spcAft>
              <a:defRPr/>
            </a:pPr>
            <a:r>
              <a:rPr lang="uk-UA" sz="1050" b="1" dirty="0">
                <a:solidFill>
                  <a:prstClr val="black"/>
                </a:solidFill>
                <a:latin typeface="Times New Roman" pitchFamily="18" charset="0"/>
                <a:cs typeface="Times New Roman" pitchFamily="18" charset="0"/>
              </a:rPr>
              <a:t>    3</a:t>
            </a:r>
            <a:r>
              <a:rPr lang="uk-UA" sz="1050" dirty="0">
                <a:solidFill>
                  <a:prstClr val="black"/>
                </a:solidFill>
                <a:latin typeface="Times New Roman" pitchFamily="18" charset="0"/>
                <a:cs typeface="Times New Roman" pitchFamily="18" charset="0"/>
              </a:rPr>
              <a:t> – припущення про безперервність діяльності, що використовується управлінським персоналом при підготовці фінансової звітності;</a:t>
            </a:r>
          </a:p>
          <a:p>
            <a:pPr defTabSz="914077" fontAlgn="auto">
              <a:spcBef>
                <a:spcPts val="0"/>
              </a:spcBef>
              <a:spcAft>
                <a:spcPts val="0"/>
              </a:spcAft>
              <a:defRPr/>
            </a:pPr>
            <a:r>
              <a:rPr lang="uk-UA" sz="1050" b="1" dirty="0">
                <a:solidFill>
                  <a:prstClr val="black"/>
                </a:solidFill>
                <a:latin typeface="Times New Roman" pitchFamily="18" charset="0"/>
                <a:cs typeface="Times New Roman" pitchFamily="18" charset="0"/>
              </a:rPr>
              <a:t>    4</a:t>
            </a:r>
            <a:r>
              <a:rPr lang="uk-UA" sz="1050" dirty="0">
                <a:solidFill>
                  <a:prstClr val="black"/>
                </a:solidFill>
                <a:latin typeface="Times New Roman" pitchFamily="18" charset="0"/>
                <a:cs typeface="Times New Roman" pitchFamily="18" charset="0"/>
              </a:rPr>
              <a:t> – інформація про існування суттєвої невизначеності щодо подій або умов</a:t>
            </a:r>
            <a:r>
              <a:rPr lang="uk-UA" sz="1050" baseline="30000" dirty="0">
                <a:solidFill>
                  <a:prstClr val="black"/>
                </a:solidFill>
                <a:latin typeface="Times New Roman" panose="02020603050405020304" pitchFamily="18" charset="0"/>
                <a:cs typeface="Times New Roman" panose="02020603050405020304" pitchFamily="18" charset="0"/>
              </a:rPr>
              <a:t>2</a:t>
            </a:r>
            <a:endParaRPr lang="uk-UA" sz="1050" dirty="0">
              <a:solidFill>
                <a:prstClr val="black"/>
              </a:solidFill>
              <a:latin typeface="Times New Roman" pitchFamily="18" charset="0"/>
              <a:cs typeface="Times New Roman" pitchFamily="18" charset="0"/>
            </a:endParaRPr>
          </a:p>
        </p:txBody>
      </p:sp>
      <p:sp>
        <p:nvSpPr>
          <p:cNvPr id="32856" name="Прямоугольник 73"/>
          <p:cNvSpPr>
            <a:spLocks noChangeArrowheads="1"/>
          </p:cNvSpPr>
          <p:nvPr/>
        </p:nvSpPr>
        <p:spPr bwMode="auto">
          <a:xfrm>
            <a:off x="-39688" y="-6350"/>
            <a:ext cx="1468438" cy="708025"/>
          </a:xfrm>
          <a:prstGeom prst="rect">
            <a:avLst/>
          </a:prstGeom>
          <a:noFill/>
          <a:ln w="9525">
            <a:noFill/>
            <a:miter lim="800000"/>
            <a:headEnd/>
            <a:tailEnd/>
          </a:ln>
        </p:spPr>
        <p:txBody>
          <a:bodyPr wrap="none">
            <a:spAutoFit/>
          </a:bodyPr>
          <a:lstStyle/>
          <a:p>
            <a:pPr algn="ctr"/>
            <a:r>
              <a:rPr lang="uk-UA" sz="2000" b="1" i="1" u="sng" dirty="0">
                <a:solidFill>
                  <a:srgbClr val="FF0000"/>
                </a:solidFill>
                <a:latin typeface="Times New Roman" pitchFamily="18" charset="0"/>
                <a:cs typeface="Times New Roman" pitchFamily="18" charset="0"/>
              </a:rPr>
              <a:t>Авторська</a:t>
            </a:r>
            <a:r>
              <a:rPr lang="ru-RU" sz="2000" b="1" i="1" u="sng" dirty="0">
                <a:solidFill>
                  <a:srgbClr val="FF0000"/>
                </a:solidFill>
                <a:latin typeface="Times New Roman" pitchFamily="18" charset="0"/>
                <a:cs typeface="Times New Roman" pitchFamily="18" charset="0"/>
              </a:rPr>
              <a:t> </a:t>
            </a:r>
          </a:p>
          <a:p>
            <a:pPr algn="ctr"/>
            <a:r>
              <a:rPr lang="uk-UA" sz="2000" b="1" i="1" u="sng" dirty="0">
                <a:solidFill>
                  <a:srgbClr val="FF0000"/>
                </a:solidFill>
                <a:latin typeface="Times New Roman" pitchFamily="18" charset="0"/>
                <a:cs typeface="Times New Roman" pitchFamily="18" charset="0"/>
              </a:rPr>
              <a:t>розробка</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r>
              <a:rPr lang="uk-UA" dirty="0" smtClean="0">
                <a:solidFill>
                  <a:schemeClr val="tx1"/>
                </a:solidFill>
                <a:latin typeface="Times New Roman" pitchFamily="18" charset="0"/>
                <a:cs typeface="Times New Roman" pitchFamily="18" charset="0"/>
              </a:rPr>
              <a:t>Питання відповідальності аудитора</a:t>
            </a:r>
            <a:endParaRPr lang="ru-RU"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857224" y="1357298"/>
          <a:ext cx="763904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descr="folders.jpg"/>
          <p:cNvPicPr>
            <a:picLocks noChangeAspect="1"/>
          </p:cNvPicPr>
          <p:nvPr/>
        </p:nvPicPr>
        <p:blipFill>
          <a:blip r:embed="rId7" cstate="print"/>
          <a:stretch>
            <a:fillRect/>
          </a:stretch>
        </p:blipFill>
        <p:spPr>
          <a:xfrm>
            <a:off x="7556520" y="0"/>
            <a:ext cx="1587480" cy="1428736"/>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4719638" y="4857760"/>
            <a:ext cx="4424362" cy="1233478"/>
          </a:xfrm>
        </p:spPr>
        <p:txBody>
          <a:bodyPr>
            <a:normAutofit fontScale="55000" lnSpcReduction="20000"/>
          </a:bodyPr>
          <a:lstStyle/>
          <a:p>
            <a:pPr>
              <a:lnSpc>
                <a:spcPct val="120000"/>
              </a:lnSpc>
              <a:spcBef>
                <a:spcPts val="0"/>
              </a:spcBef>
            </a:pPr>
            <a:r>
              <a:rPr lang="uk-UA" sz="3400" dirty="0" smtClean="0">
                <a:solidFill>
                  <a:srgbClr val="002060"/>
                </a:solidFill>
                <a:latin typeface="Times New Roman" pitchFamily="18" charset="0"/>
                <a:cs typeface="Times New Roman" pitchFamily="18" charset="0"/>
              </a:rPr>
              <a:t>ПРОСКУРІНА НЕЛЯ МИКОЛАЇВНА</a:t>
            </a:r>
            <a:endParaRPr lang="ru-RU" sz="3400" dirty="0" smtClean="0">
              <a:solidFill>
                <a:srgbClr val="002060"/>
              </a:solidFill>
              <a:latin typeface="Times New Roman" pitchFamily="18" charset="0"/>
              <a:cs typeface="Times New Roman" pitchFamily="18" charset="0"/>
            </a:endParaRPr>
          </a:p>
          <a:p>
            <a:pPr algn="r">
              <a:lnSpc>
                <a:spcPct val="120000"/>
              </a:lnSpc>
              <a:spcBef>
                <a:spcPts val="0"/>
              </a:spcBef>
            </a:pPr>
            <a:r>
              <a:rPr lang="uk-UA" sz="3400" dirty="0" smtClean="0">
                <a:solidFill>
                  <a:schemeClr val="tx1"/>
                </a:solidFill>
                <a:latin typeface="Times New Roman" pitchFamily="18" charset="0"/>
                <a:cs typeface="Times New Roman" pitchFamily="18" charset="0"/>
              </a:rPr>
              <a:t>доктор економічних наук, професор,</a:t>
            </a:r>
            <a:endParaRPr lang="ru-RU" sz="3400" dirty="0" smtClean="0">
              <a:solidFill>
                <a:schemeClr val="tx1"/>
              </a:solidFill>
              <a:latin typeface="Times New Roman" pitchFamily="18" charset="0"/>
              <a:cs typeface="Times New Roman" pitchFamily="18" charset="0"/>
            </a:endParaRPr>
          </a:p>
          <a:p>
            <a:pPr algn="r">
              <a:lnSpc>
                <a:spcPct val="120000"/>
              </a:lnSpc>
              <a:spcBef>
                <a:spcPts val="0"/>
              </a:spcBef>
            </a:pPr>
            <a:r>
              <a:rPr lang="uk-UA" sz="3400" dirty="0" smtClean="0">
                <a:solidFill>
                  <a:schemeClr val="tx1"/>
                </a:solidFill>
                <a:latin typeface="Times New Roman" pitchFamily="18" charset="0"/>
                <a:cs typeface="Times New Roman" pitchFamily="18" charset="0"/>
              </a:rPr>
              <a:t>аудитор</a:t>
            </a:r>
            <a:r>
              <a:rPr lang="uk-UA" sz="3400" dirty="0" smtClean="0">
                <a:solidFill>
                  <a:schemeClr val="tx1"/>
                </a:solidFill>
                <a:latin typeface="Times New Roman" pitchFamily="18" charset="0"/>
                <a:cs typeface="Times New Roman" pitchFamily="18" charset="0"/>
              </a:rPr>
              <a:t>.</a:t>
            </a:r>
            <a:endParaRPr lang="uk-UA" sz="3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37" descr="114255_1280_1024.jpg"/>
          <p:cNvPicPr>
            <a:picLocks noChangeAspect="1"/>
          </p:cNvPicPr>
          <p:nvPr/>
        </p:nvPicPr>
        <p:blipFill>
          <a:blip r:embed="rId3" cstate="print"/>
          <a:stretch>
            <a:fillRect/>
          </a:stretch>
        </p:blipFill>
        <p:spPr>
          <a:xfrm>
            <a:off x="7072330" y="5143512"/>
            <a:ext cx="2071670" cy="1714488"/>
          </a:xfrm>
          <a:prstGeom prst="rect">
            <a:avLst/>
          </a:prstGeom>
          <a:ln>
            <a:noFill/>
          </a:ln>
          <a:effectLst>
            <a:softEdge rad="112500"/>
          </a:effectLst>
        </p:spPr>
      </p:pic>
      <p:sp>
        <p:nvSpPr>
          <p:cNvPr id="2" name="Заголовок 1"/>
          <p:cNvSpPr>
            <a:spLocks noGrp="1"/>
          </p:cNvSpPr>
          <p:nvPr>
            <p:ph type="title"/>
          </p:nvPr>
        </p:nvSpPr>
        <p:spPr>
          <a:xfrm>
            <a:off x="142844" y="0"/>
            <a:ext cx="8215370" cy="107154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uk-UA" sz="2800" dirty="0" smtClean="0">
                <a:solidFill>
                  <a:schemeClr val="tx1"/>
                </a:solidFill>
                <a:effectLst>
                  <a:reflection blurRad="6350" stA="55000" endA="300" endPos="45500" dir="5400000" sy="-100000" algn="bl" rotWithShape="0"/>
                </a:effectLst>
                <a:latin typeface="Times New Roman" pitchFamily="18" charset="0"/>
                <a:cs typeface="Times New Roman" pitchFamily="18" charset="0"/>
              </a:rPr>
              <a:t>Основні питаннями для аудиторської оцінки принципу безперервності</a:t>
            </a:r>
            <a:endParaRPr lang="ru-RU" sz="2800" dirty="0">
              <a:solidFill>
                <a:schemeClr val="tx1"/>
              </a:solidFill>
              <a:effectLst>
                <a:reflection blurRad="6350" stA="55000" endA="300" endPos="45500" dir="5400000" sy="-100000" algn="bl" rotWithShape="0"/>
              </a:effectLst>
              <a:latin typeface="Times New Roman" pitchFamily="18" charset="0"/>
              <a:cs typeface="Times New Roman" pitchFamily="18" charset="0"/>
            </a:endParaRPr>
          </a:p>
        </p:txBody>
      </p:sp>
      <p:grpSp>
        <p:nvGrpSpPr>
          <p:cNvPr id="9" name="Group 3"/>
          <p:cNvGrpSpPr>
            <a:grpSpLocks/>
          </p:cNvGrpSpPr>
          <p:nvPr/>
        </p:nvGrpSpPr>
        <p:grpSpPr bwMode="auto">
          <a:xfrm>
            <a:off x="142844" y="1643050"/>
            <a:ext cx="762000" cy="665163"/>
            <a:chOff x="1110" y="2656"/>
            <a:chExt cx="1549" cy="1351"/>
          </a:xfrm>
        </p:grpSpPr>
        <p:sp>
          <p:nvSpPr>
            <p:cNvPr id="10" name="AutoShape 4"/>
            <p:cNvSpPr>
              <a:spLocks noChangeArrowheads="1"/>
            </p:cNvSpPr>
            <p:nvPr/>
          </p:nvSpPr>
          <p:spPr bwMode="gray">
            <a:xfrm>
              <a:off x="1123" y="2679"/>
              <a:ext cx="1536" cy="1328"/>
            </a:xfrm>
            <a:prstGeom prst="hexagon">
              <a:avLst>
                <a:gd name="adj" fmla="val 2891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11" name="AutoShape 5"/>
            <p:cNvSpPr>
              <a:spLocks noChangeArrowheads="1"/>
            </p:cNvSpPr>
            <p:nvPr/>
          </p:nvSpPr>
          <p:spPr bwMode="gray">
            <a:xfrm>
              <a:off x="1110" y="2656"/>
              <a:ext cx="1536" cy="1328"/>
            </a:xfrm>
            <a:prstGeom prst="hexagon">
              <a:avLst>
                <a:gd name="adj" fmla="val 2891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12" name="AutoShape 6"/>
            <p:cNvSpPr>
              <a:spLocks noChangeArrowheads="1"/>
            </p:cNvSpPr>
            <p:nvPr/>
          </p:nvSpPr>
          <p:spPr bwMode="gray">
            <a:xfrm>
              <a:off x="1200" y="2736"/>
              <a:ext cx="1350" cy="1168"/>
            </a:xfrm>
            <a:prstGeom prst="hexagon">
              <a:avLst>
                <a:gd name="adj" fmla="val 2889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grpSp>
      <p:grpSp>
        <p:nvGrpSpPr>
          <p:cNvPr id="13" name="Group 7"/>
          <p:cNvGrpSpPr>
            <a:grpSpLocks/>
          </p:cNvGrpSpPr>
          <p:nvPr/>
        </p:nvGrpSpPr>
        <p:grpSpPr bwMode="auto">
          <a:xfrm>
            <a:off x="142844" y="2643182"/>
            <a:ext cx="762000" cy="665163"/>
            <a:chOff x="3174" y="2656"/>
            <a:chExt cx="1549" cy="1351"/>
          </a:xfrm>
        </p:grpSpPr>
        <p:sp>
          <p:nvSpPr>
            <p:cNvPr id="14" name="AutoShape 8"/>
            <p:cNvSpPr>
              <a:spLocks noChangeArrowheads="1"/>
            </p:cNvSpPr>
            <p:nvPr/>
          </p:nvSpPr>
          <p:spPr bwMode="gray">
            <a:xfrm>
              <a:off x="3187" y="2679"/>
              <a:ext cx="1536" cy="1328"/>
            </a:xfrm>
            <a:prstGeom prst="hexagon">
              <a:avLst>
                <a:gd name="adj" fmla="val 2891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15" name="AutoShape 9"/>
            <p:cNvSpPr>
              <a:spLocks noChangeArrowheads="1"/>
            </p:cNvSpPr>
            <p:nvPr/>
          </p:nvSpPr>
          <p:spPr bwMode="gray">
            <a:xfrm>
              <a:off x="3174" y="2656"/>
              <a:ext cx="1536" cy="1328"/>
            </a:xfrm>
            <a:prstGeom prst="hexagon">
              <a:avLst>
                <a:gd name="adj" fmla="val 2891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16" name="AutoShape 10"/>
            <p:cNvSpPr>
              <a:spLocks noChangeArrowheads="1"/>
            </p:cNvSpPr>
            <p:nvPr/>
          </p:nvSpPr>
          <p:spPr bwMode="gray">
            <a:xfrm>
              <a:off x="3264" y="2736"/>
              <a:ext cx="1350" cy="1168"/>
            </a:xfrm>
            <a:prstGeom prst="hexagon">
              <a:avLst>
                <a:gd name="adj" fmla="val 2889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grpSp>
      <p:sp>
        <p:nvSpPr>
          <p:cNvPr id="17" name="Line 11"/>
          <p:cNvSpPr>
            <a:spLocks noChangeShapeType="1"/>
          </p:cNvSpPr>
          <p:nvPr/>
        </p:nvSpPr>
        <p:spPr bwMode="auto">
          <a:xfrm>
            <a:off x="857224" y="2500306"/>
            <a:ext cx="7429552"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19" name="Text Box 13"/>
          <p:cNvSpPr txBox="1">
            <a:spLocks noChangeArrowheads="1"/>
          </p:cNvSpPr>
          <p:nvPr/>
        </p:nvSpPr>
        <p:spPr bwMode="gray">
          <a:xfrm>
            <a:off x="357158" y="1714488"/>
            <a:ext cx="354013" cy="461665"/>
          </a:xfrm>
          <a:prstGeom prst="rect">
            <a:avLst/>
          </a:prstGeom>
          <a:noFill/>
          <a:ln w="9525" algn="ctr">
            <a:noFill/>
            <a:miter lim="800000"/>
            <a:headEnd/>
            <a:tailEnd/>
          </a:ln>
          <a:effectLst/>
        </p:spPr>
        <p:txBody>
          <a:bodyPr wrap="square">
            <a:spAutoFit/>
          </a:bodyPr>
          <a:lstStyle/>
          <a:p>
            <a:pPr algn="ctr" eaLnBrk="0" hangingPunct="0"/>
            <a:r>
              <a:rPr lang="en-US" sz="2400" b="1" dirty="0">
                <a:solidFill>
                  <a:schemeClr val="bg1"/>
                </a:solidFill>
              </a:rPr>
              <a:t>1</a:t>
            </a:r>
          </a:p>
        </p:txBody>
      </p:sp>
      <p:sp>
        <p:nvSpPr>
          <p:cNvPr id="20" name="Line 14"/>
          <p:cNvSpPr>
            <a:spLocks noChangeShapeType="1"/>
          </p:cNvSpPr>
          <p:nvPr/>
        </p:nvSpPr>
        <p:spPr bwMode="auto">
          <a:xfrm flipV="1">
            <a:off x="928662" y="3286124"/>
            <a:ext cx="7358114"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21" name="Text Box 15"/>
          <p:cNvSpPr txBox="1">
            <a:spLocks noChangeArrowheads="1"/>
          </p:cNvSpPr>
          <p:nvPr/>
        </p:nvSpPr>
        <p:spPr bwMode="auto">
          <a:xfrm>
            <a:off x="1000100" y="2786058"/>
            <a:ext cx="7215238" cy="461665"/>
          </a:xfrm>
          <a:prstGeom prst="rect">
            <a:avLst/>
          </a:prstGeom>
          <a:noFill/>
          <a:ln w="9525" algn="ctr">
            <a:noFill/>
            <a:miter lim="800000"/>
            <a:headEnd/>
            <a:tailEnd/>
          </a:ln>
          <a:effectLst/>
        </p:spPr>
        <p:txBody>
          <a:bodyPr wrap="square">
            <a:spAutoFit/>
          </a:bodyPr>
          <a:lstStyle/>
          <a:p>
            <a:pPr lvl="0"/>
            <a:r>
              <a:rPr lang="uk-UA" sz="2400" b="1" dirty="0" smtClean="0">
                <a:solidFill>
                  <a:schemeClr val="accent2">
                    <a:lumMod val="60000"/>
                    <a:lumOff val="40000"/>
                  </a:schemeClr>
                </a:solidFill>
                <a:latin typeface="Times New Roman" pitchFamily="18" charset="0"/>
                <a:cs typeface="Times New Roman" pitchFamily="18" charset="0"/>
              </a:rPr>
              <a:t>Наскільки  реальна ця небезпека?</a:t>
            </a:r>
            <a:endParaRPr lang="ru-RU" sz="2400" b="1" dirty="0">
              <a:solidFill>
                <a:schemeClr val="accent2">
                  <a:lumMod val="60000"/>
                  <a:lumOff val="40000"/>
                </a:schemeClr>
              </a:solidFill>
              <a:latin typeface="Times New Roman" pitchFamily="18" charset="0"/>
              <a:cs typeface="Times New Roman" pitchFamily="18" charset="0"/>
            </a:endParaRPr>
          </a:p>
        </p:txBody>
      </p:sp>
      <p:sp>
        <p:nvSpPr>
          <p:cNvPr id="22" name="Text Box 16"/>
          <p:cNvSpPr txBox="1">
            <a:spLocks noChangeArrowheads="1"/>
          </p:cNvSpPr>
          <p:nvPr/>
        </p:nvSpPr>
        <p:spPr bwMode="gray">
          <a:xfrm>
            <a:off x="357158" y="278605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2</a:t>
            </a:r>
          </a:p>
        </p:txBody>
      </p:sp>
      <p:grpSp>
        <p:nvGrpSpPr>
          <p:cNvPr id="23" name="Group 17"/>
          <p:cNvGrpSpPr>
            <a:grpSpLocks/>
          </p:cNvGrpSpPr>
          <p:nvPr/>
        </p:nvGrpSpPr>
        <p:grpSpPr bwMode="auto">
          <a:xfrm>
            <a:off x="142844" y="3571876"/>
            <a:ext cx="762000" cy="665163"/>
            <a:chOff x="1110" y="2656"/>
            <a:chExt cx="1549" cy="1351"/>
          </a:xfrm>
        </p:grpSpPr>
        <p:sp>
          <p:nvSpPr>
            <p:cNvPr id="24" name="AutoShape 18"/>
            <p:cNvSpPr>
              <a:spLocks noChangeArrowheads="1"/>
            </p:cNvSpPr>
            <p:nvPr/>
          </p:nvSpPr>
          <p:spPr bwMode="gray">
            <a:xfrm>
              <a:off x="1123" y="2679"/>
              <a:ext cx="1536" cy="1328"/>
            </a:xfrm>
            <a:prstGeom prst="hexagon">
              <a:avLst>
                <a:gd name="adj" fmla="val 2891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25" name="AutoShape 19"/>
            <p:cNvSpPr>
              <a:spLocks noChangeArrowheads="1"/>
            </p:cNvSpPr>
            <p:nvPr/>
          </p:nvSpPr>
          <p:spPr bwMode="gray">
            <a:xfrm>
              <a:off x="1110" y="2656"/>
              <a:ext cx="1536" cy="1328"/>
            </a:xfrm>
            <a:prstGeom prst="hexagon">
              <a:avLst>
                <a:gd name="adj" fmla="val 2891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26" name="AutoShape 20"/>
            <p:cNvSpPr>
              <a:spLocks noChangeArrowheads="1"/>
            </p:cNvSpPr>
            <p:nvPr/>
          </p:nvSpPr>
          <p:spPr bwMode="gray">
            <a:xfrm>
              <a:off x="1200" y="2736"/>
              <a:ext cx="1350" cy="1168"/>
            </a:xfrm>
            <a:prstGeom prst="hexagon">
              <a:avLst>
                <a:gd name="adj" fmla="val 2889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grpSp>
      <p:grpSp>
        <p:nvGrpSpPr>
          <p:cNvPr id="27" name="Group 21"/>
          <p:cNvGrpSpPr>
            <a:grpSpLocks/>
          </p:cNvGrpSpPr>
          <p:nvPr/>
        </p:nvGrpSpPr>
        <p:grpSpPr bwMode="auto">
          <a:xfrm>
            <a:off x="142844" y="4714884"/>
            <a:ext cx="762000" cy="665163"/>
            <a:chOff x="3174" y="2656"/>
            <a:chExt cx="1549" cy="1351"/>
          </a:xfrm>
        </p:grpSpPr>
        <p:sp>
          <p:nvSpPr>
            <p:cNvPr id="28" name="AutoShape 22"/>
            <p:cNvSpPr>
              <a:spLocks noChangeArrowheads="1"/>
            </p:cNvSpPr>
            <p:nvPr/>
          </p:nvSpPr>
          <p:spPr bwMode="gray">
            <a:xfrm>
              <a:off x="3187" y="2679"/>
              <a:ext cx="1536" cy="1328"/>
            </a:xfrm>
            <a:prstGeom prst="hexagon">
              <a:avLst>
                <a:gd name="adj" fmla="val 2891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29" name="AutoShape 23"/>
            <p:cNvSpPr>
              <a:spLocks noChangeArrowheads="1"/>
            </p:cNvSpPr>
            <p:nvPr/>
          </p:nvSpPr>
          <p:spPr bwMode="gray">
            <a:xfrm>
              <a:off x="3174" y="2656"/>
              <a:ext cx="1536" cy="1328"/>
            </a:xfrm>
            <a:prstGeom prst="hexagon">
              <a:avLst>
                <a:gd name="adj" fmla="val 2891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30" name="AutoShape 24"/>
            <p:cNvSpPr>
              <a:spLocks noChangeArrowheads="1"/>
            </p:cNvSpPr>
            <p:nvPr/>
          </p:nvSpPr>
          <p:spPr bwMode="gray">
            <a:xfrm>
              <a:off x="3264" y="2736"/>
              <a:ext cx="1350" cy="1168"/>
            </a:xfrm>
            <a:prstGeom prst="hexagon">
              <a:avLst>
                <a:gd name="adj" fmla="val 28896"/>
                <a:gd name="vf" fmla="val 11547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grpSp>
      <p:sp>
        <p:nvSpPr>
          <p:cNvPr id="31" name="Line 25"/>
          <p:cNvSpPr>
            <a:spLocks noChangeShapeType="1"/>
          </p:cNvSpPr>
          <p:nvPr/>
        </p:nvSpPr>
        <p:spPr bwMode="auto">
          <a:xfrm flipV="1">
            <a:off x="928662" y="4143379"/>
            <a:ext cx="7358114" cy="71437"/>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32" name="Text Box 26"/>
          <p:cNvSpPr txBox="1">
            <a:spLocks noChangeArrowheads="1"/>
          </p:cNvSpPr>
          <p:nvPr/>
        </p:nvSpPr>
        <p:spPr bwMode="auto">
          <a:xfrm>
            <a:off x="1000100" y="3643314"/>
            <a:ext cx="7377814" cy="461665"/>
          </a:xfrm>
          <a:prstGeom prst="rect">
            <a:avLst/>
          </a:prstGeom>
          <a:noFill/>
          <a:ln w="9525" algn="ctr">
            <a:noFill/>
            <a:miter lim="800000"/>
            <a:headEnd/>
            <a:tailEnd/>
          </a:ln>
          <a:effectLst/>
        </p:spPr>
        <p:txBody>
          <a:bodyPr wrap="square">
            <a:spAutoFit/>
          </a:bodyPr>
          <a:lstStyle/>
          <a:p>
            <a:pPr lvl="0"/>
            <a:r>
              <a:rPr lang="uk-UA" sz="2400" b="1" dirty="0" smtClean="0">
                <a:solidFill>
                  <a:schemeClr val="accent2">
                    <a:lumMod val="60000"/>
                    <a:lumOff val="40000"/>
                  </a:schemeClr>
                </a:solidFill>
                <a:latin typeface="Times New Roman" pitchFamily="18" charset="0"/>
                <a:cs typeface="Times New Roman" pitchFamily="18" charset="0"/>
              </a:rPr>
              <a:t>Чи є реальний вихід зі складних обставин?</a:t>
            </a:r>
            <a:endParaRPr lang="ru-RU" sz="2400" b="1" dirty="0">
              <a:solidFill>
                <a:schemeClr val="accent2">
                  <a:lumMod val="60000"/>
                  <a:lumOff val="40000"/>
                </a:schemeClr>
              </a:solidFill>
              <a:latin typeface="Times New Roman" pitchFamily="18" charset="0"/>
              <a:cs typeface="Times New Roman" pitchFamily="18" charset="0"/>
            </a:endParaRPr>
          </a:p>
        </p:txBody>
      </p:sp>
      <p:sp>
        <p:nvSpPr>
          <p:cNvPr id="33" name="Text Box 27"/>
          <p:cNvSpPr txBox="1">
            <a:spLocks noChangeArrowheads="1"/>
          </p:cNvSpPr>
          <p:nvPr/>
        </p:nvSpPr>
        <p:spPr bwMode="gray">
          <a:xfrm>
            <a:off x="357158" y="3714752"/>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3</a:t>
            </a:r>
          </a:p>
        </p:txBody>
      </p:sp>
      <p:sp>
        <p:nvSpPr>
          <p:cNvPr id="34" name="Line 28"/>
          <p:cNvSpPr>
            <a:spLocks noChangeShapeType="1"/>
          </p:cNvSpPr>
          <p:nvPr/>
        </p:nvSpPr>
        <p:spPr bwMode="auto">
          <a:xfrm flipV="1">
            <a:off x="928662" y="5429264"/>
            <a:ext cx="7358114"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35" name="Text Box 29"/>
          <p:cNvSpPr txBox="1">
            <a:spLocks noChangeArrowheads="1"/>
          </p:cNvSpPr>
          <p:nvPr/>
        </p:nvSpPr>
        <p:spPr bwMode="auto">
          <a:xfrm>
            <a:off x="1000100" y="4572008"/>
            <a:ext cx="7072362" cy="830997"/>
          </a:xfrm>
          <a:prstGeom prst="rect">
            <a:avLst/>
          </a:prstGeom>
          <a:noFill/>
          <a:ln w="9525" algn="ctr">
            <a:noFill/>
            <a:miter lim="800000"/>
            <a:headEnd/>
            <a:tailEnd/>
          </a:ln>
          <a:effectLst/>
        </p:spPr>
        <p:txBody>
          <a:bodyPr wrap="square">
            <a:spAutoFit/>
          </a:bodyPr>
          <a:lstStyle/>
          <a:p>
            <a:pPr lvl="0" eaLnBrk="0" hangingPunct="0"/>
            <a:r>
              <a:rPr lang="uk-UA" sz="2400" b="1" dirty="0" smtClean="0">
                <a:solidFill>
                  <a:schemeClr val="accent2">
                    <a:lumMod val="60000"/>
                    <a:lumOff val="40000"/>
                  </a:schemeClr>
                </a:solidFill>
                <a:latin typeface="Times New Roman" pitchFamily="18" charset="0"/>
                <a:cs typeface="Times New Roman" pitchFamily="18" charset="0"/>
              </a:rPr>
              <a:t>Яким чином сформулювати цю проблему в аудиторському висновку</a:t>
            </a:r>
            <a:r>
              <a:rPr lang="uk-UA" sz="2400" b="1" dirty="0" smtClean="0">
                <a:solidFill>
                  <a:schemeClr val="bg1"/>
                </a:solidFill>
                <a:latin typeface="Times New Roman" pitchFamily="18" charset="0"/>
                <a:cs typeface="Times New Roman" pitchFamily="18" charset="0"/>
              </a:rPr>
              <a:t>?</a:t>
            </a:r>
            <a:endParaRPr lang="ru-RU" sz="2400" b="1" dirty="0" smtClean="0">
              <a:solidFill>
                <a:schemeClr val="bg1"/>
              </a:solidFill>
              <a:latin typeface="Times New Roman" pitchFamily="18" charset="0"/>
              <a:cs typeface="Times New Roman" pitchFamily="18" charset="0"/>
            </a:endParaRPr>
          </a:p>
        </p:txBody>
      </p:sp>
      <p:sp>
        <p:nvSpPr>
          <p:cNvPr id="36" name="Text Box 30"/>
          <p:cNvSpPr txBox="1">
            <a:spLocks noChangeArrowheads="1"/>
          </p:cNvSpPr>
          <p:nvPr/>
        </p:nvSpPr>
        <p:spPr bwMode="gray">
          <a:xfrm>
            <a:off x="357158" y="4786322"/>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4</a:t>
            </a:r>
          </a:p>
        </p:txBody>
      </p:sp>
      <p:sp>
        <p:nvSpPr>
          <p:cNvPr id="24577" name="Rectangle 1"/>
          <p:cNvSpPr>
            <a:spLocks noChangeArrowheads="1"/>
          </p:cNvSpPr>
          <p:nvPr/>
        </p:nvSpPr>
        <p:spPr bwMode="auto">
          <a:xfrm>
            <a:off x="928662" y="1214422"/>
            <a:ext cx="735811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31800" algn="l"/>
              </a:tabLst>
            </a:pPr>
            <a:r>
              <a:rPr kumimoji="0" lang="uk-UA" sz="2400" b="1" i="0" u="none" strike="noStrike" cap="none" normalizeH="0" baseline="0" dirty="0" smtClean="0">
                <a:ln>
                  <a:noFill/>
                </a:ln>
                <a:solidFill>
                  <a:schemeClr val="accent2">
                    <a:lumMod val="60000"/>
                    <a:lumOff val="40000"/>
                  </a:schemeClr>
                </a:solidFill>
                <a:effectLst/>
                <a:latin typeface="Times New Roman" pitchFamily="18" charset="0"/>
                <a:ea typeface="Calibri" pitchFamily="34" charset="0"/>
                <a:cs typeface="Times New Roman" pitchFamily="18" charset="0"/>
              </a:rPr>
              <a:t>Чи існує небезпека, що на підприємстві будуть погіршуватися основні фінансові показники й що це може відбутися зненацька?</a:t>
            </a:r>
            <a:endParaRPr kumimoji="0" lang="uk-UA" sz="2400" b="1" i="0" u="none" strike="noStrike" cap="none" normalizeH="0" baseline="0" dirty="0" smtClean="0">
              <a:ln>
                <a:noFill/>
              </a:ln>
              <a:solidFill>
                <a:schemeClr val="accent2">
                  <a:lumMod val="60000"/>
                  <a:lumOff val="40000"/>
                </a:schemeClr>
              </a:solidFill>
              <a:effectLst/>
              <a:latin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Рисунок 54" descr="smo-copy-copy.png"/>
          <p:cNvPicPr>
            <a:picLocks noChangeAspect="1"/>
          </p:cNvPicPr>
          <p:nvPr/>
        </p:nvPicPr>
        <p:blipFill>
          <a:blip r:embed="rId3" cstate="print"/>
          <a:stretch>
            <a:fillRect/>
          </a:stretch>
        </p:blipFill>
        <p:spPr>
          <a:xfrm>
            <a:off x="2357422" y="5572140"/>
            <a:ext cx="4690542" cy="1285860"/>
          </a:xfrm>
          <a:prstGeom prst="rect">
            <a:avLst/>
          </a:prstGeom>
          <a:ln>
            <a:noFill/>
          </a:ln>
          <a:effectLst>
            <a:softEdge rad="112500"/>
          </a:effectLst>
        </p:spPr>
      </p:pic>
      <p:pic>
        <p:nvPicPr>
          <p:cNvPr id="54" name="Рисунок 53" descr="182.gif"/>
          <p:cNvPicPr>
            <a:picLocks noChangeAspect="1"/>
          </p:cNvPicPr>
          <p:nvPr/>
        </p:nvPicPr>
        <p:blipFill>
          <a:blip r:embed="rId4" cstate="print"/>
          <a:stretch>
            <a:fillRect/>
          </a:stretch>
        </p:blipFill>
        <p:spPr>
          <a:xfrm>
            <a:off x="7167571" y="5509898"/>
            <a:ext cx="1976429" cy="1348102"/>
          </a:xfrm>
          <a:prstGeom prst="rect">
            <a:avLst/>
          </a:prstGeom>
          <a:ln>
            <a:noFill/>
          </a:ln>
          <a:effectLst>
            <a:softEdge rad="112500"/>
          </a:effectLst>
        </p:spPr>
      </p:pic>
      <p:pic>
        <p:nvPicPr>
          <p:cNvPr id="53" name="Рисунок 52" descr="folders.jpg"/>
          <p:cNvPicPr>
            <a:picLocks noChangeAspect="1"/>
          </p:cNvPicPr>
          <p:nvPr/>
        </p:nvPicPr>
        <p:blipFill>
          <a:blip r:embed="rId5" cstate="print"/>
          <a:stretch>
            <a:fillRect/>
          </a:stretch>
        </p:blipFill>
        <p:spPr>
          <a:xfrm>
            <a:off x="142844" y="5429264"/>
            <a:ext cx="2071670" cy="1428736"/>
          </a:xfrm>
          <a:prstGeom prst="rect">
            <a:avLst/>
          </a:prstGeom>
          <a:ln>
            <a:noFill/>
          </a:ln>
          <a:effectLst>
            <a:softEdge rad="112500"/>
          </a:effectLst>
        </p:spPr>
      </p:pic>
      <p:graphicFrame>
        <p:nvGraphicFramePr>
          <p:cNvPr id="47" name="Схема 46"/>
          <p:cNvGraphicFramePr/>
          <p:nvPr/>
        </p:nvGraphicFramePr>
        <p:xfrm>
          <a:off x="214282" y="1214422"/>
          <a:ext cx="8715436" cy="46434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51" name="Rectangle 3"/>
          <p:cNvSpPr>
            <a:spLocks noChangeArrowheads="1"/>
          </p:cNvSpPr>
          <p:nvPr/>
        </p:nvSpPr>
        <p:spPr bwMode="auto">
          <a:xfrm>
            <a:off x="785786" y="306558"/>
            <a:ext cx="6929486"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Види поводження аудитора</a:t>
            </a:r>
            <a:endParaRPr kumimoji="0" lang="uk-UA"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298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uk-UA" sz="2800" dirty="0" smtClean="0">
                <a:solidFill>
                  <a:schemeClr val="accent6"/>
                </a:solidFill>
                <a:effectLst>
                  <a:reflection blurRad="6350" stA="55000" endA="300" endPos="45500" dir="5400000" sy="-100000" algn="bl" rotWithShape="0"/>
                </a:effectLst>
                <a:latin typeface="Times New Roman" pitchFamily="18" charset="0"/>
                <a:cs typeface="Times New Roman" pitchFamily="18" charset="0"/>
              </a:rPr>
              <a:t>Класифікація переривників </a:t>
            </a:r>
            <a:br>
              <a:rPr lang="uk-UA" sz="2800" dirty="0" smtClean="0">
                <a:solidFill>
                  <a:schemeClr val="accent6"/>
                </a:solidFill>
                <a:effectLst>
                  <a:reflection blurRad="6350" stA="55000" endA="300" endPos="45500" dir="5400000" sy="-100000" algn="bl" rotWithShape="0"/>
                </a:effectLst>
                <a:latin typeface="Times New Roman" pitchFamily="18" charset="0"/>
                <a:cs typeface="Times New Roman" pitchFamily="18" charset="0"/>
              </a:rPr>
            </a:br>
            <a:r>
              <a:rPr lang="uk-UA" sz="2800" dirty="0" smtClean="0">
                <a:solidFill>
                  <a:schemeClr val="accent6"/>
                </a:solidFill>
                <a:effectLst>
                  <a:reflection blurRad="6350" stA="55000" endA="300" endPos="45500" dir="5400000" sy="-100000" algn="bl" rotWithShape="0"/>
                </a:effectLst>
                <a:latin typeface="Times New Roman" pitchFamily="18" charset="0"/>
                <a:cs typeface="Times New Roman" pitchFamily="18" charset="0"/>
              </a:rPr>
              <a:t>(загроз безперервності) бізнесу </a:t>
            </a:r>
            <a:endParaRPr lang="ru-RU" sz="2800" dirty="0">
              <a:solidFill>
                <a:schemeClr val="accent6"/>
              </a:solidFill>
              <a:effectLst>
                <a:reflection blurRad="6350" stA="55000" endA="300" endPos="45500" dir="5400000" sy="-100000" algn="bl" rotWithShape="0"/>
              </a:effectLst>
              <a:latin typeface="Times New Roman" pitchFamily="18" charset="0"/>
              <a:cs typeface="Times New Roman" pitchFamily="18" charset="0"/>
            </a:endParaRPr>
          </a:p>
        </p:txBody>
      </p:sp>
      <p:grpSp>
        <p:nvGrpSpPr>
          <p:cNvPr id="4" name="Group 3"/>
          <p:cNvGrpSpPr>
            <a:grpSpLocks noGrp="1"/>
          </p:cNvGrpSpPr>
          <p:nvPr/>
        </p:nvGrpSpPr>
        <p:grpSpPr bwMode="auto">
          <a:xfrm>
            <a:off x="785786" y="1857364"/>
            <a:ext cx="6429420" cy="4456861"/>
            <a:chOff x="978" y="1299"/>
            <a:chExt cx="3912" cy="2252"/>
          </a:xfrm>
        </p:grpSpPr>
        <p:sp>
          <p:nvSpPr>
            <p:cNvPr id="5" name="Freeform 4"/>
            <p:cNvSpPr>
              <a:spLocks noEditPoints="1"/>
            </p:cNvSpPr>
            <p:nvPr/>
          </p:nvSpPr>
          <p:spPr bwMode="gray">
            <a:xfrm rot="20241944">
              <a:off x="1173" y="1710"/>
              <a:ext cx="3489" cy="1331"/>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lgn="ctr"/>
              <a:endParaRPr lang="ru-RU" sz="2400">
                <a:latin typeface="Times New Roman" pitchFamily="18" charset="0"/>
                <a:cs typeface="Times New Roman" pitchFamily="18" charset="0"/>
              </a:endParaRPr>
            </a:p>
          </p:txBody>
        </p:sp>
        <p:sp>
          <p:nvSpPr>
            <p:cNvPr id="11" name="Oval 10"/>
            <p:cNvSpPr>
              <a:spLocks noChangeArrowheads="1"/>
            </p:cNvSpPr>
            <p:nvPr/>
          </p:nvSpPr>
          <p:spPr bwMode="gray">
            <a:xfrm>
              <a:off x="2021" y="1299"/>
              <a:ext cx="1449" cy="91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ru-RU" sz="2400">
                <a:latin typeface="Times New Roman" pitchFamily="18" charset="0"/>
                <a:cs typeface="Times New Roman" pitchFamily="18" charset="0"/>
              </a:endParaRPr>
            </a:p>
          </p:txBody>
        </p:sp>
        <p:sp>
          <p:nvSpPr>
            <p:cNvPr id="12" name="Oval 11"/>
            <p:cNvSpPr>
              <a:spLocks noChangeArrowheads="1"/>
            </p:cNvSpPr>
            <p:nvPr/>
          </p:nvSpPr>
          <p:spPr bwMode="gray">
            <a:xfrm>
              <a:off x="978" y="2108"/>
              <a:ext cx="1046" cy="69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endParaRPr lang="ru-RU" sz="2400">
                <a:latin typeface="Times New Roman" pitchFamily="18" charset="0"/>
                <a:cs typeface="Times New Roman" pitchFamily="18" charset="0"/>
              </a:endParaRPr>
            </a:p>
          </p:txBody>
        </p:sp>
        <p:sp>
          <p:nvSpPr>
            <p:cNvPr id="13" name="Oval 12"/>
            <p:cNvSpPr>
              <a:spLocks noChangeArrowheads="1"/>
            </p:cNvSpPr>
            <p:nvPr/>
          </p:nvSpPr>
          <p:spPr bwMode="gray">
            <a:xfrm>
              <a:off x="1673" y="2779"/>
              <a:ext cx="1274" cy="77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endParaRPr lang="ru-RU" sz="2400">
                <a:latin typeface="Times New Roman" pitchFamily="18" charset="0"/>
                <a:cs typeface="Times New Roman" pitchFamily="18" charset="0"/>
              </a:endParaRPr>
            </a:p>
          </p:txBody>
        </p:sp>
        <p:sp>
          <p:nvSpPr>
            <p:cNvPr id="14" name="Oval 13"/>
            <p:cNvSpPr>
              <a:spLocks noChangeArrowheads="1"/>
            </p:cNvSpPr>
            <p:nvPr/>
          </p:nvSpPr>
          <p:spPr bwMode="gray">
            <a:xfrm>
              <a:off x="3215" y="2261"/>
              <a:ext cx="1220" cy="86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ru-RU" sz="2400">
                <a:latin typeface="Times New Roman" pitchFamily="18" charset="0"/>
                <a:cs typeface="Times New Roman" pitchFamily="18" charset="0"/>
              </a:endParaRPr>
            </a:p>
          </p:txBody>
        </p:sp>
        <p:sp>
          <p:nvSpPr>
            <p:cNvPr id="15" name="Oval 14"/>
            <p:cNvSpPr>
              <a:spLocks noChangeArrowheads="1"/>
            </p:cNvSpPr>
            <p:nvPr/>
          </p:nvSpPr>
          <p:spPr bwMode="gray">
            <a:xfrm>
              <a:off x="3760" y="1335"/>
              <a:ext cx="1130" cy="78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endParaRPr lang="ru-RU" sz="2400" dirty="0">
                <a:latin typeface="Times New Roman" pitchFamily="18" charset="0"/>
                <a:cs typeface="Times New Roman" pitchFamily="18" charset="0"/>
              </a:endParaRPr>
            </a:p>
          </p:txBody>
        </p:sp>
        <p:sp>
          <p:nvSpPr>
            <p:cNvPr id="16" name="Text Box 15"/>
            <p:cNvSpPr txBox="1">
              <a:spLocks noChangeArrowheads="1"/>
            </p:cNvSpPr>
            <p:nvPr/>
          </p:nvSpPr>
          <p:spPr bwMode="gray">
            <a:xfrm>
              <a:off x="978" y="2300"/>
              <a:ext cx="1081" cy="249"/>
            </a:xfrm>
            <a:prstGeom prst="rect">
              <a:avLst/>
            </a:prstGeom>
            <a:noFill/>
            <a:ln w="9525">
              <a:noFill/>
              <a:miter lim="800000"/>
              <a:headEnd/>
              <a:tailEnd/>
            </a:ln>
            <a:effectLst/>
          </p:spPr>
          <p:txBody>
            <a:bodyPr wrap="none">
              <a:spAutoFit/>
            </a:bodyPr>
            <a:lstStyle/>
            <a:p>
              <a:pPr algn="ctr"/>
              <a:r>
                <a:rPr lang="uk-UA" sz="2400" b="1" dirty="0" smtClean="0">
                  <a:solidFill>
                    <a:schemeClr val="bg1"/>
                  </a:solidFill>
                  <a:latin typeface="Times New Roman" pitchFamily="18" charset="0"/>
                  <a:cs typeface="Times New Roman" pitchFamily="18" charset="0"/>
                </a:rPr>
                <a:t>Людський </a:t>
              </a:r>
              <a:endParaRPr lang="ru-RU" sz="2400" b="1" dirty="0">
                <a:solidFill>
                  <a:schemeClr val="bg1"/>
                </a:solidFill>
                <a:latin typeface="Times New Roman" pitchFamily="18" charset="0"/>
                <a:cs typeface="Times New Roman" pitchFamily="18" charset="0"/>
              </a:endParaRPr>
            </a:p>
          </p:txBody>
        </p:sp>
        <p:sp>
          <p:nvSpPr>
            <p:cNvPr id="17" name="Text Box 16"/>
            <p:cNvSpPr txBox="1">
              <a:spLocks noChangeArrowheads="1"/>
            </p:cNvSpPr>
            <p:nvPr/>
          </p:nvSpPr>
          <p:spPr bwMode="gray">
            <a:xfrm>
              <a:off x="1978" y="1660"/>
              <a:ext cx="1546" cy="218"/>
            </a:xfrm>
            <a:prstGeom prst="rect">
              <a:avLst/>
            </a:prstGeom>
            <a:noFill/>
            <a:ln w="9525">
              <a:noFill/>
              <a:miter lim="800000"/>
              <a:headEnd/>
              <a:tailEnd/>
            </a:ln>
            <a:effectLst/>
          </p:spPr>
          <p:txBody>
            <a:bodyPr wrap="none">
              <a:spAutoFit/>
            </a:bodyPr>
            <a:lstStyle/>
            <a:p>
              <a:pPr algn="ctr" eaLnBrk="0" hangingPunct="0"/>
              <a:r>
                <a:rPr lang="uk-UA" sz="2200" b="1" dirty="0" smtClean="0">
                  <a:solidFill>
                    <a:schemeClr val="bg1"/>
                  </a:solidFill>
                  <a:latin typeface="Times New Roman" pitchFamily="18" charset="0"/>
                  <a:cs typeface="Times New Roman" pitchFamily="18" charset="0"/>
                </a:rPr>
                <a:t>Підприємницький</a:t>
              </a:r>
              <a:endParaRPr lang="ru-RU" sz="2200" b="1" dirty="0" smtClean="0">
                <a:solidFill>
                  <a:schemeClr val="bg1"/>
                </a:solidFill>
                <a:latin typeface="Times New Roman" pitchFamily="18" charset="0"/>
                <a:cs typeface="Times New Roman" pitchFamily="18" charset="0"/>
              </a:endParaRPr>
            </a:p>
          </p:txBody>
        </p:sp>
        <p:sp>
          <p:nvSpPr>
            <p:cNvPr id="18" name="Text Box 17"/>
            <p:cNvSpPr txBox="1">
              <a:spLocks noChangeArrowheads="1"/>
            </p:cNvSpPr>
            <p:nvPr/>
          </p:nvSpPr>
          <p:spPr bwMode="gray">
            <a:xfrm>
              <a:off x="3760" y="1624"/>
              <a:ext cx="1130" cy="233"/>
            </a:xfrm>
            <a:prstGeom prst="rect">
              <a:avLst/>
            </a:prstGeom>
            <a:noFill/>
            <a:ln w="9525">
              <a:noFill/>
              <a:miter lim="800000"/>
              <a:headEnd/>
              <a:tailEnd/>
            </a:ln>
            <a:effectLst/>
          </p:spPr>
          <p:txBody>
            <a:bodyPr wrap="square">
              <a:spAutoFit/>
            </a:bodyPr>
            <a:lstStyle/>
            <a:p>
              <a:pPr algn="ctr"/>
              <a:r>
                <a:rPr lang="uk-UA" sz="2400" b="1" dirty="0" smtClean="0">
                  <a:solidFill>
                    <a:schemeClr val="bg1"/>
                  </a:solidFill>
                  <a:latin typeface="Times New Roman" pitchFamily="18" charset="0"/>
                  <a:cs typeface="Times New Roman" pitchFamily="18" charset="0"/>
                </a:rPr>
                <a:t>Природний</a:t>
              </a:r>
              <a:endParaRPr lang="ru-RU" sz="2400" b="1" dirty="0">
                <a:solidFill>
                  <a:schemeClr val="bg1"/>
                </a:solidFill>
                <a:latin typeface="Times New Roman" pitchFamily="18" charset="0"/>
                <a:cs typeface="Times New Roman" pitchFamily="18" charset="0"/>
              </a:endParaRPr>
            </a:p>
          </p:txBody>
        </p:sp>
        <p:sp>
          <p:nvSpPr>
            <p:cNvPr id="19" name="Text Box 18"/>
            <p:cNvSpPr txBox="1">
              <a:spLocks noChangeArrowheads="1"/>
            </p:cNvSpPr>
            <p:nvPr/>
          </p:nvSpPr>
          <p:spPr bwMode="gray">
            <a:xfrm>
              <a:off x="3207" y="2454"/>
              <a:ext cx="1228" cy="404"/>
            </a:xfrm>
            <a:prstGeom prst="rect">
              <a:avLst/>
            </a:prstGeom>
            <a:noFill/>
            <a:ln w="9525">
              <a:noFill/>
              <a:miter lim="800000"/>
              <a:headEnd/>
              <a:tailEnd/>
            </a:ln>
            <a:effectLst/>
          </p:spPr>
          <p:txBody>
            <a:bodyPr wrap="square">
              <a:spAutoFit/>
            </a:bodyPr>
            <a:lstStyle/>
            <a:p>
              <a:pPr algn="ctr" eaLnBrk="0" hangingPunct="0"/>
              <a:r>
                <a:rPr lang="uk-UA" sz="2300" b="1" dirty="0" err="1" smtClean="0">
                  <a:solidFill>
                    <a:schemeClr val="bg1"/>
                  </a:solidFill>
                  <a:latin typeface="Times New Roman" pitchFamily="18" charset="0"/>
                  <a:cs typeface="Times New Roman" pitchFamily="18" charset="0"/>
                </a:rPr>
                <a:t>Природно-</a:t>
              </a:r>
              <a:endParaRPr lang="uk-UA" sz="2300" b="1" dirty="0" smtClean="0">
                <a:solidFill>
                  <a:schemeClr val="bg1"/>
                </a:solidFill>
                <a:latin typeface="Times New Roman" pitchFamily="18" charset="0"/>
                <a:cs typeface="Times New Roman" pitchFamily="18" charset="0"/>
              </a:endParaRPr>
            </a:p>
            <a:p>
              <a:pPr algn="ctr" eaLnBrk="0" hangingPunct="0"/>
              <a:r>
                <a:rPr lang="uk-UA" sz="2300" b="1" dirty="0" smtClean="0">
                  <a:solidFill>
                    <a:schemeClr val="bg1"/>
                  </a:solidFill>
                  <a:latin typeface="Times New Roman" pitchFamily="18" charset="0"/>
                  <a:cs typeface="Times New Roman" pitchFamily="18" charset="0"/>
                </a:rPr>
                <a:t>техногенний</a:t>
              </a:r>
              <a:endParaRPr lang="ru-RU" sz="2300" b="1" dirty="0" smtClean="0">
                <a:solidFill>
                  <a:schemeClr val="bg1"/>
                </a:solidFill>
                <a:latin typeface="Times New Roman" pitchFamily="18" charset="0"/>
                <a:cs typeface="Times New Roman" pitchFamily="18" charset="0"/>
              </a:endParaRPr>
            </a:p>
          </p:txBody>
        </p:sp>
        <p:sp>
          <p:nvSpPr>
            <p:cNvPr id="20" name="Text Box 19"/>
            <p:cNvSpPr txBox="1">
              <a:spLocks noChangeArrowheads="1"/>
            </p:cNvSpPr>
            <p:nvPr/>
          </p:nvSpPr>
          <p:spPr bwMode="gray">
            <a:xfrm>
              <a:off x="1630" y="3032"/>
              <a:ext cx="1259" cy="249"/>
            </a:xfrm>
            <a:prstGeom prst="rect">
              <a:avLst/>
            </a:prstGeom>
            <a:noFill/>
            <a:ln w="9525">
              <a:noFill/>
              <a:miter lim="800000"/>
              <a:headEnd/>
              <a:tailEnd/>
            </a:ln>
            <a:effectLst/>
          </p:spPr>
          <p:txBody>
            <a:bodyPr wrap="none">
              <a:spAutoFit/>
            </a:bodyPr>
            <a:lstStyle/>
            <a:p>
              <a:pPr algn="ctr"/>
              <a:r>
                <a:rPr lang="uk-UA" sz="2400" b="1" dirty="0" smtClean="0">
                  <a:solidFill>
                    <a:schemeClr val="bg1"/>
                  </a:solidFill>
                  <a:latin typeface="Times New Roman" pitchFamily="18" charset="0"/>
                  <a:cs typeface="Times New Roman" pitchFamily="18" charset="0"/>
                </a:rPr>
                <a:t>Техногенний</a:t>
              </a:r>
              <a:endParaRPr lang="ru-RU" sz="2400" b="1" dirty="0">
                <a:solidFill>
                  <a:schemeClr val="bg1"/>
                </a:solidFill>
                <a:latin typeface="Times New Roman" pitchFamily="18" charset="0"/>
                <a:cs typeface="Times New Roman" pitchFamily="18" charset="0"/>
              </a:endParaRPr>
            </a:p>
          </p:txBody>
        </p:sp>
      </p:grpSp>
      <p:sp>
        <p:nvSpPr>
          <p:cNvPr id="28673" name="Rectangle 1"/>
          <p:cNvSpPr>
            <a:spLocks noChangeArrowheads="1"/>
          </p:cNvSpPr>
          <p:nvPr/>
        </p:nvSpPr>
        <p:spPr bwMode="auto">
          <a:xfrm>
            <a:off x="5309183" y="1142984"/>
            <a:ext cx="3834817" cy="30777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uk-UA" sz="1400"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за даними опитування </a:t>
            </a:r>
            <a:r>
              <a:rPr kumimoji="0" lang="en-US" sz="1400"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Market</a:t>
            </a:r>
            <a:r>
              <a:rPr kumimoji="0" lang="ru-RU" sz="1400"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a:t>
            </a:r>
            <a:r>
              <a:rPr kumimoji="0" lang="en-US" sz="1400"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Visio</a:t>
            </a:r>
            <a:r>
              <a:rPr kumimoji="0" lang="ru-RU" sz="1400"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a:t>
            </a:r>
            <a:r>
              <a:rPr kumimoji="0" lang="en-US" sz="1400" b="0" i="0" u="none" strike="noStrike" cap="none" normalizeH="0" baseline="0" dirty="0" smtClean="0">
                <a:ln>
                  <a:noFill/>
                </a:ln>
                <a:solidFill>
                  <a:schemeClr val="bg1"/>
                </a:solidFill>
                <a:effectLst/>
                <a:latin typeface="Times New Roman" pitchFamily="18" charset="0"/>
                <a:ea typeface="Lucida Sans Unicode" pitchFamily="34" charset="0"/>
                <a:cs typeface="Times New Roman" pitchFamily="18" charset="0"/>
              </a:rPr>
              <a:t>EDC</a:t>
            </a:r>
            <a:r>
              <a:rPr kumimoji="0" lang="uk-UA"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uk-UA" sz="1400" b="0" i="0" u="none" strike="noStrike" cap="none" normalizeH="0" baseline="0" dirty="0" smtClean="0">
              <a:ln>
                <a:noFill/>
              </a:ln>
              <a:solidFill>
                <a:schemeClr val="bg1"/>
              </a:solidFill>
              <a:effectLst/>
              <a:latin typeface="Arial" pitchFamily="34" charset="0"/>
            </a:endParaRPr>
          </a:p>
        </p:txBody>
      </p:sp>
      <p:pic>
        <p:nvPicPr>
          <p:cNvPr id="29" name="Содержимое 3" descr="1305694522_audit_consult_image.jpg"/>
          <p:cNvPicPr>
            <a:picLocks noChangeAspect="1"/>
          </p:cNvPicPr>
          <p:nvPr/>
        </p:nvPicPr>
        <p:blipFill>
          <a:blip r:embed="rId2" cstate="print"/>
          <a:stretch>
            <a:fillRect/>
          </a:stretch>
        </p:blipFill>
        <p:spPr>
          <a:xfrm>
            <a:off x="142844" y="1000108"/>
            <a:ext cx="2214578" cy="2000264"/>
          </a:xfrm>
          <a:prstGeom prst="rect">
            <a:avLst/>
          </a:prstGeom>
          <a:ln>
            <a:noFill/>
          </a:ln>
          <a:effectLst>
            <a:softEdge rad="112500"/>
          </a:effectLst>
        </p:spPr>
      </p:pic>
      <p:pic>
        <p:nvPicPr>
          <p:cNvPr id="30" name="Рисунок 29" descr="eco1.jpg"/>
          <p:cNvPicPr>
            <a:picLocks noChangeAspect="1"/>
          </p:cNvPicPr>
          <p:nvPr/>
        </p:nvPicPr>
        <p:blipFill>
          <a:blip r:embed="rId3" cstate="print"/>
          <a:stretch>
            <a:fillRect/>
          </a:stretch>
        </p:blipFill>
        <p:spPr>
          <a:xfrm>
            <a:off x="6500826" y="4643446"/>
            <a:ext cx="2500298" cy="2071702"/>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4414" y="0"/>
            <a:ext cx="7072362" cy="1066800"/>
          </a:xfrm>
        </p:spPr>
        <p:txBody>
          <a:bodyPr>
            <a:normAutofit fontScale="90000"/>
          </a:bodyPr>
          <a:lstStyle/>
          <a:p>
            <a:r>
              <a:rPr lang="uk-UA" dirty="0" smtClean="0">
                <a:solidFill>
                  <a:schemeClr val="accent2">
                    <a:lumMod val="60000"/>
                    <a:lumOff val="40000"/>
                  </a:schemeClr>
                </a:solidFill>
                <a:effectLst>
                  <a:reflection blurRad="6350" stA="55000" endA="300" endPos="45500" dir="5400000" sy="-100000" algn="bl" rotWithShape="0"/>
                </a:effectLst>
                <a:latin typeface="Times New Roman" pitchFamily="18" charset="0"/>
                <a:cs typeface="Times New Roman" pitchFamily="18" charset="0"/>
              </a:rPr>
              <a:t>Графічна структуру МСА 570</a:t>
            </a:r>
            <a:endParaRPr lang="uk-UA" dirty="0">
              <a:solidFill>
                <a:schemeClr val="accent2">
                  <a:lumMod val="60000"/>
                  <a:lumOff val="40000"/>
                </a:schemeClr>
              </a:solidFill>
              <a:effectLst>
                <a:reflection blurRad="6350" stA="55000" endA="300" endPos="45500" dir="5400000" sy="-100000" algn="bl" rotWithShape="0"/>
              </a:effectLst>
              <a:latin typeface="Times New Roman" pitchFamily="18" charset="0"/>
              <a:cs typeface="Times New Roman" pitchFamily="18" charset="0"/>
            </a:endParaRPr>
          </a:p>
        </p:txBody>
      </p:sp>
      <p:graphicFrame>
        <p:nvGraphicFramePr>
          <p:cNvPr id="6" name="Содержимое 10"/>
          <p:cNvGraphicFramePr>
            <a:graphicFrameLocks noGrp="1"/>
          </p:cNvGraphicFramePr>
          <p:nvPr>
            <p:ph idx="1"/>
          </p:nvPr>
        </p:nvGraphicFramePr>
        <p:xfrm>
          <a:off x="0" y="1357298"/>
          <a:ext cx="7924800" cy="491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descr="raskrutka_saita.jpg"/>
          <p:cNvPicPr>
            <a:picLocks noChangeAspect="1"/>
          </p:cNvPicPr>
          <p:nvPr/>
        </p:nvPicPr>
        <p:blipFill>
          <a:blip r:embed="rId7" cstate="print"/>
          <a:stretch>
            <a:fillRect/>
          </a:stretch>
        </p:blipFill>
        <p:spPr>
          <a:xfrm>
            <a:off x="7302509" y="5476882"/>
            <a:ext cx="1841491" cy="1381118"/>
          </a:xfrm>
          <a:prstGeom prst="rect">
            <a:avLst/>
          </a:prstGeom>
          <a:ln>
            <a:noFill/>
          </a:ln>
          <a:effectLst>
            <a:softEdge rad="112500"/>
          </a:effectLst>
        </p:spPr>
      </p:pic>
      <p:pic>
        <p:nvPicPr>
          <p:cNvPr id="8" name="Picture 2" descr="http://www.dallaslife.org/wp-content/uploads/2013/04/Audit-Photo.jpg"/>
          <p:cNvPicPr>
            <a:picLocks noChangeAspect="1" noChangeArrowheads="1"/>
          </p:cNvPicPr>
          <p:nvPr/>
        </p:nvPicPr>
        <p:blipFill>
          <a:blip r:embed="rId8" cstate="print"/>
          <a:srcRect/>
          <a:stretch>
            <a:fillRect/>
          </a:stretch>
        </p:blipFill>
        <p:spPr bwMode="auto">
          <a:xfrm>
            <a:off x="0" y="0"/>
            <a:ext cx="1363663" cy="1214437"/>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SEO-audit-web-saitov.png"/>
          <p:cNvPicPr>
            <a:picLocks noChangeAspect="1"/>
          </p:cNvPicPr>
          <p:nvPr/>
        </p:nvPicPr>
        <p:blipFill>
          <a:blip r:embed="rId3" cstate="print"/>
          <a:stretch>
            <a:fillRect/>
          </a:stretch>
        </p:blipFill>
        <p:spPr>
          <a:xfrm>
            <a:off x="8001024" y="5715024"/>
            <a:ext cx="1142976" cy="1142976"/>
          </a:xfrm>
          <a:prstGeom prst="rect">
            <a:avLst/>
          </a:prstGeom>
        </p:spPr>
      </p:pic>
      <p:sp>
        <p:nvSpPr>
          <p:cNvPr id="2" name="Заголовок 1"/>
          <p:cNvSpPr>
            <a:spLocks noGrp="1"/>
          </p:cNvSpPr>
          <p:nvPr>
            <p:ph type="title"/>
          </p:nvPr>
        </p:nvSpPr>
        <p:spPr>
          <a:xfrm>
            <a:off x="0" y="0"/>
            <a:ext cx="9144000" cy="1285860"/>
          </a:xfrm>
        </p:spPr>
        <p:style>
          <a:lnRef idx="1">
            <a:schemeClr val="accent2"/>
          </a:lnRef>
          <a:fillRef idx="2">
            <a:schemeClr val="accent2"/>
          </a:fillRef>
          <a:effectRef idx="1">
            <a:schemeClr val="accent2"/>
          </a:effectRef>
          <a:fontRef idx="minor">
            <a:schemeClr val="dk1"/>
          </a:fontRef>
        </p:style>
        <p:txBody>
          <a:bodyPr>
            <a:noAutofit/>
          </a:bodyPr>
          <a:lstStyle/>
          <a:p>
            <a:pPr indent="457200"/>
            <a:r>
              <a:rPr lang="uk-UA" sz="2200" dirty="0" smtClean="0">
                <a:effectLst>
                  <a:reflection blurRad="6350" stA="55000" endA="300" endPos="45500" dir="5400000" sy="-100000" algn="bl" rotWithShape="0"/>
                </a:effectLst>
                <a:latin typeface="Times New Roman" pitchFamily="18" charset="0"/>
                <a:cs typeface="Times New Roman" pitchFamily="18" charset="0"/>
              </a:rPr>
              <a:t>	Фінансові події та обставини, які здатні </a:t>
            </a:r>
            <a:br>
              <a:rPr lang="uk-UA" sz="2200" dirty="0" smtClean="0">
                <a:effectLst>
                  <a:reflection blurRad="6350" stA="55000" endA="300" endPos="45500" dir="5400000" sy="-100000" algn="bl" rotWithShape="0"/>
                </a:effectLst>
                <a:latin typeface="Times New Roman" pitchFamily="18" charset="0"/>
                <a:cs typeface="Times New Roman" pitchFamily="18" charset="0"/>
              </a:rPr>
            </a:br>
            <a:r>
              <a:rPr lang="uk-UA" sz="2200" dirty="0" smtClean="0">
                <a:effectLst>
                  <a:reflection blurRad="6350" stA="55000" endA="300" endPos="45500" dir="5400000" sy="-100000" algn="bl" rotWithShape="0"/>
                </a:effectLst>
                <a:latin typeface="Times New Roman" pitchFamily="18" charset="0"/>
                <a:cs typeface="Times New Roman" pitchFamily="18" charset="0"/>
              </a:rPr>
              <a:t> породжувати сумніви щодо припущення</a:t>
            </a:r>
            <a:br>
              <a:rPr lang="uk-UA" sz="2200" dirty="0" smtClean="0">
                <a:effectLst>
                  <a:reflection blurRad="6350" stA="55000" endA="300" endPos="45500" dir="5400000" sy="-100000" algn="bl" rotWithShape="0"/>
                </a:effectLst>
                <a:latin typeface="Times New Roman" pitchFamily="18" charset="0"/>
                <a:cs typeface="Times New Roman" pitchFamily="18" charset="0"/>
              </a:rPr>
            </a:br>
            <a:r>
              <a:rPr lang="uk-UA" sz="2200" dirty="0" smtClean="0">
                <a:effectLst>
                  <a:reflection blurRad="6350" stA="55000" endA="300" endPos="45500" dir="5400000" sy="-100000" algn="bl" rotWithShape="0"/>
                </a:effectLst>
                <a:latin typeface="Times New Roman" pitchFamily="18" charset="0"/>
                <a:cs typeface="Times New Roman" pitchFamily="18" charset="0"/>
              </a:rPr>
              <a:t> про безперервність діяльності підприємства</a:t>
            </a:r>
            <a:endParaRPr lang="ru-RU" sz="2200" dirty="0">
              <a:effectLst>
                <a:reflection blurRad="6350" stA="55000" endA="300" endPos="45500" dir="5400000" sy="-100000" algn="bl" rotWithShape="0"/>
              </a:effectLst>
              <a:latin typeface="Times New Roman" pitchFamily="18" charset="0"/>
              <a:cs typeface="Times New Roman" pitchFamily="18" charset="0"/>
            </a:endParaRPr>
          </a:p>
        </p:txBody>
      </p:sp>
      <p:sp>
        <p:nvSpPr>
          <p:cNvPr id="6" name="Содержимое 5"/>
          <p:cNvSpPr>
            <a:spLocks noGrp="1"/>
          </p:cNvSpPr>
          <p:nvPr>
            <p:ph idx="1"/>
          </p:nvPr>
        </p:nvSpPr>
        <p:spPr>
          <a:xfrm>
            <a:off x="142844" y="1428712"/>
            <a:ext cx="8358246" cy="5429288"/>
          </a:xfrm>
        </p:spPr>
        <p:txBody>
          <a:bodyPr>
            <a:noAutofit/>
          </a:bodyPr>
          <a:lstStyle/>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від’ємне значення чистих активів або невиконання встановлених вимог у відношенні чистих активів;</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наявність залучених позик з фіксованим строком, погашення яких наближається, за відсутності реальних перспектив пролонгації чи погашення; або надмірна залежність від короткострокових позик для фінансування довгострокових активів;</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ознаки скасування фінансової допомоги кредиторами;</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суттєві операційні збитки або значне зменшення вартості активів, що використовується для генерування грошових потоків;</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заборгованість з виплати або припинення виплати дивідендів;</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нездатність погашати кредиторську заборгованість в належні терміни;</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економічно нераціональні боргові зобов'язання;</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труднощі з дотриманням умов договору про позику;</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зміна схеми оплати товару (виконаних робіт, наданих послуг) постачальникам на умовах комерційного кредиту або розстрочки платежу у порівнянні з розрахунками в міру поставки товару (виконання робіт, надання послуг);</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нездатність забезпечити фінансування розвитку діяльності чи отримати фінансування для розробки нових основних продуктів або здійснення інших важливих інвестицій;</a:t>
            </a:r>
            <a:endParaRPr lang="ru-RU" sz="1600" dirty="0" smtClean="0">
              <a:solidFill>
                <a:schemeClr val="accent2">
                  <a:lumMod val="60000"/>
                  <a:lumOff val="40000"/>
                </a:schemeClr>
              </a:solidFill>
              <a:latin typeface="Times New Roman" pitchFamily="18" charset="0"/>
              <a:cs typeface="Times New Roman" pitchFamily="18" charset="0"/>
            </a:endParaRPr>
          </a:p>
          <a:p>
            <a:pPr marL="0" lvl="0" indent="457200" algn="just">
              <a:spcBef>
                <a:spcPts val="0"/>
              </a:spcBef>
              <a:spcAft>
                <a:spcPts val="600"/>
              </a:spcAft>
              <a:buFont typeface="Wingdings" pitchFamily="2" charset="2"/>
              <a:buChar char="v"/>
            </a:pPr>
            <a:r>
              <a:rPr lang="uk-UA" sz="1600" dirty="0" smtClean="0">
                <a:solidFill>
                  <a:schemeClr val="accent2">
                    <a:lumMod val="60000"/>
                    <a:lumOff val="40000"/>
                  </a:schemeClr>
                </a:solidFill>
                <a:latin typeface="Times New Roman" pitchFamily="18" charset="0"/>
                <a:cs typeface="Times New Roman" pitchFamily="18" charset="0"/>
              </a:rPr>
              <a:t>ознаки банкрутства, встановлені вітчизняним законодавством.</a:t>
            </a:r>
            <a:endParaRPr lang="ru-RU" sz="1600" dirty="0" smtClean="0">
              <a:solidFill>
                <a:schemeClr val="accent2">
                  <a:lumMod val="60000"/>
                  <a:lumOff val="40000"/>
                </a:schemeClr>
              </a:solidFill>
              <a:latin typeface="Times New Roman" pitchFamily="18" charset="0"/>
              <a:cs typeface="Times New Roman" pitchFamily="18" charset="0"/>
            </a:endParaRPr>
          </a:p>
        </p:txBody>
      </p:sp>
      <p:pic>
        <p:nvPicPr>
          <p:cNvPr id="10" name="Рисунок 9" descr="s1_377219_26 (1).jpg"/>
          <p:cNvPicPr>
            <a:picLocks noChangeAspect="1"/>
          </p:cNvPicPr>
          <p:nvPr/>
        </p:nvPicPr>
        <p:blipFill>
          <a:blip r:embed="rId4" cstate="print"/>
          <a:stretch>
            <a:fillRect/>
          </a:stretch>
        </p:blipFill>
        <p:spPr>
          <a:xfrm>
            <a:off x="0" y="0"/>
            <a:ext cx="1357290" cy="128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bussiness.gif"/>
          <p:cNvPicPr>
            <a:picLocks noChangeAspect="1"/>
          </p:cNvPicPr>
          <p:nvPr/>
        </p:nvPicPr>
        <p:blipFill>
          <a:blip r:embed="rId5" cstate="print"/>
          <a:stretch>
            <a:fillRect/>
          </a:stretch>
        </p:blipFill>
        <p:spPr>
          <a:xfrm>
            <a:off x="7715272" y="0"/>
            <a:ext cx="1428728" cy="128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85860"/>
          </a:xfrm>
        </p:spPr>
        <p:style>
          <a:lnRef idx="0">
            <a:schemeClr val="accent2"/>
          </a:lnRef>
          <a:fillRef idx="3">
            <a:schemeClr val="accent2"/>
          </a:fillRef>
          <a:effectRef idx="3">
            <a:schemeClr val="accent2"/>
          </a:effectRef>
          <a:fontRef idx="minor">
            <a:schemeClr val="lt1"/>
          </a:fontRef>
        </p:style>
        <p:txBody>
          <a:bodyPr>
            <a:noAutofit/>
          </a:bodyPr>
          <a:lstStyle/>
          <a:p>
            <a:r>
              <a:rPr lang="uk-UA" sz="2600" dirty="0" smtClean="0">
                <a:solidFill>
                  <a:schemeClr val="tx1"/>
                </a:solidFill>
                <a:effectLst>
                  <a:reflection blurRad="6350" stA="55000" endA="300" endPos="45500" dir="5400000" sy="-100000" algn="bl" rotWithShape="0"/>
                </a:effectLst>
                <a:latin typeface="Times New Roman" pitchFamily="18" charset="0"/>
                <a:cs typeface="Times New Roman" pitchFamily="18" charset="0"/>
              </a:rPr>
              <a:t>Операційні події та обставини, які здатні породжувати сумніви щодо припущення про безперервність діяльності підприємства</a:t>
            </a:r>
            <a:endParaRPr lang="ru-RU" sz="2600" dirty="0">
              <a:solidFill>
                <a:schemeClr val="tx1"/>
              </a:solidFill>
              <a:effectLst>
                <a:reflection blurRad="6350" stA="55000" endA="300" endPos="45500" dir="5400000" sy="-100000" algn="bl" rotWithShape="0"/>
              </a:effectLst>
              <a:latin typeface="Times New Roman" pitchFamily="18" charset="0"/>
              <a:cs typeface="Times New Roman" pitchFamily="18" charset="0"/>
            </a:endParaRPr>
          </a:p>
        </p:txBody>
      </p:sp>
      <p:pic>
        <p:nvPicPr>
          <p:cNvPr id="4" name="Содержимое 3" descr="Открытая книга на столе на фоне расплывчатого изображения книжных полок."/>
          <p:cNvPicPr>
            <a:picLocks noGrp="1" noChangeAspect="1"/>
          </p:cNvPicPr>
          <p:nvPr>
            <p:ph idx="1"/>
          </p:nvPr>
        </p:nvPicPr>
        <p:blipFill>
          <a:blip r:embed="rId2" cstate="print">
            <a:extLst>
              <a:ext uri="{28A0092B-C50C-407E-A947-70E740481C1C}">
                <a14:useLocalDpi xmlns:a14="http://schemas.microsoft.com/office/drawing/2010/main" val="0"/>
              </a:ext>
            </a:extLst>
          </a:blip>
          <a:srcRect l="8890" r="8890"/>
          <a:stretch>
            <a:fillRect/>
          </a:stretch>
        </p:blipFill>
        <p:spPr>
          <a:xfrm>
            <a:off x="142844" y="2071678"/>
            <a:ext cx="3429024" cy="3286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817" name="Rectangle 1"/>
          <p:cNvSpPr>
            <a:spLocks noChangeArrowheads="1"/>
          </p:cNvSpPr>
          <p:nvPr/>
        </p:nvSpPr>
        <p:spPr bwMode="auto">
          <a:xfrm>
            <a:off x="3857620" y="1601892"/>
            <a:ext cx="464347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ts val="600"/>
              </a:spcBef>
              <a:spcAft>
                <a:spcPts val="600"/>
              </a:spcAft>
              <a:buClrTx/>
              <a:buSzTx/>
              <a:buFont typeface="Wingdings" pitchFamily="2" charset="2"/>
              <a:buChar char="v"/>
              <a:tabLst>
                <a:tab pos="244475" algn="l"/>
              </a:tabLst>
            </a:pPr>
            <a:r>
              <a:rPr kumimoji="0" lang="uk-UA" sz="16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наміри управлінського персоналу щодо ліквідації підприємства або припинення фінансово-господарських операції;</a:t>
            </a:r>
            <a:endParaRPr kumimoji="0" lang="ru-RU" sz="1600" b="1" i="0" u="none" strike="noStrike" cap="none" normalizeH="0" baseline="0" dirty="0" smtClean="0">
              <a:ln>
                <a:noFill/>
              </a:ln>
              <a:solidFill>
                <a:schemeClr val="accent2">
                  <a:lumMod val="60000"/>
                  <a:lumOff val="4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ts val="600"/>
              </a:spcBef>
              <a:spcAft>
                <a:spcPts val="600"/>
              </a:spcAft>
              <a:buClrTx/>
              <a:buSzTx/>
              <a:buFont typeface="Wingdings" pitchFamily="2" charset="2"/>
              <a:buChar char="v"/>
              <a:tabLst>
                <a:tab pos="244475" algn="l"/>
              </a:tabLst>
            </a:pPr>
            <a:r>
              <a:rPr kumimoji="0" lang="uk-UA" sz="16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звільнення провідного управлінського персоналу без належної його заміни;</a:t>
            </a:r>
            <a:endParaRPr kumimoji="0" lang="ru-RU" sz="1600" b="1" i="0" u="none" strike="noStrike" cap="none" normalizeH="0" baseline="0" dirty="0" smtClean="0">
              <a:ln>
                <a:noFill/>
              </a:ln>
              <a:solidFill>
                <a:schemeClr val="accent2">
                  <a:lumMod val="60000"/>
                  <a:lumOff val="4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ts val="600"/>
              </a:spcBef>
              <a:spcAft>
                <a:spcPts val="600"/>
              </a:spcAft>
              <a:buClrTx/>
              <a:buSzTx/>
              <a:buFont typeface="Wingdings" pitchFamily="2" charset="2"/>
              <a:buChar char="v"/>
              <a:tabLst>
                <a:tab pos="244475" algn="l"/>
              </a:tabLst>
            </a:pPr>
            <a:r>
              <a:rPr kumimoji="0" lang="uk-UA" sz="16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втрата основного ринку збуту, основного клієнта (клієнтів), права привілею, ліцензії або основного постачальника (постачальників);</a:t>
            </a:r>
            <a:endParaRPr kumimoji="0" lang="ru-RU" sz="1600" b="1" i="0" u="none" strike="noStrike" cap="none" normalizeH="0" baseline="0" dirty="0" smtClean="0">
              <a:ln>
                <a:noFill/>
              </a:ln>
              <a:solidFill>
                <a:schemeClr val="accent2">
                  <a:lumMod val="60000"/>
                  <a:lumOff val="4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ts val="600"/>
              </a:spcBef>
              <a:spcAft>
                <a:spcPts val="600"/>
              </a:spcAft>
              <a:buClrTx/>
              <a:buSzTx/>
              <a:buFont typeface="Wingdings" pitchFamily="2" charset="2"/>
              <a:buChar char="v"/>
              <a:tabLst>
                <a:tab pos="244475" algn="l"/>
              </a:tabLst>
            </a:pPr>
            <a:r>
              <a:rPr kumimoji="0" lang="uk-UA" sz="16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проблеми з трудовими ресурсами або нестача важливих ресурсів;</a:t>
            </a:r>
            <a:endParaRPr kumimoji="0" lang="ru-RU" sz="1600" b="1" i="0" u="none" strike="noStrike" cap="none" normalizeH="0" baseline="0" dirty="0" smtClean="0">
              <a:ln>
                <a:noFill/>
              </a:ln>
              <a:solidFill>
                <a:schemeClr val="accent2">
                  <a:lumMod val="60000"/>
                  <a:lumOff val="4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ts val="600"/>
              </a:spcBef>
              <a:spcAft>
                <a:spcPts val="600"/>
              </a:spcAft>
              <a:buClrTx/>
              <a:buSzTx/>
              <a:buFont typeface="Wingdings" pitchFamily="2" charset="2"/>
              <a:buChar char="v"/>
              <a:tabLst>
                <a:tab pos="244475" algn="l"/>
              </a:tabLst>
            </a:pPr>
            <a:r>
              <a:rPr kumimoji="0" lang="uk-UA" sz="16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суттєва залежність від успішного виконання конкретного проекту; </a:t>
            </a:r>
            <a:endParaRPr kumimoji="0" lang="ru-RU" sz="1600" b="1" i="0" u="none" strike="noStrike" cap="none" normalizeH="0" baseline="0" dirty="0" smtClean="0">
              <a:ln>
                <a:noFill/>
              </a:ln>
              <a:solidFill>
                <a:schemeClr val="accent2">
                  <a:lumMod val="60000"/>
                  <a:lumOff val="4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ts val="600"/>
              </a:spcBef>
              <a:spcAft>
                <a:spcPts val="600"/>
              </a:spcAft>
              <a:buClrTx/>
              <a:buSzTx/>
              <a:buFont typeface="Wingdings" pitchFamily="2" charset="2"/>
              <a:buChar char="v"/>
              <a:tabLst>
                <a:tab pos="244475" algn="l"/>
              </a:tabLst>
            </a:pPr>
            <a:r>
              <a:rPr kumimoji="0" lang="uk-UA" sz="16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суттєвий обсяг продажу сировини і матеріалів, порівняно з обсягом виручки від реалізації продукції (робіт, послуг), або перевищує його;</a:t>
            </a:r>
            <a:endParaRPr kumimoji="0" lang="uk-UA" sz="1600" b="1" i="0" u="none" strike="noStrike" cap="none" normalizeH="0" baseline="0" dirty="0" smtClean="0">
              <a:ln>
                <a:noFill/>
              </a:ln>
              <a:solidFill>
                <a:schemeClr val="accent2">
                  <a:lumMod val="60000"/>
                  <a:lumOff val="40000"/>
                </a:schemeClr>
              </a:solidFill>
              <a:effectLst/>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85860"/>
          </a:xfrm>
        </p:spPr>
        <p:style>
          <a:lnRef idx="1">
            <a:schemeClr val="accent2"/>
          </a:lnRef>
          <a:fillRef idx="2">
            <a:schemeClr val="accent2"/>
          </a:fillRef>
          <a:effectRef idx="1">
            <a:schemeClr val="accent2"/>
          </a:effectRef>
          <a:fontRef idx="minor">
            <a:schemeClr val="dk1"/>
          </a:fontRef>
        </p:style>
        <p:txBody>
          <a:bodyPr>
            <a:noAutofit/>
          </a:bodyPr>
          <a:lstStyle/>
          <a:p>
            <a:r>
              <a:rPr lang="uk-UA" sz="2800" dirty="0" smtClean="0">
                <a:effectLst>
                  <a:reflection blurRad="6350" stA="55000" endA="300" endPos="45500" dir="5400000" sy="-100000" algn="bl" rotWithShape="0"/>
                </a:effectLst>
                <a:latin typeface="Times New Roman" pitchFamily="18" charset="0"/>
                <a:cs typeface="Times New Roman" pitchFamily="18" charset="0"/>
              </a:rPr>
              <a:t>Інші події та обставини, які здатні породжувати сумніви щодо припущення про безперервність діяльності підприємства</a:t>
            </a:r>
            <a:endParaRPr lang="ru-RU" sz="2800" dirty="0">
              <a:effectLst>
                <a:reflection blurRad="6350" stA="55000" endA="300" endPos="45500" dir="5400000" sy="-100000" algn="bl" rotWithShape="0"/>
              </a:effectLst>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00034" y="1643050"/>
          <a:ext cx="7924800" cy="378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descr="268591.jpeg"/>
          <p:cNvPicPr>
            <a:picLocks noChangeAspect="1"/>
          </p:cNvPicPr>
          <p:nvPr/>
        </p:nvPicPr>
        <p:blipFill>
          <a:blip r:embed="rId8" cstate="print"/>
          <a:stretch>
            <a:fillRect/>
          </a:stretch>
        </p:blipFill>
        <p:spPr>
          <a:xfrm>
            <a:off x="500034" y="5429264"/>
            <a:ext cx="1838314" cy="1216984"/>
          </a:xfrm>
          <a:prstGeom prst="rect">
            <a:avLst/>
          </a:prstGeom>
          <a:ln>
            <a:noFill/>
          </a:ln>
          <a:effectLst>
            <a:softEdge rad="112500"/>
          </a:effectLst>
        </p:spPr>
      </p:pic>
      <p:pic>
        <p:nvPicPr>
          <p:cNvPr id="7" name="Рисунок 6" descr="fin-management.jpg"/>
          <p:cNvPicPr>
            <a:picLocks noChangeAspect="1"/>
          </p:cNvPicPr>
          <p:nvPr/>
        </p:nvPicPr>
        <p:blipFill>
          <a:blip r:embed="rId9" cstate="print"/>
          <a:stretch>
            <a:fillRect/>
          </a:stretch>
        </p:blipFill>
        <p:spPr>
          <a:xfrm>
            <a:off x="3214678" y="5429264"/>
            <a:ext cx="2132080" cy="1279205"/>
          </a:xfrm>
          <a:prstGeom prst="rect">
            <a:avLst/>
          </a:prstGeom>
          <a:ln>
            <a:noFill/>
          </a:ln>
          <a:effectLst>
            <a:softEdge rad="112500"/>
          </a:effectLst>
        </p:spPr>
      </p:pic>
      <p:pic>
        <p:nvPicPr>
          <p:cNvPr id="8" name="Рисунок 7" descr="00000031.jpg"/>
          <p:cNvPicPr>
            <a:picLocks noChangeAspect="1"/>
          </p:cNvPicPr>
          <p:nvPr/>
        </p:nvPicPr>
        <p:blipFill>
          <a:blip r:embed="rId10" cstate="print"/>
          <a:stretch>
            <a:fillRect/>
          </a:stretch>
        </p:blipFill>
        <p:spPr>
          <a:xfrm>
            <a:off x="6143636" y="5429264"/>
            <a:ext cx="1714512" cy="128588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TS010241389">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52E504-0C65-4A68-8323-859DD7936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2016</Words>
  <Application>Microsoft Office PowerPoint</Application>
  <PresentationFormat>Экран (4:3)</PresentationFormat>
  <Paragraphs>219</Paragraphs>
  <Slides>23</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Lucida Sans Unicode</vt:lpstr>
      <vt:lpstr>Times New Roman</vt:lpstr>
      <vt:lpstr>Wingdings</vt:lpstr>
      <vt:lpstr>TS010241389</vt:lpstr>
      <vt:lpstr>Презентация PowerPoint</vt:lpstr>
      <vt:lpstr>Презентация PowerPoint</vt:lpstr>
      <vt:lpstr>Основні питаннями для аудиторської оцінки принципу безперервності</vt:lpstr>
      <vt:lpstr>Презентация PowerPoint</vt:lpstr>
      <vt:lpstr>Класифікація переривників  (загроз безперервності) бізнесу </vt:lpstr>
      <vt:lpstr>Графічна структуру МСА 570</vt:lpstr>
      <vt:lpstr> Фінансові події та обставини, які здатні   породжувати сумніви щодо припущення  про безперервність діяльності підприємства</vt:lpstr>
      <vt:lpstr>Операційні події та обставини, які здатні породжувати сумніви щодо припущення про безперервність діяльності підприємства</vt:lpstr>
      <vt:lpstr>Інші події та обставини, які здатні породжувати сумніви щодо припущення про безперервність діяльності підприємства</vt:lpstr>
      <vt:lpstr>Зовнішні чинники впливу на кризовий стан підприємства</vt:lpstr>
      <vt:lpstr>Внутрішні чинники впливу на кризовий стан підприємства</vt:lpstr>
      <vt:lpstr>Основні обов’язки аудитора згідно з МСА 570</vt:lpstr>
      <vt:lpstr>Презентация PowerPoint</vt:lpstr>
      <vt:lpstr>Дії аудиторів №1</vt:lpstr>
      <vt:lpstr>Дії аудиторів №2</vt:lpstr>
      <vt:lpstr>Оцінка прогнозів, підготовлених управлінським персоналом</vt:lpstr>
      <vt:lpstr>Дії аудиторів № 3</vt:lpstr>
      <vt:lpstr>Додаткові процедури аудиту для оцінки безперервності діяльності підприємства</vt:lpstr>
      <vt:lpstr>Обставини, які вимагатимуть від аудитора зміни думки в аудиторському висновку</vt:lpstr>
      <vt:lpstr>Презентация PowerPoint</vt:lpstr>
      <vt:lpstr>Презентация PowerPoint</vt:lpstr>
      <vt:lpstr>Питання відповідальності аудитора</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2013-10-30T07:59:10Z</dcterms:created>
  <dcterms:modified xsi:type="dcterms:W3CDTF">2019-03-10T22:57:22Z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TC102413899990</vt:lpwstr>
  </property>
</Properties>
</file>