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2" r:id="rId6"/>
    <p:sldId id="267" r:id="rId7"/>
    <p:sldId id="263" r:id="rId8"/>
    <p:sldId id="268" r:id="rId9"/>
    <p:sldId id="264" r:id="rId10"/>
    <p:sldId id="265" r:id="rId11"/>
    <p:sldId id="266" r:id="rId12"/>
    <p:sldId id="270" r:id="rId13"/>
    <p:sldId id="271" r:id="rId14"/>
    <p:sldId id="315" r:id="rId15"/>
    <p:sldId id="275" r:id="rId16"/>
    <p:sldId id="274" r:id="rId17"/>
    <p:sldId id="273" r:id="rId18"/>
    <p:sldId id="272" r:id="rId19"/>
    <p:sldId id="276" r:id="rId20"/>
    <p:sldId id="277" r:id="rId21"/>
    <p:sldId id="278" r:id="rId22"/>
    <p:sldId id="279" r:id="rId23"/>
    <p:sldId id="280" r:id="rId24"/>
    <p:sldId id="281" r:id="rId25"/>
    <p:sldId id="301" r:id="rId26"/>
    <p:sldId id="284" r:id="rId27"/>
    <p:sldId id="302" r:id="rId28"/>
    <p:sldId id="303" r:id="rId29"/>
    <p:sldId id="304" r:id="rId30"/>
    <p:sldId id="305" r:id="rId31"/>
    <p:sldId id="286" r:id="rId32"/>
    <p:sldId id="288" r:id="rId33"/>
    <p:sldId id="289" r:id="rId34"/>
    <p:sldId id="290" r:id="rId35"/>
    <p:sldId id="306" r:id="rId36"/>
    <p:sldId id="307" r:id="rId37"/>
    <p:sldId id="308" r:id="rId38"/>
    <p:sldId id="309" r:id="rId39"/>
    <p:sldId id="310" r:id="rId40"/>
    <p:sldId id="311" r:id="rId41"/>
    <p:sldId id="291" r:id="rId42"/>
    <p:sldId id="312" r:id="rId43"/>
    <p:sldId id="313" r:id="rId44"/>
    <p:sldId id="292" r:id="rId45"/>
    <p:sldId id="314" r:id="rId46"/>
    <p:sldId id="293" r:id="rId47"/>
    <p:sldId id="294" r:id="rId48"/>
    <p:sldId id="295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  <a:srgbClr val="B2FEEC"/>
    <a:srgbClr val="CBFBDB"/>
    <a:srgbClr val="E5FFFC"/>
    <a:srgbClr val="E5FEFF"/>
    <a:srgbClr val="009900"/>
    <a:srgbClr val="669900"/>
    <a:srgbClr val="006600"/>
    <a:srgbClr val="33CC33"/>
    <a:srgbClr val="8AF9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17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245C7-6FC7-4EEE-A3A1-EBD09CE43AB6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9A12-4695-4AB6-8246-58B6ED37693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245C7-6FC7-4EEE-A3A1-EBD09CE43AB6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9A12-4695-4AB6-8246-58B6ED3769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245C7-6FC7-4EEE-A3A1-EBD09CE43AB6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9A12-4695-4AB6-8246-58B6ED3769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245C7-6FC7-4EEE-A3A1-EBD09CE43AB6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9A12-4695-4AB6-8246-58B6ED3769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245C7-6FC7-4EEE-A3A1-EBD09CE43AB6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9A12-4695-4AB6-8246-58B6ED37693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245C7-6FC7-4EEE-A3A1-EBD09CE43AB6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9A12-4695-4AB6-8246-58B6ED3769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245C7-6FC7-4EEE-A3A1-EBD09CE43AB6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9A12-4695-4AB6-8246-58B6ED376935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245C7-6FC7-4EEE-A3A1-EBD09CE43AB6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9A12-4695-4AB6-8246-58B6ED3769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245C7-6FC7-4EEE-A3A1-EBD09CE43AB6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9A12-4695-4AB6-8246-58B6ED3769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245C7-6FC7-4EEE-A3A1-EBD09CE43AB6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9A12-4695-4AB6-8246-58B6ED376935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245C7-6FC7-4EEE-A3A1-EBD09CE43AB6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F9A12-4695-4AB6-8246-58B6ED3769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5BF245C7-6FC7-4EEE-A3A1-EBD09CE43AB6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F3F9A12-4695-4AB6-8246-58B6ED37693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14.png"/><Relationship Id="rId4" Type="http://schemas.openxmlformats.org/officeDocument/2006/relationships/image" Target="../media/image3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93324" y="3015796"/>
            <a:ext cx="7488832" cy="19442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1042" y="476672"/>
            <a:ext cx="7543800" cy="4151704"/>
          </a:xfrm>
        </p:spPr>
        <p:txBody>
          <a:bodyPr/>
          <a:lstStyle/>
          <a:p>
            <a:pPr algn="ctr"/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44" y="0"/>
            <a:ext cx="7670596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31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720080"/>
          </a:xfrm>
          <a:gradFill flip="none" rotWithShape="1">
            <a:gsLst>
              <a:gs pos="0">
                <a:srgbClr val="DDEBCF"/>
              </a:gs>
              <a:gs pos="33000">
                <a:srgbClr val="9CB86E"/>
              </a:gs>
              <a:gs pos="100000">
                <a:srgbClr val="156B13"/>
              </a:gs>
            </a:gsLst>
            <a:lin ang="2700000" scaled="1"/>
            <a:tileRect/>
          </a:gra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НМПА </a:t>
            </a:r>
            <a:r>
              <a:rPr lang="ru-RU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можуть</a:t>
            </a:r>
            <a:r>
              <a:rPr lang="ru-RU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допомогти</a:t>
            </a:r>
            <a:r>
              <a:rPr lang="ru-RU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 аудитору в:</a:t>
            </a:r>
            <a:endParaRPr lang="ru-RU" sz="3600" b="1" dirty="0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5327476" y="3789040"/>
            <a:ext cx="3649548" cy="28803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rgbClr val="669900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dirty="0">
                <a:solidFill>
                  <a:schemeClr val="tx1"/>
                </a:solidFill>
                <a:ea typeface="Times New Roman"/>
              </a:rPr>
              <a:t>судженні щодо дій у відповідь на оцінені ризики, включаючи судження, які процедури можуть виявитися прийнятними за обставин </a:t>
            </a:r>
            <a:r>
              <a:rPr lang="uk-UA" dirty="0" smtClean="0">
                <a:solidFill>
                  <a:schemeClr val="tx1"/>
                </a:solidFill>
                <a:ea typeface="Times New Roman"/>
              </a:rPr>
              <a:t>завдання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179512" y="1700808"/>
            <a:ext cx="3600400" cy="273630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rgbClr val="669900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spcAft>
                <a:spcPts val="0"/>
              </a:spcAft>
              <a:buNone/>
            </a:pPr>
            <a:r>
              <a:rPr lang="uk-UA" dirty="0">
                <a:solidFill>
                  <a:schemeClr val="tx1"/>
                </a:solidFill>
                <a:ea typeface="Times New Roman"/>
              </a:rPr>
              <a:t>отриманні розуміння обставин суб’єкта господарювання під час судження щодо ідентифікації й оцінки ризиків суттєвого викривлення</a:t>
            </a:r>
            <a:endParaRPr lang="ru-RU" dirty="0">
              <a:solidFill>
                <a:schemeClr val="tx1"/>
              </a:solidFill>
              <a:ea typeface="Times New Roman"/>
            </a:endParaRPr>
          </a:p>
        </p:txBody>
      </p:sp>
      <p:sp>
        <p:nvSpPr>
          <p:cNvPr id="8" name="Нашивка 7"/>
          <p:cNvSpPr/>
          <p:nvPr/>
        </p:nvSpPr>
        <p:spPr>
          <a:xfrm rot="5400000">
            <a:off x="1713085" y="671291"/>
            <a:ext cx="612068" cy="1230942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Нашивка 10"/>
          <p:cNvSpPr/>
          <p:nvPr/>
        </p:nvSpPr>
        <p:spPr>
          <a:xfrm rot="5400000">
            <a:off x="6846216" y="2696663"/>
            <a:ext cx="612068" cy="1230942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0" name="Picture 2" descr="http://kitsman.info/wp-content/uploads/2016/12/5-4-400x2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686176"/>
            <a:ext cx="3456384" cy="187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maker-site.ru/images/get-clients-m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1061226"/>
            <a:ext cx="3240361" cy="176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02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792088"/>
          </a:xfrm>
          <a:gradFill flip="none" rotWithShape="1">
            <a:gsLst>
              <a:gs pos="0">
                <a:srgbClr val="DDEBCF"/>
              </a:gs>
              <a:gs pos="33000">
                <a:srgbClr val="9CB86E"/>
              </a:gs>
              <a:gs pos="100000">
                <a:srgbClr val="156B13"/>
              </a:gs>
            </a:gsLst>
            <a:lin ang="2700000" scaled="1"/>
            <a:tileRect/>
          </a:gra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/>
          </a:bodyPr>
          <a:lstStyle/>
          <a:p>
            <a:pPr algn="ctr"/>
            <a:r>
              <a:rPr lang="uk-UA" sz="4000" b="1" dirty="0">
                <a:solidFill>
                  <a:srgbClr val="000000"/>
                </a:solidFill>
                <a:latin typeface="Times New Roman"/>
                <a:ea typeface="Times New Roman"/>
              </a:rPr>
              <a:t>РМСАНВ може також публікувати</a:t>
            </a:r>
            <a:endParaRPr lang="ru-RU" sz="4000" b="1" dirty="0"/>
          </a:p>
        </p:txBody>
      </p:sp>
      <p:sp>
        <p:nvSpPr>
          <p:cNvPr id="3" name="Штриховая стрелка вправо 2"/>
          <p:cNvSpPr/>
          <p:nvPr/>
        </p:nvSpPr>
        <p:spPr>
          <a:xfrm rot="5400000">
            <a:off x="2705491" y="2101989"/>
            <a:ext cx="3600401" cy="1501894"/>
          </a:xfrm>
          <a:prstGeom prst="stripedRightArrow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2489468" y="4725144"/>
            <a:ext cx="4032448" cy="172819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rgbClr val="669900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spcAft>
                <a:spcPts val="0"/>
              </a:spcAft>
              <a:buNone/>
            </a:pPr>
            <a:r>
              <a:rPr lang="ru-RU" sz="2800" dirty="0" err="1">
                <a:solidFill>
                  <a:srgbClr val="000000"/>
                </a:solidFill>
                <a:ea typeface="Times New Roman"/>
              </a:rPr>
              <a:t>Нотатки</a:t>
            </a:r>
            <a:r>
              <a:rPr lang="ru-RU" sz="2800" dirty="0">
                <a:solidFill>
                  <a:srgbClr val="000000"/>
                </a:solidFill>
                <a:ea typeface="Times New Roman"/>
              </a:rPr>
              <a:t> з </a:t>
            </a:r>
            <a:r>
              <a:rPr lang="ru-RU" sz="2800" dirty="0" err="1">
                <a:solidFill>
                  <a:srgbClr val="000000"/>
                </a:solidFill>
                <a:ea typeface="Times New Roman"/>
              </a:rPr>
              <a:t>міжнародної</a:t>
            </a:r>
            <a:r>
              <a:rPr lang="ru-RU" sz="2800" dirty="0">
                <a:solidFill>
                  <a:srgbClr val="000000"/>
                </a:solidFill>
                <a:ea typeface="Times New Roman"/>
              </a:rPr>
              <a:t> практики </a:t>
            </a:r>
            <a:r>
              <a:rPr lang="ru-RU" sz="2800" dirty="0" err="1">
                <a:solidFill>
                  <a:srgbClr val="000000"/>
                </a:solidFill>
                <a:ea typeface="Times New Roman"/>
              </a:rPr>
              <a:t>огляду</a:t>
            </a:r>
            <a:r>
              <a:rPr lang="ru-RU" sz="2800" dirty="0">
                <a:solidFill>
                  <a:srgbClr val="000000"/>
                </a:solidFill>
                <a:ea typeface="Times New Roman"/>
              </a:rPr>
              <a:t> (НМПО)</a:t>
            </a:r>
            <a:endParaRPr lang="ru-RU" sz="2800" dirty="0">
              <a:ea typeface="Times New Roman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561686" y="1988840"/>
            <a:ext cx="4176464" cy="172819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rgbClr val="669900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spcAft>
                <a:spcPts val="0"/>
              </a:spcAft>
              <a:buNone/>
            </a:pPr>
            <a:r>
              <a:rPr lang="ru-RU" sz="2800" dirty="0" err="1">
                <a:solidFill>
                  <a:srgbClr val="000000"/>
                </a:solidFill>
                <a:ea typeface="Times New Roman"/>
              </a:rPr>
              <a:t>Нотатки</a:t>
            </a:r>
            <a:r>
              <a:rPr lang="ru-RU" sz="2800" dirty="0">
                <a:solidFill>
                  <a:srgbClr val="000000"/>
                </a:solidFill>
                <a:ea typeface="Times New Roman"/>
              </a:rPr>
              <a:t> з </a:t>
            </a:r>
            <a:r>
              <a:rPr lang="ru-RU" sz="2800" dirty="0" err="1">
                <a:solidFill>
                  <a:srgbClr val="000000"/>
                </a:solidFill>
                <a:ea typeface="Times New Roman"/>
              </a:rPr>
              <a:t>міжнародної</a:t>
            </a:r>
            <a:r>
              <a:rPr lang="ru-RU" sz="2800" dirty="0">
                <a:solidFill>
                  <a:srgbClr val="000000"/>
                </a:solidFill>
                <a:ea typeface="Times New Roman"/>
              </a:rPr>
              <a:t> практики </a:t>
            </a:r>
            <a:r>
              <a:rPr lang="ru-RU" sz="2800" dirty="0" err="1">
                <a:solidFill>
                  <a:srgbClr val="000000"/>
                </a:solidFill>
                <a:ea typeface="Times New Roman"/>
              </a:rPr>
              <a:t>завдань</a:t>
            </a:r>
            <a:r>
              <a:rPr lang="ru-RU" sz="2800" dirty="0">
                <a:solidFill>
                  <a:srgbClr val="000000"/>
                </a:solidFill>
                <a:ea typeface="Times New Roman"/>
              </a:rPr>
              <a:t> з </a:t>
            </a:r>
            <a:r>
              <a:rPr lang="ru-RU" sz="2800" dirty="0" err="1">
                <a:solidFill>
                  <a:srgbClr val="000000"/>
                </a:solidFill>
                <a:ea typeface="Times New Roman"/>
              </a:rPr>
              <a:t>надання</a:t>
            </a:r>
            <a:r>
              <a:rPr lang="ru-RU" sz="28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800" dirty="0" err="1">
                <a:solidFill>
                  <a:srgbClr val="000000"/>
                </a:solidFill>
                <a:ea typeface="Times New Roman"/>
              </a:rPr>
              <a:t>впевненості</a:t>
            </a:r>
            <a:r>
              <a:rPr lang="ru-RU" sz="2800" dirty="0">
                <a:solidFill>
                  <a:srgbClr val="000000"/>
                </a:solidFill>
                <a:ea typeface="Times New Roman"/>
              </a:rPr>
              <a:t> (НМПЗНВ)</a:t>
            </a:r>
            <a:endParaRPr lang="ru-RU" sz="2800" dirty="0">
              <a:ea typeface="Times New Roman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382980" y="1988840"/>
            <a:ext cx="3960440" cy="172819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rgbClr val="669900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spcAft>
                <a:spcPts val="0"/>
              </a:spcAft>
              <a:buNone/>
            </a:pPr>
            <a:r>
              <a:rPr lang="ru-RU" sz="2800" dirty="0" err="1">
                <a:solidFill>
                  <a:srgbClr val="000000"/>
                </a:solidFill>
                <a:ea typeface="Times New Roman"/>
              </a:rPr>
              <a:t>Нотатки</a:t>
            </a:r>
            <a:r>
              <a:rPr lang="ru-RU" sz="2800" dirty="0">
                <a:solidFill>
                  <a:srgbClr val="000000"/>
                </a:solidFill>
                <a:ea typeface="Times New Roman"/>
              </a:rPr>
              <a:t> з </a:t>
            </a:r>
            <a:r>
              <a:rPr lang="ru-RU" sz="2800" dirty="0" err="1">
                <a:solidFill>
                  <a:srgbClr val="000000"/>
                </a:solidFill>
                <a:ea typeface="Times New Roman"/>
              </a:rPr>
              <a:t>міжнародної</a:t>
            </a:r>
            <a:r>
              <a:rPr lang="ru-RU" sz="2800" dirty="0">
                <a:solidFill>
                  <a:srgbClr val="000000"/>
                </a:solidFill>
                <a:ea typeface="Times New Roman"/>
              </a:rPr>
              <a:t> практики </a:t>
            </a:r>
            <a:r>
              <a:rPr lang="ru-RU" sz="2800" dirty="0" err="1">
                <a:solidFill>
                  <a:srgbClr val="000000"/>
                </a:solidFill>
                <a:ea typeface="Times New Roman"/>
              </a:rPr>
              <a:t>супутніх</a:t>
            </a:r>
            <a:r>
              <a:rPr lang="ru-RU" sz="28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800" dirty="0" err="1">
                <a:solidFill>
                  <a:srgbClr val="000000"/>
                </a:solidFill>
                <a:ea typeface="Times New Roman"/>
              </a:rPr>
              <a:t>послуг</a:t>
            </a:r>
            <a:r>
              <a:rPr lang="ru-RU" sz="2800" dirty="0">
                <a:solidFill>
                  <a:srgbClr val="000000"/>
                </a:solidFill>
                <a:ea typeface="Times New Roman"/>
              </a:rPr>
              <a:t> (НМПСП)</a:t>
            </a:r>
            <a:endParaRPr lang="ru-RU" sz="2800" dirty="0">
              <a:ea typeface="Times New Roman"/>
            </a:endParaRPr>
          </a:p>
        </p:txBody>
      </p:sp>
      <p:sp>
        <p:nvSpPr>
          <p:cNvPr id="15" name="Штриховая стрелка вправо 14"/>
          <p:cNvSpPr/>
          <p:nvPr/>
        </p:nvSpPr>
        <p:spPr>
          <a:xfrm rot="5400000">
            <a:off x="6253874" y="695570"/>
            <a:ext cx="792089" cy="1501894"/>
          </a:xfrm>
          <a:prstGeom prst="stripedRightArrow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Штриховая стрелка вправо 19"/>
          <p:cNvSpPr/>
          <p:nvPr/>
        </p:nvSpPr>
        <p:spPr>
          <a:xfrm rot="5400000">
            <a:off x="1938800" y="697833"/>
            <a:ext cx="792089" cy="1501894"/>
          </a:xfrm>
          <a:prstGeom prst="stripedRightArrow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02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388" y="188640"/>
            <a:ext cx="8856984" cy="903842"/>
          </a:xfrm>
          <a:gradFill flip="none" rotWithShape="1">
            <a:gsLst>
              <a:gs pos="0">
                <a:srgbClr val="DDEBCF"/>
              </a:gs>
              <a:gs pos="33000">
                <a:srgbClr val="9CB86E"/>
              </a:gs>
              <a:gs pos="100000">
                <a:srgbClr val="156B13"/>
              </a:gs>
            </a:gsLst>
            <a:lin ang="2700000" scaled="1"/>
            <a:tileRect/>
          </a:gra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Autofit/>
          </a:bodyPr>
          <a:lstStyle/>
          <a:p>
            <a:pPr algn="ctr"/>
            <a:r>
              <a:rPr lang="ru-RU" sz="2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Застосування</a:t>
            </a:r>
            <a:r>
              <a:rPr lang="ru-RU" sz="26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стандартів</a:t>
            </a:r>
            <a:r>
              <a:rPr lang="ru-RU" sz="2600" b="1" dirty="0">
                <a:solidFill>
                  <a:srgbClr val="000000"/>
                </a:solidFill>
                <a:latin typeface="Times New Roman"/>
                <a:ea typeface="Times New Roman"/>
              </a:rPr>
              <a:t> контролю </a:t>
            </a:r>
            <a:r>
              <a:rPr lang="ru-RU" sz="2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якості</a:t>
            </a:r>
            <a:r>
              <a:rPr lang="ru-RU" sz="2600" b="1" dirty="0">
                <a:solidFill>
                  <a:srgbClr val="000000"/>
                </a:solidFill>
                <a:latin typeface="Times New Roman"/>
                <a:ea typeface="Times New Roman"/>
              </a:rPr>
              <a:t>, аудиту, </a:t>
            </a:r>
            <a:r>
              <a:rPr lang="ru-RU" sz="2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огляду</a:t>
            </a:r>
            <a:r>
              <a:rPr lang="ru-RU" sz="2600" b="1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ru-RU" sz="2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іншого</a:t>
            </a:r>
            <a:r>
              <a:rPr lang="ru-RU" sz="26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надання</a:t>
            </a:r>
            <a:r>
              <a:rPr lang="ru-RU" sz="26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впевненості</a:t>
            </a:r>
            <a:r>
              <a:rPr lang="ru-RU" sz="2600" b="1" dirty="0">
                <a:solidFill>
                  <a:srgbClr val="000000"/>
                </a:solidFill>
                <a:latin typeface="Times New Roman"/>
                <a:ea typeface="Times New Roman"/>
              </a:rPr>
              <a:t> та </a:t>
            </a:r>
            <a:r>
              <a:rPr lang="ru-RU" sz="2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супутніх</a:t>
            </a:r>
            <a:r>
              <a:rPr lang="ru-RU" sz="26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послуг</a:t>
            </a:r>
            <a:r>
              <a:rPr lang="ru-RU" sz="2600" b="1" dirty="0">
                <a:solidFill>
                  <a:srgbClr val="000000"/>
                </a:solidFill>
                <a:latin typeface="Times New Roman"/>
                <a:ea typeface="Times New Roman"/>
              </a:rPr>
              <a:t> в </a:t>
            </a:r>
            <a:r>
              <a:rPr lang="ru-RU" sz="2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Україні</a:t>
            </a:r>
            <a:r>
              <a:rPr lang="ru-RU" sz="2600" b="1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ru-RU" sz="2600" b="1" dirty="0"/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182915" y="2139692"/>
            <a:ext cx="3813021" cy="460167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rgbClr val="669900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spcAft>
                <a:spcPts val="0"/>
              </a:spcAft>
              <a:buNone/>
            </a:pPr>
            <a:r>
              <a:rPr lang="uk-UA" sz="2200" dirty="0" smtClean="0">
                <a:solidFill>
                  <a:schemeClr val="tx1"/>
                </a:solidFill>
                <a:ea typeface="Times New Roman"/>
              </a:rPr>
              <a:t>Рішення </a:t>
            </a:r>
            <a:r>
              <a:rPr lang="uk-UA" sz="2200" dirty="0">
                <a:solidFill>
                  <a:schemeClr val="tx1"/>
                </a:solidFill>
                <a:ea typeface="Times New Roman"/>
              </a:rPr>
              <a:t>«Про можливість застосування Міжнародних стандартів контролю якості, аудиту, огляду, іншого надання впевненості та супутніх послуг, видання 2015 року до дати офіційного затвердження українського перекладу цього видання </a:t>
            </a:r>
            <a:r>
              <a:rPr lang="uk-UA" sz="2200" dirty="0" smtClean="0">
                <a:solidFill>
                  <a:schemeClr val="tx1"/>
                </a:solidFill>
                <a:ea typeface="Times New Roman"/>
              </a:rPr>
              <a:t>Аудиторською </a:t>
            </a:r>
            <a:r>
              <a:rPr lang="uk-UA" sz="2200" dirty="0">
                <a:solidFill>
                  <a:schemeClr val="tx1"/>
                </a:solidFill>
                <a:ea typeface="Times New Roman"/>
              </a:rPr>
              <a:t>палатою України» від </a:t>
            </a:r>
            <a:r>
              <a:rPr lang="uk-UA" sz="2200" dirty="0" smtClean="0">
                <a:solidFill>
                  <a:schemeClr val="tx1"/>
                </a:solidFill>
                <a:ea typeface="Times New Roman"/>
              </a:rPr>
              <a:t>26.01.2017 р. </a:t>
            </a:r>
          </a:p>
          <a:p>
            <a:pPr indent="0" algn="ctr">
              <a:spcAft>
                <a:spcPts val="0"/>
              </a:spcAft>
              <a:buNone/>
            </a:pPr>
            <a:r>
              <a:rPr lang="uk-UA" sz="2200" dirty="0" smtClean="0">
                <a:solidFill>
                  <a:schemeClr val="tx1"/>
                </a:solidFill>
                <a:ea typeface="Times New Roman"/>
              </a:rPr>
              <a:t>№ </a:t>
            </a:r>
            <a:r>
              <a:rPr lang="uk-UA" sz="2200" dirty="0">
                <a:solidFill>
                  <a:schemeClr val="tx1"/>
                </a:solidFill>
                <a:ea typeface="Times New Roman"/>
              </a:rPr>
              <a:t>338/8 м. Київ</a:t>
            </a:r>
            <a:endParaRPr lang="ru-RU" sz="2200" dirty="0">
              <a:solidFill>
                <a:schemeClr val="tx1"/>
              </a:solidFill>
              <a:ea typeface="Times New Roman"/>
            </a:endParaRPr>
          </a:p>
        </p:txBody>
      </p:sp>
      <p:sp>
        <p:nvSpPr>
          <p:cNvPr id="8" name="Нашивка 7"/>
          <p:cNvSpPr/>
          <p:nvPr/>
        </p:nvSpPr>
        <p:spPr>
          <a:xfrm rot="5400000">
            <a:off x="1785093" y="1071077"/>
            <a:ext cx="612068" cy="1230942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4368796" y="4005064"/>
            <a:ext cx="612068" cy="1230942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5234930" y="2996952"/>
            <a:ext cx="3680370" cy="374441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rgbClr val="669900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spcAft>
                <a:spcPts val="0"/>
              </a:spcAft>
              <a:buNone/>
            </a:pPr>
            <a:r>
              <a:rPr lang="ru-RU" sz="2200" dirty="0">
                <a:solidFill>
                  <a:schemeClr val="tx1"/>
                </a:solidFill>
                <a:ea typeface="Times New Roman"/>
              </a:rPr>
              <a:t>АПУ дозволила </a:t>
            </a:r>
            <a:r>
              <a:rPr lang="ru-RU" sz="2200" dirty="0" err="1">
                <a:solidFill>
                  <a:schemeClr val="tx1"/>
                </a:solidFill>
                <a:ea typeface="Times New Roman"/>
              </a:rPr>
              <a:t>аудиторським</a:t>
            </a:r>
            <a:r>
              <a:rPr lang="ru-RU" sz="2200" dirty="0">
                <a:solidFill>
                  <a:schemeClr val="tx1"/>
                </a:solidFill>
                <a:ea typeface="Times New Roman"/>
              </a:rPr>
              <a:t> </a:t>
            </a:r>
            <a:r>
              <a:rPr lang="ru-RU" sz="2200" dirty="0" err="1">
                <a:solidFill>
                  <a:schemeClr val="tx1"/>
                </a:solidFill>
                <a:ea typeface="Times New Roman"/>
              </a:rPr>
              <a:t>фірмам</a:t>
            </a:r>
            <a:r>
              <a:rPr lang="ru-RU" sz="2200" dirty="0">
                <a:solidFill>
                  <a:schemeClr val="tx1"/>
                </a:solidFill>
                <a:ea typeface="Times New Roman"/>
              </a:rPr>
              <a:t> та аудиторам, за </a:t>
            </a:r>
            <a:r>
              <a:rPr lang="ru-RU" sz="2200" dirty="0" err="1">
                <a:solidFill>
                  <a:schemeClr val="tx1"/>
                </a:solidFill>
                <a:ea typeface="Times New Roman"/>
              </a:rPr>
              <a:t>наявності</a:t>
            </a:r>
            <a:r>
              <a:rPr lang="ru-RU" sz="2200" dirty="0">
                <a:solidFill>
                  <a:schemeClr val="tx1"/>
                </a:solidFill>
                <a:ea typeface="Times New Roman"/>
              </a:rPr>
              <a:t> </a:t>
            </a:r>
            <a:r>
              <a:rPr lang="ru-RU" sz="2200" dirty="0" err="1">
                <a:solidFill>
                  <a:schemeClr val="tx1"/>
                </a:solidFill>
                <a:ea typeface="Times New Roman"/>
              </a:rPr>
              <a:t>ініціативи</a:t>
            </a:r>
            <a:r>
              <a:rPr lang="ru-RU" sz="2200" dirty="0">
                <a:solidFill>
                  <a:schemeClr val="tx1"/>
                </a:solidFill>
                <a:ea typeface="Times New Roman"/>
              </a:rPr>
              <a:t> та/</a:t>
            </a:r>
            <a:r>
              <a:rPr lang="ru-RU" sz="2200" dirty="0" err="1">
                <a:solidFill>
                  <a:schemeClr val="tx1"/>
                </a:solidFill>
                <a:ea typeface="Times New Roman"/>
              </a:rPr>
              <a:t>чи</a:t>
            </a:r>
            <a:r>
              <a:rPr lang="ru-RU" sz="2200" dirty="0">
                <a:solidFill>
                  <a:schemeClr val="tx1"/>
                </a:solidFill>
                <a:ea typeface="Times New Roman"/>
              </a:rPr>
              <a:t> </a:t>
            </a:r>
            <a:r>
              <a:rPr lang="ru-RU" sz="2200" dirty="0" err="1">
                <a:solidFill>
                  <a:schemeClr val="tx1"/>
                </a:solidFill>
                <a:ea typeface="Times New Roman"/>
              </a:rPr>
              <a:t>згоди</a:t>
            </a:r>
            <a:r>
              <a:rPr lang="ru-RU" sz="2200" dirty="0">
                <a:solidFill>
                  <a:schemeClr val="tx1"/>
                </a:solidFill>
                <a:ea typeface="Times New Roman"/>
              </a:rPr>
              <a:t> </a:t>
            </a:r>
            <a:r>
              <a:rPr lang="ru-RU" sz="2200" dirty="0" err="1">
                <a:solidFill>
                  <a:schemeClr val="tx1"/>
                </a:solidFill>
                <a:ea typeface="Times New Roman"/>
              </a:rPr>
              <a:t>замовників</a:t>
            </a:r>
            <a:r>
              <a:rPr lang="ru-RU" sz="2200" dirty="0">
                <a:solidFill>
                  <a:schemeClr val="tx1"/>
                </a:solidFill>
                <a:ea typeface="Times New Roman"/>
              </a:rPr>
              <a:t> аудиту, </a:t>
            </a:r>
            <a:r>
              <a:rPr lang="ru-RU" sz="2200" dirty="0" err="1">
                <a:solidFill>
                  <a:schemeClr val="tx1"/>
                </a:solidFill>
                <a:ea typeface="Times New Roman"/>
              </a:rPr>
              <a:t>добровільне</a:t>
            </a:r>
            <a:r>
              <a:rPr lang="ru-RU" sz="2200" dirty="0">
                <a:solidFill>
                  <a:schemeClr val="tx1"/>
                </a:solidFill>
                <a:ea typeface="Times New Roman"/>
              </a:rPr>
              <a:t> </a:t>
            </a:r>
            <a:r>
              <a:rPr lang="ru-RU" sz="2200" dirty="0" err="1">
                <a:solidFill>
                  <a:schemeClr val="tx1"/>
                </a:solidFill>
                <a:ea typeface="Times New Roman"/>
              </a:rPr>
              <a:t>застосування</a:t>
            </a:r>
            <a:r>
              <a:rPr lang="ru-RU" sz="2200" dirty="0">
                <a:solidFill>
                  <a:schemeClr val="tx1"/>
                </a:solidFill>
                <a:ea typeface="Times New Roman"/>
              </a:rPr>
              <a:t> </a:t>
            </a:r>
            <a:r>
              <a:rPr lang="ru-RU" sz="2200" dirty="0" err="1">
                <a:solidFill>
                  <a:schemeClr val="tx1"/>
                </a:solidFill>
                <a:ea typeface="Times New Roman"/>
              </a:rPr>
              <a:t>Міжнародних</a:t>
            </a:r>
            <a:r>
              <a:rPr lang="ru-RU" sz="2200" dirty="0">
                <a:solidFill>
                  <a:schemeClr val="tx1"/>
                </a:solidFill>
                <a:ea typeface="Times New Roman"/>
              </a:rPr>
              <a:t> </a:t>
            </a:r>
            <a:r>
              <a:rPr lang="ru-RU" sz="2200" dirty="0" err="1">
                <a:solidFill>
                  <a:schemeClr val="tx1"/>
                </a:solidFill>
                <a:ea typeface="Times New Roman"/>
              </a:rPr>
              <a:t>стандартів</a:t>
            </a:r>
            <a:r>
              <a:rPr lang="ru-RU" sz="2200" dirty="0">
                <a:solidFill>
                  <a:schemeClr val="tx1"/>
                </a:solidFill>
                <a:ea typeface="Times New Roman"/>
              </a:rPr>
              <a:t> контролю </a:t>
            </a:r>
            <a:r>
              <a:rPr lang="ru-RU" sz="2200" dirty="0" err="1">
                <a:solidFill>
                  <a:schemeClr val="tx1"/>
                </a:solidFill>
                <a:ea typeface="Times New Roman"/>
              </a:rPr>
              <a:t>якості</a:t>
            </a:r>
            <a:r>
              <a:rPr lang="ru-RU" sz="2200" dirty="0">
                <a:solidFill>
                  <a:schemeClr val="tx1"/>
                </a:solidFill>
                <a:ea typeface="Times New Roman"/>
              </a:rPr>
              <a:t>, аудиту, </a:t>
            </a:r>
            <a:r>
              <a:rPr lang="ru-RU" sz="2200" dirty="0" err="1">
                <a:solidFill>
                  <a:schemeClr val="tx1"/>
                </a:solidFill>
                <a:ea typeface="Times New Roman"/>
              </a:rPr>
              <a:t>огляду</a:t>
            </a:r>
            <a:r>
              <a:rPr lang="ru-RU" sz="2200" dirty="0">
                <a:solidFill>
                  <a:schemeClr val="tx1"/>
                </a:solidFill>
                <a:ea typeface="Times New Roman"/>
              </a:rPr>
              <a:t>, </a:t>
            </a:r>
            <a:r>
              <a:rPr lang="ru-RU" sz="2200" dirty="0" err="1">
                <a:solidFill>
                  <a:schemeClr val="tx1"/>
                </a:solidFill>
                <a:ea typeface="Times New Roman"/>
              </a:rPr>
              <a:t>іншого</a:t>
            </a:r>
            <a:r>
              <a:rPr lang="ru-RU" sz="2200" dirty="0">
                <a:solidFill>
                  <a:schemeClr val="tx1"/>
                </a:solidFill>
                <a:ea typeface="Times New Roman"/>
              </a:rPr>
              <a:t> </a:t>
            </a:r>
            <a:r>
              <a:rPr lang="ru-RU" sz="2200" dirty="0" err="1">
                <a:solidFill>
                  <a:schemeClr val="tx1"/>
                </a:solidFill>
                <a:ea typeface="Times New Roman"/>
              </a:rPr>
              <a:t>надання</a:t>
            </a:r>
            <a:r>
              <a:rPr lang="ru-RU" sz="2200" dirty="0">
                <a:solidFill>
                  <a:schemeClr val="tx1"/>
                </a:solidFill>
                <a:ea typeface="Times New Roman"/>
              </a:rPr>
              <a:t> </a:t>
            </a:r>
            <a:r>
              <a:rPr lang="ru-RU" sz="2200" dirty="0" err="1">
                <a:solidFill>
                  <a:schemeClr val="tx1"/>
                </a:solidFill>
                <a:ea typeface="Times New Roman"/>
              </a:rPr>
              <a:t>впевненості</a:t>
            </a:r>
            <a:r>
              <a:rPr lang="ru-RU" sz="2200" dirty="0">
                <a:solidFill>
                  <a:schemeClr val="tx1"/>
                </a:solidFill>
                <a:ea typeface="Times New Roman"/>
              </a:rPr>
              <a:t> та </a:t>
            </a:r>
            <a:r>
              <a:rPr lang="ru-RU" sz="2200" dirty="0" err="1">
                <a:solidFill>
                  <a:schemeClr val="tx1"/>
                </a:solidFill>
                <a:ea typeface="Times New Roman"/>
              </a:rPr>
              <a:t>супутніх</a:t>
            </a:r>
            <a:r>
              <a:rPr lang="ru-RU" sz="2200" dirty="0">
                <a:solidFill>
                  <a:schemeClr val="tx1"/>
                </a:solidFill>
                <a:ea typeface="Times New Roman"/>
              </a:rPr>
              <a:t> </a:t>
            </a:r>
            <a:r>
              <a:rPr lang="ru-RU" sz="2200" dirty="0" err="1">
                <a:solidFill>
                  <a:schemeClr val="tx1"/>
                </a:solidFill>
                <a:ea typeface="Times New Roman"/>
              </a:rPr>
              <a:t>послуг</a:t>
            </a:r>
            <a:endParaRPr lang="ru-RU" sz="2200" dirty="0">
              <a:solidFill>
                <a:schemeClr val="tx1"/>
              </a:solidFill>
              <a:ea typeface="Times New Roman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4830" y="1272503"/>
            <a:ext cx="4328442" cy="14401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300" dirty="0" err="1"/>
              <a:t>видання</a:t>
            </a:r>
            <a:r>
              <a:rPr lang="ru-RU" sz="2300" dirty="0"/>
              <a:t> 2015 року, яке </a:t>
            </a:r>
            <a:r>
              <a:rPr lang="ru-RU" sz="2300" dirty="0" err="1"/>
              <a:t>оприлюднено</a:t>
            </a:r>
            <a:r>
              <a:rPr lang="ru-RU" sz="2300" dirty="0"/>
              <a:t> на веб-</a:t>
            </a:r>
            <a:r>
              <a:rPr lang="ru-RU" sz="2300" dirty="0" err="1"/>
              <a:t>сайті</a:t>
            </a:r>
            <a:r>
              <a:rPr lang="ru-RU" sz="2300" dirty="0"/>
              <a:t> Ради з </a:t>
            </a:r>
            <a:r>
              <a:rPr lang="ru-RU" sz="2300" dirty="0" err="1"/>
              <a:t>Міжнародних</a:t>
            </a:r>
            <a:r>
              <a:rPr lang="ru-RU" sz="2300" dirty="0"/>
              <a:t> </a:t>
            </a:r>
            <a:r>
              <a:rPr lang="ru-RU" sz="2300" dirty="0" err="1"/>
              <a:t>стандартів</a:t>
            </a:r>
            <a:r>
              <a:rPr lang="ru-RU" sz="2300" dirty="0"/>
              <a:t> аудита та </a:t>
            </a:r>
            <a:r>
              <a:rPr lang="ru-RU" sz="2300" dirty="0" err="1"/>
              <a:t>надання</a:t>
            </a:r>
            <a:r>
              <a:rPr lang="ru-RU" sz="2300" dirty="0"/>
              <a:t> </a:t>
            </a:r>
            <a:r>
              <a:rPr lang="ru-RU" sz="2300" dirty="0" err="1"/>
              <a:t>впевненості</a:t>
            </a:r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val="277847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1296144"/>
          </a:xfrm>
          <a:gradFill flip="none" rotWithShape="1">
            <a:gsLst>
              <a:gs pos="0">
                <a:srgbClr val="DDEBCF"/>
              </a:gs>
              <a:gs pos="33000">
                <a:srgbClr val="9CB86E"/>
              </a:gs>
              <a:gs pos="100000">
                <a:srgbClr val="156B13"/>
              </a:gs>
            </a:gsLst>
            <a:lin ang="2700000" scaled="1"/>
            <a:tileRect/>
          </a:gra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/>
          </a:bodyPr>
          <a:lstStyle/>
          <a:p>
            <a:pPr algn="ctr"/>
            <a:r>
              <a:rPr lang="ru-RU" sz="3600" b="1" dirty="0" err="1">
                <a:latin typeface="Times New Roman"/>
                <a:ea typeface="Times New Roman"/>
              </a:rPr>
              <a:t>Міжнародна</a:t>
            </a:r>
            <a:r>
              <a:rPr lang="ru-RU" sz="3600" b="1" dirty="0">
                <a:latin typeface="Times New Roman"/>
                <a:ea typeface="Times New Roman"/>
              </a:rPr>
              <a:t> концептуальна основа </a:t>
            </a:r>
            <a:r>
              <a:rPr lang="ru-RU" sz="3600" b="1" dirty="0" err="1">
                <a:latin typeface="Times New Roman"/>
                <a:ea typeface="Times New Roman"/>
              </a:rPr>
              <a:t>завдань</a:t>
            </a:r>
            <a:r>
              <a:rPr lang="ru-RU" sz="3600" b="1" dirty="0">
                <a:latin typeface="Times New Roman"/>
                <a:ea typeface="Times New Roman"/>
              </a:rPr>
              <a:t> з </a:t>
            </a:r>
            <a:r>
              <a:rPr lang="ru-RU" sz="3600" b="1" dirty="0" err="1">
                <a:latin typeface="Times New Roman"/>
                <a:ea typeface="Times New Roman"/>
              </a:rPr>
              <a:t>надання</a:t>
            </a:r>
            <a:r>
              <a:rPr lang="ru-RU" sz="3600" b="1" dirty="0">
                <a:latin typeface="Times New Roman"/>
                <a:ea typeface="Times New Roman"/>
              </a:rPr>
              <a:t> </a:t>
            </a:r>
            <a:r>
              <a:rPr lang="ru-RU" sz="3600" b="1" dirty="0" err="1">
                <a:latin typeface="Times New Roman"/>
                <a:ea typeface="Times New Roman"/>
              </a:rPr>
              <a:t>впевненості</a:t>
            </a:r>
            <a:endParaRPr lang="ru-RU" sz="3600" b="1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555776" y="2057460"/>
            <a:ext cx="6419056" cy="86409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72A0FF"/>
              </a:buClr>
              <a:buNone/>
            </a:pPr>
            <a:r>
              <a:rPr lang="uk-UA" sz="1800" b="1" dirty="0" smtClean="0">
                <a:solidFill>
                  <a:srgbClr val="000000"/>
                </a:solidFill>
                <a:ea typeface="Times New Roman"/>
              </a:rPr>
              <a:t>Концептуальна </a:t>
            </a:r>
            <a:r>
              <a:rPr lang="uk-UA" sz="1800" b="1" dirty="0">
                <a:solidFill>
                  <a:srgbClr val="000000"/>
                </a:solidFill>
                <a:ea typeface="Times New Roman"/>
              </a:rPr>
              <a:t>основа стосується завдань з надання впевненості, які виконуються практикуючими фахівцями</a:t>
            </a:r>
            <a:endParaRPr lang="ru-RU" sz="1800" b="1" dirty="0">
              <a:solidFill>
                <a:srgbClr val="C1C1C1"/>
              </a:solidFill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6184786" y="1460093"/>
            <a:ext cx="2790046" cy="450050"/>
          </a:xfrm>
          <a:prstGeom prst="rect">
            <a:avLst/>
          </a:prstGeom>
          <a:gradFill flip="none" rotWithShape="1">
            <a:gsLst>
              <a:gs pos="0">
                <a:srgbClr val="99CC00">
                  <a:tint val="66000"/>
                  <a:satMod val="160000"/>
                </a:srgbClr>
              </a:gs>
              <a:gs pos="50000">
                <a:srgbClr val="99CC00">
                  <a:tint val="44500"/>
                  <a:satMod val="160000"/>
                </a:srgbClr>
              </a:gs>
              <a:gs pos="100000">
                <a:srgbClr val="99CC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72A0FF"/>
              </a:buClr>
              <a:buNone/>
            </a:pPr>
            <a:r>
              <a:rPr lang="uk-UA" b="1" dirty="0">
                <a:solidFill>
                  <a:srgbClr val="000000"/>
                </a:solidFill>
                <a:ea typeface="Times New Roman"/>
              </a:rPr>
              <a:t>Стислий огляд </a:t>
            </a:r>
            <a:endParaRPr lang="ru-RU" dirty="0">
              <a:solidFill>
                <a:srgbClr val="C1C1C1"/>
              </a:solidFill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162502" y="2182049"/>
            <a:ext cx="1713384" cy="61491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Clr>
                <a:srgbClr val="72A0FF"/>
              </a:buClr>
              <a:buNone/>
            </a:pPr>
            <a:r>
              <a:rPr lang="ru-RU" sz="2800" b="1" dirty="0" err="1" smtClean="0">
                <a:solidFill>
                  <a:schemeClr val="tx1"/>
                </a:solidFill>
                <a:ea typeface="Times New Roman"/>
              </a:rPr>
              <a:t>Вступ</a:t>
            </a:r>
            <a:endParaRPr lang="ru-RU" sz="2800" b="1" dirty="0">
              <a:solidFill>
                <a:schemeClr val="tx1"/>
              </a:solidFill>
              <a:ea typeface="Times New Roman"/>
            </a:endParaRPr>
          </a:p>
        </p:txBody>
      </p:sp>
      <p:sp>
        <p:nvSpPr>
          <p:cNvPr id="3" name="Стрелка вправо с вырезом 2"/>
          <p:cNvSpPr/>
          <p:nvPr/>
        </p:nvSpPr>
        <p:spPr>
          <a:xfrm>
            <a:off x="2016394" y="2290599"/>
            <a:ext cx="432048" cy="4320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2547794" y="3112844"/>
            <a:ext cx="6419056" cy="16123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72A0FF"/>
              </a:buClr>
              <a:buNone/>
            </a:pPr>
            <a:r>
              <a:rPr lang="uk-UA" sz="1800" b="1" dirty="0">
                <a:solidFill>
                  <a:srgbClr val="000000"/>
                </a:solidFill>
                <a:ea typeface="Times New Roman"/>
              </a:rPr>
              <a:t>О</a:t>
            </a:r>
            <a:r>
              <a:rPr lang="uk-UA" sz="1800" b="1" dirty="0" smtClean="0">
                <a:solidFill>
                  <a:srgbClr val="000000"/>
                </a:solidFill>
                <a:ea typeface="Times New Roman"/>
              </a:rPr>
              <a:t>писуються </a:t>
            </a:r>
            <a:r>
              <a:rPr lang="uk-UA" sz="1800" b="1" dirty="0">
                <a:solidFill>
                  <a:srgbClr val="000000"/>
                </a:solidFill>
                <a:ea typeface="Times New Roman"/>
              </a:rPr>
              <a:t>завдання з надання впевненості та вказується відмінність між </a:t>
            </a:r>
            <a:r>
              <a:rPr lang="uk-UA" sz="1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a typeface="Times New Roman"/>
              </a:rPr>
              <a:t>прямими завданнями </a:t>
            </a:r>
            <a:r>
              <a:rPr lang="uk-UA" sz="1800" b="1" dirty="0" smtClean="0">
                <a:solidFill>
                  <a:srgbClr val="000000"/>
                </a:solidFill>
                <a:ea typeface="Times New Roman"/>
              </a:rPr>
              <a:t>і </a:t>
            </a:r>
            <a:r>
              <a:rPr lang="uk-UA" sz="1800" b="1" dirty="0">
                <a:solidFill>
                  <a:schemeClr val="accent6">
                    <a:lumMod val="60000"/>
                    <a:lumOff val="40000"/>
                  </a:schemeClr>
                </a:solidFill>
                <a:ea typeface="Times New Roman"/>
              </a:rPr>
              <a:t>завданнями з підтвердження</a:t>
            </a:r>
            <a:r>
              <a:rPr lang="uk-UA" sz="1800" b="1" dirty="0">
                <a:solidFill>
                  <a:srgbClr val="000000"/>
                </a:solidFill>
                <a:ea typeface="Times New Roman"/>
              </a:rPr>
              <a:t>, а також між завданнями з надання </a:t>
            </a:r>
            <a:r>
              <a:rPr lang="uk-UA" sz="1800" b="1" dirty="0">
                <a:solidFill>
                  <a:srgbClr val="FF0000"/>
                </a:solidFill>
                <a:ea typeface="Times New Roman"/>
              </a:rPr>
              <a:t>обґрунтованої впевненості </a:t>
            </a:r>
            <a:r>
              <a:rPr lang="uk-UA" sz="1800" b="1" dirty="0">
                <a:solidFill>
                  <a:srgbClr val="000000"/>
                </a:solidFill>
                <a:ea typeface="Times New Roman"/>
              </a:rPr>
              <a:t>та завданнями з надання </a:t>
            </a:r>
            <a:r>
              <a:rPr lang="uk-UA" sz="1800" b="1" dirty="0">
                <a:solidFill>
                  <a:srgbClr val="FF0000"/>
                </a:solidFill>
                <a:ea typeface="Times New Roman"/>
              </a:rPr>
              <a:t>обмеженої впевненості</a:t>
            </a:r>
            <a:r>
              <a:rPr lang="uk-UA" sz="1800" b="1" dirty="0">
                <a:solidFill>
                  <a:srgbClr val="000000"/>
                </a:solidFill>
                <a:ea typeface="Times New Roman"/>
              </a:rPr>
              <a:t>.</a:t>
            </a:r>
            <a:endParaRPr lang="ru-RU" sz="1800" b="1" dirty="0">
              <a:solidFill>
                <a:srgbClr val="000000"/>
              </a:solidFill>
              <a:ea typeface="Times New Roman"/>
            </a:endParaRPr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123286" y="3112845"/>
            <a:ext cx="1791816" cy="161229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ts val="0"/>
              </a:spcBef>
              <a:buClr>
                <a:srgbClr val="72A0FF"/>
              </a:buClr>
              <a:buNone/>
            </a:pPr>
            <a:r>
              <a:rPr lang="ru-RU" sz="2300" b="1" dirty="0" err="1">
                <a:solidFill>
                  <a:srgbClr val="000000"/>
                </a:solidFill>
                <a:ea typeface="Times New Roman"/>
              </a:rPr>
              <a:t>Опис</a:t>
            </a:r>
            <a:r>
              <a:rPr lang="ru-RU" sz="2300" b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300" b="1" dirty="0" err="1">
                <a:solidFill>
                  <a:srgbClr val="000000"/>
                </a:solidFill>
                <a:ea typeface="Times New Roman"/>
              </a:rPr>
              <a:t>завдань</a:t>
            </a:r>
            <a:r>
              <a:rPr lang="ru-RU" sz="2300" b="1" dirty="0">
                <a:solidFill>
                  <a:srgbClr val="000000"/>
                </a:solidFill>
                <a:ea typeface="Times New Roman"/>
              </a:rPr>
              <a:t> з </a:t>
            </a:r>
            <a:r>
              <a:rPr lang="ru-RU" sz="2300" b="1" dirty="0" err="1">
                <a:solidFill>
                  <a:srgbClr val="000000"/>
                </a:solidFill>
                <a:ea typeface="Times New Roman"/>
              </a:rPr>
              <a:t>надання</a:t>
            </a:r>
            <a:r>
              <a:rPr lang="ru-RU" sz="2300" b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300" b="1" dirty="0" err="1" smtClean="0">
                <a:solidFill>
                  <a:srgbClr val="000000"/>
                </a:solidFill>
                <a:ea typeface="Times New Roman"/>
              </a:rPr>
              <a:t>впевненості</a:t>
            </a:r>
            <a:endParaRPr lang="ru-RU" sz="2300" b="1" dirty="0">
              <a:solidFill>
                <a:srgbClr val="000000"/>
              </a:solidFill>
              <a:ea typeface="Times New Roman"/>
            </a:endParaRPr>
          </a:p>
        </p:txBody>
      </p:sp>
      <p:sp>
        <p:nvSpPr>
          <p:cNvPr id="22" name="Стрелка вправо с вырезом 21"/>
          <p:cNvSpPr/>
          <p:nvPr/>
        </p:nvSpPr>
        <p:spPr>
          <a:xfrm>
            <a:off x="2023772" y="3702970"/>
            <a:ext cx="432048" cy="4320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123286" y="4941168"/>
            <a:ext cx="1791816" cy="126520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ts val="0"/>
              </a:spcBef>
              <a:buClr>
                <a:srgbClr val="72A0FF"/>
              </a:buClr>
              <a:buNone/>
            </a:pPr>
            <a:r>
              <a:rPr lang="ru-RU" sz="2300" b="1" dirty="0" err="1">
                <a:solidFill>
                  <a:srgbClr val="000000"/>
                </a:solidFill>
                <a:ea typeface="Times New Roman"/>
              </a:rPr>
              <a:t>Обсяг</a:t>
            </a:r>
            <a:r>
              <a:rPr lang="ru-RU" sz="2300" b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300" b="1" dirty="0" smtClean="0">
                <a:solidFill>
                  <a:srgbClr val="000000"/>
                </a:solidFill>
                <a:ea typeface="Times New Roman"/>
              </a:rPr>
              <a:t>Концепт. </a:t>
            </a:r>
            <a:r>
              <a:rPr lang="ru-RU" sz="2300" b="1" dirty="0" err="1">
                <a:solidFill>
                  <a:srgbClr val="000000"/>
                </a:solidFill>
                <a:ea typeface="Times New Roman"/>
              </a:rPr>
              <a:t>основи</a:t>
            </a:r>
            <a:endParaRPr lang="ru-RU" sz="2300" b="1" dirty="0">
              <a:solidFill>
                <a:srgbClr val="000000"/>
              </a:solidFill>
              <a:ea typeface="Times New Roman"/>
            </a:endParaRPr>
          </a:p>
        </p:txBody>
      </p:sp>
      <p:sp>
        <p:nvSpPr>
          <p:cNvPr id="24" name="Объект 2"/>
          <p:cNvSpPr txBox="1">
            <a:spLocks/>
          </p:cNvSpPr>
          <p:nvPr/>
        </p:nvSpPr>
        <p:spPr>
          <a:xfrm>
            <a:off x="2547794" y="4965895"/>
            <a:ext cx="6419056" cy="121575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72A0FF"/>
              </a:buClr>
              <a:buNone/>
            </a:pPr>
            <a:r>
              <a:rPr lang="uk-UA" sz="1800" b="1" dirty="0" smtClean="0">
                <a:solidFill>
                  <a:srgbClr val="000000"/>
                </a:solidFill>
                <a:ea typeface="Times New Roman"/>
              </a:rPr>
              <a:t>Встановлюються </a:t>
            </a:r>
            <a:r>
              <a:rPr lang="uk-UA" sz="1800" b="1" dirty="0">
                <a:solidFill>
                  <a:srgbClr val="000000"/>
                </a:solidFill>
                <a:ea typeface="Times New Roman"/>
              </a:rPr>
              <a:t>відмінності між завданнями з надання впевненості та іншими завданнями, наприклад завданнями з консультування</a:t>
            </a:r>
            <a:r>
              <a:rPr lang="uk-UA" sz="2000" dirty="0">
                <a:solidFill>
                  <a:srgbClr val="000000"/>
                </a:solidFill>
                <a:ea typeface="Times New Roman"/>
              </a:rPr>
              <a:t>. </a:t>
            </a:r>
            <a:endParaRPr lang="ru-RU" sz="2200" dirty="0">
              <a:solidFill>
                <a:srgbClr val="C1C1C1"/>
              </a:solidFill>
            </a:endParaRPr>
          </a:p>
        </p:txBody>
      </p:sp>
      <p:sp>
        <p:nvSpPr>
          <p:cNvPr id="25" name="Стрелка вправо с вырезом 24"/>
          <p:cNvSpPr/>
          <p:nvPr/>
        </p:nvSpPr>
        <p:spPr>
          <a:xfrm>
            <a:off x="2016394" y="5357747"/>
            <a:ext cx="432048" cy="4320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02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792088"/>
          </a:xfrm>
          <a:gradFill flip="none" rotWithShape="1">
            <a:gsLst>
              <a:gs pos="0">
                <a:srgbClr val="DDEBCF"/>
              </a:gs>
              <a:gs pos="33000">
                <a:srgbClr val="9CB86E"/>
              </a:gs>
              <a:gs pos="100000">
                <a:srgbClr val="156B13"/>
              </a:gs>
            </a:gsLst>
            <a:lin ang="2700000" scaled="1"/>
            <a:tileRect/>
          </a:gra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/>
          </a:bodyPr>
          <a:lstStyle/>
          <a:p>
            <a:pPr algn="ctr"/>
            <a:r>
              <a:rPr lang="uk-UA" sz="4000" b="1" dirty="0">
                <a:solidFill>
                  <a:srgbClr val="000000"/>
                </a:solidFill>
                <a:latin typeface="Times New Roman"/>
                <a:ea typeface="Times New Roman"/>
              </a:rPr>
              <a:t>РМСАНВ може також публікувати</a:t>
            </a:r>
            <a:endParaRPr lang="ru-RU" sz="4000" b="1" dirty="0"/>
          </a:p>
        </p:txBody>
      </p:sp>
      <p:sp>
        <p:nvSpPr>
          <p:cNvPr id="3" name="Штриховая стрелка вправо 2"/>
          <p:cNvSpPr/>
          <p:nvPr/>
        </p:nvSpPr>
        <p:spPr>
          <a:xfrm rot="5400000">
            <a:off x="2705491" y="2101989"/>
            <a:ext cx="3600401" cy="1501894"/>
          </a:xfrm>
          <a:prstGeom prst="stripedRightArrow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D8D8D8"/>
              </a:solidFill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2489468" y="4725144"/>
            <a:ext cx="4032448" cy="172819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rgbClr val="669900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Clr>
                <a:srgbClr val="72A0FF"/>
              </a:buClr>
              <a:buFont typeface="Arial" pitchFamily="34" charset="0"/>
              <a:buNone/>
            </a:pPr>
            <a:r>
              <a:rPr lang="ru-RU" sz="2800" dirty="0" err="1">
                <a:solidFill>
                  <a:srgbClr val="000000"/>
                </a:solidFill>
                <a:ea typeface="Times New Roman"/>
              </a:rPr>
              <a:t>Нотатки</a:t>
            </a:r>
            <a:r>
              <a:rPr lang="ru-RU" sz="2800" dirty="0">
                <a:solidFill>
                  <a:srgbClr val="000000"/>
                </a:solidFill>
                <a:ea typeface="Times New Roman"/>
              </a:rPr>
              <a:t> з </a:t>
            </a:r>
            <a:r>
              <a:rPr lang="ru-RU" sz="2800" dirty="0" err="1">
                <a:solidFill>
                  <a:srgbClr val="000000"/>
                </a:solidFill>
                <a:ea typeface="Times New Roman"/>
              </a:rPr>
              <a:t>міжнародної</a:t>
            </a:r>
            <a:r>
              <a:rPr lang="ru-RU" sz="2800" dirty="0">
                <a:solidFill>
                  <a:srgbClr val="000000"/>
                </a:solidFill>
                <a:ea typeface="Times New Roman"/>
              </a:rPr>
              <a:t> практики </a:t>
            </a:r>
            <a:r>
              <a:rPr lang="ru-RU" sz="2800" dirty="0" err="1">
                <a:solidFill>
                  <a:srgbClr val="000000"/>
                </a:solidFill>
                <a:ea typeface="Times New Roman"/>
              </a:rPr>
              <a:t>огляду</a:t>
            </a:r>
            <a:r>
              <a:rPr lang="ru-RU" sz="2800" dirty="0">
                <a:solidFill>
                  <a:srgbClr val="000000"/>
                </a:solidFill>
                <a:ea typeface="Times New Roman"/>
              </a:rPr>
              <a:t> (НМПО)</a:t>
            </a:r>
            <a:endParaRPr lang="ru-RU" sz="2800" dirty="0">
              <a:solidFill>
                <a:srgbClr val="C1C1C1"/>
              </a:solidFill>
              <a:ea typeface="Times New Roman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561686" y="1988840"/>
            <a:ext cx="4176464" cy="172819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rgbClr val="669900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Clr>
                <a:srgbClr val="72A0FF"/>
              </a:buClr>
              <a:buFont typeface="Arial" pitchFamily="34" charset="0"/>
              <a:buNone/>
            </a:pPr>
            <a:r>
              <a:rPr lang="ru-RU" sz="2800" dirty="0" err="1">
                <a:solidFill>
                  <a:srgbClr val="000000"/>
                </a:solidFill>
                <a:ea typeface="Times New Roman"/>
              </a:rPr>
              <a:t>Нотатки</a:t>
            </a:r>
            <a:r>
              <a:rPr lang="ru-RU" sz="2800" dirty="0">
                <a:solidFill>
                  <a:srgbClr val="000000"/>
                </a:solidFill>
                <a:ea typeface="Times New Roman"/>
              </a:rPr>
              <a:t> з </a:t>
            </a:r>
            <a:r>
              <a:rPr lang="ru-RU" sz="2800" dirty="0" err="1">
                <a:solidFill>
                  <a:srgbClr val="000000"/>
                </a:solidFill>
                <a:ea typeface="Times New Roman"/>
              </a:rPr>
              <a:t>міжнародної</a:t>
            </a:r>
            <a:r>
              <a:rPr lang="ru-RU" sz="2800" dirty="0">
                <a:solidFill>
                  <a:srgbClr val="000000"/>
                </a:solidFill>
                <a:ea typeface="Times New Roman"/>
              </a:rPr>
              <a:t> практики </a:t>
            </a:r>
            <a:r>
              <a:rPr lang="ru-RU" sz="2800" dirty="0" err="1">
                <a:solidFill>
                  <a:srgbClr val="000000"/>
                </a:solidFill>
                <a:ea typeface="Times New Roman"/>
              </a:rPr>
              <a:t>завдань</a:t>
            </a:r>
            <a:r>
              <a:rPr lang="ru-RU" sz="2800" dirty="0">
                <a:solidFill>
                  <a:srgbClr val="000000"/>
                </a:solidFill>
                <a:ea typeface="Times New Roman"/>
              </a:rPr>
              <a:t> з </a:t>
            </a:r>
            <a:r>
              <a:rPr lang="ru-RU" sz="2800" dirty="0" err="1">
                <a:solidFill>
                  <a:srgbClr val="000000"/>
                </a:solidFill>
                <a:ea typeface="Times New Roman"/>
              </a:rPr>
              <a:t>надання</a:t>
            </a:r>
            <a:r>
              <a:rPr lang="ru-RU" sz="28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800" dirty="0" err="1">
                <a:solidFill>
                  <a:srgbClr val="000000"/>
                </a:solidFill>
                <a:ea typeface="Times New Roman"/>
              </a:rPr>
              <a:t>впевненості</a:t>
            </a:r>
            <a:r>
              <a:rPr lang="ru-RU" sz="2800" dirty="0">
                <a:solidFill>
                  <a:srgbClr val="000000"/>
                </a:solidFill>
                <a:ea typeface="Times New Roman"/>
              </a:rPr>
              <a:t> (НМПЗНВ)</a:t>
            </a:r>
            <a:endParaRPr lang="ru-RU" sz="2800" dirty="0">
              <a:solidFill>
                <a:srgbClr val="C1C1C1"/>
              </a:solidFill>
              <a:ea typeface="Times New Roman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382980" y="1988840"/>
            <a:ext cx="3960440" cy="172819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rgbClr val="669900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Clr>
                <a:srgbClr val="72A0FF"/>
              </a:buClr>
              <a:buFont typeface="Arial" pitchFamily="34" charset="0"/>
              <a:buNone/>
            </a:pPr>
            <a:r>
              <a:rPr lang="ru-RU" sz="2800" dirty="0" err="1">
                <a:solidFill>
                  <a:srgbClr val="000000"/>
                </a:solidFill>
                <a:ea typeface="Times New Roman"/>
              </a:rPr>
              <a:t>Нотатки</a:t>
            </a:r>
            <a:r>
              <a:rPr lang="ru-RU" sz="2800" dirty="0">
                <a:solidFill>
                  <a:srgbClr val="000000"/>
                </a:solidFill>
                <a:ea typeface="Times New Roman"/>
              </a:rPr>
              <a:t> з </a:t>
            </a:r>
            <a:r>
              <a:rPr lang="ru-RU" sz="2800" dirty="0" err="1">
                <a:solidFill>
                  <a:srgbClr val="000000"/>
                </a:solidFill>
                <a:ea typeface="Times New Roman"/>
              </a:rPr>
              <a:t>міжнародної</a:t>
            </a:r>
            <a:r>
              <a:rPr lang="ru-RU" sz="2800" dirty="0">
                <a:solidFill>
                  <a:srgbClr val="000000"/>
                </a:solidFill>
                <a:ea typeface="Times New Roman"/>
              </a:rPr>
              <a:t> практики </a:t>
            </a:r>
            <a:r>
              <a:rPr lang="ru-RU" sz="2800" dirty="0" err="1">
                <a:solidFill>
                  <a:srgbClr val="000000"/>
                </a:solidFill>
                <a:ea typeface="Times New Roman"/>
              </a:rPr>
              <a:t>супутніх</a:t>
            </a:r>
            <a:r>
              <a:rPr lang="ru-RU" sz="28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800" dirty="0" err="1">
                <a:solidFill>
                  <a:srgbClr val="000000"/>
                </a:solidFill>
                <a:ea typeface="Times New Roman"/>
              </a:rPr>
              <a:t>послуг</a:t>
            </a:r>
            <a:r>
              <a:rPr lang="ru-RU" sz="2800" dirty="0">
                <a:solidFill>
                  <a:srgbClr val="000000"/>
                </a:solidFill>
                <a:ea typeface="Times New Roman"/>
              </a:rPr>
              <a:t> (НМПСП)</a:t>
            </a:r>
            <a:endParaRPr lang="ru-RU" sz="2800" dirty="0">
              <a:solidFill>
                <a:srgbClr val="C1C1C1"/>
              </a:solidFill>
              <a:ea typeface="Times New Roman"/>
            </a:endParaRPr>
          </a:p>
        </p:txBody>
      </p:sp>
      <p:sp>
        <p:nvSpPr>
          <p:cNvPr id="15" name="Штриховая стрелка вправо 14"/>
          <p:cNvSpPr/>
          <p:nvPr/>
        </p:nvSpPr>
        <p:spPr>
          <a:xfrm rot="5400000">
            <a:off x="6253874" y="695570"/>
            <a:ext cx="792089" cy="1501894"/>
          </a:xfrm>
          <a:prstGeom prst="stripedRightArrow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D8D8D8"/>
              </a:solidFill>
            </a:endParaRPr>
          </a:p>
        </p:txBody>
      </p:sp>
      <p:sp>
        <p:nvSpPr>
          <p:cNvPr id="20" name="Штриховая стрелка вправо 19"/>
          <p:cNvSpPr/>
          <p:nvPr/>
        </p:nvSpPr>
        <p:spPr>
          <a:xfrm rot="5400000">
            <a:off x="1938800" y="697833"/>
            <a:ext cx="792089" cy="1501894"/>
          </a:xfrm>
          <a:prstGeom prst="stripedRightArrow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D8D8D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93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1296144"/>
          </a:xfrm>
          <a:gradFill flip="none" rotWithShape="1">
            <a:gsLst>
              <a:gs pos="0">
                <a:srgbClr val="DDEBCF"/>
              </a:gs>
              <a:gs pos="33000">
                <a:srgbClr val="9CB86E"/>
              </a:gs>
              <a:gs pos="100000">
                <a:srgbClr val="156B13"/>
              </a:gs>
            </a:gsLst>
            <a:lin ang="2700000" scaled="1"/>
            <a:tileRect/>
          </a:gra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/>
          </a:bodyPr>
          <a:lstStyle/>
          <a:p>
            <a:pPr algn="ctr"/>
            <a:r>
              <a:rPr lang="ru-RU" sz="3600" b="1" dirty="0" err="1">
                <a:latin typeface="Times New Roman"/>
                <a:ea typeface="Times New Roman"/>
              </a:rPr>
              <a:t>Міжнародна</a:t>
            </a:r>
            <a:r>
              <a:rPr lang="ru-RU" sz="3600" b="1" dirty="0">
                <a:latin typeface="Times New Roman"/>
                <a:ea typeface="Times New Roman"/>
              </a:rPr>
              <a:t> концептуальна основа </a:t>
            </a:r>
            <a:r>
              <a:rPr lang="ru-RU" sz="3600" b="1" dirty="0" err="1">
                <a:latin typeface="Times New Roman"/>
                <a:ea typeface="Times New Roman"/>
              </a:rPr>
              <a:t>завдань</a:t>
            </a:r>
            <a:r>
              <a:rPr lang="ru-RU" sz="3600" b="1" dirty="0">
                <a:latin typeface="Times New Roman"/>
                <a:ea typeface="Times New Roman"/>
              </a:rPr>
              <a:t> з </a:t>
            </a:r>
            <a:r>
              <a:rPr lang="ru-RU" sz="3600" b="1" dirty="0" err="1">
                <a:latin typeface="Times New Roman"/>
                <a:ea typeface="Times New Roman"/>
              </a:rPr>
              <a:t>надання</a:t>
            </a:r>
            <a:r>
              <a:rPr lang="ru-RU" sz="3600" b="1" dirty="0">
                <a:latin typeface="Times New Roman"/>
                <a:ea typeface="Times New Roman"/>
              </a:rPr>
              <a:t> </a:t>
            </a:r>
            <a:r>
              <a:rPr lang="ru-RU" sz="3600" b="1" dirty="0" err="1">
                <a:latin typeface="Times New Roman"/>
                <a:ea typeface="Times New Roman"/>
              </a:rPr>
              <a:t>впевненості</a:t>
            </a:r>
            <a:endParaRPr lang="ru-RU" sz="3600" b="1" dirty="0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6184786" y="1460093"/>
            <a:ext cx="2790046" cy="450050"/>
          </a:xfrm>
          <a:prstGeom prst="rect">
            <a:avLst/>
          </a:prstGeom>
          <a:gradFill flip="none" rotWithShape="1">
            <a:gsLst>
              <a:gs pos="0">
                <a:srgbClr val="99CC00">
                  <a:tint val="66000"/>
                  <a:satMod val="160000"/>
                </a:srgbClr>
              </a:gs>
              <a:gs pos="50000">
                <a:srgbClr val="99CC00">
                  <a:tint val="44500"/>
                  <a:satMod val="160000"/>
                </a:srgbClr>
              </a:gs>
              <a:gs pos="100000">
                <a:srgbClr val="99CC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72A0FF"/>
              </a:buClr>
              <a:buFont typeface="Arial" pitchFamily="34" charset="0"/>
              <a:buNone/>
            </a:pPr>
            <a:r>
              <a:rPr lang="uk-UA" b="1" dirty="0">
                <a:solidFill>
                  <a:srgbClr val="000000"/>
                </a:solidFill>
                <a:ea typeface="Times New Roman"/>
              </a:rPr>
              <a:t>Стислий огляд </a:t>
            </a:r>
            <a:endParaRPr lang="ru-RU" dirty="0">
              <a:solidFill>
                <a:srgbClr val="C1C1C1"/>
              </a:solidFill>
            </a:endParaRPr>
          </a:p>
        </p:txBody>
      </p:sp>
      <p:sp>
        <p:nvSpPr>
          <p:cNvPr id="3" name="Стрелка вправо с вырезом 2"/>
          <p:cNvSpPr/>
          <p:nvPr/>
        </p:nvSpPr>
        <p:spPr>
          <a:xfrm>
            <a:off x="2016394" y="2434950"/>
            <a:ext cx="432048" cy="4320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D8D8D8"/>
              </a:solidFill>
            </a:endParaRPr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2545512" y="2060848"/>
            <a:ext cx="6419056" cy="118025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72A0FF"/>
              </a:buClr>
              <a:buFont typeface="Arial" pitchFamily="34" charset="0"/>
              <a:buNone/>
            </a:pPr>
            <a:r>
              <a:rPr lang="uk-UA" sz="1800" b="1" dirty="0" smtClean="0">
                <a:solidFill>
                  <a:srgbClr val="000000"/>
                </a:solidFill>
                <a:ea typeface="Times New Roman"/>
              </a:rPr>
              <a:t>ідентифіковано </a:t>
            </a:r>
            <a:r>
              <a:rPr lang="uk-UA" sz="1800" b="1" dirty="0">
                <a:solidFill>
                  <a:srgbClr val="000000"/>
                </a:solidFill>
                <a:ea typeface="Times New Roman"/>
              </a:rPr>
              <a:t>та розглянуто п’ять елементів, які характеризують завдання з надання впевненості: тристоронні відносини; предмет завдання; критерії; докази; та звіт з надання впевненості</a:t>
            </a:r>
            <a:r>
              <a:rPr lang="uk-UA" sz="2000" dirty="0">
                <a:solidFill>
                  <a:srgbClr val="000000"/>
                </a:solidFill>
                <a:ea typeface="Times New Roman"/>
              </a:rPr>
              <a:t>.</a:t>
            </a:r>
            <a:endParaRPr lang="ru-RU" sz="2200" dirty="0">
              <a:solidFill>
                <a:srgbClr val="C1C1C1"/>
              </a:solidFill>
            </a:endParaRPr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68060" y="2996952"/>
            <a:ext cx="1839644" cy="244827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srgbClr val="72A0FF"/>
              </a:buClr>
              <a:buFont typeface="Arial" pitchFamily="34" charset="0"/>
              <a:buNone/>
            </a:pPr>
            <a:r>
              <a:rPr lang="ru-RU" sz="2300" b="1" dirty="0" err="1">
                <a:solidFill>
                  <a:srgbClr val="000000"/>
                </a:solidFill>
                <a:ea typeface="Times New Roman"/>
              </a:rPr>
              <a:t>Передумови</a:t>
            </a:r>
            <a:r>
              <a:rPr lang="ru-RU" sz="2300" b="1" dirty="0">
                <a:solidFill>
                  <a:srgbClr val="000000"/>
                </a:solidFill>
                <a:ea typeface="Times New Roman"/>
              </a:rPr>
              <a:t> для </a:t>
            </a:r>
            <a:r>
              <a:rPr lang="ru-RU" sz="2300" b="1" dirty="0" err="1">
                <a:solidFill>
                  <a:srgbClr val="000000"/>
                </a:solidFill>
                <a:ea typeface="Times New Roman"/>
              </a:rPr>
              <a:t>завдань</a:t>
            </a:r>
            <a:r>
              <a:rPr lang="ru-RU" sz="2300" b="1" dirty="0">
                <a:solidFill>
                  <a:srgbClr val="000000"/>
                </a:solidFill>
                <a:ea typeface="Times New Roman"/>
              </a:rPr>
              <a:t> з </a:t>
            </a:r>
            <a:r>
              <a:rPr lang="ru-RU" sz="2300" b="1" dirty="0" err="1">
                <a:solidFill>
                  <a:srgbClr val="000000"/>
                </a:solidFill>
                <a:ea typeface="Times New Roman"/>
              </a:rPr>
              <a:t>надання</a:t>
            </a:r>
            <a:r>
              <a:rPr lang="ru-RU" sz="2300" b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300" b="1" dirty="0" err="1" smtClean="0">
                <a:solidFill>
                  <a:srgbClr val="000000"/>
                </a:solidFill>
                <a:ea typeface="Times New Roman"/>
              </a:rPr>
              <a:t>впевненості</a:t>
            </a:r>
            <a:endParaRPr lang="ru-RU" sz="2300" b="1" dirty="0">
              <a:solidFill>
                <a:srgbClr val="000000"/>
              </a:solidFill>
              <a:ea typeface="Times New Roman"/>
            </a:endParaRPr>
          </a:p>
        </p:txBody>
      </p:sp>
      <p:sp>
        <p:nvSpPr>
          <p:cNvPr id="22" name="Стрелка вправо с вырезом 21"/>
          <p:cNvSpPr/>
          <p:nvPr/>
        </p:nvSpPr>
        <p:spPr>
          <a:xfrm>
            <a:off x="2016394" y="3565825"/>
            <a:ext cx="432048" cy="4320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D8D8D8"/>
              </a:solidFill>
            </a:endParaRPr>
          </a:p>
        </p:txBody>
      </p:sp>
      <p:sp>
        <p:nvSpPr>
          <p:cNvPr id="24" name="Объект 2"/>
          <p:cNvSpPr txBox="1">
            <a:spLocks/>
          </p:cNvSpPr>
          <p:nvPr/>
        </p:nvSpPr>
        <p:spPr>
          <a:xfrm>
            <a:off x="2547794" y="3321532"/>
            <a:ext cx="6419056" cy="92063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72A0FF"/>
              </a:buClr>
              <a:buFont typeface="Arial" pitchFamily="34" charset="0"/>
              <a:buNone/>
            </a:pPr>
            <a:r>
              <a:rPr lang="uk-UA" sz="2000" dirty="0">
                <a:solidFill>
                  <a:srgbClr val="000000"/>
                </a:solidFill>
                <a:ea typeface="Times New Roman"/>
              </a:rPr>
              <a:t>пояснюється важлива відмінність між завданнями з надання обґрунтованої впевненості та завданнями з надання обмеженої впевненості</a:t>
            </a:r>
            <a:endParaRPr lang="ru-RU" sz="2200" dirty="0">
              <a:solidFill>
                <a:srgbClr val="C1C1C1"/>
              </a:solidFill>
            </a:endParaRPr>
          </a:p>
        </p:txBody>
      </p:sp>
      <p:sp>
        <p:nvSpPr>
          <p:cNvPr id="25" name="Стрелка вправо с вырезом 24"/>
          <p:cNvSpPr/>
          <p:nvPr/>
        </p:nvSpPr>
        <p:spPr>
          <a:xfrm>
            <a:off x="2016394" y="5905541"/>
            <a:ext cx="432048" cy="4320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D8D8D8"/>
              </a:solidFill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2545512" y="4323041"/>
            <a:ext cx="6419056" cy="125681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72A0FF"/>
              </a:buClr>
              <a:buFont typeface="Arial" pitchFamily="34" charset="0"/>
              <a:buNone/>
            </a:pPr>
            <a:r>
              <a:rPr lang="uk-UA" sz="2000" dirty="0">
                <a:solidFill>
                  <a:srgbClr val="000000"/>
                </a:solidFill>
                <a:ea typeface="Times New Roman"/>
              </a:rPr>
              <a:t>розглядаються, наприклад, важливі відмінності в предметах завдань з надання впевненості, необхідні характеристики прийнятних критеріїв, ролі ризику та суттєвості в завданнях з надання впевненості, а </a:t>
            </a:r>
            <a:r>
              <a:rPr lang="uk-UA" sz="2000" dirty="0" smtClean="0">
                <a:solidFill>
                  <a:srgbClr val="000000"/>
                </a:solidFill>
                <a:ea typeface="Times New Roman"/>
              </a:rPr>
              <a:t>також</a:t>
            </a:r>
            <a:endParaRPr lang="ru-RU" sz="2200" dirty="0">
              <a:solidFill>
                <a:srgbClr val="C1C1C1"/>
              </a:solidFill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2547794" y="5661248"/>
            <a:ext cx="6419056" cy="92063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72A0FF"/>
              </a:buClr>
              <a:buNone/>
            </a:pPr>
            <a:r>
              <a:rPr lang="uk-UA" sz="2000" dirty="0">
                <a:solidFill>
                  <a:srgbClr val="000000"/>
                </a:solidFill>
                <a:ea typeface="Times New Roman"/>
              </a:rPr>
              <a:t>розглядається, як висловлюються висновки в завданнях з надання обґрунтованої впевненості та завданнях з надання обмеженої </a:t>
            </a:r>
            <a:r>
              <a:rPr lang="uk-UA" sz="2000" dirty="0" smtClean="0">
                <a:solidFill>
                  <a:srgbClr val="000000"/>
                </a:solidFill>
                <a:ea typeface="Times New Roman"/>
              </a:rPr>
              <a:t>впевненості</a:t>
            </a:r>
            <a:endParaRPr lang="uk-UA" sz="2000" dirty="0">
              <a:solidFill>
                <a:srgbClr val="000000"/>
              </a:solidFill>
              <a:ea typeface="Times New Roman"/>
            </a:endParaRPr>
          </a:p>
        </p:txBody>
      </p:sp>
      <p:sp>
        <p:nvSpPr>
          <p:cNvPr id="16" name="Стрелка вправо с вырезом 15"/>
          <p:cNvSpPr/>
          <p:nvPr/>
        </p:nvSpPr>
        <p:spPr>
          <a:xfrm>
            <a:off x="2016394" y="4735423"/>
            <a:ext cx="432048" cy="4320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D8D8D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5403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1296144"/>
          </a:xfrm>
          <a:gradFill flip="none" rotWithShape="1">
            <a:gsLst>
              <a:gs pos="0">
                <a:srgbClr val="DDEBCF"/>
              </a:gs>
              <a:gs pos="33000">
                <a:srgbClr val="9CB86E"/>
              </a:gs>
              <a:gs pos="100000">
                <a:srgbClr val="156B13"/>
              </a:gs>
            </a:gsLst>
            <a:lin ang="2700000" scaled="1"/>
            <a:tileRect/>
          </a:gra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/>
          </a:bodyPr>
          <a:lstStyle/>
          <a:p>
            <a:pPr algn="ctr"/>
            <a:r>
              <a:rPr lang="ru-RU" sz="3600" b="1" dirty="0" err="1">
                <a:latin typeface="Times New Roman"/>
                <a:ea typeface="Times New Roman"/>
              </a:rPr>
              <a:t>Міжнародна</a:t>
            </a:r>
            <a:r>
              <a:rPr lang="ru-RU" sz="3600" b="1" dirty="0">
                <a:latin typeface="Times New Roman"/>
                <a:ea typeface="Times New Roman"/>
              </a:rPr>
              <a:t> концептуальна основа </a:t>
            </a:r>
            <a:r>
              <a:rPr lang="ru-RU" sz="3600" b="1" dirty="0" err="1">
                <a:latin typeface="Times New Roman"/>
                <a:ea typeface="Times New Roman"/>
              </a:rPr>
              <a:t>завдань</a:t>
            </a:r>
            <a:r>
              <a:rPr lang="ru-RU" sz="3600" b="1" dirty="0">
                <a:latin typeface="Times New Roman"/>
                <a:ea typeface="Times New Roman"/>
              </a:rPr>
              <a:t> з </a:t>
            </a:r>
            <a:r>
              <a:rPr lang="ru-RU" sz="3600" b="1" dirty="0" err="1">
                <a:latin typeface="Times New Roman"/>
                <a:ea typeface="Times New Roman"/>
              </a:rPr>
              <a:t>надання</a:t>
            </a:r>
            <a:r>
              <a:rPr lang="ru-RU" sz="3600" b="1" dirty="0">
                <a:latin typeface="Times New Roman"/>
                <a:ea typeface="Times New Roman"/>
              </a:rPr>
              <a:t> </a:t>
            </a:r>
            <a:r>
              <a:rPr lang="ru-RU" sz="3600" b="1" dirty="0" err="1">
                <a:latin typeface="Times New Roman"/>
                <a:ea typeface="Times New Roman"/>
              </a:rPr>
              <a:t>впевненості</a:t>
            </a:r>
            <a:endParaRPr lang="ru-RU" sz="3600" b="1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555776" y="2449969"/>
            <a:ext cx="6419056" cy="86409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72A0FF"/>
              </a:buClr>
              <a:buNone/>
            </a:pPr>
            <a:r>
              <a:rPr lang="uk-UA" sz="2000" dirty="0">
                <a:solidFill>
                  <a:srgbClr val="000000"/>
                </a:solidFill>
                <a:ea typeface="Times New Roman"/>
              </a:rPr>
              <a:t>В цьому розділі встановлюються передумови для прийняття практикуючим фахівцем завдання з надання впевненості</a:t>
            </a:r>
            <a:endParaRPr lang="ru-RU" sz="2200" dirty="0">
              <a:solidFill>
                <a:srgbClr val="C1C1C1"/>
              </a:solidFill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6184786" y="1460093"/>
            <a:ext cx="2790046" cy="450050"/>
          </a:xfrm>
          <a:prstGeom prst="rect">
            <a:avLst/>
          </a:prstGeom>
          <a:gradFill flip="none" rotWithShape="1">
            <a:gsLst>
              <a:gs pos="0">
                <a:srgbClr val="99CC00">
                  <a:tint val="66000"/>
                  <a:satMod val="160000"/>
                </a:srgbClr>
              </a:gs>
              <a:gs pos="50000">
                <a:srgbClr val="99CC00">
                  <a:tint val="44500"/>
                  <a:satMod val="160000"/>
                </a:srgbClr>
              </a:gs>
              <a:gs pos="100000">
                <a:srgbClr val="99CC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72A0FF"/>
              </a:buClr>
              <a:buFont typeface="Arial" pitchFamily="34" charset="0"/>
              <a:buNone/>
            </a:pPr>
            <a:r>
              <a:rPr lang="uk-UA" b="1" dirty="0">
                <a:solidFill>
                  <a:srgbClr val="000000"/>
                </a:solidFill>
                <a:ea typeface="Times New Roman"/>
              </a:rPr>
              <a:t>Стислий огляд </a:t>
            </a:r>
            <a:endParaRPr lang="ru-RU" dirty="0">
              <a:solidFill>
                <a:srgbClr val="C1C1C1"/>
              </a:solidFill>
            </a:endParaRPr>
          </a:p>
        </p:txBody>
      </p:sp>
      <p:sp>
        <p:nvSpPr>
          <p:cNvPr id="3" name="Стрелка вправо с вырезом 2"/>
          <p:cNvSpPr/>
          <p:nvPr/>
        </p:nvSpPr>
        <p:spPr>
          <a:xfrm>
            <a:off x="2054252" y="2665993"/>
            <a:ext cx="432048" cy="4320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D8D8D8"/>
              </a:solidFill>
            </a:endParaRPr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2567186" y="3927782"/>
            <a:ext cx="6419056" cy="182832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72A0FF"/>
              </a:buClr>
              <a:buNone/>
            </a:pPr>
            <a:r>
              <a:rPr lang="uk-UA" sz="2000" dirty="0">
                <a:solidFill>
                  <a:srgbClr val="000000"/>
                </a:solidFill>
                <a:ea typeface="Times New Roman"/>
              </a:rPr>
              <a:t>В цьому розділі розглянуто відповідальність практикуючого фахівця за надання іншої інформації на додаток до свого звіту із завдання, документацію та значення асоціювання практикуючого фахівця з предметом завдання або інформацією з предмета завдання.</a:t>
            </a:r>
            <a:endParaRPr lang="ru-RU" sz="2200" dirty="0">
              <a:solidFill>
                <a:srgbClr val="C1C1C1"/>
              </a:solidFill>
            </a:endParaRPr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123286" y="2075867"/>
            <a:ext cx="1791816" cy="161229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srgbClr val="72A0FF"/>
              </a:buClr>
              <a:buNone/>
            </a:pPr>
            <a:r>
              <a:rPr lang="ru-RU" sz="2300" b="1" dirty="0" err="1">
                <a:solidFill>
                  <a:srgbClr val="000000"/>
                </a:solidFill>
                <a:ea typeface="Times New Roman"/>
              </a:rPr>
              <a:t>Передумови</a:t>
            </a:r>
            <a:r>
              <a:rPr lang="ru-RU" sz="2300" b="1" dirty="0">
                <a:solidFill>
                  <a:srgbClr val="000000"/>
                </a:solidFill>
                <a:ea typeface="Times New Roman"/>
              </a:rPr>
              <a:t> для </a:t>
            </a:r>
            <a:r>
              <a:rPr lang="ru-RU" sz="2300" b="1" dirty="0" err="1">
                <a:solidFill>
                  <a:srgbClr val="000000"/>
                </a:solidFill>
                <a:ea typeface="Times New Roman"/>
              </a:rPr>
              <a:t>завдань</a:t>
            </a:r>
            <a:r>
              <a:rPr lang="ru-RU" sz="2300" b="1" dirty="0">
                <a:solidFill>
                  <a:srgbClr val="000000"/>
                </a:solidFill>
                <a:ea typeface="Times New Roman"/>
              </a:rPr>
              <a:t> з </a:t>
            </a:r>
            <a:r>
              <a:rPr lang="ru-RU" sz="2300" b="1" dirty="0" err="1">
                <a:solidFill>
                  <a:srgbClr val="000000"/>
                </a:solidFill>
                <a:ea typeface="Times New Roman"/>
              </a:rPr>
              <a:t>надання</a:t>
            </a:r>
            <a:r>
              <a:rPr lang="ru-RU" sz="2300" b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300" b="1" dirty="0" err="1" smtClean="0">
                <a:solidFill>
                  <a:srgbClr val="000000"/>
                </a:solidFill>
                <a:ea typeface="Times New Roman"/>
              </a:rPr>
              <a:t>впевненості</a:t>
            </a:r>
            <a:endParaRPr lang="ru-RU" sz="2300" b="1" dirty="0">
              <a:solidFill>
                <a:srgbClr val="000000"/>
              </a:solidFill>
              <a:ea typeface="Times New Roman"/>
            </a:endParaRPr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123286" y="4209340"/>
            <a:ext cx="1791816" cy="126520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srgbClr val="72A0FF"/>
              </a:buClr>
              <a:buNone/>
            </a:pPr>
            <a:r>
              <a:rPr lang="ru-RU" sz="2300" b="1" dirty="0" err="1">
                <a:solidFill>
                  <a:srgbClr val="000000"/>
                </a:solidFill>
                <a:ea typeface="Times New Roman"/>
              </a:rPr>
              <a:t>Інші</a:t>
            </a:r>
            <a:r>
              <a:rPr lang="ru-RU" sz="2300" b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300" b="1" dirty="0" err="1">
                <a:solidFill>
                  <a:srgbClr val="000000"/>
                </a:solidFill>
                <a:ea typeface="Times New Roman"/>
              </a:rPr>
              <a:t>питання</a:t>
            </a:r>
            <a:endParaRPr lang="ru-RU" sz="2300" b="1" dirty="0">
              <a:solidFill>
                <a:srgbClr val="000000"/>
              </a:solidFill>
              <a:ea typeface="Times New Roman"/>
            </a:endParaRPr>
          </a:p>
        </p:txBody>
      </p:sp>
      <p:sp>
        <p:nvSpPr>
          <p:cNvPr id="25" name="Стрелка вправо с вырезом 24"/>
          <p:cNvSpPr/>
          <p:nvPr/>
        </p:nvSpPr>
        <p:spPr>
          <a:xfrm>
            <a:off x="2085144" y="4625919"/>
            <a:ext cx="432048" cy="4320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D8D8D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12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73008" cy="2204864"/>
          </a:xfr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/>
          </a:bodyPr>
          <a:lstStyle/>
          <a:p>
            <a:pPr lvl="0" algn="just" eaLnBrk="0" hangingPunct="0">
              <a:spcBef>
                <a:spcPts val="5"/>
              </a:spcBef>
              <a:spcAft>
                <a:spcPts val="0"/>
              </a:spcAft>
              <a:buSzPts val="950"/>
              <a:tabLst>
                <a:tab pos="684530" algn="l"/>
              </a:tabLst>
            </a:pPr>
            <a:r>
              <a:rPr lang="ru-RU" sz="1800" b="1" spc="40" dirty="0" err="1" smtClean="0">
                <a:solidFill>
                  <a:srgbClr val="FFFF00"/>
                </a:solidFill>
                <a:latin typeface="+mn-lt"/>
                <a:ea typeface="Times New Roman"/>
                <a:cs typeface="Book Antiqua"/>
              </a:rPr>
              <a:t>ЗАСТОСОВНА</a:t>
            </a:r>
            <a:r>
              <a:rPr lang="ru-RU" sz="1800" b="1" spc="195" dirty="0" smtClean="0">
                <a:solidFill>
                  <a:srgbClr val="FFFF00"/>
                </a:solidFill>
                <a:latin typeface="+mn-lt"/>
                <a:ea typeface="Times New Roman"/>
                <a:cs typeface="Book Antiqua"/>
              </a:rPr>
              <a:t> </a:t>
            </a:r>
            <a:r>
              <a:rPr lang="ru-RU" sz="1800" b="1" spc="45" dirty="0" smtClean="0">
                <a:solidFill>
                  <a:srgbClr val="FFFF00"/>
                </a:solidFill>
                <a:latin typeface="+mn-lt"/>
                <a:ea typeface="Times New Roman"/>
                <a:cs typeface="Book Antiqua"/>
              </a:rPr>
              <a:t>КОНЦЕПТУАЛЬНА</a:t>
            </a:r>
            <a:r>
              <a:rPr lang="ru-RU" sz="1800" b="1" spc="200" dirty="0" smtClean="0">
                <a:solidFill>
                  <a:srgbClr val="FFFF00"/>
                </a:solidFill>
                <a:latin typeface="+mn-lt"/>
                <a:ea typeface="Times New Roman"/>
                <a:cs typeface="Book Antiqua"/>
              </a:rPr>
              <a:t> </a:t>
            </a:r>
            <a:r>
              <a:rPr lang="ru-RU" sz="1800" b="1" spc="40" dirty="0" smtClean="0">
                <a:solidFill>
                  <a:srgbClr val="FFFF00"/>
                </a:solidFill>
                <a:latin typeface="+mn-lt"/>
                <a:ea typeface="Times New Roman"/>
                <a:cs typeface="Book Antiqua"/>
              </a:rPr>
              <a:t>ОСНОВА</a:t>
            </a:r>
            <a:r>
              <a:rPr lang="ru-RU" sz="1800" b="1" spc="200" dirty="0" smtClean="0">
                <a:solidFill>
                  <a:srgbClr val="FFFF00"/>
                </a:solidFill>
                <a:latin typeface="+mn-lt"/>
                <a:ea typeface="Times New Roman"/>
                <a:cs typeface="Book Antiqua"/>
              </a:rPr>
              <a:t> </a:t>
            </a:r>
            <a:r>
              <a:rPr lang="ru-RU" sz="1800" b="1" spc="45" dirty="0" err="1" smtClean="0">
                <a:solidFill>
                  <a:srgbClr val="FFFF00"/>
                </a:solidFill>
                <a:latin typeface="+mn-lt"/>
                <a:ea typeface="Times New Roman"/>
                <a:cs typeface="Book Antiqua"/>
              </a:rPr>
              <a:t>ФІНАНСОВОГО</a:t>
            </a:r>
            <a:r>
              <a:rPr lang="ru-RU" sz="1800" b="1" spc="200" dirty="0" smtClean="0">
                <a:solidFill>
                  <a:srgbClr val="FFFF00"/>
                </a:solidFill>
                <a:latin typeface="+mn-lt"/>
                <a:ea typeface="Times New Roman"/>
                <a:cs typeface="Book Antiqua"/>
              </a:rPr>
              <a:t> </a:t>
            </a:r>
            <a:r>
              <a:rPr lang="ru-RU" sz="1800" b="1" spc="50" dirty="0" err="1" smtClean="0">
                <a:solidFill>
                  <a:srgbClr val="FFFF00"/>
                </a:solidFill>
                <a:latin typeface="+mn-lt"/>
                <a:ea typeface="Times New Roman"/>
                <a:cs typeface="Book Antiqua"/>
              </a:rPr>
              <a:t>ЗВІТУВАННЯ</a:t>
            </a:r>
            <a:r>
              <a:rPr lang="ru-RU" sz="1800" b="1" spc="50" dirty="0" smtClean="0">
                <a:solidFill>
                  <a:srgbClr val="FFFF00"/>
                </a:solidFill>
                <a:latin typeface="+mn-lt"/>
                <a:ea typeface="Times New Roman"/>
                <a:cs typeface="Book Antiqua"/>
              </a:rPr>
              <a:t> </a:t>
            </a:r>
            <a:r>
              <a:rPr lang="ru-RU" sz="2400" b="1" spc="50" dirty="0" smtClean="0">
                <a:solidFill>
                  <a:srgbClr val="FFFF00"/>
                </a:solidFill>
                <a:latin typeface="+mn-lt"/>
                <a:ea typeface="Times New Roman"/>
                <a:cs typeface="Book Antiqua"/>
              </a:rPr>
              <a:t>– </a:t>
            </a:r>
            <a:r>
              <a:rPr lang="ru-RU" sz="2000" b="1" spc="50" dirty="0" err="1" smtClean="0">
                <a:solidFill>
                  <a:srgbClr val="FFFF00"/>
                </a:solidFill>
                <a:latin typeface="+mn-lt"/>
                <a:ea typeface="Times New Roman"/>
                <a:cs typeface="Book Antiqua"/>
              </a:rPr>
              <a:t>це</a:t>
            </a:r>
            <a:r>
              <a:rPr lang="ru-RU" sz="2000" b="1" spc="50" dirty="0" smtClean="0">
                <a:solidFill>
                  <a:srgbClr val="FFFF00"/>
                </a:solidFill>
                <a:latin typeface="+mn-lt"/>
                <a:ea typeface="Times New Roman"/>
                <a:cs typeface="Book Antiqua"/>
              </a:rPr>
              <a:t> </a:t>
            </a:r>
            <a:r>
              <a:rPr lang="ru-RU" sz="2000" b="1" dirty="0" smtClean="0">
                <a:solidFill>
                  <a:srgbClr val="FFFF00"/>
                </a:solidFill>
                <a:latin typeface="Times New Roman"/>
                <a:ea typeface="Times New Roman"/>
                <a:cs typeface="Book Antiqua"/>
              </a:rPr>
              <a:t>концептуальна</a:t>
            </a:r>
            <a:r>
              <a:rPr lang="ru-RU" sz="2000" b="1" spc="-120" dirty="0" smtClean="0">
                <a:solidFill>
                  <a:srgbClr val="FFFF00"/>
                </a:solidFill>
                <a:latin typeface="Times New Roman"/>
                <a:ea typeface="Times New Roman"/>
                <a:cs typeface="Book Antiqua"/>
              </a:rPr>
              <a:t> </a:t>
            </a:r>
            <a:r>
              <a:rPr lang="ru-RU" sz="2000" b="1" dirty="0" smtClean="0">
                <a:solidFill>
                  <a:srgbClr val="FFFF00"/>
                </a:solidFill>
                <a:latin typeface="Times New Roman"/>
                <a:ea typeface="Times New Roman"/>
                <a:cs typeface="Book Antiqua"/>
              </a:rPr>
              <a:t>основа </a:t>
            </a:r>
            <a:r>
              <a:rPr lang="ru-RU" sz="2000" b="1" dirty="0" err="1" smtClean="0">
                <a:solidFill>
                  <a:srgbClr val="FFFF00"/>
                </a:solidFill>
                <a:latin typeface="Times New Roman"/>
                <a:ea typeface="Times New Roman"/>
              </a:rPr>
              <a:t>фінансового</a:t>
            </a:r>
            <a:r>
              <a:rPr lang="ru-RU" sz="2000" b="1" spc="-35" dirty="0" smtClean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/>
                <a:ea typeface="Times New Roman"/>
              </a:rPr>
              <a:t>звітування</a:t>
            </a:r>
            <a:r>
              <a:rPr lang="ru-RU" sz="2000" b="1" dirty="0">
                <a:solidFill>
                  <a:srgbClr val="FFFF00"/>
                </a:solidFill>
                <a:latin typeface="Times New Roman"/>
                <a:ea typeface="Times New Roman"/>
              </a:rPr>
              <a:t>,</a:t>
            </a:r>
            <a:r>
              <a:rPr lang="ru-RU" sz="2000" b="1" spc="-35" dirty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/>
                <a:ea typeface="Times New Roman"/>
              </a:rPr>
              <a:t>прийнята</a:t>
            </a:r>
            <a:r>
              <a:rPr lang="ru-RU" sz="2000" b="1" spc="-35" dirty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/>
                <a:ea typeface="Times New Roman"/>
              </a:rPr>
              <a:t>управлінським</a:t>
            </a:r>
            <a:r>
              <a:rPr lang="ru-RU" sz="2000" b="1" spc="-30" dirty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ru-RU" sz="2000" b="1" dirty="0">
                <a:solidFill>
                  <a:srgbClr val="FFFF00"/>
                </a:solidFill>
                <a:latin typeface="Times New Roman"/>
                <a:ea typeface="Times New Roman"/>
              </a:rPr>
              <a:t>персоналом</a:t>
            </a:r>
            <a:r>
              <a:rPr lang="ru-RU" sz="2000" b="1" spc="-35" dirty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ru-RU" sz="2000" b="1" dirty="0">
                <a:solidFill>
                  <a:srgbClr val="FFFF00"/>
                </a:solidFill>
                <a:latin typeface="Times New Roman"/>
                <a:ea typeface="Times New Roman"/>
              </a:rPr>
              <a:t>та в</a:t>
            </a:r>
            <a:r>
              <a:rPr lang="ru-RU" sz="2000" b="1" spc="-55" dirty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/>
                <a:ea typeface="Times New Roman"/>
              </a:rPr>
              <a:t>разі</a:t>
            </a:r>
            <a:r>
              <a:rPr lang="ru-RU" sz="2000" b="1" spc="-50" dirty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ru-RU" sz="2000" b="1" dirty="0">
                <a:solidFill>
                  <a:srgbClr val="FFFF00"/>
                </a:solidFill>
                <a:latin typeface="Times New Roman"/>
                <a:ea typeface="Times New Roman"/>
              </a:rPr>
              <a:t>потреби</a:t>
            </a:r>
            <a:r>
              <a:rPr lang="ru-RU" sz="2000" b="1" spc="-50" dirty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/>
                <a:ea typeface="Times New Roman"/>
              </a:rPr>
              <a:t>тими</a:t>
            </a:r>
            <a:r>
              <a:rPr lang="ru-RU" sz="2000" b="1" dirty="0">
                <a:solidFill>
                  <a:srgbClr val="FFFF00"/>
                </a:solidFill>
                <a:latin typeface="Times New Roman"/>
                <a:ea typeface="Times New Roman"/>
              </a:rPr>
              <a:t>,</a:t>
            </a:r>
            <a:r>
              <a:rPr lang="ru-RU" sz="2000" b="1" spc="-55" dirty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ru-RU" sz="2000" b="1" dirty="0">
                <a:solidFill>
                  <a:srgbClr val="FFFF00"/>
                </a:solidFill>
                <a:latin typeface="Times New Roman"/>
                <a:ea typeface="Times New Roman"/>
              </a:rPr>
              <a:t>кого</a:t>
            </a:r>
            <a:r>
              <a:rPr lang="ru-RU" sz="2000" b="1" spc="-50" dirty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/>
                <a:ea typeface="Times New Roman"/>
              </a:rPr>
              <a:t>наділено</a:t>
            </a:r>
            <a:r>
              <a:rPr lang="ru-RU" sz="2000" b="1" spc="-50" dirty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/>
                <a:ea typeface="Times New Roman"/>
              </a:rPr>
              <a:t>найвищими</a:t>
            </a:r>
            <a:r>
              <a:rPr lang="ru-RU" sz="2000" b="1" spc="-50" dirty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/>
                <a:ea typeface="Times New Roman"/>
              </a:rPr>
              <a:t>повноваженнями</a:t>
            </a:r>
            <a:r>
              <a:rPr lang="ru-RU" sz="2000" b="1" dirty="0">
                <a:solidFill>
                  <a:srgbClr val="FFFF00"/>
                </a:solidFill>
                <a:latin typeface="Times New Roman"/>
                <a:ea typeface="Times New Roman"/>
              </a:rPr>
              <a:t>, при</a:t>
            </a:r>
            <a:r>
              <a:rPr lang="ru-RU" sz="2000" b="1" spc="-55" dirty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/>
                <a:ea typeface="Times New Roman"/>
              </a:rPr>
              <a:t>складанні</a:t>
            </a:r>
            <a:r>
              <a:rPr lang="ru-RU" sz="2000" b="1" spc="-55" dirty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/>
                <a:ea typeface="Times New Roman"/>
              </a:rPr>
              <a:t>фінансової</a:t>
            </a:r>
            <a:r>
              <a:rPr lang="ru-RU" sz="2000" b="1" spc="-55" dirty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/>
                <a:ea typeface="Times New Roman"/>
              </a:rPr>
              <a:t>звітності</a:t>
            </a:r>
            <a:r>
              <a:rPr lang="ru-RU" sz="2000" b="1" dirty="0">
                <a:solidFill>
                  <a:srgbClr val="FFFF00"/>
                </a:solidFill>
                <a:latin typeface="Times New Roman"/>
                <a:ea typeface="Times New Roman"/>
              </a:rPr>
              <a:t>,</a:t>
            </a:r>
            <a:r>
              <a:rPr lang="ru-RU" sz="2000" b="1" spc="-55" dirty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ru-RU" sz="2000" b="1" dirty="0">
                <a:solidFill>
                  <a:srgbClr val="FFFF00"/>
                </a:solidFill>
                <a:latin typeface="Times New Roman"/>
                <a:ea typeface="Times New Roman"/>
              </a:rPr>
              <a:t>яка</a:t>
            </a:r>
            <a:r>
              <a:rPr lang="ru-RU" sz="2000" b="1" spc="-55" dirty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ru-RU" sz="2000" b="1" dirty="0">
                <a:solidFill>
                  <a:srgbClr val="FFFF00"/>
                </a:solidFill>
                <a:latin typeface="Times New Roman"/>
                <a:ea typeface="Times New Roman"/>
              </a:rPr>
              <a:t>є</a:t>
            </a:r>
            <a:r>
              <a:rPr lang="ru-RU" sz="2000" b="1" spc="-55" dirty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/>
                <a:ea typeface="Times New Roman"/>
              </a:rPr>
              <a:t>прийнятною</a:t>
            </a:r>
            <a:r>
              <a:rPr lang="ru-RU" sz="2000" b="1" spc="-55" dirty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ru-RU" sz="2000" b="1" dirty="0">
                <a:solidFill>
                  <a:srgbClr val="FFFF00"/>
                </a:solidFill>
                <a:latin typeface="Times New Roman"/>
                <a:ea typeface="Times New Roman"/>
              </a:rPr>
              <a:t>з</a:t>
            </a:r>
            <a:r>
              <a:rPr lang="ru-RU" sz="2000" b="1" spc="-55" dirty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/>
                <a:ea typeface="Times New Roman"/>
              </a:rPr>
              <a:t>огляду</a:t>
            </a:r>
            <a:r>
              <a:rPr lang="ru-RU" sz="2000" b="1" spc="-55" dirty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ru-RU" sz="2000" b="1" dirty="0">
                <a:solidFill>
                  <a:srgbClr val="FFFF00"/>
                </a:solidFill>
                <a:latin typeface="Times New Roman"/>
                <a:ea typeface="Times New Roman"/>
              </a:rPr>
              <a:t>на характер</a:t>
            </a:r>
            <a:r>
              <a:rPr lang="ru-RU" sz="2000" b="1" spc="-90" dirty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/>
                <a:ea typeface="Times New Roman"/>
              </a:rPr>
              <a:t>суб’єкта</a:t>
            </a:r>
            <a:r>
              <a:rPr lang="ru-RU" sz="2000" b="1" spc="-85" dirty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/>
                <a:ea typeface="Times New Roman"/>
              </a:rPr>
              <a:t>господарювання</a:t>
            </a:r>
            <a:r>
              <a:rPr lang="ru-RU" sz="2000" b="1" spc="-90" dirty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ru-RU" sz="2000" b="1" dirty="0">
                <a:solidFill>
                  <a:srgbClr val="FFFF00"/>
                </a:solidFill>
                <a:latin typeface="Times New Roman"/>
                <a:ea typeface="Times New Roman"/>
              </a:rPr>
              <a:t>та</a:t>
            </a:r>
            <a:r>
              <a:rPr lang="ru-RU" sz="2000" b="1" spc="-85" dirty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/>
                <a:ea typeface="Times New Roman"/>
              </a:rPr>
              <a:t>цілі</a:t>
            </a:r>
            <a:r>
              <a:rPr lang="ru-RU" sz="2000" b="1" spc="-90" dirty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/>
                <a:ea typeface="Times New Roman"/>
              </a:rPr>
              <a:t>фінансової</a:t>
            </a:r>
            <a:r>
              <a:rPr lang="ru-RU" sz="2000" b="1" spc="-85" dirty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/>
                <a:ea typeface="Times New Roman"/>
              </a:rPr>
              <a:t>звітності</a:t>
            </a:r>
            <a:r>
              <a:rPr lang="ru-RU" sz="2000" b="1" spc="-85" dirty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/>
                <a:ea typeface="Times New Roman"/>
              </a:rPr>
              <a:t>або</a:t>
            </a:r>
            <a:r>
              <a:rPr lang="ru-RU" sz="2000" b="1" dirty="0">
                <a:solidFill>
                  <a:srgbClr val="FFFF00"/>
                </a:solidFill>
                <a:latin typeface="Times New Roman"/>
                <a:ea typeface="Times New Roman"/>
              </a:rPr>
              <a:t> яка</a:t>
            </a:r>
            <a:r>
              <a:rPr lang="ru-RU" sz="2000" b="1" spc="-85" dirty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/>
                <a:ea typeface="Times New Roman"/>
              </a:rPr>
              <a:t>вимагається</a:t>
            </a:r>
            <a:r>
              <a:rPr lang="ru-RU" sz="2000" b="1" spc="-85" dirty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/>
                <a:ea typeface="Times New Roman"/>
              </a:rPr>
              <a:t>законодавством</a:t>
            </a:r>
            <a:r>
              <a:rPr lang="ru-RU" sz="2000" b="1" spc="-80" dirty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/>
                <a:ea typeface="Times New Roman"/>
              </a:rPr>
              <a:t>чи</a:t>
            </a:r>
            <a:r>
              <a:rPr lang="ru-RU" sz="2000" b="1" spc="-85" dirty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latin typeface="Times New Roman"/>
                <a:ea typeface="Times New Roman"/>
              </a:rPr>
              <a:t>нормативними</a:t>
            </a:r>
            <a:r>
              <a:rPr lang="ru-RU" sz="2000" b="1" spc="-80" dirty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ru-RU" sz="2000" b="1" dirty="0" smtClean="0">
                <a:solidFill>
                  <a:srgbClr val="FFFF00"/>
                </a:solidFill>
                <a:latin typeface="Times New Roman"/>
                <a:ea typeface="Times New Roman"/>
              </a:rPr>
              <a:t>актами.</a:t>
            </a:r>
            <a:r>
              <a:rPr lang="ru-RU" sz="2000" b="1" spc="50" dirty="0" smtClean="0">
                <a:solidFill>
                  <a:srgbClr val="FFFF00"/>
                </a:solidFill>
                <a:latin typeface="+mn-lt"/>
                <a:ea typeface="Times New Roman"/>
                <a:cs typeface="Book Antiqua"/>
              </a:rPr>
              <a:t>  </a:t>
            </a:r>
            <a:endParaRPr lang="ru-RU" sz="2000" b="1" dirty="0">
              <a:solidFill>
                <a:srgbClr val="FFFF00"/>
              </a:solidFill>
              <a:effectLst/>
              <a:latin typeface="+mn-lt"/>
              <a:ea typeface="Times New Roman"/>
              <a:cs typeface="Book Antiqua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649711" y="2420888"/>
            <a:ext cx="5382334" cy="2430639"/>
          </a:xfrm>
          <a:prstGeom prst="rect">
            <a:avLst/>
          </a:prstGeom>
          <a:solidFill>
            <a:srgbClr val="FFFF00"/>
          </a:solidFill>
          <a:ln w="28575">
            <a:solidFill>
              <a:srgbClr val="669900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1400" b="1" dirty="0">
                <a:solidFill>
                  <a:srgbClr val="002060"/>
                </a:solidFill>
                <a:ea typeface="Calibri"/>
                <a:cs typeface="Times New Roman"/>
              </a:rPr>
              <a:t>(i) підтверджує, прямо чи опосередковано, що для досягнення достовірного подання фінансової звітності управлінському персоналу може бути потрібно надати розкриття інформації, крім тієї, якої конкретно вимагає концептуальна основа;</a:t>
            </a:r>
            <a:endParaRPr lang="ru-RU" sz="1400" b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1400" b="1" dirty="0">
                <a:solidFill>
                  <a:srgbClr val="002060"/>
                </a:solidFill>
                <a:ea typeface="Calibri"/>
                <a:cs typeface="Times New Roman"/>
              </a:rPr>
              <a:t>(</a:t>
            </a:r>
            <a:r>
              <a:rPr lang="uk-UA" sz="1400" b="1" dirty="0" err="1">
                <a:solidFill>
                  <a:srgbClr val="002060"/>
                </a:solidFill>
                <a:ea typeface="Calibri"/>
                <a:cs typeface="Times New Roman"/>
              </a:rPr>
              <a:t>ii</a:t>
            </a:r>
            <a:r>
              <a:rPr lang="uk-UA" sz="1400" b="1" dirty="0">
                <a:solidFill>
                  <a:srgbClr val="002060"/>
                </a:solidFill>
                <a:ea typeface="Calibri"/>
                <a:cs typeface="Times New Roman"/>
              </a:rPr>
              <a:t>) прямо підтверджує, що для досягнення достовірного подання фінансової звітності управлінському персоналу може бути потрібно відхилитися від вимоги концептуальної основи. Очікується, що такі відхилення необхідні лише за надзвичайно рідкісних  обставин.</a:t>
            </a:r>
            <a:endParaRPr lang="ru-RU" sz="1400" b="1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107504" y="2780928"/>
            <a:ext cx="2736304" cy="1800200"/>
          </a:xfrm>
          <a:prstGeom prst="rect">
            <a:avLst/>
          </a:prstGeom>
          <a:solidFill>
            <a:srgbClr val="FFFF00"/>
          </a:solidFill>
          <a:ln w="28575">
            <a:solidFill>
              <a:srgbClr val="669900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72A0FF"/>
              </a:buClr>
              <a:buNone/>
            </a:pPr>
            <a:r>
              <a:rPr lang="ru-RU" sz="1400" b="1" spc="40" dirty="0" smtClean="0">
                <a:solidFill>
                  <a:srgbClr val="002060"/>
                </a:solidFill>
                <a:ea typeface="Times New Roman"/>
              </a:rPr>
              <a:t>«КОНЦЕПТУАЛЬНА</a:t>
            </a:r>
            <a:r>
              <a:rPr lang="ru-RU" sz="1400" b="1" spc="225" dirty="0" smtClean="0">
                <a:solidFill>
                  <a:srgbClr val="002060"/>
                </a:solidFill>
                <a:ea typeface="Times New Roman"/>
              </a:rPr>
              <a:t> </a:t>
            </a:r>
            <a:r>
              <a:rPr lang="ru-RU" sz="1400" b="1" spc="35" dirty="0" smtClean="0">
                <a:solidFill>
                  <a:srgbClr val="002060"/>
                </a:solidFill>
                <a:ea typeface="Times New Roman"/>
              </a:rPr>
              <a:t>ОСНОВА</a:t>
            </a:r>
            <a:r>
              <a:rPr lang="ru-RU" sz="1400" b="1" spc="225" dirty="0" smtClean="0">
                <a:solidFill>
                  <a:srgbClr val="002060"/>
                </a:solidFill>
                <a:ea typeface="Times New Roman"/>
              </a:rPr>
              <a:t> </a:t>
            </a:r>
            <a:r>
              <a:rPr lang="ru-RU" sz="1400" b="1" spc="40" dirty="0" err="1" smtClean="0">
                <a:solidFill>
                  <a:srgbClr val="002060"/>
                </a:solidFill>
                <a:ea typeface="Times New Roman"/>
              </a:rPr>
              <a:t>ДОСТОВІРНОГО</a:t>
            </a:r>
            <a:r>
              <a:rPr lang="ru-RU" sz="1400" b="1" spc="225" dirty="0" smtClean="0">
                <a:solidFill>
                  <a:srgbClr val="002060"/>
                </a:solidFill>
                <a:ea typeface="Times New Roman"/>
              </a:rPr>
              <a:t> </a:t>
            </a:r>
            <a:r>
              <a:rPr lang="ru-RU" sz="1400" b="1" spc="35" dirty="0" err="1" smtClean="0">
                <a:solidFill>
                  <a:srgbClr val="002060"/>
                </a:solidFill>
                <a:ea typeface="Times New Roman"/>
              </a:rPr>
              <a:t>ПОДАННЯ</a:t>
            </a:r>
            <a:r>
              <a:rPr lang="ru-RU" sz="1400" b="1" spc="35" dirty="0" smtClean="0">
                <a:solidFill>
                  <a:srgbClr val="002060"/>
                </a:solidFill>
                <a:ea typeface="Times New Roman"/>
              </a:rPr>
              <a:t>»</a:t>
            </a:r>
            <a:r>
              <a:rPr lang="ru-RU" sz="1400" b="1" spc="215" dirty="0" smtClean="0">
                <a:solidFill>
                  <a:srgbClr val="002060"/>
                </a:solidFill>
                <a:ea typeface="Times New Roman"/>
              </a:rPr>
              <a:t> - </a:t>
            </a:r>
            <a:r>
              <a:rPr lang="ru-RU" sz="1400" b="1" spc="-5" dirty="0" err="1" smtClean="0">
                <a:solidFill>
                  <a:srgbClr val="002060"/>
                </a:solidFill>
                <a:ea typeface="Times New Roman"/>
              </a:rPr>
              <a:t>вживають</a:t>
            </a:r>
            <a:r>
              <a:rPr lang="ru-RU" sz="1400" b="1" spc="-75" dirty="0" smtClean="0">
                <a:solidFill>
                  <a:srgbClr val="002060"/>
                </a:solidFill>
                <a:ea typeface="Times New Roman"/>
              </a:rPr>
              <a:t> </a:t>
            </a:r>
            <a:r>
              <a:rPr lang="ru-RU" sz="1400" b="1" spc="-5" dirty="0">
                <a:solidFill>
                  <a:srgbClr val="002060"/>
                </a:solidFill>
                <a:ea typeface="Times New Roman"/>
              </a:rPr>
              <a:t>для</a:t>
            </a:r>
            <a:r>
              <a:rPr lang="ru-RU" sz="1400" b="1" spc="-75" dirty="0">
                <a:solidFill>
                  <a:srgbClr val="002060"/>
                </a:solidFill>
                <a:ea typeface="Times New Roman"/>
              </a:rPr>
              <a:t> </a:t>
            </a:r>
            <a:r>
              <a:rPr lang="ru-RU" sz="1400" b="1" spc="-5" dirty="0" err="1">
                <a:solidFill>
                  <a:srgbClr val="002060"/>
                </a:solidFill>
                <a:ea typeface="Times New Roman"/>
              </a:rPr>
              <a:t>зазначення</a:t>
            </a:r>
            <a:r>
              <a:rPr lang="ru-RU" sz="1400" b="1" spc="-75" dirty="0">
                <a:solidFill>
                  <a:srgbClr val="002060"/>
                </a:solidFill>
                <a:ea typeface="Times New Roman"/>
              </a:rPr>
              <a:t> </a:t>
            </a:r>
            <a:r>
              <a:rPr lang="ru-RU" sz="1400" b="1" spc="-10" dirty="0" err="1">
                <a:solidFill>
                  <a:srgbClr val="002060"/>
                </a:solidFill>
                <a:ea typeface="Times New Roman"/>
              </a:rPr>
              <a:t>концептуальної</a:t>
            </a:r>
            <a:r>
              <a:rPr lang="ru-RU" sz="1400" b="1" spc="125" dirty="0">
                <a:solidFill>
                  <a:srgbClr val="002060"/>
                </a:solidFill>
                <a:ea typeface="Times New Roman"/>
              </a:rPr>
              <a:t> </a:t>
            </a:r>
            <a:r>
              <a:rPr lang="ru-RU" sz="1400" b="1" spc="-15" dirty="0" err="1">
                <a:solidFill>
                  <a:srgbClr val="002060"/>
                </a:solidFill>
                <a:ea typeface="Times New Roman"/>
              </a:rPr>
              <a:t>основи</a:t>
            </a:r>
            <a:r>
              <a:rPr lang="ru-RU" sz="1400" b="1" spc="-110" dirty="0">
                <a:solidFill>
                  <a:srgbClr val="002060"/>
                </a:solidFill>
                <a:ea typeface="Times New Roman"/>
              </a:rPr>
              <a:t> </a:t>
            </a:r>
            <a:r>
              <a:rPr lang="ru-RU" sz="1400" b="1" spc="-20" dirty="0" err="1">
                <a:solidFill>
                  <a:srgbClr val="002060"/>
                </a:solidFill>
                <a:ea typeface="Times New Roman"/>
              </a:rPr>
              <a:t>фінансового</a:t>
            </a:r>
            <a:r>
              <a:rPr lang="ru-RU" sz="1400" b="1" spc="-110" dirty="0">
                <a:solidFill>
                  <a:srgbClr val="002060"/>
                </a:solidFill>
                <a:ea typeface="Times New Roman"/>
              </a:rPr>
              <a:t> </a:t>
            </a:r>
            <a:r>
              <a:rPr lang="ru-RU" sz="1400" b="1" spc="-15" dirty="0" err="1">
                <a:solidFill>
                  <a:srgbClr val="002060"/>
                </a:solidFill>
                <a:ea typeface="Times New Roman"/>
              </a:rPr>
              <a:t>звітування</a:t>
            </a:r>
            <a:r>
              <a:rPr lang="ru-RU" sz="1400" b="1" spc="-15" dirty="0">
                <a:solidFill>
                  <a:srgbClr val="002060"/>
                </a:solidFill>
                <a:ea typeface="Times New Roman"/>
              </a:rPr>
              <a:t>,</a:t>
            </a:r>
            <a:r>
              <a:rPr lang="ru-RU" sz="1400" b="1" spc="-110" dirty="0">
                <a:solidFill>
                  <a:srgbClr val="002060"/>
                </a:solidFill>
                <a:ea typeface="Times New Roman"/>
              </a:rPr>
              <a:t> </a:t>
            </a:r>
            <a:r>
              <a:rPr lang="ru-RU" sz="1400" b="1" spc="-10" dirty="0">
                <a:solidFill>
                  <a:srgbClr val="002060"/>
                </a:solidFill>
                <a:ea typeface="Times New Roman"/>
              </a:rPr>
              <a:t>яка</a:t>
            </a:r>
            <a:r>
              <a:rPr lang="ru-RU" sz="1400" b="1" spc="-110" dirty="0">
                <a:solidFill>
                  <a:srgbClr val="002060"/>
                </a:solidFill>
                <a:ea typeface="Times New Roman"/>
              </a:rPr>
              <a:t> </a:t>
            </a:r>
            <a:r>
              <a:rPr lang="ru-RU" sz="1400" b="1" spc="-20" dirty="0" err="1">
                <a:solidFill>
                  <a:srgbClr val="002060"/>
                </a:solidFill>
                <a:ea typeface="Times New Roman"/>
              </a:rPr>
              <a:t>потребує</a:t>
            </a:r>
            <a:r>
              <a:rPr lang="ru-RU" sz="1400" b="1" spc="-110" dirty="0">
                <a:solidFill>
                  <a:srgbClr val="002060"/>
                </a:solidFill>
                <a:ea typeface="Times New Roman"/>
              </a:rPr>
              <a:t> </a:t>
            </a:r>
            <a:r>
              <a:rPr lang="ru-RU" sz="1400" b="1" spc="-15" dirty="0" err="1">
                <a:solidFill>
                  <a:srgbClr val="002060"/>
                </a:solidFill>
                <a:ea typeface="Times New Roman"/>
              </a:rPr>
              <a:t>відповідності</a:t>
            </a:r>
            <a:r>
              <a:rPr lang="ru-RU" sz="1400" b="1" spc="-110" dirty="0">
                <a:solidFill>
                  <a:srgbClr val="002060"/>
                </a:solidFill>
                <a:ea typeface="Times New Roman"/>
              </a:rPr>
              <a:t> </a:t>
            </a:r>
            <a:r>
              <a:rPr lang="ru-RU" sz="1400" b="1" spc="-20" dirty="0" err="1">
                <a:solidFill>
                  <a:srgbClr val="002060"/>
                </a:solidFill>
                <a:ea typeface="Times New Roman"/>
              </a:rPr>
              <a:t>вимогам</a:t>
            </a:r>
            <a:r>
              <a:rPr lang="ru-RU" sz="1400" b="1" spc="145" dirty="0">
                <a:solidFill>
                  <a:srgbClr val="002060"/>
                </a:solidFill>
                <a:ea typeface="Times New Roman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ea typeface="Times New Roman"/>
              </a:rPr>
              <a:t>концептуальної</a:t>
            </a:r>
            <a:r>
              <a:rPr lang="ru-RU" sz="1400" b="1" spc="-140" dirty="0">
                <a:solidFill>
                  <a:srgbClr val="002060"/>
                </a:solidFill>
                <a:ea typeface="Times New Roman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ea typeface="Times New Roman"/>
              </a:rPr>
              <a:t>основи</a:t>
            </a:r>
            <a:r>
              <a:rPr lang="ru-RU" sz="1400" b="1" spc="-135" dirty="0">
                <a:solidFill>
                  <a:srgbClr val="002060"/>
                </a:solidFill>
                <a:ea typeface="Times New Roman"/>
              </a:rPr>
              <a:t> </a:t>
            </a:r>
            <a:r>
              <a:rPr lang="ru-RU" sz="1400" b="1" dirty="0">
                <a:solidFill>
                  <a:srgbClr val="002060"/>
                </a:solidFill>
                <a:ea typeface="Times New Roman"/>
              </a:rPr>
              <a:t>і</a:t>
            </a:r>
            <a:endParaRPr lang="ru-RU" sz="14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179511" y="5085184"/>
            <a:ext cx="8852534" cy="1016496"/>
          </a:xfrm>
          <a:prstGeom prst="rect">
            <a:avLst/>
          </a:prstGeom>
          <a:solidFill>
            <a:srgbClr val="FFFF00"/>
          </a:solidFill>
          <a:ln w="28575">
            <a:solidFill>
              <a:srgbClr val="669900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marR="714375" indent="0" algn="just" defTabSz="1208088" eaLnBrk="0" hangingPunct="0">
              <a:lnSpc>
                <a:spcPct val="101000"/>
              </a:lnSpc>
              <a:spcBef>
                <a:spcPts val="280"/>
              </a:spcBef>
              <a:spcAft>
                <a:spcPts val="0"/>
              </a:spcAft>
              <a:buNone/>
            </a:pPr>
            <a:r>
              <a:rPr lang="ru-RU" sz="1400" b="1" dirty="0" smtClean="0">
                <a:solidFill>
                  <a:srgbClr val="002060"/>
                </a:solidFill>
                <a:ea typeface="Times New Roman"/>
                <a:cs typeface="Book Antiqua"/>
              </a:rPr>
              <a:t>«КОНЦЕПТУАЛЬНА</a:t>
            </a:r>
            <a:r>
              <a:rPr lang="ru-RU" sz="1400" b="1" spc="-80" dirty="0" smtClean="0">
                <a:solidFill>
                  <a:srgbClr val="002060"/>
                </a:solidFill>
                <a:ea typeface="Times New Roman"/>
                <a:cs typeface="Book Antiqua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ea typeface="Times New Roman"/>
                <a:cs typeface="Book Antiqua"/>
              </a:rPr>
              <a:t>ОСНОВА</a:t>
            </a:r>
            <a:r>
              <a:rPr lang="ru-RU" sz="1400" b="1" spc="-85" dirty="0" smtClean="0">
                <a:solidFill>
                  <a:srgbClr val="002060"/>
                </a:solidFill>
                <a:ea typeface="Times New Roman"/>
                <a:cs typeface="Book Antiqua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ea typeface="Times New Roman"/>
                <a:cs typeface="Book Antiqua"/>
              </a:rPr>
              <a:t>ДОТРИМАННЯ</a:t>
            </a:r>
            <a:r>
              <a:rPr lang="ru-RU" sz="1400" b="1" spc="-80" dirty="0" smtClean="0">
                <a:solidFill>
                  <a:srgbClr val="002060"/>
                </a:solidFill>
                <a:ea typeface="Times New Roman"/>
                <a:cs typeface="Book Antiqua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ea typeface="Times New Roman"/>
                <a:cs typeface="Book Antiqua"/>
              </a:rPr>
              <a:t>ВИМОГ</a:t>
            </a:r>
            <a:r>
              <a:rPr lang="ru-RU" sz="1400" b="1" spc="-80" dirty="0" smtClean="0">
                <a:solidFill>
                  <a:srgbClr val="002060"/>
                </a:solidFill>
                <a:ea typeface="Times New Roman"/>
                <a:cs typeface="Book Antiqua"/>
              </a:rPr>
              <a:t> - </a:t>
            </a:r>
            <a:r>
              <a:rPr lang="ru-RU" sz="1400" b="1" spc="-5" dirty="0" err="1" smtClean="0">
                <a:solidFill>
                  <a:srgbClr val="002060"/>
                </a:solidFill>
                <a:ea typeface="Times New Roman"/>
                <a:cs typeface="Book Antiqua"/>
              </a:rPr>
              <a:t>уживають</a:t>
            </a:r>
            <a:r>
              <a:rPr lang="ru-RU" sz="1400" b="1" spc="-85" dirty="0" smtClean="0">
                <a:solidFill>
                  <a:srgbClr val="002060"/>
                </a:solidFill>
                <a:ea typeface="Times New Roman"/>
                <a:cs typeface="Book Antiqua"/>
              </a:rPr>
              <a:t> </a:t>
            </a:r>
            <a:r>
              <a:rPr lang="ru-RU" sz="1400" b="1" spc="-5" dirty="0" smtClean="0">
                <a:solidFill>
                  <a:srgbClr val="002060"/>
                </a:solidFill>
                <a:ea typeface="Times New Roman"/>
                <a:cs typeface="Book Antiqua"/>
              </a:rPr>
              <a:t>для </a:t>
            </a:r>
            <a:r>
              <a:rPr lang="ru-RU" sz="1400" b="1" spc="-5" dirty="0" err="1" smtClean="0">
                <a:solidFill>
                  <a:srgbClr val="002060"/>
                </a:solidFill>
                <a:ea typeface="Times New Roman"/>
                <a:cs typeface="Book Antiqua"/>
              </a:rPr>
              <a:t>зазначення</a:t>
            </a:r>
            <a:r>
              <a:rPr lang="ru-RU" sz="1400" b="1" spc="-90" dirty="0" smtClean="0">
                <a:solidFill>
                  <a:srgbClr val="002060"/>
                </a:solidFill>
                <a:ea typeface="Times New Roman"/>
                <a:cs typeface="Book Antiqua"/>
              </a:rPr>
              <a:t> </a:t>
            </a:r>
            <a:r>
              <a:rPr lang="ru-RU" sz="1400" b="1" spc="-10" dirty="0" err="1">
                <a:solidFill>
                  <a:srgbClr val="002060"/>
                </a:solidFill>
                <a:ea typeface="Times New Roman"/>
                <a:cs typeface="Book Antiqua"/>
              </a:rPr>
              <a:t>концептуальної</a:t>
            </a:r>
            <a:r>
              <a:rPr lang="ru-RU" sz="1400" b="1" spc="-85" dirty="0">
                <a:solidFill>
                  <a:srgbClr val="002060"/>
                </a:solidFill>
                <a:ea typeface="Times New Roman"/>
                <a:cs typeface="Book Antiqua"/>
              </a:rPr>
              <a:t> </a:t>
            </a:r>
            <a:r>
              <a:rPr lang="ru-RU" sz="1400" b="1" spc="-5" dirty="0" err="1">
                <a:solidFill>
                  <a:srgbClr val="002060"/>
                </a:solidFill>
                <a:ea typeface="Times New Roman"/>
                <a:cs typeface="Book Antiqua"/>
              </a:rPr>
              <a:t>основи</a:t>
            </a:r>
            <a:r>
              <a:rPr lang="ru-RU" sz="1400" b="1" spc="125" dirty="0">
                <a:solidFill>
                  <a:srgbClr val="002060"/>
                </a:solidFill>
                <a:ea typeface="Times New Roman"/>
                <a:cs typeface="Book Antiqua"/>
              </a:rPr>
              <a:t> </a:t>
            </a:r>
            <a:r>
              <a:rPr lang="ru-RU" sz="1400" b="1" spc="30" dirty="0" err="1">
                <a:solidFill>
                  <a:srgbClr val="002060"/>
                </a:solidFill>
                <a:ea typeface="Times New Roman"/>
                <a:cs typeface="Book Antiqua"/>
              </a:rPr>
              <a:t>фінансового</a:t>
            </a:r>
            <a:r>
              <a:rPr lang="ru-RU" sz="1400" b="1" spc="115" dirty="0">
                <a:solidFill>
                  <a:srgbClr val="002060"/>
                </a:solidFill>
                <a:ea typeface="Times New Roman"/>
                <a:cs typeface="Book Antiqua"/>
              </a:rPr>
              <a:t> </a:t>
            </a:r>
            <a:r>
              <a:rPr lang="ru-RU" sz="1400" b="1" spc="30" dirty="0" err="1">
                <a:solidFill>
                  <a:srgbClr val="002060"/>
                </a:solidFill>
                <a:ea typeface="Times New Roman"/>
                <a:cs typeface="Book Antiqua"/>
              </a:rPr>
              <a:t>звітування</a:t>
            </a:r>
            <a:r>
              <a:rPr lang="ru-RU" sz="1400" b="1" spc="30" dirty="0">
                <a:solidFill>
                  <a:srgbClr val="002060"/>
                </a:solidFill>
                <a:ea typeface="Times New Roman"/>
                <a:cs typeface="Book Antiqua"/>
              </a:rPr>
              <a:t>,</a:t>
            </a:r>
            <a:r>
              <a:rPr lang="ru-RU" sz="1400" b="1" spc="115" dirty="0">
                <a:solidFill>
                  <a:srgbClr val="002060"/>
                </a:solidFill>
                <a:ea typeface="Times New Roman"/>
                <a:cs typeface="Book Antiqua"/>
              </a:rPr>
              <a:t> </a:t>
            </a:r>
            <a:r>
              <a:rPr lang="ru-RU" sz="1400" b="1" spc="20" dirty="0">
                <a:solidFill>
                  <a:srgbClr val="002060"/>
                </a:solidFill>
                <a:ea typeface="Times New Roman"/>
                <a:cs typeface="Book Antiqua"/>
              </a:rPr>
              <a:t>яка</a:t>
            </a:r>
            <a:r>
              <a:rPr lang="ru-RU" sz="1400" b="1" spc="115" dirty="0">
                <a:solidFill>
                  <a:srgbClr val="002060"/>
                </a:solidFill>
                <a:ea typeface="Times New Roman"/>
                <a:cs typeface="Book Antiqua"/>
              </a:rPr>
              <a:t> </a:t>
            </a:r>
            <a:r>
              <a:rPr lang="ru-RU" sz="1400" b="1" spc="30" dirty="0" err="1">
                <a:solidFill>
                  <a:srgbClr val="002060"/>
                </a:solidFill>
                <a:ea typeface="Times New Roman"/>
                <a:cs typeface="Book Antiqua"/>
              </a:rPr>
              <a:t>вимагає</a:t>
            </a:r>
            <a:r>
              <a:rPr lang="ru-RU" sz="1400" b="1" spc="115" dirty="0">
                <a:solidFill>
                  <a:srgbClr val="002060"/>
                </a:solidFill>
                <a:ea typeface="Times New Roman"/>
                <a:cs typeface="Book Antiqua"/>
              </a:rPr>
              <a:t> </a:t>
            </a:r>
            <a:r>
              <a:rPr lang="ru-RU" sz="1400" b="1" spc="30" dirty="0" err="1" smtClean="0">
                <a:solidFill>
                  <a:srgbClr val="002060"/>
                </a:solidFill>
                <a:ea typeface="Times New Roman"/>
                <a:cs typeface="Book Antiqua"/>
              </a:rPr>
              <a:t>дотримання</a:t>
            </a:r>
            <a:r>
              <a:rPr lang="ru-RU" sz="1400" b="1" spc="30" dirty="0" smtClean="0">
                <a:solidFill>
                  <a:srgbClr val="002060"/>
                </a:solidFill>
                <a:ea typeface="Times New Roman"/>
                <a:cs typeface="Book Antiqua"/>
              </a:rPr>
              <a:t> </a:t>
            </a:r>
            <a:r>
              <a:rPr lang="ru-RU" sz="1400" b="1" spc="35" dirty="0" err="1" smtClean="0">
                <a:solidFill>
                  <a:srgbClr val="002060"/>
                </a:solidFill>
                <a:ea typeface="Times New Roman"/>
                <a:cs typeface="Book Antiqua"/>
              </a:rPr>
              <a:t>вимог</a:t>
            </a:r>
            <a:r>
              <a:rPr lang="ru-RU" sz="1400" b="1" spc="165" dirty="0" smtClean="0">
                <a:solidFill>
                  <a:srgbClr val="002060"/>
                </a:solidFill>
                <a:ea typeface="Times New Roman"/>
                <a:cs typeface="Book Antiqua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ea typeface="Times New Roman"/>
                <a:cs typeface="Book Antiqua"/>
              </a:rPr>
              <a:t>концептуальної</a:t>
            </a:r>
            <a:r>
              <a:rPr lang="ru-RU" sz="1400" b="1" spc="-25" dirty="0">
                <a:solidFill>
                  <a:srgbClr val="002060"/>
                </a:solidFill>
                <a:ea typeface="Times New Roman"/>
                <a:cs typeface="Book Antiqua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ea typeface="Times New Roman"/>
                <a:cs typeface="Book Antiqua"/>
              </a:rPr>
              <a:t>основи</a:t>
            </a:r>
            <a:r>
              <a:rPr lang="ru-RU" sz="1400" b="1" dirty="0">
                <a:solidFill>
                  <a:srgbClr val="002060"/>
                </a:solidFill>
                <a:ea typeface="Times New Roman"/>
                <a:cs typeface="Book Antiqua"/>
              </a:rPr>
              <a:t>,</a:t>
            </a:r>
            <a:r>
              <a:rPr lang="ru-RU" sz="1400" b="1" spc="-20" dirty="0">
                <a:solidFill>
                  <a:srgbClr val="002060"/>
                </a:solidFill>
                <a:ea typeface="Times New Roman"/>
                <a:cs typeface="Book Antiqua"/>
              </a:rPr>
              <a:t> </a:t>
            </a:r>
            <a:r>
              <a:rPr lang="ru-RU" sz="1400" b="1" dirty="0">
                <a:solidFill>
                  <a:srgbClr val="002060"/>
                </a:solidFill>
                <a:ea typeface="Times New Roman"/>
                <a:cs typeface="Book Antiqua"/>
              </a:rPr>
              <a:t>але</a:t>
            </a:r>
            <a:r>
              <a:rPr lang="ru-RU" sz="1400" b="1" spc="-20" dirty="0">
                <a:solidFill>
                  <a:srgbClr val="002060"/>
                </a:solidFill>
                <a:ea typeface="Times New Roman"/>
                <a:cs typeface="Book Antiqua"/>
              </a:rPr>
              <a:t> </a:t>
            </a:r>
            <a:r>
              <a:rPr lang="ru-RU" sz="1400" b="1" dirty="0">
                <a:solidFill>
                  <a:srgbClr val="002060"/>
                </a:solidFill>
                <a:ea typeface="Times New Roman"/>
                <a:cs typeface="Book Antiqua"/>
              </a:rPr>
              <a:t>не</a:t>
            </a:r>
            <a:r>
              <a:rPr lang="ru-RU" sz="1400" b="1" spc="-20" dirty="0">
                <a:solidFill>
                  <a:srgbClr val="002060"/>
                </a:solidFill>
                <a:ea typeface="Times New Roman"/>
                <a:cs typeface="Book Antiqua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ea typeface="Times New Roman"/>
                <a:cs typeface="Book Antiqua"/>
              </a:rPr>
              <a:t>містить</a:t>
            </a:r>
            <a:r>
              <a:rPr lang="ru-RU" sz="1400" b="1" spc="-20" dirty="0">
                <a:solidFill>
                  <a:srgbClr val="002060"/>
                </a:solidFill>
                <a:ea typeface="Times New Roman"/>
                <a:cs typeface="Book Antiqua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ea typeface="Times New Roman"/>
                <a:cs typeface="Book Antiqua"/>
              </a:rPr>
              <a:t>положень</a:t>
            </a:r>
            <a:r>
              <a:rPr lang="ru-RU" sz="1400" b="1" spc="-20" dirty="0">
                <a:solidFill>
                  <a:srgbClr val="002060"/>
                </a:solidFill>
                <a:ea typeface="Times New Roman"/>
                <a:cs typeface="Book Antiqua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ea typeface="Times New Roman"/>
                <a:cs typeface="Book Antiqua"/>
              </a:rPr>
              <a:t>пунктів</a:t>
            </a:r>
            <a:r>
              <a:rPr lang="ru-RU" sz="1400" b="1" spc="-20" dirty="0">
                <a:solidFill>
                  <a:srgbClr val="002060"/>
                </a:solidFill>
                <a:ea typeface="Times New Roman"/>
                <a:cs typeface="Book Antiqua"/>
              </a:rPr>
              <a:t> </a:t>
            </a:r>
            <a:r>
              <a:rPr lang="ru-RU" sz="1400" b="1" dirty="0">
                <a:solidFill>
                  <a:srgbClr val="002060"/>
                </a:solidFill>
                <a:ea typeface="Times New Roman"/>
                <a:cs typeface="Book Antiqua"/>
              </a:rPr>
              <a:t>(i)</a:t>
            </a:r>
            <a:r>
              <a:rPr lang="ru-RU" sz="1400" b="1" spc="-20" dirty="0">
                <a:solidFill>
                  <a:srgbClr val="002060"/>
                </a:solidFill>
                <a:ea typeface="Times New Roman"/>
                <a:cs typeface="Book Antiqua"/>
              </a:rPr>
              <a:t> </a:t>
            </a:r>
            <a:r>
              <a:rPr lang="ru-RU" sz="1400" b="1" dirty="0">
                <a:solidFill>
                  <a:srgbClr val="002060"/>
                </a:solidFill>
                <a:ea typeface="Times New Roman"/>
                <a:cs typeface="Book Antiqua"/>
              </a:rPr>
              <a:t>і (</a:t>
            </a:r>
            <a:r>
              <a:rPr lang="ru-RU" sz="1400" b="1" dirty="0" err="1">
                <a:solidFill>
                  <a:srgbClr val="002060"/>
                </a:solidFill>
                <a:ea typeface="Times New Roman"/>
                <a:cs typeface="Book Antiqua"/>
              </a:rPr>
              <a:t>ii</a:t>
            </a:r>
            <a:r>
              <a:rPr lang="ru-RU" sz="1400" b="1" dirty="0">
                <a:solidFill>
                  <a:srgbClr val="002060"/>
                </a:solidFill>
                <a:ea typeface="Times New Roman"/>
                <a:cs typeface="Book Antiqua"/>
              </a:rPr>
              <a:t>),</a:t>
            </a:r>
            <a:r>
              <a:rPr lang="ru-RU" sz="1400" b="1" spc="-20" dirty="0">
                <a:solidFill>
                  <a:srgbClr val="002060"/>
                </a:solidFill>
                <a:ea typeface="Times New Roman"/>
                <a:cs typeface="Book Antiqua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ea typeface="Times New Roman"/>
                <a:cs typeface="Book Antiqua"/>
              </a:rPr>
              <a:t>наведених</a:t>
            </a:r>
            <a:r>
              <a:rPr lang="ru-RU" sz="1400" b="1" spc="-20" dirty="0">
                <a:solidFill>
                  <a:srgbClr val="002060"/>
                </a:solidFill>
                <a:ea typeface="Times New Roman"/>
                <a:cs typeface="Book Antiqua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ea typeface="Times New Roman"/>
                <a:cs typeface="Book Antiqua"/>
              </a:rPr>
              <a:t>вище</a:t>
            </a:r>
            <a:r>
              <a:rPr lang="ru-RU" sz="1400" b="1" dirty="0">
                <a:solidFill>
                  <a:srgbClr val="002060"/>
                </a:solidFill>
                <a:ea typeface="Times New Roman"/>
                <a:cs typeface="Book Antiqua"/>
              </a:rPr>
              <a:t>.</a:t>
            </a:r>
            <a:endParaRPr lang="ru-RU" sz="1400" b="1" dirty="0">
              <a:solidFill>
                <a:srgbClr val="002060"/>
              </a:solidFill>
              <a:effectLst/>
              <a:latin typeface="Book Antiqua"/>
              <a:ea typeface="Times New Roman"/>
              <a:cs typeface="Book Antiqua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2915816" y="2204864"/>
            <a:ext cx="484632" cy="28083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1259632" y="2204864"/>
            <a:ext cx="48463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2843808" y="3366704"/>
            <a:ext cx="86409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132" y="5733256"/>
            <a:ext cx="1433736" cy="102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02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238" y="116632"/>
            <a:ext cx="8856984" cy="720080"/>
          </a:xfrm>
          <a:gradFill flip="none" rotWithShape="1">
            <a:gsLst>
              <a:gs pos="0">
                <a:srgbClr val="DDEBCF"/>
              </a:gs>
              <a:gs pos="33000">
                <a:srgbClr val="9CB86E"/>
              </a:gs>
              <a:gs pos="100000">
                <a:srgbClr val="156B13"/>
              </a:gs>
            </a:gsLst>
            <a:lin ang="2700000" scaled="1"/>
            <a:tileRect/>
          </a:gra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Autofit/>
          </a:bodyPr>
          <a:lstStyle/>
          <a:p>
            <a:pPr algn="ctr"/>
            <a:r>
              <a:rPr lang="ru-RU" sz="45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Наприклад</a:t>
            </a:r>
            <a:r>
              <a:rPr lang="ru-RU" sz="4500" b="1" dirty="0">
                <a:solidFill>
                  <a:srgbClr val="000000"/>
                </a:solidFill>
                <a:latin typeface="Times New Roman"/>
                <a:ea typeface="Times New Roman"/>
              </a:rPr>
              <a:t>:</a:t>
            </a:r>
            <a:endParaRPr lang="ru-RU" sz="4500" b="1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770664" y="1052736"/>
            <a:ext cx="6174422" cy="159900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rgbClr val="669900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72A0FF"/>
              </a:buClr>
              <a:buNone/>
            </a:pPr>
            <a:r>
              <a:rPr lang="ru-RU" sz="2000" dirty="0">
                <a:solidFill>
                  <a:srgbClr val="000000"/>
                </a:solidFill>
                <a:ea typeface="Times New Roman"/>
              </a:rPr>
              <a:t>є </a:t>
            </a:r>
            <a:r>
              <a:rPr lang="ru-RU" sz="2000" dirty="0" err="1">
                <a:solidFill>
                  <a:srgbClr val="000000"/>
                </a:solidFill>
                <a:ea typeface="Times New Roman"/>
              </a:rPr>
              <a:t>наслідком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/>
              </a:rPr>
              <a:t>вимірювання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/>
              </a:rPr>
              <a:t>фінансового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 стану </a:t>
            </a:r>
            <a:r>
              <a:rPr lang="ru-RU" sz="2000" dirty="0" err="1">
                <a:solidFill>
                  <a:srgbClr val="000000"/>
                </a:solidFill>
                <a:ea typeface="Times New Roman"/>
              </a:rPr>
              <a:t>суб’єкта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/>
              </a:rPr>
              <a:t>господарювання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, </a:t>
            </a:r>
            <a:r>
              <a:rPr lang="ru-RU" sz="2000" dirty="0" err="1">
                <a:solidFill>
                  <a:srgbClr val="000000"/>
                </a:solidFill>
                <a:ea typeface="Times New Roman"/>
              </a:rPr>
              <a:t>його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/>
              </a:rPr>
              <a:t>фінансових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/>
              </a:rPr>
              <a:t>показників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 та </a:t>
            </a:r>
            <a:r>
              <a:rPr lang="ru-RU" sz="2000" dirty="0" err="1">
                <a:solidFill>
                  <a:srgbClr val="000000"/>
                </a:solidFill>
                <a:ea typeface="Times New Roman"/>
              </a:rPr>
              <a:t>грошових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/>
              </a:rPr>
              <a:t>потоків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 (предмет </a:t>
            </a:r>
            <a:r>
              <a:rPr lang="ru-RU" sz="2000" dirty="0" err="1">
                <a:solidFill>
                  <a:srgbClr val="000000"/>
                </a:solidFill>
                <a:ea typeface="Times New Roman"/>
              </a:rPr>
              <a:t>завдання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) шляхом </a:t>
            </a:r>
            <a:r>
              <a:rPr lang="ru-RU" sz="2000" dirty="0" err="1">
                <a:solidFill>
                  <a:srgbClr val="000000"/>
                </a:solidFill>
                <a:ea typeface="Times New Roman"/>
              </a:rPr>
              <a:t>застосування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/>
              </a:rPr>
              <a:t>концептуальної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/>
              </a:rPr>
              <a:t>основи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/>
              </a:rPr>
              <a:t>фінансового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/>
              </a:rPr>
              <a:t>звітування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 (</a:t>
            </a:r>
            <a:r>
              <a:rPr lang="ru-RU" sz="2000" dirty="0" err="1">
                <a:solidFill>
                  <a:srgbClr val="000000"/>
                </a:solidFill>
                <a:ea typeface="Times New Roman"/>
              </a:rPr>
              <a:t>критерії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)</a:t>
            </a: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107504" y="1304764"/>
            <a:ext cx="2016224" cy="1094948"/>
          </a:xfrm>
          <a:prstGeom prst="rect">
            <a:avLst/>
          </a:prstGeom>
          <a:gradFill flip="none" rotWithShape="1">
            <a:gsLst>
              <a:gs pos="0">
                <a:srgbClr val="009900">
                  <a:tint val="66000"/>
                  <a:satMod val="160000"/>
                </a:srgbClr>
              </a:gs>
              <a:gs pos="50000">
                <a:srgbClr val="009900">
                  <a:tint val="44500"/>
                  <a:satMod val="160000"/>
                </a:srgbClr>
              </a:gs>
              <a:gs pos="100000">
                <a:srgbClr val="009900">
                  <a:tint val="23500"/>
                  <a:satMod val="160000"/>
                </a:srgbClr>
              </a:gs>
            </a:gsLst>
            <a:lin ang="18900000" scaled="1"/>
            <a:tileRect/>
          </a:gradFill>
          <a:ln w="28575">
            <a:solidFill>
              <a:srgbClr val="669900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72A0FF"/>
              </a:buClr>
              <a:buNone/>
            </a:pPr>
            <a:r>
              <a:rPr lang="ru-RU" sz="2200" b="1" dirty="0" err="1">
                <a:solidFill>
                  <a:srgbClr val="000000"/>
                </a:solidFill>
                <a:ea typeface="Times New Roman"/>
              </a:rPr>
              <a:t>Фінансова</a:t>
            </a:r>
            <a:r>
              <a:rPr lang="ru-RU" sz="2200" b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ea typeface="Times New Roman"/>
              </a:rPr>
              <a:t>звітність</a:t>
            </a:r>
            <a:r>
              <a:rPr lang="ru-RU" sz="2200" b="1" dirty="0">
                <a:solidFill>
                  <a:srgbClr val="000000"/>
                </a:solidFill>
                <a:ea typeface="Times New Roman"/>
              </a:rPr>
              <a:t> (результат) </a:t>
            </a:r>
            <a:endParaRPr lang="ru-RU" sz="2200" b="1" dirty="0">
              <a:solidFill>
                <a:srgbClr val="C1C1C1"/>
              </a:solidFill>
            </a:endParaRPr>
          </a:p>
        </p:txBody>
      </p:sp>
      <p:sp>
        <p:nvSpPr>
          <p:cNvPr id="4" name="Крест 3"/>
          <p:cNvSpPr/>
          <p:nvPr/>
        </p:nvSpPr>
        <p:spPr>
          <a:xfrm>
            <a:off x="2267744" y="1600210"/>
            <a:ext cx="360040" cy="388630"/>
          </a:xfrm>
          <a:prstGeom prst="plu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107504" y="2680154"/>
            <a:ext cx="2016224" cy="1899828"/>
          </a:xfrm>
          <a:prstGeom prst="rect">
            <a:avLst/>
          </a:prstGeom>
          <a:gradFill flip="none" rotWithShape="1">
            <a:gsLst>
              <a:gs pos="0">
                <a:srgbClr val="009900">
                  <a:tint val="66000"/>
                  <a:satMod val="160000"/>
                </a:srgbClr>
              </a:gs>
              <a:gs pos="50000">
                <a:srgbClr val="009900">
                  <a:tint val="44500"/>
                  <a:satMod val="160000"/>
                </a:srgbClr>
              </a:gs>
              <a:gs pos="100000">
                <a:srgbClr val="009900">
                  <a:tint val="23500"/>
                  <a:satMod val="160000"/>
                </a:srgbClr>
              </a:gs>
            </a:gsLst>
            <a:lin ang="18900000" scaled="1"/>
            <a:tileRect/>
          </a:gradFill>
          <a:ln w="28575">
            <a:solidFill>
              <a:srgbClr val="669900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72A0FF"/>
              </a:buClr>
              <a:buNone/>
            </a:pPr>
            <a:r>
              <a:rPr lang="ru-RU" sz="2200" b="1" dirty="0" err="1">
                <a:solidFill>
                  <a:srgbClr val="000000"/>
                </a:solidFill>
                <a:ea typeface="Times New Roman"/>
              </a:rPr>
              <a:t>Звіт</a:t>
            </a:r>
            <a:r>
              <a:rPr lang="ru-RU" sz="2200" b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ea typeface="Times New Roman"/>
              </a:rPr>
              <a:t>щодо</a:t>
            </a:r>
            <a:r>
              <a:rPr lang="ru-RU" sz="2200" b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ea typeface="Times New Roman"/>
              </a:rPr>
              <a:t>ефективності</a:t>
            </a:r>
            <a:r>
              <a:rPr lang="ru-RU" sz="2200" b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ea typeface="Times New Roman"/>
              </a:rPr>
              <a:t>внутрішнього</a:t>
            </a:r>
            <a:r>
              <a:rPr lang="ru-RU" sz="2200" b="1" dirty="0">
                <a:solidFill>
                  <a:srgbClr val="000000"/>
                </a:solidFill>
                <a:ea typeface="Times New Roman"/>
              </a:rPr>
              <a:t> контролю (результат)</a:t>
            </a:r>
            <a:endParaRPr lang="ru-RU" sz="2200" b="1" dirty="0">
              <a:solidFill>
                <a:srgbClr val="C1C1C1"/>
              </a:solidFill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2770664" y="3054004"/>
            <a:ext cx="6174422" cy="115212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rgbClr val="669900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72A0FF"/>
              </a:buClr>
              <a:buNone/>
            </a:pPr>
            <a:r>
              <a:rPr lang="ru-RU" sz="2000" dirty="0">
                <a:solidFill>
                  <a:srgbClr val="000000"/>
                </a:solidFill>
                <a:ea typeface="Times New Roman"/>
              </a:rPr>
              <a:t>є </a:t>
            </a:r>
            <a:r>
              <a:rPr lang="ru-RU" sz="2000" dirty="0" err="1">
                <a:solidFill>
                  <a:srgbClr val="000000"/>
                </a:solidFill>
                <a:ea typeface="Times New Roman"/>
              </a:rPr>
              <a:t>наслідком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/>
              </a:rPr>
              <a:t>оцінювання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/>
              </a:rPr>
              <a:t>процесу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/>
              </a:rPr>
              <a:t>внутрішнього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 контролю </a:t>
            </a:r>
            <a:r>
              <a:rPr lang="ru-RU" sz="2000" dirty="0" err="1">
                <a:solidFill>
                  <a:srgbClr val="000000"/>
                </a:solidFill>
                <a:ea typeface="Times New Roman"/>
              </a:rPr>
              <a:t>суб’єкта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/>
              </a:rPr>
              <a:t>господарювання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 (предмет </a:t>
            </a:r>
            <a:r>
              <a:rPr lang="ru-RU" sz="2000" dirty="0" err="1">
                <a:solidFill>
                  <a:srgbClr val="000000"/>
                </a:solidFill>
                <a:ea typeface="Times New Roman"/>
              </a:rPr>
              <a:t>завдання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) шляхом </a:t>
            </a:r>
            <a:r>
              <a:rPr lang="ru-RU" sz="2000" dirty="0" err="1">
                <a:solidFill>
                  <a:srgbClr val="000000"/>
                </a:solidFill>
                <a:ea typeface="Times New Roman"/>
              </a:rPr>
              <a:t>застосування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/>
              </a:rPr>
              <a:t>відповідних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ea typeface="Times New Roman"/>
              </a:rPr>
              <a:t>критеріїв</a:t>
            </a:r>
            <a:endParaRPr lang="ru-RU" sz="2000" dirty="0">
              <a:solidFill>
                <a:srgbClr val="000000"/>
              </a:solidFill>
              <a:ea typeface="Times New Roman"/>
            </a:endParaRPr>
          </a:p>
        </p:txBody>
      </p:sp>
      <p:sp>
        <p:nvSpPr>
          <p:cNvPr id="20" name="Крест 19"/>
          <p:cNvSpPr/>
          <p:nvPr/>
        </p:nvSpPr>
        <p:spPr>
          <a:xfrm>
            <a:off x="2240124" y="3435753"/>
            <a:ext cx="360040" cy="388630"/>
          </a:xfrm>
          <a:prstGeom prst="plu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107504" y="4732382"/>
            <a:ext cx="2016224" cy="1899828"/>
          </a:xfrm>
          <a:prstGeom prst="rect">
            <a:avLst/>
          </a:prstGeom>
          <a:gradFill flip="none" rotWithShape="1">
            <a:gsLst>
              <a:gs pos="0">
                <a:srgbClr val="009900">
                  <a:tint val="66000"/>
                  <a:satMod val="160000"/>
                </a:srgbClr>
              </a:gs>
              <a:gs pos="50000">
                <a:srgbClr val="009900">
                  <a:tint val="44500"/>
                  <a:satMod val="160000"/>
                </a:srgbClr>
              </a:gs>
              <a:gs pos="100000">
                <a:srgbClr val="009900">
                  <a:tint val="23500"/>
                  <a:satMod val="160000"/>
                </a:srgbClr>
              </a:gs>
            </a:gsLst>
            <a:lin ang="18900000" scaled="1"/>
            <a:tileRect/>
          </a:gradFill>
          <a:ln w="28575">
            <a:solidFill>
              <a:srgbClr val="669900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72A0FF"/>
              </a:buClr>
              <a:buNone/>
            </a:pPr>
            <a:r>
              <a:rPr lang="ru-RU" sz="1900" b="1" dirty="0" err="1">
                <a:solidFill>
                  <a:srgbClr val="000000"/>
                </a:solidFill>
                <a:ea typeface="Times New Roman"/>
              </a:rPr>
              <a:t>Виміри</a:t>
            </a:r>
            <a:r>
              <a:rPr lang="ru-RU" sz="1900" b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900" b="1" dirty="0" err="1">
                <a:solidFill>
                  <a:srgbClr val="000000"/>
                </a:solidFill>
                <a:ea typeface="Times New Roman"/>
              </a:rPr>
              <a:t>продуктивності</a:t>
            </a:r>
            <a:r>
              <a:rPr lang="ru-RU" sz="1900" b="1" dirty="0">
                <a:solidFill>
                  <a:srgbClr val="000000"/>
                </a:solidFill>
                <a:ea typeface="Times New Roman"/>
              </a:rPr>
              <a:t> конкретного </a:t>
            </a:r>
            <a:r>
              <a:rPr lang="ru-RU" sz="1900" b="1" dirty="0" err="1">
                <a:solidFill>
                  <a:srgbClr val="000000"/>
                </a:solidFill>
                <a:ea typeface="Times New Roman"/>
              </a:rPr>
              <a:t>суб’єкта</a:t>
            </a:r>
            <a:r>
              <a:rPr lang="ru-RU" sz="1900" b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900" b="1" dirty="0" err="1">
                <a:solidFill>
                  <a:srgbClr val="000000"/>
                </a:solidFill>
                <a:ea typeface="Times New Roman"/>
              </a:rPr>
              <a:t>господарювання</a:t>
            </a:r>
            <a:r>
              <a:rPr lang="ru-RU" sz="1900" b="1" dirty="0">
                <a:solidFill>
                  <a:srgbClr val="000000"/>
                </a:solidFill>
                <a:ea typeface="Times New Roman"/>
              </a:rPr>
              <a:t> (результат)</a:t>
            </a:r>
            <a:endParaRPr lang="ru-RU" sz="1900" b="1" dirty="0">
              <a:solidFill>
                <a:srgbClr val="C1C1C1"/>
              </a:solidFill>
            </a:endParaRPr>
          </a:p>
        </p:txBody>
      </p:sp>
      <p:sp>
        <p:nvSpPr>
          <p:cNvPr id="22" name="Объект 2"/>
          <p:cNvSpPr txBox="1">
            <a:spLocks/>
          </p:cNvSpPr>
          <p:nvPr/>
        </p:nvSpPr>
        <p:spPr>
          <a:xfrm>
            <a:off x="2770664" y="5106232"/>
            <a:ext cx="6174422" cy="115212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rgbClr val="669900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72A0FF"/>
              </a:buClr>
              <a:buNone/>
            </a:pPr>
            <a:r>
              <a:rPr lang="ru-RU" sz="2000" dirty="0">
                <a:solidFill>
                  <a:srgbClr val="000000"/>
                </a:solidFill>
                <a:ea typeface="Times New Roman"/>
              </a:rPr>
              <a:t>є </a:t>
            </a:r>
            <a:r>
              <a:rPr lang="ru-RU" sz="2000" dirty="0" err="1">
                <a:solidFill>
                  <a:srgbClr val="000000"/>
                </a:solidFill>
                <a:ea typeface="Times New Roman"/>
              </a:rPr>
              <a:t>наслідком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/>
              </a:rPr>
              <a:t>вимірювання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/>
              </a:rPr>
              <a:t>різних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/>
              </a:rPr>
              <a:t>аспектів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/>
              </a:rPr>
              <a:t>роботи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 (предмет </a:t>
            </a:r>
            <a:r>
              <a:rPr lang="ru-RU" sz="2000" dirty="0" err="1">
                <a:solidFill>
                  <a:srgbClr val="000000"/>
                </a:solidFill>
                <a:ea typeface="Times New Roman"/>
              </a:rPr>
              <a:t>завдання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) шляхом </a:t>
            </a:r>
            <a:r>
              <a:rPr lang="ru-RU" sz="2000" dirty="0" err="1">
                <a:solidFill>
                  <a:srgbClr val="000000"/>
                </a:solidFill>
                <a:ea typeface="Times New Roman"/>
              </a:rPr>
              <a:t>застосування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/>
              </a:rPr>
              <a:t>відповідних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/>
              </a:rPr>
              <a:t>методологій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/>
              </a:rPr>
              <a:t>вимірювання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 (</a:t>
            </a:r>
            <a:r>
              <a:rPr lang="ru-RU" sz="2000" dirty="0" err="1">
                <a:solidFill>
                  <a:srgbClr val="000000"/>
                </a:solidFill>
                <a:ea typeface="Times New Roman"/>
              </a:rPr>
              <a:t>критерії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)</a:t>
            </a:r>
          </a:p>
        </p:txBody>
      </p:sp>
      <p:sp>
        <p:nvSpPr>
          <p:cNvPr id="23" name="Крест 22"/>
          <p:cNvSpPr/>
          <p:nvPr/>
        </p:nvSpPr>
        <p:spPr>
          <a:xfrm>
            <a:off x="2271398" y="5487981"/>
            <a:ext cx="360040" cy="388630"/>
          </a:xfrm>
          <a:prstGeom prst="plu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0279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238" y="116632"/>
            <a:ext cx="8856984" cy="720080"/>
          </a:xfrm>
          <a:gradFill flip="none" rotWithShape="1">
            <a:gsLst>
              <a:gs pos="0">
                <a:srgbClr val="DDEBCF"/>
              </a:gs>
              <a:gs pos="33000">
                <a:srgbClr val="9CB86E"/>
              </a:gs>
              <a:gs pos="100000">
                <a:srgbClr val="156B13"/>
              </a:gs>
            </a:gsLst>
            <a:lin ang="2700000" scaled="1"/>
            <a:tileRect/>
          </a:gra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Autofit/>
          </a:bodyPr>
          <a:lstStyle/>
          <a:p>
            <a:pPr algn="ctr"/>
            <a:r>
              <a:rPr lang="ru-RU" sz="45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Наприклад</a:t>
            </a:r>
            <a:r>
              <a:rPr lang="ru-RU" sz="4500" b="1" dirty="0">
                <a:solidFill>
                  <a:srgbClr val="000000"/>
                </a:solidFill>
                <a:latin typeface="Times New Roman"/>
                <a:ea typeface="Times New Roman"/>
              </a:rPr>
              <a:t>:</a:t>
            </a:r>
            <a:endParaRPr lang="ru-RU" sz="4500" b="1" dirty="0"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107504" y="1032790"/>
            <a:ext cx="2016224" cy="1447153"/>
          </a:xfrm>
          <a:prstGeom prst="rect">
            <a:avLst/>
          </a:prstGeom>
          <a:gradFill flip="none" rotWithShape="1">
            <a:gsLst>
              <a:gs pos="0">
                <a:srgbClr val="009900">
                  <a:tint val="66000"/>
                  <a:satMod val="160000"/>
                </a:srgbClr>
              </a:gs>
              <a:gs pos="50000">
                <a:srgbClr val="009900">
                  <a:tint val="44500"/>
                  <a:satMod val="160000"/>
                </a:srgbClr>
              </a:gs>
              <a:gs pos="100000">
                <a:srgbClr val="009900">
                  <a:tint val="23500"/>
                  <a:satMod val="160000"/>
                </a:srgbClr>
              </a:gs>
            </a:gsLst>
            <a:lin ang="18900000" scaled="1"/>
            <a:tileRect/>
          </a:gradFill>
          <a:ln w="28575">
            <a:solidFill>
              <a:srgbClr val="669900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72A0FF"/>
              </a:buClr>
              <a:buNone/>
            </a:pPr>
            <a:r>
              <a:rPr lang="ru-RU" sz="2200" b="1" dirty="0" err="1">
                <a:solidFill>
                  <a:srgbClr val="000000"/>
                </a:solidFill>
                <a:ea typeface="Times New Roman"/>
              </a:rPr>
              <a:t>Звіт</a:t>
            </a:r>
            <a:r>
              <a:rPr lang="ru-RU" sz="2200" b="1" dirty="0">
                <a:solidFill>
                  <a:srgbClr val="000000"/>
                </a:solidFill>
                <a:ea typeface="Times New Roman"/>
              </a:rPr>
              <a:t> з </a:t>
            </a:r>
            <a:r>
              <a:rPr lang="ru-RU" sz="2200" b="1" dirty="0" err="1">
                <a:solidFill>
                  <a:srgbClr val="000000"/>
                </a:solidFill>
                <a:ea typeface="Times New Roman"/>
              </a:rPr>
              <a:t>викидів</a:t>
            </a:r>
            <a:r>
              <a:rPr lang="ru-RU" sz="2200" b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ea typeface="Times New Roman"/>
              </a:rPr>
              <a:t>парникових</a:t>
            </a:r>
            <a:r>
              <a:rPr lang="ru-RU" sz="2200" b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ea typeface="Times New Roman"/>
              </a:rPr>
              <a:t>газів</a:t>
            </a:r>
            <a:r>
              <a:rPr lang="ru-RU" sz="2200" b="1" dirty="0">
                <a:solidFill>
                  <a:srgbClr val="000000"/>
                </a:solidFill>
                <a:ea typeface="Times New Roman"/>
              </a:rPr>
              <a:t> (результат)</a:t>
            </a:r>
            <a:endParaRPr lang="ru-RU" sz="2200" b="1" dirty="0">
              <a:solidFill>
                <a:srgbClr val="C1C1C1"/>
              </a:solidFill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2778676" y="1102149"/>
            <a:ext cx="6174422" cy="138310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rgbClr val="669900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72A0FF"/>
              </a:buClr>
              <a:buNone/>
            </a:pPr>
            <a:r>
              <a:rPr lang="ru-RU" sz="2000" dirty="0">
                <a:solidFill>
                  <a:srgbClr val="000000"/>
                </a:solidFill>
                <a:ea typeface="Times New Roman"/>
              </a:rPr>
              <a:t>є </a:t>
            </a:r>
            <a:r>
              <a:rPr lang="ru-RU" sz="2000" dirty="0" err="1">
                <a:solidFill>
                  <a:srgbClr val="000000"/>
                </a:solidFill>
                <a:ea typeface="Times New Roman"/>
              </a:rPr>
              <a:t>наслідком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/>
              </a:rPr>
              <a:t>вимірювання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/>
              </a:rPr>
              <a:t>викидів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/>
              </a:rPr>
              <a:t>парникових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/>
              </a:rPr>
              <a:t>газів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/>
              </a:rPr>
              <a:t>суб’єктом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/>
              </a:rPr>
              <a:t>господарювання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 (предмет </a:t>
            </a:r>
            <a:r>
              <a:rPr lang="ru-RU" sz="2000" dirty="0" err="1">
                <a:solidFill>
                  <a:srgbClr val="000000"/>
                </a:solidFill>
                <a:ea typeface="Times New Roman"/>
              </a:rPr>
              <a:t>завдання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) шляхом </a:t>
            </a:r>
            <a:r>
              <a:rPr lang="ru-RU" sz="2000" dirty="0" err="1">
                <a:solidFill>
                  <a:srgbClr val="000000"/>
                </a:solidFill>
                <a:ea typeface="Times New Roman"/>
              </a:rPr>
              <a:t>застосування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/>
              </a:rPr>
              <a:t>протоколів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/>
              </a:rPr>
              <a:t>визнання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, </a:t>
            </a:r>
            <a:r>
              <a:rPr lang="ru-RU" sz="2000" dirty="0" err="1">
                <a:solidFill>
                  <a:srgbClr val="000000"/>
                </a:solidFill>
                <a:ea typeface="Times New Roman"/>
              </a:rPr>
              <a:t>вимірювання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 й </a:t>
            </a:r>
            <a:r>
              <a:rPr lang="ru-RU" sz="2000" dirty="0" err="1">
                <a:solidFill>
                  <a:srgbClr val="000000"/>
                </a:solidFill>
                <a:ea typeface="Times New Roman"/>
              </a:rPr>
              <a:t>подання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 (</a:t>
            </a:r>
            <a:r>
              <a:rPr lang="ru-RU" sz="2000" dirty="0" err="1">
                <a:solidFill>
                  <a:srgbClr val="000000"/>
                </a:solidFill>
                <a:ea typeface="Times New Roman"/>
              </a:rPr>
              <a:t>критерії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)</a:t>
            </a:r>
          </a:p>
        </p:txBody>
      </p:sp>
      <p:sp>
        <p:nvSpPr>
          <p:cNvPr id="20" name="Крест 19"/>
          <p:cNvSpPr/>
          <p:nvPr/>
        </p:nvSpPr>
        <p:spPr>
          <a:xfrm>
            <a:off x="2258700" y="1562051"/>
            <a:ext cx="360040" cy="388630"/>
          </a:xfrm>
          <a:prstGeom prst="plu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107504" y="2636912"/>
            <a:ext cx="2016224" cy="1224136"/>
          </a:xfrm>
          <a:prstGeom prst="rect">
            <a:avLst/>
          </a:prstGeom>
          <a:gradFill flip="none" rotWithShape="1">
            <a:gsLst>
              <a:gs pos="0">
                <a:srgbClr val="009900">
                  <a:tint val="66000"/>
                  <a:satMod val="160000"/>
                </a:srgbClr>
              </a:gs>
              <a:gs pos="50000">
                <a:srgbClr val="009900">
                  <a:tint val="44500"/>
                  <a:satMod val="160000"/>
                </a:srgbClr>
              </a:gs>
              <a:gs pos="100000">
                <a:srgbClr val="009900">
                  <a:tint val="23500"/>
                  <a:satMod val="160000"/>
                </a:srgbClr>
              </a:gs>
            </a:gsLst>
            <a:lin ang="18900000" scaled="1"/>
            <a:tileRect/>
          </a:gradFill>
          <a:ln w="28575">
            <a:solidFill>
              <a:srgbClr val="669900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72A0FF"/>
              </a:buClr>
              <a:buNone/>
            </a:pPr>
            <a:r>
              <a:rPr lang="ru-RU" sz="1900" b="1" dirty="0" err="1">
                <a:solidFill>
                  <a:srgbClr val="000000"/>
                </a:solidFill>
                <a:ea typeface="Times New Roman"/>
              </a:rPr>
              <a:t>Звіт</a:t>
            </a:r>
            <a:r>
              <a:rPr lang="ru-RU" sz="1900" b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900" b="1" dirty="0" err="1">
                <a:solidFill>
                  <a:srgbClr val="000000"/>
                </a:solidFill>
                <a:ea typeface="Times New Roman"/>
              </a:rPr>
              <a:t>щодо</a:t>
            </a:r>
            <a:r>
              <a:rPr lang="ru-RU" sz="1900" b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900" b="1" dirty="0" err="1">
                <a:solidFill>
                  <a:srgbClr val="000000"/>
                </a:solidFill>
                <a:ea typeface="Times New Roman"/>
              </a:rPr>
              <a:t>дотримання</a:t>
            </a:r>
            <a:r>
              <a:rPr lang="ru-RU" sz="1900" b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900" b="1" dirty="0" err="1">
                <a:solidFill>
                  <a:srgbClr val="000000"/>
                </a:solidFill>
                <a:ea typeface="Times New Roman"/>
              </a:rPr>
              <a:t>вимог</a:t>
            </a:r>
            <a:r>
              <a:rPr lang="ru-RU" sz="1900" b="1" dirty="0">
                <a:solidFill>
                  <a:srgbClr val="000000"/>
                </a:solidFill>
                <a:ea typeface="Times New Roman"/>
              </a:rPr>
              <a:t> (результат)</a:t>
            </a:r>
            <a:endParaRPr lang="ru-RU" sz="1900" b="1" dirty="0">
              <a:solidFill>
                <a:srgbClr val="C1C1C1"/>
              </a:solidFill>
            </a:endParaRPr>
          </a:p>
        </p:txBody>
      </p:sp>
      <p:sp>
        <p:nvSpPr>
          <p:cNvPr id="22" name="Объект 2"/>
          <p:cNvSpPr txBox="1">
            <a:spLocks/>
          </p:cNvSpPr>
          <p:nvPr/>
        </p:nvSpPr>
        <p:spPr>
          <a:xfrm>
            <a:off x="2778676" y="2672916"/>
            <a:ext cx="6174422" cy="115212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rgbClr val="669900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72A0FF"/>
              </a:buClr>
              <a:buNone/>
            </a:pPr>
            <a:r>
              <a:rPr lang="ru-RU" sz="2000" dirty="0">
                <a:solidFill>
                  <a:srgbClr val="000000"/>
                </a:solidFill>
                <a:ea typeface="Times New Roman"/>
              </a:rPr>
              <a:t>є </a:t>
            </a:r>
            <a:r>
              <a:rPr lang="ru-RU" sz="2000" dirty="0" err="1">
                <a:solidFill>
                  <a:srgbClr val="000000"/>
                </a:solidFill>
                <a:ea typeface="Times New Roman"/>
              </a:rPr>
              <a:t>наслідком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/>
              </a:rPr>
              <a:t>оцінювання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/>
              </a:rPr>
              <a:t>дотримання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/>
              </a:rPr>
              <a:t>вимог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/>
              </a:rPr>
              <a:t>суб’єктом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/>
              </a:rPr>
              <a:t>господарювання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 (предмет), </a:t>
            </a:r>
            <a:r>
              <a:rPr lang="ru-RU" sz="2000" dirty="0" err="1">
                <a:solidFill>
                  <a:srgbClr val="000000"/>
                </a:solidFill>
                <a:ea typeface="Times New Roman"/>
              </a:rPr>
              <a:t>наприклад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, </a:t>
            </a:r>
            <a:r>
              <a:rPr lang="ru-RU" sz="2000" dirty="0" err="1">
                <a:solidFill>
                  <a:srgbClr val="000000"/>
                </a:solidFill>
                <a:ea typeface="Times New Roman"/>
              </a:rPr>
              <a:t>законодавчих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/>
              </a:rPr>
              <a:t>чи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/>
              </a:rPr>
              <a:t>нормативних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/>
              </a:rPr>
              <a:t>актів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 (</a:t>
            </a:r>
            <a:r>
              <a:rPr lang="ru-RU" sz="2000" dirty="0" err="1">
                <a:solidFill>
                  <a:srgbClr val="000000"/>
                </a:solidFill>
                <a:ea typeface="Times New Roman"/>
              </a:rPr>
              <a:t>критерії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)</a:t>
            </a:r>
          </a:p>
        </p:txBody>
      </p:sp>
      <p:sp>
        <p:nvSpPr>
          <p:cNvPr id="23" name="Крест 22"/>
          <p:cNvSpPr/>
          <p:nvPr/>
        </p:nvSpPr>
        <p:spPr>
          <a:xfrm>
            <a:off x="2258700" y="3054665"/>
            <a:ext cx="360040" cy="388630"/>
          </a:xfrm>
          <a:prstGeom prst="plu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2621042" y="4418856"/>
            <a:ext cx="2016224" cy="15841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669900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72A0FF"/>
              </a:buClr>
              <a:buNone/>
            </a:pPr>
            <a:r>
              <a:rPr lang="ru-RU" b="1" dirty="0" smtClean="0">
                <a:solidFill>
                  <a:srgbClr val="000000"/>
                </a:solidFill>
                <a:ea typeface="Times New Roman"/>
              </a:rPr>
              <a:t>Мета </a:t>
            </a:r>
            <a:r>
              <a:rPr lang="ru-RU" b="1" dirty="0" err="1">
                <a:solidFill>
                  <a:srgbClr val="000000"/>
                </a:solidFill>
                <a:ea typeface="Times New Roman"/>
              </a:rPr>
              <a:t>завдання</a:t>
            </a:r>
            <a:r>
              <a:rPr lang="ru-RU" b="1" dirty="0">
                <a:solidFill>
                  <a:srgbClr val="000000"/>
                </a:solidFill>
                <a:ea typeface="Times New Roman"/>
              </a:rPr>
              <a:t> з </a:t>
            </a:r>
            <a:r>
              <a:rPr lang="ru-RU" b="1" dirty="0" err="1">
                <a:solidFill>
                  <a:srgbClr val="000000"/>
                </a:solidFill>
                <a:ea typeface="Times New Roman"/>
              </a:rPr>
              <a:t>надання</a:t>
            </a:r>
            <a:r>
              <a:rPr lang="ru-RU" b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b="1" dirty="0" err="1">
                <a:solidFill>
                  <a:srgbClr val="000000"/>
                </a:solidFill>
                <a:ea typeface="Times New Roman"/>
              </a:rPr>
              <a:t>впевненості</a:t>
            </a:r>
            <a:endParaRPr lang="ru-RU" b="1" dirty="0">
              <a:solidFill>
                <a:srgbClr val="C1C1C1"/>
              </a:solidFill>
            </a:endParaRP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4897326" y="4221088"/>
            <a:ext cx="4055772" cy="216024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rgbClr val="669900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72A0FF"/>
              </a:buClr>
              <a:buNone/>
            </a:pPr>
            <a:r>
              <a:rPr lang="ru-RU" sz="2000" dirty="0" err="1">
                <a:solidFill>
                  <a:srgbClr val="000000"/>
                </a:solidFill>
                <a:ea typeface="Times New Roman"/>
              </a:rPr>
              <a:t>оцінювання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 аудитором за </a:t>
            </a:r>
            <a:r>
              <a:rPr lang="ru-RU" sz="2000" dirty="0" err="1">
                <a:solidFill>
                  <a:srgbClr val="000000"/>
                </a:solidFill>
                <a:ea typeface="Times New Roman"/>
              </a:rPr>
              <a:t>допомогою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/>
              </a:rPr>
              <a:t>визначених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/>
              </a:rPr>
              <a:t>критеріїв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 предмета </a:t>
            </a:r>
            <a:r>
              <a:rPr lang="ru-RU" sz="2000" dirty="0" err="1">
                <a:solidFill>
                  <a:srgbClr val="000000"/>
                </a:solidFill>
                <a:ea typeface="Times New Roman"/>
              </a:rPr>
              <a:t>перевірки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 та </a:t>
            </a:r>
            <a:r>
              <a:rPr lang="ru-RU" sz="2000" dirty="0" err="1">
                <a:solidFill>
                  <a:srgbClr val="000000"/>
                </a:solidFill>
                <a:ea typeface="Times New Roman"/>
              </a:rPr>
              <a:t>складання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/>
              </a:rPr>
              <a:t>звіту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, </a:t>
            </a:r>
            <a:r>
              <a:rPr lang="ru-RU" sz="2000" dirty="0" err="1">
                <a:solidFill>
                  <a:srgbClr val="000000"/>
                </a:solidFill>
                <a:ea typeface="Times New Roman"/>
              </a:rPr>
              <a:t>який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/>
              </a:rPr>
              <a:t>надає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/>
              </a:rPr>
              <a:t>користувачеві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/>
              </a:rPr>
              <a:t>певний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/>
              </a:rPr>
              <a:t>рівень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/>
              </a:rPr>
              <a:t>впевненості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/>
              </a:rPr>
              <a:t>щодо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/>
              </a:rPr>
              <a:t>цього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 предмета </a:t>
            </a:r>
            <a:r>
              <a:rPr lang="ru-RU" sz="2000" dirty="0" err="1">
                <a:solidFill>
                  <a:srgbClr val="000000"/>
                </a:solidFill>
                <a:ea typeface="Times New Roman"/>
              </a:rPr>
              <a:t>перевірки</a:t>
            </a:r>
            <a:endParaRPr lang="ru-RU" sz="2000" dirty="0">
              <a:solidFill>
                <a:srgbClr val="000000"/>
              </a:solidFill>
              <a:ea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44" y="4221088"/>
            <a:ext cx="1979712" cy="197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940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трелка вниз 6"/>
          <p:cNvSpPr/>
          <p:nvPr/>
        </p:nvSpPr>
        <p:spPr>
          <a:xfrm>
            <a:off x="4139952" y="1484784"/>
            <a:ext cx="936104" cy="3528392"/>
          </a:xfrm>
          <a:prstGeom prst="downArrow">
            <a:avLst/>
          </a:prstGeom>
          <a:noFill/>
          <a:ln>
            <a:solidFill>
              <a:srgbClr val="6699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1296144"/>
          </a:xfrm>
          <a:gradFill flip="none" rotWithShape="1">
            <a:gsLst>
              <a:gs pos="0">
                <a:srgbClr val="DDEBCF"/>
              </a:gs>
              <a:gs pos="33000">
                <a:srgbClr val="9CB86E"/>
              </a:gs>
              <a:gs pos="100000">
                <a:srgbClr val="156B13"/>
              </a:gs>
            </a:gsLst>
            <a:lin ang="2700000" scaled="1"/>
            <a:tileRect/>
          </a:gra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/>
          </a:bodyPr>
          <a:lstStyle/>
          <a:p>
            <a:pPr algn="ctr"/>
            <a:r>
              <a:rPr lang="uk-UA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Рада з міжнародних стандартів аудиту та надання впевненості (РМСАНВ)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3768" y="2517022"/>
            <a:ext cx="4248472" cy="1917668"/>
          </a:xfrm>
          <a:gradFill flip="none" rotWithShape="1">
            <a:gsLst>
              <a:gs pos="0">
                <a:srgbClr val="669900">
                  <a:tint val="66000"/>
                  <a:satMod val="160000"/>
                </a:srgbClr>
              </a:gs>
              <a:gs pos="50000">
                <a:srgbClr val="669900">
                  <a:tint val="44500"/>
                  <a:satMod val="160000"/>
                </a:srgbClr>
              </a:gs>
              <a:gs pos="100000">
                <a:srgbClr val="6699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rgbClr val="669900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b="1" dirty="0" smtClean="0">
                <a:solidFill>
                  <a:srgbClr val="000000"/>
                </a:solidFill>
                <a:ea typeface="Times New Roman"/>
              </a:rPr>
              <a:t>МСА</a:t>
            </a:r>
            <a:r>
              <a:rPr lang="uk-UA" dirty="0" smtClean="0">
                <a:solidFill>
                  <a:srgbClr val="000000"/>
                </a:solidFill>
                <a:ea typeface="Times New Roman"/>
              </a:rPr>
              <a:t> (</a:t>
            </a:r>
            <a:r>
              <a:rPr lang="ru-RU" dirty="0" err="1">
                <a:solidFill>
                  <a:srgbClr val="000000"/>
                </a:solidFill>
                <a:ea typeface="Times New Roman"/>
              </a:rPr>
              <a:t>Міжнародні</a:t>
            </a:r>
            <a:r>
              <a:rPr lang="ru-RU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ea typeface="Times New Roman"/>
              </a:rPr>
              <a:t>стандарти</a:t>
            </a:r>
            <a:r>
              <a:rPr lang="ru-RU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dirty="0" smtClean="0">
                <a:solidFill>
                  <a:srgbClr val="000000"/>
                </a:solidFill>
                <a:ea typeface="Times New Roman"/>
              </a:rPr>
              <a:t>контролю </a:t>
            </a:r>
            <a:r>
              <a:rPr lang="ru-RU" dirty="0" err="1" smtClean="0">
                <a:solidFill>
                  <a:srgbClr val="000000"/>
                </a:solidFill>
                <a:ea typeface="Times New Roman"/>
              </a:rPr>
              <a:t>якості</a:t>
            </a:r>
            <a:r>
              <a:rPr lang="ru-RU" dirty="0" smtClean="0">
                <a:solidFill>
                  <a:srgbClr val="000000"/>
                </a:solidFill>
                <a:ea typeface="Times New Roman"/>
              </a:rPr>
              <a:t>, аудиту</a:t>
            </a:r>
            <a:r>
              <a:rPr lang="ru-RU" dirty="0">
                <a:solidFill>
                  <a:srgbClr val="000000"/>
                </a:solidFill>
                <a:ea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ea typeface="Times New Roman"/>
              </a:rPr>
              <a:t>огляду</a:t>
            </a:r>
            <a:r>
              <a:rPr lang="ru-RU" dirty="0">
                <a:solidFill>
                  <a:srgbClr val="000000"/>
                </a:solidFill>
                <a:ea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ea typeface="Times New Roman"/>
              </a:rPr>
              <a:t>іншого</a:t>
            </a:r>
            <a:r>
              <a:rPr lang="ru-RU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ea typeface="Times New Roman"/>
              </a:rPr>
              <a:t>надання</a:t>
            </a:r>
            <a:r>
              <a:rPr lang="ru-RU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ea typeface="Times New Roman"/>
              </a:rPr>
              <a:t>впевненості</a:t>
            </a:r>
            <a:r>
              <a:rPr lang="ru-RU" dirty="0">
                <a:solidFill>
                  <a:srgbClr val="000000"/>
                </a:solidFill>
                <a:ea typeface="Times New Roman"/>
              </a:rPr>
              <a:t> та </a:t>
            </a:r>
            <a:r>
              <a:rPr lang="ru-RU" dirty="0" err="1">
                <a:solidFill>
                  <a:srgbClr val="000000"/>
                </a:solidFill>
                <a:ea typeface="Times New Roman"/>
              </a:rPr>
              <a:t>супутніх</a:t>
            </a:r>
            <a:r>
              <a:rPr lang="ru-RU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ea typeface="Times New Roman"/>
              </a:rPr>
              <a:t>послуг</a:t>
            </a:r>
            <a:r>
              <a:rPr lang="uk-UA" dirty="0" smtClean="0">
                <a:solidFill>
                  <a:srgbClr val="000000"/>
                </a:solidFill>
                <a:ea typeface="Times New Roman"/>
              </a:rPr>
              <a:t>)</a:t>
            </a: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2555776" y="1484784"/>
            <a:ext cx="4032448" cy="864096"/>
          </a:xfrm>
          <a:prstGeom prst="downArrow">
            <a:avLst/>
          </a:prstGeom>
          <a:solidFill>
            <a:schemeClr val="bg2">
              <a:lumMod val="60000"/>
              <a:lumOff val="40000"/>
            </a:schemeClr>
          </a:solidFill>
          <a:ln w="38100">
            <a:solidFill>
              <a:srgbClr val="6699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tx1"/>
                </a:solidFill>
              </a:rPr>
              <a:t>розробля</a:t>
            </a:r>
            <a:r>
              <a:rPr lang="uk-UA" sz="2800" b="1" dirty="0" smtClean="0">
                <a:solidFill>
                  <a:schemeClr val="tx1"/>
                </a:solidFill>
              </a:rPr>
              <a:t>є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948264" y="2517022"/>
            <a:ext cx="1962472" cy="2280130"/>
          </a:xfrm>
          <a:prstGeom prst="rect">
            <a:avLst/>
          </a:prstGeom>
          <a:gradFill flip="none" rotWithShape="1">
            <a:gsLst>
              <a:gs pos="0">
                <a:srgbClr val="669900">
                  <a:tint val="66000"/>
                  <a:satMod val="160000"/>
                </a:srgbClr>
              </a:gs>
              <a:gs pos="50000">
                <a:srgbClr val="669900">
                  <a:tint val="44500"/>
                  <a:satMod val="160000"/>
                </a:srgbClr>
              </a:gs>
              <a:gs pos="100000">
                <a:srgbClr val="6699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rgbClr val="669900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b="1" dirty="0" smtClean="0">
                <a:solidFill>
                  <a:srgbClr val="000000"/>
                </a:solidFill>
                <a:ea typeface="Times New Roman"/>
              </a:rPr>
              <a:t>МСЗО</a:t>
            </a:r>
            <a:r>
              <a:rPr lang="uk-UA" dirty="0" smtClean="0">
                <a:solidFill>
                  <a:srgbClr val="000000"/>
                </a:solidFill>
                <a:ea typeface="Times New Roman"/>
              </a:rPr>
              <a:t> (Міжнародні </a:t>
            </a:r>
            <a:r>
              <a:rPr lang="uk-UA" dirty="0">
                <a:solidFill>
                  <a:srgbClr val="000000"/>
                </a:solidFill>
                <a:ea typeface="Times New Roman"/>
              </a:rPr>
              <a:t>стандарти завдань з </a:t>
            </a:r>
            <a:r>
              <a:rPr lang="uk-UA" dirty="0" smtClean="0">
                <a:solidFill>
                  <a:srgbClr val="000000"/>
                </a:solidFill>
                <a:ea typeface="Times New Roman"/>
              </a:rPr>
              <a:t>огляду)</a:t>
            </a: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79512" y="2517022"/>
            <a:ext cx="2088232" cy="2280130"/>
          </a:xfrm>
          <a:prstGeom prst="rect">
            <a:avLst/>
          </a:prstGeom>
          <a:gradFill flip="none" rotWithShape="1">
            <a:gsLst>
              <a:gs pos="0">
                <a:srgbClr val="669900">
                  <a:tint val="66000"/>
                  <a:satMod val="160000"/>
                </a:srgbClr>
              </a:gs>
              <a:gs pos="50000">
                <a:srgbClr val="669900">
                  <a:tint val="44500"/>
                  <a:satMod val="160000"/>
                </a:srgbClr>
              </a:gs>
              <a:gs pos="100000">
                <a:srgbClr val="66990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rgbClr val="669900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b="1" dirty="0" smtClean="0">
                <a:solidFill>
                  <a:srgbClr val="000000"/>
                </a:solidFill>
                <a:ea typeface="Times New Roman"/>
              </a:rPr>
              <a:t>МСЗНВ</a:t>
            </a:r>
            <a:r>
              <a:rPr lang="uk-UA" dirty="0" smtClean="0">
                <a:solidFill>
                  <a:srgbClr val="000000"/>
                </a:solidFill>
                <a:ea typeface="Times New Roman"/>
              </a:rPr>
              <a:t> (Міжнародні </a:t>
            </a:r>
            <a:r>
              <a:rPr lang="uk-UA" dirty="0">
                <a:solidFill>
                  <a:srgbClr val="000000"/>
                </a:solidFill>
                <a:ea typeface="Times New Roman"/>
              </a:rPr>
              <a:t>стандарти завдань з надання </a:t>
            </a:r>
            <a:r>
              <a:rPr lang="uk-UA" dirty="0" smtClean="0">
                <a:solidFill>
                  <a:srgbClr val="000000"/>
                </a:solidFill>
                <a:ea typeface="Times New Roman"/>
              </a:rPr>
              <a:t>впевненості)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87534" y="4810024"/>
            <a:ext cx="3160330" cy="184022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solidFill>
              <a:srgbClr val="6699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000" dirty="0">
                <a:solidFill>
                  <a:srgbClr val="000000"/>
                </a:solidFill>
                <a:ea typeface="Times New Roman"/>
              </a:rPr>
              <a:t>які стосуються завдань з надання впевненості, що не є аудитом чи оглядом історичної фінансової інформації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940151" y="4810024"/>
            <a:ext cx="2984321" cy="184022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solidFill>
              <a:srgbClr val="6699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000" dirty="0">
                <a:solidFill>
                  <a:srgbClr val="000000"/>
                </a:solidFill>
                <a:ea typeface="Times New Roman"/>
              </a:rPr>
              <a:t>що стосуються аудиторської перевірки та огляду історичних фінансових звітів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3695328" y="5160509"/>
            <a:ext cx="1935832" cy="924041"/>
          </a:xfrm>
          <a:prstGeom prst="rect">
            <a:avLst/>
          </a:prstGeom>
          <a:gradFill flip="none" rotWithShape="1">
            <a:gsLst>
              <a:gs pos="0">
                <a:srgbClr val="669900">
                  <a:tint val="66000"/>
                  <a:satMod val="160000"/>
                </a:srgbClr>
              </a:gs>
              <a:gs pos="50000">
                <a:srgbClr val="669900">
                  <a:tint val="44500"/>
                  <a:satMod val="160000"/>
                </a:srgbClr>
              </a:gs>
              <a:gs pos="100000">
                <a:srgbClr val="66990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rgbClr val="669900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000" b="1" dirty="0">
                <a:solidFill>
                  <a:srgbClr val="000000"/>
                </a:solidFill>
                <a:ea typeface="Times New Roman"/>
              </a:rPr>
              <a:t>П</a:t>
            </a:r>
            <a:r>
              <a:rPr lang="uk-UA" sz="2000" b="1" dirty="0" smtClean="0">
                <a:solidFill>
                  <a:srgbClr val="000000"/>
                </a:solidFill>
                <a:ea typeface="Times New Roman"/>
              </a:rPr>
              <a:t>оложення </a:t>
            </a:r>
            <a:r>
              <a:rPr lang="uk-UA" sz="2000" b="1" dirty="0">
                <a:solidFill>
                  <a:srgbClr val="000000"/>
                </a:solidFill>
                <a:ea typeface="Times New Roman"/>
              </a:rPr>
              <a:t>щодо практики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6462675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720080"/>
          </a:xfrm>
          <a:gradFill flip="none" rotWithShape="1">
            <a:gsLst>
              <a:gs pos="0">
                <a:srgbClr val="DDEBCF"/>
              </a:gs>
              <a:gs pos="33000">
                <a:srgbClr val="9CB86E"/>
              </a:gs>
              <a:gs pos="100000">
                <a:srgbClr val="156B13"/>
              </a:gs>
            </a:gsLst>
            <a:lin ang="2700000" scaled="1"/>
            <a:tileRect/>
          </a:gra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/>
          </a:bodyPr>
          <a:lstStyle/>
          <a:p>
            <a:pPr marL="457200" algn="ctr">
              <a:spcAft>
                <a:spcPts val="0"/>
              </a:spcAft>
            </a:pPr>
            <a:r>
              <a:rPr lang="uk-UA" sz="3600" b="1" dirty="0">
                <a:latin typeface="Times New Roman"/>
                <a:ea typeface="Times New Roman"/>
              </a:rPr>
              <a:t>Рівні впевненості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179512" y="980728"/>
            <a:ext cx="8640960" cy="122413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rgbClr val="669900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FF0000"/>
                </a:solidFill>
                <a:ea typeface="Times New Roman"/>
              </a:rPr>
              <a:t>Абсолютна </a:t>
            </a:r>
            <a:r>
              <a:rPr lang="ru-RU" b="1" dirty="0" err="1">
                <a:solidFill>
                  <a:srgbClr val="FF0000"/>
                </a:solidFill>
                <a:ea typeface="Times New Roman"/>
              </a:rPr>
              <a:t>впевненість</a:t>
            </a:r>
            <a:r>
              <a:rPr lang="ru-RU" b="1" dirty="0">
                <a:solidFill>
                  <a:srgbClr val="FF0000"/>
                </a:solidFill>
                <a:ea typeface="Times New Roman"/>
              </a:rPr>
              <a:t> </a:t>
            </a:r>
            <a:r>
              <a:rPr lang="ru-RU" b="1" dirty="0" smtClean="0">
                <a:solidFill>
                  <a:srgbClr val="FF0000"/>
                </a:solidFill>
                <a:ea typeface="Times New Roman"/>
              </a:rPr>
              <a:t>- </a:t>
            </a:r>
            <a:r>
              <a:rPr lang="ru-RU" b="1" dirty="0" smtClean="0">
                <a:solidFill>
                  <a:schemeClr val="tx1"/>
                </a:solidFill>
                <a:ea typeface="Times New Roman"/>
              </a:rPr>
              <a:t>100</a:t>
            </a:r>
            <a:r>
              <a:rPr lang="ru-RU" b="1" dirty="0">
                <a:solidFill>
                  <a:schemeClr val="tx1"/>
                </a:solidFill>
                <a:ea typeface="Times New Roman"/>
              </a:rPr>
              <a:t>% </a:t>
            </a:r>
            <a:r>
              <a:rPr lang="ru-RU" b="1" dirty="0" err="1" smtClean="0">
                <a:solidFill>
                  <a:schemeClr val="tx1"/>
                </a:solidFill>
                <a:ea typeface="Times New Roman"/>
              </a:rPr>
              <a:t>гарантування</a:t>
            </a:r>
            <a:r>
              <a:rPr lang="ru-RU" b="1" dirty="0" smtClean="0">
                <a:solidFill>
                  <a:schemeClr val="tx1"/>
                </a:solidFill>
                <a:ea typeface="Times New Roman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ea typeface="Times New Roman"/>
              </a:rPr>
              <a:t>відсутності</a:t>
            </a:r>
            <a:r>
              <a:rPr lang="ru-RU" b="1" dirty="0" smtClean="0">
                <a:solidFill>
                  <a:schemeClr val="tx1"/>
                </a:solidFill>
                <a:ea typeface="Times New Roman"/>
              </a:rPr>
              <a:t> </a:t>
            </a:r>
            <a:r>
              <a:rPr lang="ru-RU" b="1" dirty="0" err="1">
                <a:solidFill>
                  <a:schemeClr val="tx1"/>
                </a:solidFill>
                <a:ea typeface="Times New Roman"/>
              </a:rPr>
              <a:t>суттєвих</a:t>
            </a:r>
            <a:r>
              <a:rPr lang="ru-RU" b="1" dirty="0">
                <a:solidFill>
                  <a:schemeClr val="tx1"/>
                </a:solidFill>
                <a:ea typeface="Times New Roman"/>
              </a:rPr>
              <a:t> </a:t>
            </a:r>
            <a:r>
              <a:rPr lang="ru-RU" b="1" dirty="0" err="1">
                <a:solidFill>
                  <a:schemeClr val="tx1"/>
                </a:solidFill>
                <a:ea typeface="Times New Roman"/>
              </a:rPr>
              <a:t>перекручень</a:t>
            </a:r>
            <a:r>
              <a:rPr lang="ru-RU" b="1" dirty="0">
                <a:solidFill>
                  <a:schemeClr val="tx1"/>
                </a:solidFill>
                <a:ea typeface="Times New Roman"/>
              </a:rPr>
              <a:t> та </a:t>
            </a:r>
            <a:r>
              <a:rPr lang="ru-RU" b="1" dirty="0" err="1">
                <a:solidFill>
                  <a:schemeClr val="tx1"/>
                </a:solidFill>
                <a:ea typeface="Times New Roman"/>
              </a:rPr>
              <a:t>помилок</a:t>
            </a:r>
            <a:r>
              <a:rPr lang="ru-RU" b="1" dirty="0">
                <a:solidFill>
                  <a:schemeClr val="tx1"/>
                </a:solidFill>
                <a:ea typeface="Times New Roman"/>
              </a:rPr>
              <a:t> в </a:t>
            </a:r>
            <a:r>
              <a:rPr lang="ru-RU" b="1" dirty="0" err="1">
                <a:solidFill>
                  <a:schemeClr val="tx1"/>
                </a:solidFill>
                <a:ea typeface="Times New Roman"/>
              </a:rPr>
              <a:t>інформації</a:t>
            </a:r>
            <a:r>
              <a:rPr lang="ru-RU" b="1" dirty="0">
                <a:solidFill>
                  <a:schemeClr val="tx1"/>
                </a:solidFill>
                <a:ea typeface="Times New Roman"/>
              </a:rPr>
              <a:t>, </a:t>
            </a:r>
            <a:r>
              <a:rPr lang="ru-RU" b="1" dirty="0" err="1">
                <a:solidFill>
                  <a:schemeClr val="tx1"/>
                </a:solidFill>
                <a:ea typeface="Times New Roman"/>
              </a:rPr>
              <a:t>щодо</a:t>
            </a:r>
            <a:r>
              <a:rPr lang="ru-RU" b="1" dirty="0">
                <a:solidFill>
                  <a:schemeClr val="tx1"/>
                </a:solidFill>
                <a:ea typeface="Times New Roman"/>
              </a:rPr>
              <a:t> </a:t>
            </a:r>
            <a:r>
              <a:rPr lang="ru-RU" b="1" dirty="0" err="1">
                <a:solidFill>
                  <a:schemeClr val="tx1"/>
                </a:solidFill>
                <a:ea typeface="Times New Roman"/>
              </a:rPr>
              <a:t>якої</a:t>
            </a:r>
            <a:r>
              <a:rPr lang="ru-RU" b="1" dirty="0">
                <a:solidFill>
                  <a:schemeClr val="tx1"/>
                </a:solidFill>
                <a:ea typeface="Times New Roman"/>
              </a:rPr>
              <a:t> аудитором </a:t>
            </a:r>
            <a:r>
              <a:rPr lang="ru-RU" b="1" dirty="0" err="1">
                <a:solidFill>
                  <a:schemeClr val="tx1"/>
                </a:solidFill>
                <a:ea typeface="Times New Roman"/>
              </a:rPr>
              <a:t>зроблено</a:t>
            </a:r>
            <a:r>
              <a:rPr lang="ru-RU" b="1" dirty="0">
                <a:solidFill>
                  <a:schemeClr val="tx1"/>
                </a:solidFill>
                <a:ea typeface="Times New Roman"/>
              </a:rPr>
              <a:t> </a:t>
            </a:r>
            <a:r>
              <a:rPr lang="ru-RU" b="1" dirty="0" err="1">
                <a:solidFill>
                  <a:schemeClr val="tx1"/>
                </a:solidFill>
                <a:ea typeface="Times New Roman"/>
              </a:rPr>
              <a:t>висновок</a:t>
            </a:r>
            <a:r>
              <a:rPr lang="ru-RU" b="1" dirty="0">
                <a:solidFill>
                  <a:schemeClr val="tx1"/>
                </a:solidFill>
                <a:ea typeface="Times New Roman"/>
              </a:rPr>
              <a:t>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114620" y="2366020"/>
            <a:ext cx="6840760" cy="1440160"/>
          </a:xfrm>
          <a:prstGeom prst="round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800" dirty="0">
                <a:solidFill>
                  <a:srgbClr val="000000"/>
                </a:solidFill>
                <a:ea typeface="Times New Roman"/>
              </a:rPr>
              <a:t>Аудитор </a:t>
            </a:r>
            <a:r>
              <a:rPr lang="ru-RU" sz="2800" b="1" dirty="0">
                <a:solidFill>
                  <a:srgbClr val="FF0000"/>
                </a:solidFill>
                <a:ea typeface="Times New Roman"/>
              </a:rPr>
              <a:t>не </a:t>
            </a:r>
            <a:r>
              <a:rPr lang="ru-RU" sz="2800" b="1" dirty="0" err="1">
                <a:solidFill>
                  <a:srgbClr val="FF0000"/>
                </a:solidFill>
                <a:ea typeface="Times New Roman"/>
              </a:rPr>
              <a:t>може</a:t>
            </a:r>
            <a:r>
              <a:rPr lang="ru-RU" sz="2800" b="1" dirty="0">
                <a:solidFill>
                  <a:srgbClr val="FF0000"/>
                </a:solidFill>
                <a:ea typeface="Times New Roman"/>
              </a:rPr>
              <a:t> </a:t>
            </a:r>
            <a:r>
              <a:rPr lang="ru-RU" sz="2800" dirty="0" err="1">
                <a:solidFill>
                  <a:srgbClr val="000000"/>
                </a:solidFill>
                <a:ea typeface="Times New Roman"/>
              </a:rPr>
              <a:t>надати</a:t>
            </a:r>
            <a:r>
              <a:rPr lang="ru-RU" sz="28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ea typeface="Times New Roman"/>
              </a:rPr>
              <a:t>абсолютної</a:t>
            </a:r>
            <a:r>
              <a:rPr lang="ru-RU" sz="2800" b="1" i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800" b="1" i="1" dirty="0" err="1" smtClean="0">
                <a:solidFill>
                  <a:srgbClr val="000000"/>
                </a:solidFill>
                <a:ea typeface="Times New Roman"/>
              </a:rPr>
              <a:t>впевненності</a:t>
            </a:r>
            <a:r>
              <a:rPr lang="ru-RU" sz="2800" dirty="0" smtClean="0">
                <a:solidFill>
                  <a:srgbClr val="000000"/>
                </a:solidFill>
                <a:ea typeface="Times New Roman"/>
              </a:rPr>
              <a:t>, </a:t>
            </a:r>
            <a:r>
              <a:rPr lang="ru-RU" sz="2800" dirty="0" err="1" smtClean="0">
                <a:solidFill>
                  <a:srgbClr val="000000"/>
                </a:solidFill>
                <a:ea typeface="Times New Roman"/>
              </a:rPr>
              <a:t>щодо</a:t>
            </a:r>
            <a:r>
              <a:rPr lang="ru-RU" sz="2800" dirty="0" smtClean="0">
                <a:solidFill>
                  <a:srgbClr val="000000"/>
                </a:solidFill>
                <a:ea typeface="Times New Roman"/>
              </a:rPr>
              <a:t> </a:t>
            </a:r>
            <a:r>
              <a:rPr lang="uk-UA" sz="2800" dirty="0">
                <a:ea typeface="Times New Roman"/>
              </a:rPr>
              <a:t>достовірності фінансових звітів</a:t>
            </a:r>
            <a:r>
              <a:rPr lang="ru-RU" sz="2800" dirty="0" smtClean="0">
                <a:solidFill>
                  <a:srgbClr val="000000"/>
                </a:solidFill>
                <a:ea typeface="Times New Roman"/>
              </a:rPr>
              <a:t>. </a:t>
            </a:r>
            <a:endParaRPr lang="ru-RU" sz="2800" dirty="0">
              <a:solidFill>
                <a:srgbClr val="000000"/>
              </a:solidFill>
              <a:ea typeface="Times New Roman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283968" y="3861048"/>
            <a:ext cx="3096344" cy="57606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причини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4116" y="4797152"/>
            <a:ext cx="2875716" cy="192820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/>
              <a:t>під</a:t>
            </a:r>
            <a:r>
              <a:rPr lang="ru-RU" sz="2000" dirty="0"/>
              <a:t> час </a:t>
            </a:r>
            <a:r>
              <a:rPr lang="ru-RU" sz="2000" dirty="0" err="1"/>
              <a:t>проведення</a:t>
            </a:r>
            <a:r>
              <a:rPr lang="ru-RU" sz="2000" dirty="0"/>
              <a:t> процедур </a:t>
            </a:r>
            <a:r>
              <a:rPr lang="ru-RU" sz="2000" dirty="0" err="1"/>
              <a:t>перевірки</a:t>
            </a:r>
            <a:r>
              <a:rPr lang="ru-RU" sz="2000" dirty="0"/>
              <a:t>, як правило, </a:t>
            </a:r>
            <a:r>
              <a:rPr lang="ru-RU" sz="2000" dirty="0" err="1"/>
              <a:t>використовується</a:t>
            </a:r>
            <a:r>
              <a:rPr lang="ru-RU" sz="2000" dirty="0"/>
              <a:t> не </a:t>
            </a:r>
            <a:r>
              <a:rPr lang="ru-RU" sz="2000" dirty="0" err="1"/>
              <a:t>суцільний</a:t>
            </a:r>
            <a:r>
              <a:rPr lang="ru-RU" sz="2000" dirty="0"/>
              <a:t>, а </a:t>
            </a:r>
            <a:r>
              <a:rPr lang="ru-RU" sz="2000" dirty="0" err="1"/>
              <a:t>вибірковий</a:t>
            </a:r>
            <a:r>
              <a:rPr lang="ru-RU" sz="2000" dirty="0"/>
              <a:t> </a:t>
            </a:r>
            <a:r>
              <a:rPr lang="ru-RU" sz="2000" dirty="0" err="1"/>
              <a:t>підхід</a:t>
            </a:r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347864" y="4797152"/>
            <a:ext cx="2664296" cy="192820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/>
              <a:t>отримані</a:t>
            </a:r>
            <a:r>
              <a:rPr lang="ru-RU" sz="2000" dirty="0"/>
              <a:t> аудитором </a:t>
            </a:r>
            <a:r>
              <a:rPr lang="ru-RU" sz="2000" dirty="0" err="1"/>
              <a:t>докази</a:t>
            </a:r>
            <a:r>
              <a:rPr lang="ru-RU" sz="2000" dirty="0"/>
              <a:t> за </a:t>
            </a:r>
            <a:r>
              <a:rPr lang="ru-RU" sz="2000" dirty="0" err="1"/>
              <a:t>своїм</a:t>
            </a:r>
            <a:r>
              <a:rPr lang="ru-RU" sz="2000" dirty="0"/>
              <a:t> характером є </a:t>
            </a:r>
            <a:r>
              <a:rPr lang="ru-RU" sz="2000" dirty="0" err="1"/>
              <a:t>ймовірніше</a:t>
            </a:r>
            <a:r>
              <a:rPr lang="ru-RU" sz="2000" dirty="0"/>
              <a:t> </a:t>
            </a:r>
            <a:r>
              <a:rPr lang="ru-RU" sz="2000" dirty="0" err="1"/>
              <a:t>переконливими</a:t>
            </a:r>
            <a:r>
              <a:rPr lang="ru-RU" sz="2000" dirty="0"/>
              <a:t>, </a:t>
            </a:r>
            <a:r>
              <a:rPr lang="ru-RU" sz="2000" dirty="0" err="1"/>
              <a:t>аніж</a:t>
            </a:r>
            <a:r>
              <a:rPr lang="ru-RU" sz="2000" dirty="0"/>
              <a:t> </a:t>
            </a:r>
            <a:r>
              <a:rPr lang="ru-RU" sz="2000" dirty="0" err="1"/>
              <a:t>остаточними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300192" y="4797152"/>
            <a:ext cx="2611780" cy="192820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>
                <a:ea typeface="Times New Roman"/>
              </a:rPr>
              <a:t>завжди існують обмеження, які властиві будь-якій системі внутрішнього контролю</a:t>
            </a:r>
            <a:endParaRPr lang="ru-RU" sz="20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339752" y="4293096"/>
            <a:ext cx="2160240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4" idx="5"/>
          </p:cNvCxnSpPr>
          <p:nvPr/>
        </p:nvCxnSpPr>
        <p:spPr>
          <a:xfrm>
            <a:off x="6926863" y="4352749"/>
            <a:ext cx="1101521" cy="3003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5364088" y="4437112"/>
            <a:ext cx="170912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15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238" y="116632"/>
            <a:ext cx="8856984" cy="720080"/>
          </a:xfrm>
          <a:gradFill flip="none" rotWithShape="1">
            <a:gsLst>
              <a:gs pos="0">
                <a:srgbClr val="DDEBCF"/>
              </a:gs>
              <a:gs pos="33000">
                <a:srgbClr val="9CB86E"/>
              </a:gs>
              <a:gs pos="100000">
                <a:srgbClr val="156B13"/>
              </a:gs>
            </a:gsLst>
            <a:lin ang="2700000" scaled="1"/>
            <a:tileRect/>
          </a:gra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Autofit/>
          </a:bodyPr>
          <a:lstStyle/>
          <a:p>
            <a:pPr algn="ctr"/>
            <a:r>
              <a:rPr lang="ru-RU" sz="45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Форми</a:t>
            </a:r>
            <a:r>
              <a:rPr lang="ru-RU" sz="45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45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надання</a:t>
            </a:r>
            <a:r>
              <a:rPr lang="ru-RU" sz="45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45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впевненості</a:t>
            </a:r>
            <a:r>
              <a:rPr lang="ru-RU" sz="4500" b="1" dirty="0">
                <a:solidFill>
                  <a:srgbClr val="000000"/>
                </a:solidFill>
                <a:latin typeface="Times New Roman"/>
                <a:ea typeface="Times New Roman"/>
              </a:rPr>
              <a:t>:</a:t>
            </a:r>
            <a:endParaRPr lang="ru-RU" sz="4500" b="1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3945260" y="3212976"/>
            <a:ext cx="4968552" cy="28803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rgbClr val="669900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72A0FF"/>
              </a:buClr>
              <a:buNone/>
            </a:pP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А</a:t>
            </a:r>
            <a:r>
              <a:rPr lang="ru-RU" sz="1800" b="1" dirty="0" smtClean="0">
                <a:solidFill>
                  <a:srgbClr val="000000"/>
                </a:solidFill>
                <a:ea typeface="Times New Roman"/>
              </a:rPr>
              <a:t>удитор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висловлює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800" b="1" dirty="0" err="1">
                <a:solidFill>
                  <a:srgbClr val="FF0000"/>
                </a:solidFill>
                <a:ea typeface="Times New Roman"/>
              </a:rPr>
              <a:t>високий</a:t>
            </a:r>
            <a:r>
              <a:rPr lang="ru-RU" sz="1800" b="1" dirty="0">
                <a:solidFill>
                  <a:srgbClr val="FF0000"/>
                </a:solidFill>
                <a:ea typeface="Times New Roman"/>
              </a:rPr>
              <a:t>, але не </a:t>
            </a:r>
            <a:r>
              <a:rPr lang="ru-RU" sz="1800" b="1" dirty="0" err="1">
                <a:solidFill>
                  <a:srgbClr val="FF0000"/>
                </a:solidFill>
                <a:ea typeface="Times New Roman"/>
              </a:rPr>
              <a:t>абсолютний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рівень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впевненості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 в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тексті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аудиторського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висновку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 про те,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що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інформація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, яка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пройшла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аудиторську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перевірку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 не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містить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суттєвих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викривлень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,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це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 так звана </a:t>
            </a:r>
            <a:r>
              <a:rPr lang="ru-RU" sz="1800" b="1" dirty="0" smtClean="0">
                <a:solidFill>
                  <a:srgbClr val="000000"/>
                </a:solidFill>
                <a:ea typeface="Times New Roman"/>
              </a:rPr>
              <a:t>ПОЗИТИВНА ФОРМА </a:t>
            </a:r>
            <a:r>
              <a:rPr lang="ru-RU" sz="1800" b="1" dirty="0" err="1" smtClean="0">
                <a:solidFill>
                  <a:srgbClr val="000000"/>
                </a:solidFill>
                <a:ea typeface="Times New Roman"/>
              </a:rPr>
              <a:t>ВИСНОВКУ</a:t>
            </a:r>
            <a:r>
              <a:rPr lang="ru-RU" sz="1800" b="1" dirty="0" smtClean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800" b="1" dirty="0" err="1" smtClean="0">
                <a:solidFill>
                  <a:srgbClr val="000000"/>
                </a:solidFill>
                <a:ea typeface="Times New Roman"/>
              </a:rPr>
              <a:t>застосування</a:t>
            </a:r>
            <a:r>
              <a:rPr lang="ru-RU" sz="1800" b="1" dirty="0" smtClean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концептуальної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основи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фінансового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звітування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 (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критерії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)</a:t>
            </a: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2104296" y="980728"/>
            <a:ext cx="5090899" cy="54747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72A0FF"/>
              </a:buClr>
              <a:buNone/>
            </a:pPr>
            <a:r>
              <a:rPr lang="ru-RU" sz="2800" b="1" dirty="0" err="1">
                <a:solidFill>
                  <a:srgbClr val="000000"/>
                </a:solidFill>
                <a:ea typeface="Times New Roman"/>
              </a:rPr>
              <a:t>О</a:t>
            </a:r>
            <a:r>
              <a:rPr lang="ru-RU" sz="2800" b="1" dirty="0" err="1" smtClean="0">
                <a:solidFill>
                  <a:srgbClr val="000000"/>
                </a:solidFill>
                <a:ea typeface="Times New Roman"/>
              </a:rPr>
              <a:t>бґрунтована</a:t>
            </a:r>
            <a:r>
              <a:rPr lang="ru-RU" sz="2800" b="1" dirty="0" smtClean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ea typeface="Times New Roman"/>
              </a:rPr>
              <a:t>впевненість</a:t>
            </a:r>
            <a:endParaRPr lang="ru-RU" sz="2800" b="1" dirty="0">
              <a:solidFill>
                <a:srgbClr val="C1C1C1"/>
              </a:solidFill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107504" y="1970750"/>
            <a:ext cx="1728192" cy="612244"/>
          </a:xfrm>
          <a:prstGeom prst="rect">
            <a:avLst/>
          </a:prstGeom>
          <a:gradFill flip="none" rotWithShape="1">
            <a:gsLst>
              <a:gs pos="0">
                <a:srgbClr val="009900">
                  <a:tint val="66000"/>
                  <a:satMod val="160000"/>
                </a:srgbClr>
              </a:gs>
              <a:gs pos="50000">
                <a:srgbClr val="009900">
                  <a:tint val="44500"/>
                  <a:satMod val="160000"/>
                </a:srgbClr>
              </a:gs>
              <a:gs pos="100000">
                <a:srgbClr val="009900">
                  <a:tint val="23500"/>
                  <a:satMod val="160000"/>
                </a:srgbClr>
              </a:gs>
            </a:gsLst>
            <a:lin ang="18900000" scaled="1"/>
            <a:tileRect/>
          </a:gradFill>
          <a:ln w="28575">
            <a:solidFill>
              <a:srgbClr val="669900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72A0FF"/>
              </a:buClr>
              <a:buNone/>
            </a:pPr>
            <a:r>
              <a:rPr lang="ru-RU" sz="2800" b="1" dirty="0" smtClean="0">
                <a:solidFill>
                  <a:srgbClr val="000000"/>
                </a:solidFill>
                <a:ea typeface="Times New Roman"/>
              </a:rPr>
              <a:t>Мета</a:t>
            </a:r>
            <a:endParaRPr lang="ru-RU" sz="2800" b="1" dirty="0">
              <a:solidFill>
                <a:srgbClr val="C1C1C1"/>
              </a:solidFill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2240124" y="1700808"/>
            <a:ext cx="6673688" cy="115212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rgbClr val="669900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72A0FF"/>
              </a:buClr>
              <a:buNone/>
            </a:pP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зменшення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ризику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завдання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 з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надання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впевненості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 до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прийнятно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низького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рівня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 в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обставинах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завдання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 як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основи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 для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позитивної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форми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висновку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 практика (аудитора)</a:t>
            </a:r>
          </a:p>
        </p:txBody>
      </p:sp>
      <p:sp>
        <p:nvSpPr>
          <p:cNvPr id="3" name="Фигура, имеющая форму буквы L 2"/>
          <p:cNvSpPr/>
          <p:nvPr/>
        </p:nvSpPr>
        <p:spPr>
          <a:xfrm rot="18851068">
            <a:off x="3092181" y="4401109"/>
            <a:ext cx="504056" cy="504056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vcy;&amp;icy;&amp;scy;&amp;ocy;&amp;kcy;&amp;icy;&amp;jcy; &amp;rcy;&amp;iukcy;&amp;vcy;&amp;iecy;&amp;ncy;&amp;softcy; &amp;scy;&amp;tcy;&amp;rcy;&amp;iecy;&amp;lcy;&amp;kcy;&amp;acy;&quot;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19195" y="3333923"/>
            <a:ext cx="1704975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96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238" y="116632"/>
            <a:ext cx="8856984" cy="720080"/>
          </a:xfrm>
          <a:gradFill flip="none" rotWithShape="1">
            <a:gsLst>
              <a:gs pos="0">
                <a:srgbClr val="DDEBCF"/>
              </a:gs>
              <a:gs pos="33000">
                <a:srgbClr val="9CB86E"/>
              </a:gs>
              <a:gs pos="100000">
                <a:srgbClr val="156B13"/>
              </a:gs>
            </a:gsLst>
            <a:lin ang="2700000" scaled="1"/>
            <a:tileRect/>
          </a:gra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Autofit/>
          </a:bodyPr>
          <a:lstStyle/>
          <a:p>
            <a:pPr algn="ctr"/>
            <a:r>
              <a:rPr lang="ru-RU" sz="45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Форми</a:t>
            </a:r>
            <a:r>
              <a:rPr lang="ru-RU" sz="45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45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надання</a:t>
            </a:r>
            <a:r>
              <a:rPr lang="ru-RU" sz="45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45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впевненості</a:t>
            </a:r>
            <a:r>
              <a:rPr lang="ru-RU" sz="4500" b="1" dirty="0">
                <a:solidFill>
                  <a:srgbClr val="000000"/>
                </a:solidFill>
                <a:latin typeface="Times New Roman"/>
                <a:ea typeface="Times New Roman"/>
              </a:rPr>
              <a:t>:</a:t>
            </a:r>
            <a:endParaRPr lang="ru-RU" sz="4500" b="1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3945260" y="3521824"/>
            <a:ext cx="4968552" cy="29753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rgbClr val="669900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72A0FF"/>
              </a:buClr>
              <a:buNone/>
            </a:pPr>
            <a:r>
              <a:rPr lang="ru-RU" b="1" dirty="0" smtClean="0">
                <a:solidFill>
                  <a:srgbClr val="000000"/>
                </a:solidFill>
                <a:ea typeface="Times New Roman"/>
              </a:rPr>
              <a:t>Текст </a:t>
            </a:r>
            <a:r>
              <a:rPr lang="ru-RU" b="1" dirty="0" err="1">
                <a:solidFill>
                  <a:srgbClr val="000000"/>
                </a:solidFill>
                <a:ea typeface="Times New Roman"/>
              </a:rPr>
              <a:t>аудиторського</a:t>
            </a:r>
            <a:r>
              <a:rPr lang="ru-RU" b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b="1" dirty="0" err="1">
                <a:solidFill>
                  <a:srgbClr val="000000"/>
                </a:solidFill>
                <a:ea typeface="Times New Roman"/>
              </a:rPr>
              <a:t>висновку</a:t>
            </a:r>
            <a:r>
              <a:rPr lang="ru-RU" b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dirty="0" smtClean="0">
                <a:solidFill>
                  <a:srgbClr val="000000"/>
                </a:solidFill>
                <a:ea typeface="Times New Roman"/>
              </a:rPr>
              <a:t>- </a:t>
            </a:r>
          </a:p>
          <a:p>
            <a:pPr marL="0" indent="0" algn="just">
              <a:buClr>
                <a:srgbClr val="72A0FF"/>
              </a:buClr>
              <a:buNone/>
            </a:pPr>
            <a:r>
              <a:rPr lang="ru-RU" dirty="0" err="1" smtClean="0">
                <a:solidFill>
                  <a:srgbClr val="000000"/>
                </a:solidFill>
                <a:ea typeface="Times New Roman"/>
              </a:rPr>
              <a:t>під</a:t>
            </a:r>
            <a:r>
              <a:rPr lang="ru-RU" dirty="0" smtClean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ea typeface="Times New Roman"/>
              </a:rPr>
              <a:t>час </a:t>
            </a:r>
            <a:r>
              <a:rPr lang="ru-RU" dirty="0" err="1">
                <a:solidFill>
                  <a:srgbClr val="000000"/>
                </a:solidFill>
                <a:ea typeface="Times New Roman"/>
              </a:rPr>
              <a:t>проведення</a:t>
            </a:r>
            <a:r>
              <a:rPr lang="ru-RU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ea typeface="Times New Roman"/>
              </a:rPr>
              <a:t>перевірки</a:t>
            </a:r>
            <a:r>
              <a:rPr lang="ru-RU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dirty="0" smtClean="0">
                <a:solidFill>
                  <a:srgbClr val="000000"/>
                </a:solidFill>
                <a:ea typeface="Times New Roman"/>
              </a:rPr>
              <a:t>аудитором не </a:t>
            </a:r>
            <a:r>
              <a:rPr lang="ru-RU" dirty="0" err="1" smtClean="0">
                <a:solidFill>
                  <a:srgbClr val="000000"/>
                </a:solidFill>
                <a:ea typeface="Times New Roman"/>
              </a:rPr>
              <a:t>отримано</a:t>
            </a:r>
            <a:r>
              <a:rPr lang="ru-RU" dirty="0" smtClean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ea typeface="Times New Roman"/>
              </a:rPr>
              <a:t>свідчень</a:t>
            </a:r>
            <a:r>
              <a:rPr lang="ru-RU" dirty="0">
                <a:solidFill>
                  <a:srgbClr val="000000"/>
                </a:solidFill>
                <a:ea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ea typeface="Times New Roman"/>
              </a:rPr>
              <a:t>які</a:t>
            </a:r>
            <a:r>
              <a:rPr lang="ru-RU" dirty="0">
                <a:solidFill>
                  <a:srgbClr val="000000"/>
                </a:solidFill>
                <a:ea typeface="Times New Roman"/>
              </a:rPr>
              <a:t> давали б </a:t>
            </a:r>
            <a:r>
              <a:rPr lang="ru-RU" dirty="0" err="1">
                <a:solidFill>
                  <a:srgbClr val="000000"/>
                </a:solidFill>
                <a:ea typeface="Times New Roman"/>
              </a:rPr>
              <a:t>підстави</a:t>
            </a:r>
            <a:r>
              <a:rPr lang="ru-RU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ea typeface="Times New Roman"/>
              </a:rPr>
              <a:t>вважати</a:t>
            </a:r>
            <a:r>
              <a:rPr lang="ru-RU" dirty="0">
                <a:solidFill>
                  <a:srgbClr val="000000"/>
                </a:solidFill>
                <a:ea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ea typeface="Times New Roman"/>
              </a:rPr>
              <a:t>що</a:t>
            </a:r>
            <a:r>
              <a:rPr lang="ru-RU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ea typeface="Times New Roman"/>
              </a:rPr>
              <a:t>інформація</a:t>
            </a:r>
            <a:r>
              <a:rPr lang="ru-RU" dirty="0">
                <a:solidFill>
                  <a:srgbClr val="000000"/>
                </a:solidFill>
                <a:ea typeface="Times New Roman"/>
              </a:rPr>
              <a:t>, яка </a:t>
            </a:r>
            <a:r>
              <a:rPr lang="ru-RU" dirty="0" err="1">
                <a:solidFill>
                  <a:srgbClr val="000000"/>
                </a:solidFill>
                <a:ea typeface="Times New Roman"/>
              </a:rPr>
              <a:t>пройшла</a:t>
            </a:r>
            <a:r>
              <a:rPr lang="ru-RU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ea typeface="Times New Roman"/>
              </a:rPr>
              <a:t>перевірку</a:t>
            </a:r>
            <a:r>
              <a:rPr lang="ru-RU" dirty="0">
                <a:solidFill>
                  <a:srgbClr val="000000"/>
                </a:solidFill>
                <a:ea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ea typeface="Times New Roman"/>
              </a:rPr>
              <a:t>містить</a:t>
            </a:r>
            <a:r>
              <a:rPr lang="ru-RU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ea typeface="Times New Roman"/>
              </a:rPr>
              <a:t>суттєві</a:t>
            </a:r>
            <a:r>
              <a:rPr lang="ru-RU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a typeface="Times New Roman"/>
              </a:rPr>
              <a:t>викривлення</a:t>
            </a:r>
            <a:r>
              <a:rPr lang="ru-RU" dirty="0" smtClean="0">
                <a:solidFill>
                  <a:srgbClr val="000000"/>
                </a:solidFill>
                <a:ea typeface="Times New Roman"/>
              </a:rPr>
              <a:t> – </a:t>
            </a:r>
          </a:p>
          <a:p>
            <a:pPr marL="0" indent="0" algn="just">
              <a:buClr>
                <a:srgbClr val="72A0FF"/>
              </a:buClr>
              <a:buNone/>
            </a:pPr>
            <a:r>
              <a:rPr lang="ru-RU" b="1" dirty="0" err="1" smtClean="0">
                <a:solidFill>
                  <a:srgbClr val="FF0000"/>
                </a:solidFill>
                <a:ea typeface="Times New Roman"/>
              </a:rPr>
              <a:t>це</a:t>
            </a:r>
            <a:r>
              <a:rPr lang="ru-RU" b="1" dirty="0" smtClean="0">
                <a:solidFill>
                  <a:srgbClr val="FF0000"/>
                </a:solidFill>
                <a:ea typeface="Times New Roman"/>
              </a:rPr>
              <a:t> негативна </a:t>
            </a:r>
            <a:r>
              <a:rPr lang="ru-RU" b="1" dirty="0">
                <a:solidFill>
                  <a:srgbClr val="FF0000"/>
                </a:solidFill>
                <a:ea typeface="Times New Roman"/>
              </a:rPr>
              <a:t>форма </a:t>
            </a:r>
            <a:r>
              <a:rPr lang="ru-RU" b="1" dirty="0" err="1" smtClean="0">
                <a:solidFill>
                  <a:srgbClr val="FF0000"/>
                </a:solidFill>
                <a:ea typeface="Times New Roman"/>
              </a:rPr>
              <a:t>висновку</a:t>
            </a:r>
            <a:endParaRPr lang="ru-RU" b="1" dirty="0">
              <a:solidFill>
                <a:srgbClr val="FF0000"/>
              </a:solidFill>
              <a:ea typeface="Times New Roman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2104296" y="980728"/>
            <a:ext cx="5090899" cy="54747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72A0FF"/>
              </a:buClr>
              <a:buNone/>
            </a:pPr>
            <a:r>
              <a:rPr lang="ru-RU" sz="2800" b="1" dirty="0" err="1" smtClean="0">
                <a:solidFill>
                  <a:srgbClr val="000000"/>
                </a:solidFill>
                <a:ea typeface="Times New Roman"/>
              </a:rPr>
              <a:t>Обмежена</a:t>
            </a:r>
            <a:r>
              <a:rPr lang="ru-RU" sz="2800" b="1" dirty="0" smtClean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ea typeface="Times New Roman"/>
              </a:rPr>
              <a:t>впевненість</a:t>
            </a:r>
            <a:endParaRPr lang="ru-RU" sz="2800" b="1" dirty="0">
              <a:solidFill>
                <a:srgbClr val="C1C1C1"/>
              </a:solidFill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107504" y="1970750"/>
            <a:ext cx="1728192" cy="612244"/>
          </a:xfrm>
          <a:prstGeom prst="rect">
            <a:avLst/>
          </a:prstGeom>
          <a:gradFill flip="none" rotWithShape="1">
            <a:gsLst>
              <a:gs pos="0">
                <a:srgbClr val="009900">
                  <a:tint val="66000"/>
                  <a:satMod val="160000"/>
                </a:srgbClr>
              </a:gs>
              <a:gs pos="50000">
                <a:srgbClr val="009900">
                  <a:tint val="44500"/>
                  <a:satMod val="160000"/>
                </a:srgbClr>
              </a:gs>
              <a:gs pos="100000">
                <a:srgbClr val="009900">
                  <a:tint val="23500"/>
                  <a:satMod val="160000"/>
                </a:srgbClr>
              </a:gs>
            </a:gsLst>
            <a:lin ang="18900000" scaled="1"/>
            <a:tileRect/>
          </a:gradFill>
          <a:ln w="28575">
            <a:solidFill>
              <a:srgbClr val="669900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72A0FF"/>
              </a:buClr>
              <a:buFont typeface="Arial" pitchFamily="34" charset="0"/>
              <a:buNone/>
            </a:pPr>
            <a:r>
              <a:rPr lang="ru-RU" sz="2800" b="1" dirty="0" smtClean="0">
                <a:solidFill>
                  <a:srgbClr val="000000"/>
                </a:solidFill>
                <a:ea typeface="Times New Roman"/>
              </a:rPr>
              <a:t>Мета</a:t>
            </a:r>
            <a:endParaRPr lang="ru-RU" sz="2800" b="1" dirty="0">
              <a:solidFill>
                <a:srgbClr val="C1C1C1"/>
              </a:solidFill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2240124" y="1700808"/>
            <a:ext cx="6673688" cy="151216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rgbClr val="669900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72A0FF"/>
              </a:buClr>
              <a:buNone/>
            </a:pPr>
            <a:r>
              <a:rPr lang="ru-RU" sz="2000" dirty="0" err="1">
                <a:solidFill>
                  <a:srgbClr val="000000"/>
                </a:solidFill>
                <a:ea typeface="Times New Roman"/>
              </a:rPr>
              <a:t>зменшення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/>
              </a:rPr>
              <a:t>ризику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/>
              </a:rPr>
              <a:t>завдання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 з </a:t>
            </a:r>
            <a:r>
              <a:rPr lang="ru-RU" sz="2000" dirty="0" err="1">
                <a:solidFill>
                  <a:srgbClr val="000000"/>
                </a:solidFill>
                <a:ea typeface="Times New Roman"/>
              </a:rPr>
              <a:t>надання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/>
              </a:rPr>
              <a:t>впевненості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 до </a:t>
            </a:r>
            <a:r>
              <a:rPr lang="ru-RU" sz="2000" dirty="0" err="1">
                <a:solidFill>
                  <a:srgbClr val="000000"/>
                </a:solidFill>
                <a:ea typeface="Times New Roman"/>
              </a:rPr>
              <a:t>рівня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, </a:t>
            </a:r>
            <a:r>
              <a:rPr lang="ru-RU" sz="2000" dirty="0" err="1">
                <a:solidFill>
                  <a:srgbClr val="000000"/>
                </a:solidFill>
                <a:ea typeface="Times New Roman"/>
              </a:rPr>
              <a:t>який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 є </a:t>
            </a:r>
            <a:r>
              <a:rPr lang="ru-RU" sz="2000" dirty="0" err="1">
                <a:solidFill>
                  <a:srgbClr val="000000"/>
                </a:solidFill>
                <a:ea typeface="Times New Roman"/>
              </a:rPr>
              <a:t>прийнятним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 в </a:t>
            </a:r>
            <a:r>
              <a:rPr lang="ru-RU" sz="2000" dirty="0" err="1">
                <a:solidFill>
                  <a:srgbClr val="000000"/>
                </a:solidFill>
                <a:ea typeface="Times New Roman"/>
              </a:rPr>
              <a:t>обставинах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/>
              </a:rPr>
              <a:t>завдання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 (але </a:t>
            </a:r>
            <a:r>
              <a:rPr lang="ru-RU" sz="2000" dirty="0" err="1">
                <a:solidFill>
                  <a:srgbClr val="000000"/>
                </a:solidFill>
                <a:ea typeface="Times New Roman"/>
              </a:rPr>
              <a:t>цей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/>
              </a:rPr>
              <a:t>ризик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 є </a:t>
            </a:r>
            <a:r>
              <a:rPr lang="ru-RU" sz="2000" dirty="0" err="1">
                <a:solidFill>
                  <a:srgbClr val="000000"/>
                </a:solidFill>
                <a:ea typeface="Times New Roman"/>
              </a:rPr>
              <a:t>більшим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, </a:t>
            </a:r>
            <a:r>
              <a:rPr lang="ru-RU" sz="2000" dirty="0" err="1">
                <a:solidFill>
                  <a:srgbClr val="000000"/>
                </a:solidFill>
                <a:ea typeface="Times New Roman"/>
              </a:rPr>
              <a:t>ніж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 у </a:t>
            </a:r>
            <a:r>
              <a:rPr lang="ru-RU" sz="2000" dirty="0" err="1">
                <a:solidFill>
                  <a:srgbClr val="000000"/>
                </a:solidFill>
                <a:ea typeface="Times New Roman"/>
              </a:rPr>
              <a:t>завданні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 з </a:t>
            </a:r>
            <a:r>
              <a:rPr lang="ru-RU" sz="2000" dirty="0" err="1">
                <a:solidFill>
                  <a:srgbClr val="000000"/>
                </a:solidFill>
                <a:ea typeface="Times New Roman"/>
              </a:rPr>
              <a:t>надання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/>
              </a:rPr>
              <a:t>обґрунтованої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/>
              </a:rPr>
              <a:t>упевненості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) як </a:t>
            </a:r>
            <a:r>
              <a:rPr lang="ru-RU" sz="2000" dirty="0" err="1">
                <a:solidFill>
                  <a:srgbClr val="000000"/>
                </a:solidFill>
                <a:ea typeface="Times New Roman"/>
              </a:rPr>
              <a:t>основи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 для </a:t>
            </a:r>
            <a:r>
              <a:rPr lang="ru-RU" sz="2000" dirty="0" err="1">
                <a:solidFill>
                  <a:srgbClr val="000000"/>
                </a:solidFill>
                <a:ea typeface="Times New Roman"/>
              </a:rPr>
              <a:t>негативної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/>
              </a:rPr>
              <a:t>форми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/>
              </a:rPr>
              <a:t>висновку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 практика (аудитора)</a:t>
            </a:r>
          </a:p>
        </p:txBody>
      </p:sp>
      <p:sp>
        <p:nvSpPr>
          <p:cNvPr id="3" name="Фигура, имеющая форму буквы L 2"/>
          <p:cNvSpPr/>
          <p:nvPr/>
        </p:nvSpPr>
        <p:spPr>
          <a:xfrm rot="18851068">
            <a:off x="3092180" y="4757494"/>
            <a:ext cx="504056" cy="504056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D8D8D8"/>
              </a:solidFill>
            </a:endParaRPr>
          </a:p>
        </p:txBody>
      </p:sp>
      <p:pic>
        <p:nvPicPr>
          <p:cNvPr id="2050" name="Picture 2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dcy;&amp;ocy;&amp;kcy;&amp;ucy;&amp;mcy;&amp;iecy;&amp;ncy;&amp;tcy;&amp;icy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168" y="3490952"/>
            <a:ext cx="3384376" cy="312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95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720" y="188640"/>
            <a:ext cx="8856984" cy="720080"/>
          </a:xfrm>
          <a:gradFill flip="none" rotWithShape="1">
            <a:gsLst>
              <a:gs pos="0">
                <a:srgbClr val="DDEBCF"/>
              </a:gs>
              <a:gs pos="33000">
                <a:srgbClr val="9CB86E"/>
              </a:gs>
              <a:gs pos="100000">
                <a:srgbClr val="156B13"/>
              </a:gs>
            </a:gsLst>
            <a:lin ang="2700000" scaled="1"/>
            <a:tileRect/>
          </a:gra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/>
          </a:bodyPr>
          <a:lstStyle/>
          <a:p>
            <a:pPr algn="ctr"/>
            <a:r>
              <a:rPr lang="ru-RU" sz="3600" b="1" dirty="0" err="1">
                <a:latin typeface="Times New Roman"/>
                <a:ea typeface="Times New Roman"/>
              </a:rPr>
              <a:t>Види</a:t>
            </a:r>
            <a:r>
              <a:rPr lang="ru-RU" sz="3600" b="1" dirty="0">
                <a:latin typeface="Times New Roman"/>
                <a:ea typeface="Times New Roman"/>
              </a:rPr>
              <a:t> </a:t>
            </a:r>
            <a:r>
              <a:rPr lang="ru-RU" sz="3600" b="1" dirty="0" err="1">
                <a:latin typeface="Times New Roman"/>
                <a:ea typeface="Times New Roman"/>
              </a:rPr>
              <a:t>завдань</a:t>
            </a:r>
            <a:r>
              <a:rPr lang="ru-RU" sz="3600" b="1" dirty="0">
                <a:latin typeface="Times New Roman"/>
                <a:ea typeface="Times New Roman"/>
              </a:rPr>
              <a:t>, </a:t>
            </a:r>
            <a:r>
              <a:rPr lang="ru-RU" sz="3600" b="1" dirty="0" err="1">
                <a:latin typeface="Times New Roman"/>
                <a:ea typeface="Times New Roman"/>
              </a:rPr>
              <a:t>що</a:t>
            </a:r>
            <a:r>
              <a:rPr lang="ru-RU" sz="3600" b="1" dirty="0">
                <a:latin typeface="Times New Roman"/>
                <a:ea typeface="Times New Roman"/>
              </a:rPr>
              <a:t> </a:t>
            </a:r>
            <a:r>
              <a:rPr lang="ru-RU" sz="3600" b="1" dirty="0" err="1">
                <a:latin typeface="Times New Roman"/>
                <a:ea typeface="Times New Roman"/>
              </a:rPr>
              <a:t>виконують</a:t>
            </a:r>
            <a:r>
              <a:rPr lang="ru-RU" sz="3600" b="1" dirty="0">
                <a:latin typeface="Times New Roman"/>
                <a:ea typeface="Times New Roman"/>
              </a:rPr>
              <a:t> </a:t>
            </a:r>
            <a:r>
              <a:rPr lang="ru-RU" sz="3600" b="1" dirty="0" err="1">
                <a:latin typeface="Times New Roman"/>
                <a:ea typeface="Times New Roman"/>
              </a:rPr>
              <a:t>аудитори</a:t>
            </a:r>
            <a:endParaRPr lang="ru-RU" sz="3600" b="1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995936" y="1196752"/>
            <a:ext cx="4978896" cy="191609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72A0FF"/>
              </a:buClr>
              <a:buNone/>
            </a:pPr>
            <a:r>
              <a:rPr lang="ru-RU" sz="2000" dirty="0" err="1">
                <a:solidFill>
                  <a:srgbClr val="000000"/>
                </a:solidFill>
                <a:ea typeface="Times New Roman"/>
              </a:rPr>
              <a:t>зниження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/>
              </a:rPr>
              <a:t>ризику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/>
              </a:rPr>
              <a:t>завдання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 до </a:t>
            </a:r>
            <a:r>
              <a:rPr lang="ru-RU" sz="2000" dirty="0" err="1">
                <a:solidFill>
                  <a:srgbClr val="000000"/>
                </a:solidFill>
                <a:ea typeface="Times New Roman"/>
              </a:rPr>
              <a:t>прийнятно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/>
              </a:rPr>
              <a:t>низького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/>
              </a:rPr>
              <a:t>рівня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 в </a:t>
            </a:r>
            <a:r>
              <a:rPr lang="ru-RU" sz="2000" dirty="0" err="1">
                <a:solidFill>
                  <a:srgbClr val="000000"/>
                </a:solidFill>
                <a:ea typeface="Times New Roman"/>
              </a:rPr>
              <a:t>даних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/>
              </a:rPr>
              <a:t>обставинах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 (</a:t>
            </a:r>
            <a:r>
              <a:rPr lang="ru-RU" sz="2000" dirty="0" err="1">
                <a:solidFill>
                  <a:srgbClr val="000000"/>
                </a:solidFill>
                <a:ea typeface="Times New Roman"/>
              </a:rPr>
              <a:t>умови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/>
              </a:rPr>
              <a:t>домовленості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 про </a:t>
            </a:r>
            <a:r>
              <a:rPr lang="ru-RU" sz="2000" dirty="0" err="1">
                <a:solidFill>
                  <a:srgbClr val="000000"/>
                </a:solidFill>
                <a:ea typeface="Times New Roman"/>
              </a:rPr>
              <a:t>виконання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/>
              </a:rPr>
              <a:t>завдання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), </a:t>
            </a:r>
            <a:r>
              <a:rPr lang="ru-RU" sz="2000" dirty="0" err="1">
                <a:solidFill>
                  <a:srgbClr val="000000"/>
                </a:solidFill>
                <a:ea typeface="Times New Roman"/>
              </a:rPr>
              <a:t>що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/>
              </a:rPr>
              <a:t>дозволяє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 аудитору </a:t>
            </a:r>
            <a:r>
              <a:rPr lang="ru-RU" sz="2000" dirty="0" err="1">
                <a:solidFill>
                  <a:srgbClr val="000000"/>
                </a:solidFill>
                <a:ea typeface="Times New Roman"/>
              </a:rPr>
              <a:t>висловити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 думку у </a:t>
            </a:r>
            <a:r>
              <a:rPr lang="ru-RU" sz="2000" dirty="0" err="1">
                <a:solidFill>
                  <a:srgbClr val="000000"/>
                </a:solidFill>
                <a:ea typeface="Times New Roman"/>
              </a:rPr>
              <a:t>позитивній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/>
              </a:rPr>
              <a:t>формі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 (</a:t>
            </a:r>
            <a:r>
              <a:rPr lang="ru-RU" sz="2000" dirty="0" err="1">
                <a:solidFill>
                  <a:srgbClr val="000000"/>
                </a:solidFill>
                <a:ea typeface="Times New Roman"/>
              </a:rPr>
              <a:t>наприклад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, аудит </a:t>
            </a:r>
            <a:r>
              <a:rPr lang="ru-RU" sz="2000" dirty="0" err="1">
                <a:solidFill>
                  <a:srgbClr val="000000"/>
                </a:solidFill>
                <a:ea typeface="Times New Roman"/>
              </a:rPr>
              <a:t>фінансової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/>
              </a:rPr>
              <a:t>звітності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)</a:t>
            </a:r>
            <a:endParaRPr lang="ru-RU" sz="2200" dirty="0">
              <a:solidFill>
                <a:srgbClr val="C1C1C1"/>
              </a:solidFill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141984" y="1255109"/>
            <a:ext cx="2393274" cy="165618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Clr>
                <a:srgbClr val="72A0FF"/>
              </a:buClr>
              <a:buNone/>
            </a:pPr>
            <a:r>
              <a:rPr lang="ru-RU" sz="2800" b="1" dirty="0" err="1">
                <a:solidFill>
                  <a:srgbClr val="000000"/>
                </a:solidFill>
                <a:ea typeface="Times New Roman"/>
              </a:rPr>
              <a:t>Завдання</a:t>
            </a:r>
            <a:r>
              <a:rPr lang="ru-RU" sz="2800" b="1" dirty="0">
                <a:solidFill>
                  <a:srgbClr val="000000"/>
                </a:solidFill>
                <a:ea typeface="Times New Roman"/>
              </a:rPr>
              <a:t> з </a:t>
            </a:r>
            <a:r>
              <a:rPr lang="ru-RU" sz="2800" b="1" dirty="0" err="1">
                <a:solidFill>
                  <a:srgbClr val="000000"/>
                </a:solidFill>
                <a:ea typeface="Times New Roman"/>
              </a:rPr>
              <a:t>надання</a:t>
            </a:r>
            <a:r>
              <a:rPr lang="ru-RU" sz="2800" b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ea typeface="Times New Roman"/>
              </a:rPr>
              <a:t>достатньої</a:t>
            </a:r>
            <a:r>
              <a:rPr lang="ru-RU" sz="2800" b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ea typeface="Times New Roman"/>
              </a:rPr>
              <a:t>впевненості</a:t>
            </a:r>
            <a:r>
              <a:rPr lang="ru-RU" sz="2800" b="1" dirty="0">
                <a:solidFill>
                  <a:srgbClr val="000000"/>
                </a:solidFill>
                <a:ea typeface="Times New Roman"/>
              </a:rPr>
              <a:t> </a:t>
            </a:r>
          </a:p>
        </p:txBody>
      </p:sp>
      <p:sp>
        <p:nvSpPr>
          <p:cNvPr id="3" name="Стрелка вправо с вырезом 2"/>
          <p:cNvSpPr/>
          <p:nvPr/>
        </p:nvSpPr>
        <p:spPr>
          <a:xfrm>
            <a:off x="2699792" y="1697420"/>
            <a:ext cx="1152128" cy="720080"/>
          </a:xfrm>
          <a:prstGeom prst="notchedRightArrow">
            <a:avLst/>
          </a:prstGeom>
          <a:gradFill flip="none" rotWithShape="1">
            <a:gsLst>
              <a:gs pos="0">
                <a:srgbClr val="009900">
                  <a:tint val="66000"/>
                  <a:satMod val="160000"/>
                </a:srgbClr>
              </a:gs>
              <a:gs pos="50000">
                <a:srgbClr val="009900">
                  <a:tint val="44500"/>
                  <a:satMod val="160000"/>
                </a:srgbClr>
              </a:gs>
              <a:gs pos="100000">
                <a:srgbClr val="0099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 smtClean="0">
                <a:solidFill>
                  <a:schemeClr val="tx1"/>
                </a:solidFill>
              </a:rPr>
              <a:t>мета</a:t>
            </a: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3995936" y="3501008"/>
            <a:ext cx="5002912" cy="244827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72A0FF"/>
              </a:buClr>
              <a:buNone/>
            </a:pPr>
            <a:r>
              <a:rPr lang="uk-UA" sz="2000" dirty="0">
                <a:solidFill>
                  <a:srgbClr val="000000"/>
                </a:solidFill>
                <a:ea typeface="Times New Roman"/>
              </a:rPr>
              <a:t>зниження ризику завдання до рівня, прийнятного в даних обставинах, але більш високого, ніж завдання з надання достатньої впевненості, в результаті аудитор може висловити думку у негативній формі (наприклад, оглядова перевірка фінансової звітності, яка може чути тільки обмеженим ступенем впевненості).</a:t>
            </a:r>
            <a:endParaRPr lang="ru-RU" sz="2200" dirty="0">
              <a:solidFill>
                <a:srgbClr val="C1C1C1"/>
              </a:solidFill>
            </a:endParaRPr>
          </a:p>
        </p:txBody>
      </p:sp>
      <p:sp>
        <p:nvSpPr>
          <p:cNvPr id="14" name="Стрелка вправо с вырезом 13"/>
          <p:cNvSpPr/>
          <p:nvPr/>
        </p:nvSpPr>
        <p:spPr>
          <a:xfrm>
            <a:off x="2699792" y="4365104"/>
            <a:ext cx="1152128" cy="720080"/>
          </a:xfrm>
          <a:prstGeom prst="notchedRightArrow">
            <a:avLst/>
          </a:prstGeom>
          <a:gradFill flip="none" rotWithShape="1">
            <a:gsLst>
              <a:gs pos="0">
                <a:srgbClr val="009900">
                  <a:tint val="66000"/>
                  <a:satMod val="160000"/>
                </a:srgbClr>
              </a:gs>
              <a:gs pos="50000">
                <a:srgbClr val="009900">
                  <a:tint val="44500"/>
                  <a:satMod val="160000"/>
                </a:srgbClr>
              </a:gs>
              <a:gs pos="100000">
                <a:srgbClr val="0099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 smtClean="0">
                <a:solidFill>
                  <a:schemeClr val="tx1"/>
                </a:solidFill>
              </a:rPr>
              <a:t>мета</a:t>
            </a: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141984" y="4005064"/>
            <a:ext cx="2393274" cy="165618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Clr>
                <a:srgbClr val="72A0FF"/>
              </a:buClr>
              <a:buNone/>
            </a:pPr>
            <a:r>
              <a:rPr lang="ru-RU" sz="2800" b="1" dirty="0" err="1">
                <a:solidFill>
                  <a:srgbClr val="000000"/>
                </a:solidFill>
                <a:ea typeface="Times New Roman"/>
              </a:rPr>
              <a:t>Завдання</a:t>
            </a:r>
            <a:r>
              <a:rPr lang="ru-RU" sz="2800" b="1" dirty="0">
                <a:solidFill>
                  <a:srgbClr val="000000"/>
                </a:solidFill>
                <a:ea typeface="Times New Roman"/>
              </a:rPr>
              <a:t> з </a:t>
            </a:r>
            <a:r>
              <a:rPr lang="ru-RU" sz="2800" b="1" dirty="0" err="1">
                <a:solidFill>
                  <a:srgbClr val="000000"/>
                </a:solidFill>
                <a:ea typeface="Times New Roman"/>
              </a:rPr>
              <a:t>надання</a:t>
            </a:r>
            <a:r>
              <a:rPr lang="ru-RU" sz="2800" b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ea typeface="Times New Roman"/>
              </a:rPr>
              <a:t>обмеженої</a:t>
            </a:r>
            <a:r>
              <a:rPr lang="ru-RU" sz="2800" b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ea typeface="Times New Roman"/>
              </a:rPr>
              <a:t>впевненості</a:t>
            </a:r>
            <a:r>
              <a:rPr lang="ru-RU" sz="2800" b="1" dirty="0">
                <a:solidFill>
                  <a:srgbClr val="000000"/>
                </a:solidFill>
                <a:ea typeface="Times New Roma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582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720" y="188640"/>
            <a:ext cx="8856984" cy="720080"/>
          </a:xfrm>
          <a:gradFill flip="none" rotWithShape="1">
            <a:gsLst>
              <a:gs pos="0">
                <a:srgbClr val="DDEBCF"/>
              </a:gs>
              <a:gs pos="33000">
                <a:srgbClr val="9CB86E"/>
              </a:gs>
              <a:gs pos="100000">
                <a:srgbClr val="156B13"/>
              </a:gs>
            </a:gsLst>
            <a:lin ang="2700000" scaled="1"/>
            <a:tileRect/>
          </a:gra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/>
          </a:bodyPr>
          <a:lstStyle/>
          <a:p>
            <a:pPr algn="ctr"/>
            <a:r>
              <a:rPr lang="ru-RU" sz="3600" b="1" dirty="0" err="1">
                <a:latin typeface="Times New Roman"/>
                <a:ea typeface="Times New Roman"/>
              </a:rPr>
              <a:t>Види</a:t>
            </a:r>
            <a:r>
              <a:rPr lang="ru-RU" sz="3600" b="1" dirty="0">
                <a:latin typeface="Times New Roman"/>
                <a:ea typeface="Times New Roman"/>
              </a:rPr>
              <a:t> </a:t>
            </a:r>
            <a:r>
              <a:rPr lang="ru-RU" sz="3600" b="1" dirty="0" err="1">
                <a:latin typeface="Times New Roman"/>
                <a:ea typeface="Times New Roman"/>
              </a:rPr>
              <a:t>завдань</a:t>
            </a:r>
            <a:r>
              <a:rPr lang="ru-RU" sz="3600" b="1" dirty="0">
                <a:latin typeface="Times New Roman"/>
                <a:ea typeface="Times New Roman"/>
              </a:rPr>
              <a:t>, </a:t>
            </a:r>
            <a:r>
              <a:rPr lang="ru-RU" sz="3600" b="1" dirty="0" err="1">
                <a:latin typeface="Times New Roman"/>
                <a:ea typeface="Times New Roman"/>
              </a:rPr>
              <a:t>що</a:t>
            </a:r>
            <a:r>
              <a:rPr lang="ru-RU" sz="3600" b="1" dirty="0">
                <a:latin typeface="Times New Roman"/>
                <a:ea typeface="Times New Roman"/>
              </a:rPr>
              <a:t> </a:t>
            </a:r>
            <a:r>
              <a:rPr lang="ru-RU" sz="3600" b="1" dirty="0" err="1">
                <a:latin typeface="Times New Roman"/>
                <a:ea typeface="Times New Roman"/>
              </a:rPr>
              <a:t>виконують</a:t>
            </a:r>
            <a:r>
              <a:rPr lang="ru-RU" sz="3600" b="1" dirty="0">
                <a:latin typeface="Times New Roman"/>
                <a:ea typeface="Times New Roman"/>
              </a:rPr>
              <a:t> </a:t>
            </a:r>
            <a:r>
              <a:rPr lang="ru-RU" sz="3600" b="1" dirty="0" err="1">
                <a:latin typeface="Times New Roman"/>
                <a:ea typeface="Times New Roman"/>
              </a:rPr>
              <a:t>аудитори</a:t>
            </a:r>
            <a:endParaRPr lang="ru-RU" sz="3600" b="1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851920" y="1095771"/>
            <a:ext cx="5146928" cy="161314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72A0FF"/>
              </a:buClr>
              <a:buFont typeface="Wingdings" pitchFamily="2" charset="2"/>
              <a:buChar char="v"/>
            </a:pP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завдання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 з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виконання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узгоджених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800" b="1" dirty="0" smtClean="0">
                <a:solidFill>
                  <a:srgbClr val="000000"/>
                </a:solidFill>
                <a:ea typeface="Times New Roman"/>
              </a:rPr>
              <a:t>процедур</a:t>
            </a:r>
          </a:p>
          <a:p>
            <a:pPr algn="just">
              <a:buClr>
                <a:srgbClr val="72A0FF"/>
              </a:buClr>
              <a:buFont typeface="Wingdings" pitchFamily="2" charset="2"/>
              <a:buChar char="v"/>
            </a:pPr>
            <a:r>
              <a:rPr lang="ru-RU" sz="1800" b="1" dirty="0" err="1" smtClean="0">
                <a:solidFill>
                  <a:srgbClr val="000000"/>
                </a:solidFill>
                <a:ea typeface="Times New Roman"/>
              </a:rPr>
              <a:t>консультування</a:t>
            </a:r>
            <a:r>
              <a:rPr lang="ru-RU" sz="1800" b="1" dirty="0" smtClean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управлінське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або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800" b="1" dirty="0" err="1" smtClean="0">
                <a:solidFill>
                  <a:srgbClr val="000000"/>
                </a:solidFill>
                <a:ea typeface="Times New Roman"/>
              </a:rPr>
              <a:t>податкове</a:t>
            </a:r>
            <a:endParaRPr lang="ru-RU" sz="1800" b="1" dirty="0">
              <a:solidFill>
                <a:srgbClr val="000000"/>
              </a:solidFill>
              <a:ea typeface="Times New Roman"/>
            </a:endParaRPr>
          </a:p>
          <a:p>
            <a:pPr algn="just">
              <a:buClr>
                <a:srgbClr val="72A0FF"/>
              </a:buClr>
              <a:buFont typeface="Wingdings" pitchFamily="2" charset="2"/>
              <a:buChar char="v"/>
            </a:pPr>
            <a:r>
              <a:rPr lang="ru-RU" sz="1800" b="1" dirty="0" err="1" smtClean="0">
                <a:solidFill>
                  <a:srgbClr val="000000"/>
                </a:solidFill>
                <a:ea typeface="Times New Roman"/>
              </a:rPr>
              <a:t>рекомендації</a:t>
            </a:r>
            <a:r>
              <a:rPr lang="ru-RU" sz="1800" b="1" dirty="0" smtClean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з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бухгалтерського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обліку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800" b="1" dirty="0" smtClean="0">
                <a:solidFill>
                  <a:srgbClr val="000000"/>
                </a:solidFill>
                <a:ea typeface="Times New Roman"/>
              </a:rPr>
              <a:t>та </a:t>
            </a:r>
            <a:r>
              <a:rPr lang="ru-RU" sz="1800" b="1" dirty="0" err="1" smtClean="0">
                <a:solidFill>
                  <a:srgbClr val="000000"/>
                </a:solidFill>
                <a:ea typeface="Times New Roman"/>
              </a:rPr>
              <a:t>фінансових</a:t>
            </a:r>
            <a:r>
              <a:rPr lang="ru-RU" sz="1800" b="1" dirty="0" smtClean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питань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 </a:t>
            </a:r>
            <a:endParaRPr lang="ru-RU" sz="1800" b="1" dirty="0" smtClean="0">
              <a:solidFill>
                <a:srgbClr val="000000"/>
              </a:solidFill>
              <a:ea typeface="Times New Roman"/>
            </a:endParaRPr>
          </a:p>
          <a:p>
            <a:pPr algn="just">
              <a:buClr>
                <a:srgbClr val="72A0FF"/>
              </a:buClr>
              <a:buFont typeface="Wingdings" pitchFamily="2" charset="2"/>
              <a:buChar char="v"/>
            </a:pPr>
            <a:r>
              <a:rPr lang="ru-RU" sz="1800" b="1" dirty="0" err="1" smtClean="0">
                <a:solidFill>
                  <a:srgbClr val="000000"/>
                </a:solidFill>
                <a:ea typeface="Times New Roman"/>
              </a:rPr>
              <a:t>тощо</a:t>
            </a:r>
            <a:endParaRPr lang="ru-RU" sz="1800" b="1" dirty="0">
              <a:solidFill>
                <a:srgbClr val="C1C1C1"/>
              </a:solidFill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135073" y="1231520"/>
            <a:ext cx="2773832" cy="151216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4150" indent="-184150" algn="ctr">
              <a:buClr>
                <a:srgbClr val="72A0FF"/>
              </a:buClr>
              <a:buNone/>
            </a:pPr>
            <a:r>
              <a:rPr lang="ru-RU" sz="2200" b="1" dirty="0" err="1">
                <a:solidFill>
                  <a:srgbClr val="000000"/>
                </a:solidFill>
                <a:ea typeface="Times New Roman"/>
              </a:rPr>
              <a:t>Завдання</a:t>
            </a:r>
            <a:r>
              <a:rPr lang="ru-RU" sz="2200" b="1" dirty="0">
                <a:solidFill>
                  <a:srgbClr val="000000"/>
                </a:solidFill>
                <a:ea typeface="Times New Roman"/>
              </a:rPr>
              <a:t>, при </a:t>
            </a:r>
            <a:r>
              <a:rPr lang="ru-RU" sz="2200" b="1" dirty="0" err="1">
                <a:solidFill>
                  <a:srgbClr val="000000"/>
                </a:solidFill>
                <a:ea typeface="Times New Roman"/>
              </a:rPr>
              <a:t>виконанні</a:t>
            </a:r>
            <a:r>
              <a:rPr lang="ru-RU" sz="2200" b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ea typeface="Times New Roman"/>
              </a:rPr>
              <a:t>яких</a:t>
            </a:r>
            <a:r>
              <a:rPr lang="ru-RU" sz="2200" b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ea typeface="Times New Roman"/>
              </a:rPr>
              <a:t>впевненість</a:t>
            </a:r>
            <a:r>
              <a:rPr lang="ru-RU" sz="2200" b="1" dirty="0">
                <a:solidFill>
                  <a:srgbClr val="000000"/>
                </a:solidFill>
                <a:ea typeface="Times New Roman"/>
              </a:rPr>
              <a:t> не </a:t>
            </a:r>
            <a:r>
              <a:rPr lang="ru-RU" sz="2200" b="1" dirty="0" err="1">
                <a:solidFill>
                  <a:srgbClr val="000000"/>
                </a:solidFill>
                <a:ea typeface="Times New Roman"/>
              </a:rPr>
              <a:t>забезпечується</a:t>
            </a:r>
            <a:endParaRPr lang="ru-RU" sz="2200" b="1" dirty="0">
              <a:solidFill>
                <a:srgbClr val="000000"/>
              </a:solidFill>
              <a:ea typeface="Times New Roman"/>
            </a:endParaRPr>
          </a:p>
        </p:txBody>
      </p:sp>
      <p:sp>
        <p:nvSpPr>
          <p:cNvPr id="3" name="Стрелка вправо с вырезом 2"/>
          <p:cNvSpPr/>
          <p:nvPr/>
        </p:nvSpPr>
        <p:spPr>
          <a:xfrm>
            <a:off x="3054132" y="1592796"/>
            <a:ext cx="653772" cy="720080"/>
          </a:xfrm>
          <a:prstGeom prst="notchedRightArrow">
            <a:avLst/>
          </a:prstGeom>
          <a:gradFill flip="none" rotWithShape="1">
            <a:gsLst>
              <a:gs pos="0">
                <a:srgbClr val="009900">
                  <a:tint val="66000"/>
                  <a:satMod val="160000"/>
                </a:srgbClr>
              </a:gs>
              <a:gs pos="50000">
                <a:srgbClr val="009900">
                  <a:tint val="44500"/>
                  <a:satMod val="160000"/>
                </a:srgbClr>
              </a:gs>
              <a:gs pos="100000">
                <a:srgbClr val="0099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3849070" y="2924944"/>
            <a:ext cx="5146928" cy="230425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72A0FF"/>
              </a:buClr>
              <a:buNone/>
            </a:pPr>
            <a:r>
              <a:rPr lang="uk-UA" sz="1800" b="1" dirty="0" smtClean="0">
                <a:solidFill>
                  <a:schemeClr val="tx1"/>
                </a:solidFill>
                <a:ea typeface="Times New Roman"/>
              </a:rPr>
              <a:t>Виконується у разі:</a:t>
            </a:r>
          </a:p>
          <a:p>
            <a:pPr algn="just">
              <a:buClr>
                <a:srgbClr val="72A0FF"/>
              </a:buClr>
              <a:buFont typeface="Wingdings" pitchFamily="2" charset="2"/>
              <a:buChar char="v"/>
            </a:pPr>
            <a:r>
              <a:rPr lang="uk-UA" sz="1800" b="1" dirty="0" smtClean="0">
                <a:solidFill>
                  <a:schemeClr val="tx1"/>
                </a:solidFill>
                <a:ea typeface="Times New Roman"/>
              </a:rPr>
              <a:t>якщо </a:t>
            </a:r>
            <a:r>
              <a:rPr lang="uk-UA" sz="1800" b="1" dirty="0">
                <a:solidFill>
                  <a:schemeClr val="tx1"/>
                </a:solidFill>
                <a:ea typeface="Times New Roman"/>
              </a:rPr>
              <a:t>відповідальність за предмет вивчення несе інша сторона, ніж визначені користувачі або </a:t>
            </a:r>
            <a:r>
              <a:rPr lang="uk-UA" sz="1800" b="1" dirty="0" smtClean="0">
                <a:solidFill>
                  <a:schemeClr val="tx1"/>
                </a:solidFill>
                <a:ea typeface="Times New Roman"/>
              </a:rPr>
              <a:t>аудитор,</a:t>
            </a:r>
          </a:p>
          <a:p>
            <a:pPr algn="just">
              <a:buClr>
                <a:srgbClr val="72A0FF"/>
              </a:buClr>
              <a:buFont typeface="Wingdings" pitchFamily="2" charset="2"/>
              <a:buChar char="v"/>
            </a:pPr>
            <a:r>
              <a:rPr lang="uk-UA" sz="1800" b="1" dirty="0" smtClean="0">
                <a:solidFill>
                  <a:schemeClr val="tx1"/>
                </a:solidFill>
                <a:ea typeface="Times New Roman"/>
              </a:rPr>
              <a:t>якщо </a:t>
            </a:r>
            <a:r>
              <a:rPr lang="uk-UA" sz="1800" b="1" dirty="0">
                <a:solidFill>
                  <a:schemeClr val="tx1"/>
                </a:solidFill>
                <a:ea typeface="Times New Roman"/>
              </a:rPr>
              <a:t>попередня інформація про обставини завдання підтверджує, що при його виконанні будуть дотримуватись етичні вимоги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141984" y="2996952"/>
            <a:ext cx="2779532" cy="218594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Clr>
                <a:srgbClr val="72A0FF"/>
              </a:buClr>
              <a:buNone/>
            </a:pPr>
            <a:r>
              <a:rPr lang="ru-RU" sz="2200" b="1" dirty="0" err="1">
                <a:solidFill>
                  <a:srgbClr val="000000"/>
                </a:solidFill>
                <a:ea typeface="Times New Roman"/>
              </a:rPr>
              <a:t>Завдання</a:t>
            </a:r>
            <a:r>
              <a:rPr lang="ru-RU" sz="2200" b="1" dirty="0">
                <a:solidFill>
                  <a:srgbClr val="000000"/>
                </a:solidFill>
                <a:ea typeface="Times New Roman"/>
              </a:rPr>
              <a:t> з </a:t>
            </a:r>
            <a:r>
              <a:rPr lang="ru-RU" sz="2200" b="1" dirty="0" err="1">
                <a:solidFill>
                  <a:srgbClr val="000000"/>
                </a:solidFill>
                <a:ea typeface="Times New Roman"/>
              </a:rPr>
              <a:t>надання</a:t>
            </a:r>
            <a:r>
              <a:rPr lang="ru-RU" sz="2200" b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ea typeface="Times New Roman"/>
              </a:rPr>
              <a:t>впевненості</a:t>
            </a:r>
            <a:r>
              <a:rPr lang="ru-RU" sz="2200" b="1" dirty="0">
                <a:solidFill>
                  <a:srgbClr val="000000"/>
                </a:solidFill>
                <a:ea typeface="Times New Roman"/>
              </a:rPr>
              <a:t>, </a:t>
            </a:r>
            <a:r>
              <a:rPr lang="ru-RU" sz="2200" b="1" dirty="0" err="1">
                <a:solidFill>
                  <a:srgbClr val="000000"/>
                </a:solidFill>
                <a:ea typeface="Times New Roman"/>
              </a:rPr>
              <a:t>що</a:t>
            </a:r>
            <a:r>
              <a:rPr lang="ru-RU" sz="2200" b="1" dirty="0">
                <a:solidFill>
                  <a:srgbClr val="000000"/>
                </a:solidFill>
                <a:ea typeface="Times New Roman"/>
              </a:rPr>
              <a:t> не є аудитом </a:t>
            </a:r>
            <a:r>
              <a:rPr lang="ru-RU" sz="2200" b="1" dirty="0" err="1">
                <a:solidFill>
                  <a:srgbClr val="000000"/>
                </a:solidFill>
                <a:ea typeface="Times New Roman"/>
              </a:rPr>
              <a:t>чи</a:t>
            </a:r>
            <a:r>
              <a:rPr lang="ru-RU" sz="2200" b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ea typeface="Times New Roman"/>
              </a:rPr>
              <a:t>оглядом</a:t>
            </a:r>
            <a:r>
              <a:rPr lang="ru-RU" sz="2200" b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ea typeface="Times New Roman"/>
              </a:rPr>
              <a:t>звітної</a:t>
            </a:r>
            <a:r>
              <a:rPr lang="ru-RU" sz="2200" b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ea typeface="Times New Roman"/>
              </a:rPr>
              <a:t>інформації</a:t>
            </a:r>
            <a:r>
              <a:rPr lang="ru-RU" sz="2200" b="1" dirty="0">
                <a:solidFill>
                  <a:srgbClr val="000000"/>
                </a:solidFill>
                <a:ea typeface="Times New Roman"/>
              </a:rPr>
              <a:t> </a:t>
            </a:r>
          </a:p>
        </p:txBody>
      </p:sp>
      <p:sp>
        <p:nvSpPr>
          <p:cNvPr id="10" name="Стрелка вправо с вырезом 9"/>
          <p:cNvSpPr/>
          <p:nvPr/>
        </p:nvSpPr>
        <p:spPr>
          <a:xfrm>
            <a:off x="3054132" y="3729886"/>
            <a:ext cx="653772" cy="720080"/>
          </a:xfrm>
          <a:prstGeom prst="notchedRightArrow">
            <a:avLst/>
          </a:prstGeom>
          <a:gradFill flip="none" rotWithShape="1">
            <a:gsLst>
              <a:gs pos="0">
                <a:srgbClr val="009900">
                  <a:tint val="66000"/>
                  <a:satMod val="160000"/>
                </a:srgbClr>
              </a:gs>
              <a:gs pos="50000">
                <a:srgbClr val="009900">
                  <a:tint val="44500"/>
                  <a:satMod val="160000"/>
                </a:srgbClr>
              </a:gs>
              <a:gs pos="100000">
                <a:srgbClr val="0099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141984" y="5445224"/>
            <a:ext cx="8854014" cy="122413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Clr>
                <a:srgbClr val="72A0FF"/>
              </a:buClr>
              <a:buNone/>
            </a:pPr>
            <a:r>
              <a:rPr lang="ru-RU" b="1" dirty="0" err="1">
                <a:solidFill>
                  <a:srgbClr val="000000"/>
                </a:solidFill>
                <a:ea typeface="Times New Roman"/>
              </a:rPr>
              <a:t>Завдання</a:t>
            </a:r>
            <a:r>
              <a:rPr lang="ru-RU" b="1" dirty="0">
                <a:solidFill>
                  <a:srgbClr val="000000"/>
                </a:solidFill>
                <a:ea typeface="Times New Roman"/>
              </a:rPr>
              <a:t>, </a:t>
            </a:r>
            <a:r>
              <a:rPr lang="ru-RU" b="1" dirty="0" err="1">
                <a:solidFill>
                  <a:srgbClr val="000000"/>
                </a:solidFill>
                <a:ea typeface="Times New Roman"/>
              </a:rPr>
              <a:t>які</a:t>
            </a:r>
            <a:r>
              <a:rPr lang="ru-RU" b="1" dirty="0">
                <a:solidFill>
                  <a:srgbClr val="000000"/>
                </a:solidFill>
                <a:ea typeface="Times New Roman"/>
              </a:rPr>
              <a:t> формально </a:t>
            </a:r>
            <a:r>
              <a:rPr lang="ru-RU" b="1" dirty="0" err="1">
                <a:solidFill>
                  <a:srgbClr val="000000"/>
                </a:solidFill>
                <a:ea typeface="Times New Roman"/>
              </a:rPr>
              <a:t>відповідають</a:t>
            </a:r>
            <a:r>
              <a:rPr lang="ru-RU" b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b="1" dirty="0" err="1">
                <a:solidFill>
                  <a:srgbClr val="000000"/>
                </a:solidFill>
                <a:ea typeface="Times New Roman"/>
              </a:rPr>
              <a:t>вимогам</a:t>
            </a:r>
            <a:r>
              <a:rPr lang="ru-RU" b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b="1" dirty="0" err="1">
                <a:solidFill>
                  <a:srgbClr val="000000"/>
                </a:solidFill>
                <a:ea typeface="Times New Roman"/>
              </a:rPr>
              <a:t>забезпечення</a:t>
            </a:r>
            <a:r>
              <a:rPr lang="ru-RU" b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b="1" dirty="0" err="1">
                <a:solidFill>
                  <a:srgbClr val="000000"/>
                </a:solidFill>
                <a:ea typeface="Times New Roman"/>
              </a:rPr>
              <a:t>впевненості</a:t>
            </a:r>
            <a:r>
              <a:rPr lang="ru-RU" b="1" dirty="0">
                <a:solidFill>
                  <a:srgbClr val="000000"/>
                </a:solidFill>
                <a:ea typeface="Times New Roman"/>
              </a:rPr>
              <a:t>, але на них не </a:t>
            </a:r>
            <a:r>
              <a:rPr lang="ru-RU" b="1" dirty="0" err="1">
                <a:solidFill>
                  <a:srgbClr val="000000"/>
                </a:solidFill>
                <a:ea typeface="Times New Roman"/>
              </a:rPr>
              <a:t>розповсюджуються</a:t>
            </a:r>
            <a:r>
              <a:rPr lang="ru-RU" b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b="1" dirty="0" err="1">
                <a:solidFill>
                  <a:srgbClr val="000000"/>
                </a:solidFill>
                <a:ea typeface="Times New Roman"/>
              </a:rPr>
              <a:t>вимоги</a:t>
            </a:r>
            <a:r>
              <a:rPr lang="ru-RU" b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b="1" dirty="0" err="1">
                <a:solidFill>
                  <a:srgbClr val="000000"/>
                </a:solidFill>
                <a:ea typeface="Times New Roman"/>
              </a:rPr>
              <a:t>Міжнародних</a:t>
            </a:r>
            <a:r>
              <a:rPr lang="ru-RU" b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b="1" dirty="0" err="1">
                <a:solidFill>
                  <a:srgbClr val="000000"/>
                </a:solidFill>
                <a:ea typeface="Times New Roman"/>
              </a:rPr>
              <a:t>стандартів</a:t>
            </a:r>
            <a:r>
              <a:rPr lang="ru-RU" b="1" dirty="0">
                <a:solidFill>
                  <a:srgbClr val="000000"/>
                </a:solidFill>
                <a:ea typeface="Times New Roman"/>
              </a:rPr>
              <a:t> аудиту</a:t>
            </a:r>
          </a:p>
        </p:txBody>
      </p:sp>
    </p:spTree>
    <p:extLst>
      <p:ext uri="{BB962C8B-B14F-4D97-AF65-F5344CB8AC3E}">
        <p14:creationId xmlns:p14="http://schemas.microsoft.com/office/powerpoint/2010/main" val="227923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856984" cy="792088"/>
          </a:xfrm>
          <a:gradFill flip="none" rotWithShape="1">
            <a:gsLst>
              <a:gs pos="0">
                <a:srgbClr val="DDEBCF"/>
              </a:gs>
              <a:gs pos="33000">
                <a:srgbClr val="9CB86E"/>
              </a:gs>
              <a:gs pos="100000">
                <a:srgbClr val="156B13"/>
              </a:gs>
            </a:gsLst>
            <a:lin ang="2700000" scaled="1"/>
            <a:tileRect/>
          </a:gra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/>
          </a:bodyPr>
          <a:lstStyle/>
          <a:p>
            <a:pPr algn="ctr"/>
            <a:r>
              <a:rPr lang="ru-RU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Е</a:t>
            </a:r>
            <a:r>
              <a:rPr lang="ru-RU" sz="36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лементи</a:t>
            </a:r>
            <a:r>
              <a:rPr lang="ru-RU" sz="36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завдань</a:t>
            </a:r>
            <a:r>
              <a:rPr lang="ru-RU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 з </a:t>
            </a:r>
            <a:r>
              <a:rPr lang="ru-RU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надання</a:t>
            </a:r>
            <a:r>
              <a:rPr lang="ru-RU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впевненості</a:t>
            </a:r>
            <a:endParaRPr lang="ru-RU" sz="3600" b="1" dirty="0"/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467544" y="1340768"/>
            <a:ext cx="8452380" cy="5184576"/>
          </a:xfrm>
          <a:prstGeom prst="rect">
            <a:avLst/>
          </a:prstGeom>
          <a:solidFill>
            <a:srgbClr val="E5FEFF"/>
          </a:solidFill>
          <a:ln w="28575">
            <a:solidFill>
              <a:srgbClr val="669900"/>
            </a:solidFill>
            <a:prstDash val="sysDash"/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uk-UA" sz="2000" b="1" dirty="0">
                <a:solidFill>
                  <a:schemeClr val="tx1"/>
                </a:solidFill>
                <a:ea typeface="Calibri"/>
                <a:cs typeface="Times New Roman"/>
              </a:rPr>
              <a:t>(</a:t>
            </a:r>
            <a:r>
              <a:rPr lang="ru-RU" sz="2000" b="1" dirty="0">
                <a:solidFill>
                  <a:schemeClr val="tx1"/>
                </a:solidFill>
                <a:ea typeface="Calibri"/>
                <a:cs typeface="Times New Roman"/>
              </a:rPr>
              <a:t>a</a:t>
            </a:r>
            <a:r>
              <a:rPr lang="uk-UA" sz="2000" b="1" dirty="0">
                <a:solidFill>
                  <a:schemeClr val="tx1"/>
                </a:solidFill>
                <a:ea typeface="Calibri"/>
                <a:cs typeface="Times New Roman"/>
              </a:rPr>
              <a:t>) тристоронні відносини, що </a:t>
            </a:r>
            <a:r>
              <a:rPr lang="uk-UA" sz="2000" b="1" dirty="0" smtClean="0">
                <a:solidFill>
                  <a:schemeClr val="tx1"/>
                </a:solidFill>
                <a:ea typeface="Calibri"/>
                <a:cs typeface="Times New Roman"/>
              </a:rPr>
              <a:t>включають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uk-UA" sz="2000" b="1" dirty="0" smtClean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uk-UA" sz="2000" b="1" dirty="0">
                <a:solidFill>
                  <a:schemeClr val="tx1"/>
                </a:solidFill>
                <a:ea typeface="Calibri"/>
                <a:cs typeface="Times New Roman"/>
              </a:rPr>
              <a:t>практикуючого фахівця, </a:t>
            </a:r>
            <a:r>
              <a:rPr lang="uk-UA" sz="2000" b="1" dirty="0" smtClean="0">
                <a:solidFill>
                  <a:schemeClr val="tx1"/>
                </a:solidFill>
                <a:ea typeface="Calibri"/>
                <a:cs typeface="Times New Roman"/>
              </a:rPr>
              <a:t>відповідальну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uk-UA" sz="2000" b="1" dirty="0" smtClean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uk-UA" sz="2000" b="1" dirty="0">
                <a:solidFill>
                  <a:schemeClr val="tx1"/>
                </a:solidFill>
                <a:ea typeface="Calibri"/>
                <a:cs typeface="Times New Roman"/>
              </a:rPr>
              <a:t>сторону та визначених користувачів; </a:t>
            </a:r>
            <a:endParaRPr lang="ru-RU" sz="2000" b="1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uk-UA" sz="2000" b="1" dirty="0">
                <a:solidFill>
                  <a:schemeClr val="tx1"/>
                </a:solidFill>
                <a:ea typeface="Calibri"/>
                <a:cs typeface="Times New Roman"/>
              </a:rPr>
              <a:t>(</a:t>
            </a:r>
            <a:r>
              <a:rPr lang="ru-RU" sz="2000" b="1" dirty="0">
                <a:solidFill>
                  <a:schemeClr val="tx1"/>
                </a:solidFill>
                <a:ea typeface="Calibri"/>
                <a:cs typeface="Times New Roman"/>
              </a:rPr>
              <a:t>b</a:t>
            </a:r>
            <a:r>
              <a:rPr lang="uk-UA" sz="2000" b="1" dirty="0">
                <a:solidFill>
                  <a:schemeClr val="tx1"/>
                </a:solidFill>
                <a:ea typeface="Calibri"/>
                <a:cs typeface="Times New Roman"/>
              </a:rPr>
              <a:t>) відповідний предмет завдання; </a:t>
            </a:r>
            <a:endParaRPr lang="ru-RU" sz="2000" b="1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uk-UA" sz="2000" b="1" dirty="0">
                <a:solidFill>
                  <a:schemeClr val="tx1"/>
                </a:solidFill>
                <a:ea typeface="Calibri"/>
                <a:cs typeface="Times New Roman"/>
              </a:rPr>
              <a:t>(</a:t>
            </a:r>
            <a:r>
              <a:rPr lang="ru-RU" sz="2000" b="1" dirty="0">
                <a:solidFill>
                  <a:schemeClr val="tx1"/>
                </a:solidFill>
                <a:ea typeface="Calibri"/>
                <a:cs typeface="Times New Roman"/>
              </a:rPr>
              <a:t>c</a:t>
            </a:r>
            <a:r>
              <a:rPr lang="uk-UA" sz="2000" b="1" dirty="0">
                <a:solidFill>
                  <a:schemeClr val="tx1"/>
                </a:solidFill>
                <a:ea typeface="Calibri"/>
                <a:cs typeface="Times New Roman"/>
              </a:rPr>
              <a:t>) прийнятні критерії; </a:t>
            </a:r>
            <a:endParaRPr lang="ru-RU" sz="2000" b="1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uk-UA" sz="2000" b="1" dirty="0">
                <a:solidFill>
                  <a:schemeClr val="tx1"/>
                </a:solidFill>
                <a:ea typeface="Calibri"/>
                <a:cs typeface="Times New Roman"/>
              </a:rPr>
              <a:t>(</a:t>
            </a:r>
            <a:r>
              <a:rPr lang="ru-RU" sz="2000" b="1" dirty="0">
                <a:solidFill>
                  <a:schemeClr val="tx1"/>
                </a:solidFill>
                <a:ea typeface="Calibri"/>
                <a:cs typeface="Times New Roman"/>
              </a:rPr>
              <a:t>d</a:t>
            </a:r>
            <a:r>
              <a:rPr lang="uk-UA" sz="2000" b="1" dirty="0">
                <a:solidFill>
                  <a:schemeClr val="tx1"/>
                </a:solidFill>
                <a:ea typeface="Calibri"/>
                <a:cs typeface="Times New Roman"/>
              </a:rPr>
              <a:t>) прийнятні докази у достатньому обсязі; та </a:t>
            </a:r>
            <a:endParaRPr lang="ru-RU" sz="2000" b="1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uk-UA" sz="2000" b="1" dirty="0">
                <a:solidFill>
                  <a:schemeClr val="tx1"/>
                </a:solidFill>
                <a:ea typeface="Calibri"/>
                <a:cs typeface="Times New Roman"/>
              </a:rPr>
              <a:t>(</a:t>
            </a:r>
            <a:r>
              <a:rPr lang="ru-RU" sz="2000" b="1" dirty="0">
                <a:solidFill>
                  <a:schemeClr val="tx1"/>
                </a:solidFill>
                <a:ea typeface="Calibri"/>
                <a:cs typeface="Times New Roman"/>
              </a:rPr>
              <a:t>e</a:t>
            </a:r>
            <a:r>
              <a:rPr lang="uk-UA" sz="2000" b="1" dirty="0">
                <a:solidFill>
                  <a:schemeClr val="tx1"/>
                </a:solidFill>
                <a:ea typeface="Calibri"/>
                <a:cs typeface="Times New Roman"/>
              </a:rPr>
              <a:t>) звіт з надання впевненості в письмовому вигляді у формі, прийнятній для завдання з надання обґрунтованої впевненості чи завдання з надання обмеженої впевненості</a:t>
            </a:r>
            <a:r>
              <a:rPr lang="uk-UA" sz="2000" dirty="0">
                <a:ea typeface="Calibri"/>
                <a:cs typeface="Times New Roman"/>
              </a:rPr>
              <a:t>.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628800"/>
            <a:ext cx="2979415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80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1296144"/>
          </a:xfrm>
          <a:solidFill>
            <a:srgbClr val="002060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/>
          </a:bodyPr>
          <a:lstStyle/>
          <a:p>
            <a:pPr algn="ctr"/>
            <a:r>
              <a:rPr lang="ru-RU" sz="3600" b="1" dirty="0" err="1" smtClean="0">
                <a:solidFill>
                  <a:srgbClr val="FFFF00"/>
                </a:solidFill>
                <a:latin typeface="Times New Roman"/>
                <a:ea typeface="Times New Roman"/>
              </a:rPr>
              <a:t>Основні</a:t>
            </a:r>
            <a:r>
              <a:rPr lang="ru-RU" sz="3600" b="1" dirty="0" smtClean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  <a:latin typeface="Times New Roman"/>
                <a:ea typeface="Times New Roman"/>
              </a:rPr>
              <a:t>елементи</a:t>
            </a:r>
            <a:r>
              <a:rPr lang="ru-RU" sz="3600" b="1" dirty="0" smtClean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ru-RU" sz="3600" b="1" dirty="0" err="1">
                <a:solidFill>
                  <a:srgbClr val="FFFF00"/>
                </a:solidFill>
                <a:latin typeface="Times New Roman"/>
                <a:ea typeface="Times New Roman"/>
              </a:rPr>
              <a:t>завдань</a:t>
            </a:r>
            <a:r>
              <a:rPr lang="ru-RU" sz="3600" b="1" dirty="0">
                <a:solidFill>
                  <a:srgbClr val="FFFF00"/>
                </a:solidFill>
                <a:latin typeface="Times New Roman"/>
                <a:ea typeface="Times New Roman"/>
              </a:rPr>
              <a:t> з </a:t>
            </a:r>
            <a:r>
              <a:rPr lang="ru-RU" sz="3600" b="1" dirty="0" err="1">
                <a:solidFill>
                  <a:srgbClr val="FFFF00"/>
                </a:solidFill>
                <a:latin typeface="Times New Roman"/>
                <a:ea typeface="Times New Roman"/>
              </a:rPr>
              <a:t>надання</a:t>
            </a:r>
            <a:r>
              <a:rPr lang="ru-RU" sz="3600" b="1" dirty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ru-RU" sz="3600" b="1" dirty="0" err="1">
                <a:solidFill>
                  <a:srgbClr val="FFFF00"/>
                </a:solidFill>
                <a:latin typeface="Times New Roman"/>
                <a:ea typeface="Times New Roman"/>
              </a:rPr>
              <a:t>впевненості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6012160" y="4941167"/>
            <a:ext cx="2907764" cy="955273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72A0FF"/>
              </a:buClr>
              <a:buNone/>
            </a:pPr>
            <a:r>
              <a:rPr lang="ru-RU" sz="1600" b="1" dirty="0" err="1">
                <a:solidFill>
                  <a:srgbClr val="002060"/>
                </a:solidFill>
                <a:ea typeface="Times New Roman"/>
              </a:rPr>
              <a:t>О</a:t>
            </a:r>
            <a:r>
              <a:rPr lang="ru-RU" sz="1600" b="1" dirty="0" err="1" smtClean="0">
                <a:solidFill>
                  <a:srgbClr val="002060"/>
                </a:solidFill>
                <a:ea typeface="Times New Roman"/>
              </a:rPr>
              <a:t>хоплюють</a:t>
            </a:r>
            <a:r>
              <a:rPr lang="ru-RU" sz="1600" b="1" dirty="0" smtClean="0">
                <a:solidFill>
                  <a:srgbClr val="002060"/>
                </a:solidFill>
                <a:ea typeface="Times New Roman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ea typeface="Times New Roman"/>
              </a:rPr>
              <a:t>усі</a:t>
            </a:r>
            <a:r>
              <a:rPr lang="ru-RU" sz="1600" b="1" dirty="0">
                <a:solidFill>
                  <a:srgbClr val="002060"/>
                </a:solidFill>
                <a:ea typeface="Times New Roman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ea typeface="Times New Roman"/>
              </a:rPr>
              <a:t>виробничі</a:t>
            </a:r>
            <a:r>
              <a:rPr lang="ru-RU" sz="1600" b="1" dirty="0">
                <a:solidFill>
                  <a:srgbClr val="002060"/>
                </a:solidFill>
                <a:ea typeface="Times New Roman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ea typeface="Times New Roman"/>
              </a:rPr>
              <a:t>відносини</a:t>
            </a:r>
            <a:r>
              <a:rPr lang="ru-RU" sz="1600" b="1" dirty="0">
                <a:solidFill>
                  <a:srgbClr val="002060"/>
                </a:solidFill>
                <a:ea typeface="Times New Roman"/>
              </a:rPr>
              <a:t> при </a:t>
            </a:r>
            <a:r>
              <a:rPr lang="ru-RU" sz="1600" b="1" dirty="0" err="1">
                <a:solidFill>
                  <a:srgbClr val="002060"/>
                </a:solidFill>
                <a:ea typeface="Times New Roman"/>
              </a:rPr>
              <a:t>виконанні</a:t>
            </a:r>
            <a:r>
              <a:rPr lang="ru-RU" sz="1600" b="1" dirty="0">
                <a:solidFill>
                  <a:srgbClr val="002060"/>
                </a:solidFill>
                <a:ea typeface="Times New Roman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ea typeface="Times New Roman"/>
              </a:rPr>
              <a:t>завдань</a:t>
            </a:r>
            <a:r>
              <a:rPr lang="ru-RU" sz="1600" b="1" dirty="0">
                <a:solidFill>
                  <a:srgbClr val="002060"/>
                </a:solidFill>
                <a:ea typeface="Times New Roman"/>
              </a:rPr>
              <a:t> з </a:t>
            </a:r>
            <a:r>
              <a:rPr lang="ru-RU" sz="1600" b="1" dirty="0" err="1">
                <a:solidFill>
                  <a:srgbClr val="002060"/>
                </a:solidFill>
                <a:ea typeface="Times New Roman"/>
              </a:rPr>
              <a:t>надання</a:t>
            </a:r>
            <a:r>
              <a:rPr lang="ru-RU" sz="1600" b="1" dirty="0">
                <a:solidFill>
                  <a:srgbClr val="002060"/>
                </a:solidFill>
                <a:ea typeface="Times New Roman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ea typeface="Times New Roman"/>
              </a:rPr>
              <a:t>впевненості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2347156" y="1700808"/>
            <a:ext cx="6473316" cy="648072"/>
          </a:xfrm>
          <a:prstGeom prst="rect">
            <a:avLst/>
          </a:prstGeom>
          <a:solidFill>
            <a:srgbClr val="002060"/>
          </a:solidFill>
          <a:ln w="28575">
            <a:solidFill>
              <a:srgbClr val="669900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72A0FF"/>
              </a:buClr>
              <a:buNone/>
            </a:pPr>
            <a:r>
              <a:rPr lang="ru-RU" sz="3200" b="1" dirty="0" err="1">
                <a:solidFill>
                  <a:srgbClr val="FFFF00"/>
                </a:solidFill>
                <a:ea typeface="Times New Roman"/>
              </a:rPr>
              <a:t>Тристоронні</a:t>
            </a:r>
            <a:r>
              <a:rPr lang="ru-RU" sz="3200" b="1" dirty="0">
                <a:solidFill>
                  <a:srgbClr val="FFFF00"/>
                </a:solidFill>
                <a:ea typeface="Times New Roman"/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ea typeface="Times New Roman"/>
              </a:rPr>
              <a:t>відносини</a:t>
            </a:r>
            <a:r>
              <a:rPr lang="ru-RU" sz="3200" b="1" dirty="0">
                <a:solidFill>
                  <a:srgbClr val="FFFF00"/>
                </a:solidFill>
                <a:ea typeface="Times New Roman"/>
              </a:rPr>
              <a:t>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2374776" y="2622064"/>
            <a:ext cx="6572768" cy="2031072"/>
          </a:xfrm>
          <a:prstGeom prst="rect">
            <a:avLst/>
          </a:prstGeom>
          <a:solidFill>
            <a:srgbClr val="002060"/>
          </a:solidFill>
          <a:ln w="28575">
            <a:solidFill>
              <a:srgbClr val="669900"/>
            </a:solidFill>
            <a:prstDash val="sysDash"/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buClr>
                <a:srgbClr val="72A0FF"/>
              </a:buClr>
              <a:buNone/>
            </a:pPr>
            <a:r>
              <a:rPr lang="ru-RU" sz="2000" b="1" dirty="0" err="1">
                <a:solidFill>
                  <a:srgbClr val="FFFF00"/>
                </a:solidFill>
                <a:ea typeface="Calibri"/>
              </a:rPr>
              <a:t>Наявність</a:t>
            </a:r>
            <a:r>
              <a:rPr lang="ru-RU" sz="2000" b="1" dirty="0">
                <a:solidFill>
                  <a:srgbClr val="FFFF00"/>
                </a:solidFill>
                <a:ea typeface="Calibri"/>
              </a:rPr>
              <a:t> в </a:t>
            </a:r>
            <a:r>
              <a:rPr lang="uk-UA" sz="2000" b="1" dirty="0">
                <a:solidFill>
                  <a:srgbClr val="FFFF00"/>
                </a:solidFill>
                <a:ea typeface="Calibri"/>
              </a:rPr>
              <a:t>усіх завданнях з надання впевненості </a:t>
            </a:r>
            <a:r>
              <a:rPr lang="uk-UA" sz="2000" b="1" dirty="0" smtClean="0">
                <a:solidFill>
                  <a:srgbClr val="FFFF00"/>
                </a:solidFill>
                <a:ea typeface="Calibri"/>
              </a:rPr>
              <a:t>щонайменше трьох окремих сторін:</a:t>
            </a:r>
            <a:endParaRPr lang="ru-RU" sz="2000" b="1" dirty="0">
              <a:solidFill>
                <a:srgbClr val="FFFF00"/>
              </a:solidFill>
              <a:ea typeface="Calibri"/>
            </a:endParaRPr>
          </a:p>
          <a:p>
            <a:pPr marL="731520" indent="-457200" algn="just">
              <a:buClr>
                <a:srgbClr val="72A0FF"/>
              </a:buClr>
              <a:buFont typeface="+mj-lt"/>
              <a:buAutoNum type="arabicPeriod"/>
              <a:tabLst>
                <a:tab pos="4127500" algn="l"/>
                <a:tab pos="4216400" algn="l"/>
              </a:tabLst>
            </a:pPr>
            <a:r>
              <a:rPr lang="uk-UA" sz="2000" b="1" dirty="0" smtClean="0">
                <a:solidFill>
                  <a:srgbClr val="FFFF00"/>
                </a:solidFill>
                <a:ea typeface="Calibri"/>
              </a:rPr>
              <a:t>практикуючого фахівця</a:t>
            </a:r>
            <a:r>
              <a:rPr lang="uk-UA" sz="2000" b="1" dirty="0">
                <a:solidFill>
                  <a:srgbClr val="FFFF00"/>
                </a:solidFill>
                <a:ea typeface="Calibri"/>
              </a:rPr>
              <a:t>;</a:t>
            </a:r>
            <a:endParaRPr lang="uk-UA" sz="2000" b="1" dirty="0" smtClean="0">
              <a:solidFill>
                <a:srgbClr val="FFFF00"/>
              </a:solidFill>
              <a:ea typeface="Calibri"/>
            </a:endParaRPr>
          </a:p>
          <a:p>
            <a:pPr marL="731520" indent="-457200" algn="just">
              <a:buClr>
                <a:srgbClr val="72A0FF"/>
              </a:buClr>
              <a:buFont typeface="+mj-lt"/>
              <a:buAutoNum type="arabicPeriod"/>
              <a:tabLst>
                <a:tab pos="4127500" algn="l"/>
                <a:tab pos="4216400" algn="l"/>
              </a:tabLst>
            </a:pPr>
            <a:r>
              <a:rPr lang="uk-UA" sz="2000" b="1" smtClean="0">
                <a:solidFill>
                  <a:srgbClr val="FFFF00"/>
                </a:solidFill>
                <a:ea typeface="Calibri"/>
              </a:rPr>
              <a:t>відповідальної сторони;</a:t>
            </a:r>
            <a:endParaRPr lang="uk-UA" sz="2000" b="1" dirty="0" smtClean="0">
              <a:solidFill>
                <a:srgbClr val="FFFF00"/>
              </a:solidFill>
              <a:ea typeface="Calibri"/>
            </a:endParaRPr>
          </a:p>
          <a:p>
            <a:pPr marL="731520" indent="-457200" algn="just">
              <a:buClr>
                <a:srgbClr val="72A0FF"/>
              </a:buClr>
              <a:buFont typeface="+mj-lt"/>
              <a:buAutoNum type="arabicPeriod"/>
              <a:tabLst>
                <a:tab pos="4127500" algn="l"/>
                <a:tab pos="4216400" algn="l"/>
              </a:tabLst>
            </a:pPr>
            <a:r>
              <a:rPr lang="uk-UA" sz="2000" b="1" dirty="0" err="1" smtClean="0">
                <a:solidFill>
                  <a:srgbClr val="FFFF00"/>
                </a:solidFill>
                <a:ea typeface="Calibri"/>
              </a:rPr>
              <a:t>изначених</a:t>
            </a:r>
            <a:r>
              <a:rPr lang="uk-UA" sz="2000" b="1" dirty="0" smtClean="0">
                <a:solidFill>
                  <a:srgbClr val="FFFF00"/>
                </a:solidFill>
                <a:ea typeface="Calibri"/>
              </a:rPr>
              <a:t> користувачів.</a:t>
            </a:r>
            <a:endParaRPr lang="ru-RU" sz="2000" b="1" dirty="0" smtClean="0">
              <a:solidFill>
                <a:srgbClr val="FFFF00"/>
              </a:solidFill>
              <a:ea typeface="Times New Roman"/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1393907" y="1815412"/>
            <a:ext cx="700598" cy="468052"/>
          </a:xfrm>
          <a:prstGeom prst="chevron">
            <a:avLst/>
          </a:prstGeom>
          <a:gradFill flip="none" rotWithShape="1">
            <a:gsLst>
              <a:gs pos="0">
                <a:srgbClr val="669900">
                  <a:shade val="30000"/>
                  <a:satMod val="115000"/>
                </a:srgbClr>
              </a:gs>
              <a:gs pos="50000">
                <a:srgbClr val="669900">
                  <a:shade val="67500"/>
                  <a:satMod val="115000"/>
                </a:srgbClr>
              </a:gs>
              <a:gs pos="100000">
                <a:srgbClr val="669900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pic>
        <p:nvPicPr>
          <p:cNvPr id="3074" name="Picture 2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vcy;&amp;ycy;&amp;dcy;&amp;ncy;&amp;ocy;&amp;scy;&amp;icy;&amp;ncy;&amp;icy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17" y="2586060"/>
            <a:ext cx="200911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467544" y="4941167"/>
            <a:ext cx="3600400" cy="1107673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72A0FF"/>
              </a:buClr>
              <a:buNone/>
            </a:pPr>
            <a:r>
              <a:rPr lang="ru-RU" sz="1600" b="1" dirty="0" err="1">
                <a:solidFill>
                  <a:srgbClr val="002060"/>
                </a:solidFill>
                <a:ea typeface="Times New Roman"/>
              </a:rPr>
              <a:t>Залежно</a:t>
            </a:r>
            <a:r>
              <a:rPr lang="ru-RU" sz="1600" b="1" dirty="0">
                <a:solidFill>
                  <a:srgbClr val="002060"/>
                </a:solidFill>
                <a:ea typeface="Times New Roman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ea typeface="Times New Roman"/>
              </a:rPr>
              <a:t>від</a:t>
            </a:r>
            <a:r>
              <a:rPr lang="ru-RU" sz="1600" b="1" dirty="0">
                <a:solidFill>
                  <a:srgbClr val="002060"/>
                </a:solidFill>
                <a:ea typeface="Times New Roman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ea typeface="Times New Roman"/>
              </a:rPr>
              <a:t>обставин</a:t>
            </a:r>
            <a:r>
              <a:rPr lang="ru-RU" sz="1600" b="1" dirty="0">
                <a:solidFill>
                  <a:srgbClr val="002060"/>
                </a:solidFill>
                <a:ea typeface="Times New Roman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ea typeface="Times New Roman"/>
              </a:rPr>
              <a:t>завдання</a:t>
            </a:r>
            <a:r>
              <a:rPr lang="ru-RU" sz="1600" b="1" dirty="0">
                <a:solidFill>
                  <a:srgbClr val="002060"/>
                </a:solidFill>
                <a:ea typeface="Times New Roman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ea typeface="Times New Roman"/>
              </a:rPr>
              <a:t>окрема</a:t>
            </a:r>
            <a:r>
              <a:rPr lang="ru-RU" sz="1600" b="1" dirty="0">
                <a:solidFill>
                  <a:srgbClr val="002060"/>
                </a:solidFill>
                <a:ea typeface="Times New Roman"/>
              </a:rPr>
              <a:t> роль </a:t>
            </a:r>
            <a:r>
              <a:rPr lang="ru-RU" sz="1600" b="1" dirty="0" err="1">
                <a:solidFill>
                  <a:srgbClr val="002060"/>
                </a:solidFill>
                <a:ea typeface="Times New Roman"/>
              </a:rPr>
              <a:t>може</a:t>
            </a:r>
            <a:r>
              <a:rPr lang="ru-RU" sz="1600" b="1" dirty="0">
                <a:solidFill>
                  <a:srgbClr val="002060"/>
                </a:solidFill>
                <a:ea typeface="Times New Roman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ea typeface="Times New Roman"/>
              </a:rPr>
              <a:t>належати</a:t>
            </a:r>
            <a:r>
              <a:rPr lang="ru-RU" sz="1600" b="1" dirty="0">
                <a:solidFill>
                  <a:srgbClr val="002060"/>
                </a:solidFill>
                <a:ea typeface="Times New Roman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ea typeface="Times New Roman"/>
              </a:rPr>
              <a:t>оцінювачу</a:t>
            </a:r>
            <a:r>
              <a:rPr lang="ru-RU" sz="1600" b="1" dirty="0">
                <a:solidFill>
                  <a:srgbClr val="002060"/>
                </a:solidFill>
                <a:ea typeface="Times New Roman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ea typeface="Times New Roman"/>
              </a:rPr>
              <a:t>чи</a:t>
            </a:r>
            <a:r>
              <a:rPr lang="ru-RU" sz="1600" b="1" dirty="0">
                <a:solidFill>
                  <a:srgbClr val="002060"/>
                </a:solidFill>
                <a:ea typeface="Times New Roman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ea typeface="Times New Roman"/>
              </a:rPr>
              <a:t>вимірювачу</a:t>
            </a:r>
            <a:r>
              <a:rPr lang="ru-RU" sz="1600" b="1" dirty="0">
                <a:solidFill>
                  <a:srgbClr val="002060"/>
                </a:solidFill>
                <a:ea typeface="Times New Roman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ea typeface="Times New Roman"/>
              </a:rPr>
              <a:t>або</a:t>
            </a:r>
            <a:r>
              <a:rPr lang="ru-RU" sz="1600" b="1" dirty="0">
                <a:solidFill>
                  <a:srgbClr val="002060"/>
                </a:solidFill>
                <a:ea typeface="Times New Roman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ea typeface="Times New Roman"/>
              </a:rPr>
              <a:t>стороні</a:t>
            </a:r>
            <a:r>
              <a:rPr lang="ru-RU" sz="1600" b="1" dirty="0">
                <a:solidFill>
                  <a:srgbClr val="002060"/>
                </a:solidFill>
                <a:ea typeface="Times New Roman"/>
              </a:rPr>
              <a:t>, яка </a:t>
            </a:r>
            <a:r>
              <a:rPr lang="ru-RU" sz="1600" b="1" dirty="0" err="1">
                <a:solidFill>
                  <a:srgbClr val="002060"/>
                </a:solidFill>
                <a:ea typeface="Times New Roman"/>
              </a:rPr>
              <a:t>пропонує</a:t>
            </a:r>
            <a:r>
              <a:rPr lang="ru-RU" sz="1600" b="1" dirty="0">
                <a:solidFill>
                  <a:srgbClr val="002060"/>
                </a:solidFill>
                <a:ea typeface="Times New Roman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ea typeface="Times New Roman"/>
              </a:rPr>
              <a:t>завдання</a:t>
            </a:r>
            <a:r>
              <a:rPr lang="ru-RU" sz="1600" b="1" dirty="0">
                <a:solidFill>
                  <a:srgbClr val="002060"/>
                </a:solidFill>
                <a:ea typeface="Times New Roman"/>
              </a:rPr>
              <a:t> </a:t>
            </a:r>
          </a:p>
        </p:txBody>
      </p:sp>
      <p:cxnSp>
        <p:nvCxnSpPr>
          <p:cNvPr id="4" name="Соединительная линия уступом 3"/>
          <p:cNvCxnSpPr/>
          <p:nvPr/>
        </p:nvCxnSpPr>
        <p:spPr>
          <a:xfrm rot="5400000">
            <a:off x="1537925" y="4067331"/>
            <a:ext cx="936102" cy="523541"/>
          </a:xfrm>
          <a:prstGeom prst="bent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429000"/>
            <a:ext cx="1944216" cy="10801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5733256"/>
            <a:ext cx="1656184" cy="87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8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792088"/>
          </a:xfrm>
          <a:gradFill flip="none" rotWithShape="1">
            <a:gsLst>
              <a:gs pos="0">
                <a:srgbClr val="DDEBCF"/>
              </a:gs>
              <a:gs pos="33000">
                <a:srgbClr val="9CB86E"/>
              </a:gs>
              <a:gs pos="100000">
                <a:srgbClr val="156B13"/>
              </a:gs>
            </a:gsLst>
            <a:lin ang="2700000" scaled="1"/>
            <a:tileRect/>
          </a:gra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/>
          </a:bodyPr>
          <a:lstStyle/>
          <a:p>
            <a:pPr lvl="0" algn="ctr">
              <a:spcBef>
                <a:spcPts val="0"/>
              </a:spcBef>
              <a:buClr>
                <a:srgbClr val="72A0FF"/>
              </a:buClr>
            </a:pPr>
            <a:r>
              <a:rPr lang="ru-RU" sz="3200" b="1" dirty="0" err="1">
                <a:solidFill>
                  <a:srgbClr val="000000"/>
                </a:solidFill>
                <a:latin typeface="Times New Roman"/>
                <a:ea typeface="Times New Roman"/>
                <a:cs typeface="+mn-cs"/>
              </a:rPr>
              <a:t>Тристоронні</a:t>
            </a:r>
            <a:r>
              <a:rPr lang="ru-RU" sz="3200" b="1" dirty="0">
                <a:solidFill>
                  <a:srgbClr val="000000"/>
                </a:solidFill>
                <a:latin typeface="Times New Roman"/>
                <a:ea typeface="Times New Roman"/>
                <a:cs typeface="+mn-cs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Times New Roman"/>
                <a:ea typeface="Times New Roman"/>
                <a:cs typeface="+mn-cs"/>
              </a:rPr>
              <a:t>відносини</a:t>
            </a:r>
            <a:r>
              <a:rPr lang="ru-RU" sz="3200" b="1" dirty="0">
                <a:solidFill>
                  <a:srgbClr val="000000"/>
                </a:solidFill>
                <a:latin typeface="Times New Roman"/>
                <a:ea typeface="Times New Roman"/>
                <a:cs typeface="+mn-cs"/>
              </a:rPr>
              <a:t> </a:t>
            </a:r>
            <a:endParaRPr lang="ru-RU" sz="3200" b="1" dirty="0">
              <a:solidFill>
                <a:srgbClr val="C1C1C1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1763688" y="1268760"/>
            <a:ext cx="2520280" cy="450050"/>
          </a:xfrm>
          <a:prstGeom prst="rect">
            <a:avLst/>
          </a:prstGeom>
          <a:gradFill flip="none" rotWithShape="1">
            <a:gsLst>
              <a:gs pos="0">
                <a:srgbClr val="669900">
                  <a:tint val="66000"/>
                  <a:satMod val="160000"/>
                </a:srgbClr>
              </a:gs>
              <a:gs pos="50000">
                <a:srgbClr val="669900">
                  <a:tint val="44500"/>
                  <a:satMod val="160000"/>
                </a:srgbClr>
              </a:gs>
              <a:gs pos="100000">
                <a:srgbClr val="669900">
                  <a:tint val="23500"/>
                  <a:satMod val="160000"/>
                </a:srgbClr>
              </a:gs>
            </a:gsLst>
            <a:lin ang="8100000" scaled="1"/>
            <a:tileRect/>
          </a:gradFill>
          <a:ln w="28575">
            <a:solidFill>
              <a:srgbClr val="669900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72A0FF"/>
              </a:buClr>
              <a:buNone/>
            </a:pPr>
            <a:r>
              <a:rPr lang="ru-RU" sz="1600" b="1" dirty="0" err="1" smtClean="0">
                <a:solidFill>
                  <a:srgbClr val="000000"/>
                </a:solidFill>
                <a:ea typeface="Times New Roman"/>
              </a:rPr>
              <a:t>ВІДПОВІДАЛЬНА</a:t>
            </a:r>
            <a:r>
              <a:rPr lang="ru-RU" sz="1600" b="1" dirty="0" smtClean="0">
                <a:solidFill>
                  <a:srgbClr val="000000"/>
                </a:solidFill>
                <a:ea typeface="Times New Roman"/>
              </a:rPr>
              <a:t> СТОРОНА</a:t>
            </a:r>
            <a:endParaRPr lang="ru-RU" sz="1600" b="1" dirty="0">
              <a:solidFill>
                <a:srgbClr val="000000"/>
              </a:solidFill>
              <a:ea typeface="Times New Roman"/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179512" y="2002899"/>
            <a:ext cx="3168352" cy="157011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rgbClr val="669900"/>
            </a:solidFill>
            <a:prstDash val="sysDash"/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buClr>
                <a:srgbClr val="72A0FF"/>
              </a:buClr>
              <a:buNone/>
            </a:pPr>
            <a:r>
              <a:rPr lang="ru-RU" sz="1400" b="1" dirty="0" err="1">
                <a:solidFill>
                  <a:schemeClr val="tx1"/>
                </a:solidFill>
                <a:ea typeface="Calibri"/>
              </a:rPr>
              <a:t>Можуть</a:t>
            </a:r>
            <a:r>
              <a:rPr lang="ru-RU" sz="1400" b="1" dirty="0">
                <a:solidFill>
                  <a:schemeClr val="tx1"/>
                </a:solidFill>
                <a:ea typeface="Calibri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ea typeface="Calibri"/>
              </a:rPr>
              <a:t>представляти</a:t>
            </a:r>
            <a:r>
              <a:rPr lang="ru-RU" sz="1400" b="1" dirty="0" smtClean="0">
                <a:solidFill>
                  <a:schemeClr val="tx1"/>
                </a:solidFill>
                <a:ea typeface="Calibri"/>
              </a:rPr>
              <a:t>:</a:t>
            </a:r>
          </a:p>
          <a:p>
            <a:pPr indent="0" algn="just">
              <a:buClr>
                <a:srgbClr val="72A0FF"/>
              </a:buClr>
              <a:buNone/>
            </a:pPr>
            <a:r>
              <a:rPr lang="ru-RU" sz="1600" b="1" dirty="0" smtClean="0">
                <a:solidFill>
                  <a:schemeClr val="tx1"/>
                </a:solidFill>
                <a:ea typeface="Calibri"/>
              </a:rPr>
              <a:t>(а) </a:t>
            </a:r>
            <a:r>
              <a:rPr lang="ru-RU" sz="1600" b="1" dirty="0" err="1">
                <a:solidFill>
                  <a:schemeClr val="tx1"/>
                </a:solidFill>
                <a:ea typeface="Calibri"/>
              </a:rPr>
              <a:t>різні</a:t>
            </a:r>
            <a:r>
              <a:rPr lang="ru-RU" sz="1600" b="1" dirty="0">
                <a:solidFill>
                  <a:schemeClr val="tx1"/>
                </a:solidFill>
                <a:ea typeface="Calibri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ea typeface="Calibri"/>
              </a:rPr>
              <a:t>суб’єкти</a:t>
            </a:r>
            <a:r>
              <a:rPr lang="ru-RU" sz="1600" b="1" dirty="0">
                <a:solidFill>
                  <a:schemeClr val="tx1"/>
                </a:solidFill>
                <a:ea typeface="Calibri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ea typeface="Calibri"/>
              </a:rPr>
              <a:t>господарювання</a:t>
            </a:r>
            <a:r>
              <a:rPr lang="ru-RU" sz="1600" b="1" dirty="0" smtClean="0">
                <a:solidFill>
                  <a:schemeClr val="tx1"/>
                </a:solidFill>
                <a:ea typeface="Calibri"/>
              </a:rPr>
              <a:t>;</a:t>
            </a:r>
          </a:p>
          <a:p>
            <a:pPr indent="0" algn="just">
              <a:buClr>
                <a:srgbClr val="72A0FF"/>
              </a:buClr>
              <a:buNone/>
            </a:pPr>
            <a:r>
              <a:rPr lang="ru-RU" sz="1600" b="1" dirty="0" smtClean="0">
                <a:solidFill>
                  <a:schemeClr val="tx1"/>
                </a:solidFill>
                <a:ea typeface="Calibri"/>
              </a:rPr>
              <a:t>(б) один </a:t>
            </a:r>
            <a:r>
              <a:rPr lang="ru-RU" sz="1600" b="1" dirty="0">
                <a:solidFill>
                  <a:schemeClr val="tx1"/>
                </a:solidFill>
                <a:ea typeface="Calibri"/>
              </a:rPr>
              <a:t>і той </a:t>
            </a:r>
            <a:r>
              <a:rPr lang="ru-RU" sz="1600" b="1" dirty="0" err="1">
                <a:solidFill>
                  <a:schemeClr val="tx1"/>
                </a:solidFill>
                <a:ea typeface="Calibri"/>
              </a:rPr>
              <a:t>самий</a:t>
            </a:r>
            <a:r>
              <a:rPr lang="ru-RU" sz="1600" b="1" dirty="0">
                <a:solidFill>
                  <a:schemeClr val="tx1"/>
                </a:solidFill>
                <a:ea typeface="Calibri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ea typeface="Calibri"/>
              </a:rPr>
              <a:t>суб’єкт</a:t>
            </a:r>
            <a:r>
              <a:rPr lang="ru-RU" sz="1600" b="1" dirty="0">
                <a:solidFill>
                  <a:schemeClr val="tx1"/>
                </a:solidFill>
                <a:ea typeface="Calibri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ea typeface="Calibri"/>
              </a:rPr>
              <a:t>господарювання</a:t>
            </a:r>
            <a:r>
              <a:rPr lang="ru-RU" sz="1600" b="1" dirty="0" smtClean="0">
                <a:solidFill>
                  <a:schemeClr val="tx1"/>
                </a:solidFill>
                <a:ea typeface="Calibri"/>
              </a:rPr>
              <a:t>.</a:t>
            </a:r>
          </a:p>
        </p:txBody>
      </p:sp>
      <p:sp>
        <p:nvSpPr>
          <p:cNvPr id="8" name="Нашивка 7"/>
          <p:cNvSpPr/>
          <p:nvPr/>
        </p:nvSpPr>
        <p:spPr>
          <a:xfrm>
            <a:off x="683568" y="1259759"/>
            <a:ext cx="700598" cy="468052"/>
          </a:xfrm>
          <a:prstGeom prst="chevron">
            <a:avLst/>
          </a:prstGeom>
          <a:gradFill flip="none" rotWithShape="1">
            <a:gsLst>
              <a:gs pos="0">
                <a:srgbClr val="669900">
                  <a:shade val="30000"/>
                  <a:satMod val="115000"/>
                </a:srgbClr>
              </a:gs>
              <a:gs pos="50000">
                <a:srgbClr val="669900">
                  <a:shade val="67500"/>
                  <a:satMod val="115000"/>
                </a:srgbClr>
              </a:gs>
              <a:gs pos="100000">
                <a:srgbClr val="669900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 flipH="1">
            <a:off x="5868144" y="1259759"/>
            <a:ext cx="2088232" cy="459051"/>
          </a:xfrm>
          <a:prstGeom prst="rect">
            <a:avLst/>
          </a:prstGeom>
          <a:gradFill flip="none" rotWithShape="1">
            <a:gsLst>
              <a:gs pos="0">
                <a:srgbClr val="669900">
                  <a:tint val="66000"/>
                  <a:satMod val="160000"/>
                </a:srgbClr>
              </a:gs>
              <a:gs pos="50000">
                <a:srgbClr val="669900">
                  <a:tint val="44500"/>
                  <a:satMod val="160000"/>
                </a:srgbClr>
              </a:gs>
              <a:gs pos="100000">
                <a:srgbClr val="669900">
                  <a:tint val="23500"/>
                  <a:satMod val="160000"/>
                </a:srgbClr>
              </a:gs>
            </a:gsLst>
            <a:lin ang="8100000" scaled="1"/>
            <a:tileRect/>
          </a:gradFill>
          <a:ln w="28575">
            <a:solidFill>
              <a:srgbClr val="669900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72A0FF"/>
              </a:buClr>
              <a:buNone/>
            </a:pPr>
            <a:r>
              <a:rPr lang="ru-RU" sz="1600" b="1" dirty="0" err="1" smtClean="0">
                <a:solidFill>
                  <a:srgbClr val="000000"/>
                </a:solidFill>
                <a:ea typeface="Calibri"/>
              </a:rPr>
              <a:t>ВИЗНАЧЕНІ</a:t>
            </a:r>
            <a:r>
              <a:rPr lang="ru-RU" sz="1600" b="1" dirty="0" smtClean="0">
                <a:solidFill>
                  <a:srgbClr val="000000"/>
                </a:solidFill>
                <a:ea typeface="Calibri"/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  <a:ea typeface="Calibri"/>
              </a:rPr>
              <a:t>КОРИСТУВАЧІ</a:t>
            </a:r>
            <a:r>
              <a:rPr lang="ru-RU" sz="1600" b="1" dirty="0" smtClean="0">
                <a:solidFill>
                  <a:srgbClr val="000000"/>
                </a:solidFill>
                <a:ea typeface="Calibri"/>
              </a:rPr>
              <a:t> </a:t>
            </a:r>
            <a:endParaRPr lang="ru-RU" sz="1600" b="1" dirty="0">
              <a:solidFill>
                <a:srgbClr val="000000"/>
              </a:solidFill>
              <a:ea typeface="Times New Roman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 flipH="1">
            <a:off x="4572000" y="2060849"/>
            <a:ext cx="4392488" cy="129614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rgbClr val="669900"/>
            </a:solidFill>
            <a:prstDash val="sysDash"/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buClr>
                <a:srgbClr val="72A0FF"/>
              </a:buClr>
              <a:buNone/>
            </a:pPr>
            <a:r>
              <a:rPr lang="uk-UA" sz="1400" b="1" dirty="0" smtClean="0">
                <a:solidFill>
                  <a:schemeClr val="tx1"/>
                </a:solidFill>
                <a:ea typeface="Calibri"/>
              </a:rPr>
              <a:t>Прикладом (б) може </a:t>
            </a:r>
            <a:r>
              <a:rPr lang="uk-UA" sz="1400" b="1" dirty="0">
                <a:solidFill>
                  <a:schemeClr val="tx1"/>
                </a:solidFill>
                <a:ea typeface="Calibri"/>
              </a:rPr>
              <a:t>бути суб’єкт господарювання з дворівневою структурою, коли </a:t>
            </a:r>
            <a:r>
              <a:rPr lang="uk-UA" sz="1400" b="1" dirty="0" smtClean="0">
                <a:solidFill>
                  <a:schemeClr val="tx1"/>
                </a:solidFill>
                <a:ea typeface="Calibri"/>
              </a:rPr>
              <a:t>Наглядова </a:t>
            </a:r>
            <a:r>
              <a:rPr lang="uk-UA" sz="1400" b="1" dirty="0">
                <a:solidFill>
                  <a:schemeClr val="tx1"/>
                </a:solidFill>
                <a:ea typeface="Calibri"/>
              </a:rPr>
              <a:t>рада може забажати отримати впевненість в інформації, наданій виконавчим органом цього суб’єкта господарювання</a:t>
            </a:r>
            <a:endParaRPr lang="ru-RU" sz="1400" b="1" dirty="0">
              <a:solidFill>
                <a:schemeClr val="tx1"/>
              </a:solidFill>
              <a:ea typeface="Calibri"/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 flipH="1">
            <a:off x="4571999" y="3789040"/>
            <a:ext cx="4378678" cy="266429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rgbClr val="669900"/>
            </a:solidFill>
            <a:prstDash val="sysDash"/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buClr>
                <a:srgbClr val="72A0FF"/>
              </a:buClr>
              <a:buNone/>
            </a:pPr>
            <a:r>
              <a:rPr lang="ru-RU" sz="1400" b="1" dirty="0">
                <a:solidFill>
                  <a:schemeClr val="tx1"/>
                </a:solidFill>
                <a:ea typeface="Calibri"/>
              </a:rPr>
              <a:t>С</a:t>
            </a:r>
            <a:r>
              <a:rPr lang="ru-RU" sz="1400" b="1" dirty="0" smtClean="0">
                <a:solidFill>
                  <a:schemeClr val="tx1"/>
                </a:solidFill>
                <a:ea typeface="Calibri"/>
              </a:rPr>
              <a:t>тарший </a:t>
            </a:r>
            <a:r>
              <a:rPr lang="ru-RU" sz="1400" b="1" dirty="0" err="1">
                <a:solidFill>
                  <a:schemeClr val="tx1"/>
                </a:solidFill>
                <a:ea typeface="Calibri"/>
              </a:rPr>
              <a:t>управлінський</a:t>
            </a:r>
            <a:r>
              <a:rPr lang="ru-RU" sz="1400" b="1" dirty="0">
                <a:solidFill>
                  <a:schemeClr val="tx1"/>
                </a:solidFill>
                <a:ea typeface="Calibri"/>
              </a:rPr>
              <a:t> персонал </a:t>
            </a:r>
            <a:r>
              <a:rPr lang="ru-RU" sz="1400" b="1" dirty="0" err="1">
                <a:solidFill>
                  <a:schemeClr val="tx1"/>
                </a:solidFill>
                <a:ea typeface="Calibri"/>
              </a:rPr>
              <a:t>суб’єкта</a:t>
            </a:r>
            <a:r>
              <a:rPr lang="ru-RU" sz="1400" b="1" dirty="0">
                <a:solidFill>
                  <a:schemeClr val="tx1"/>
                </a:solidFill>
                <a:ea typeface="Calibri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ea typeface="Calibri"/>
              </a:rPr>
              <a:t>господарювання</a:t>
            </a:r>
            <a:r>
              <a:rPr lang="ru-RU" sz="1400" b="1" dirty="0">
                <a:solidFill>
                  <a:schemeClr val="tx1"/>
                </a:solidFill>
                <a:ea typeface="Calibri"/>
              </a:rPr>
              <a:t> (</a:t>
            </a:r>
            <a:r>
              <a:rPr lang="ru-RU" sz="1400" b="1" dirty="0" err="1">
                <a:solidFill>
                  <a:schemeClr val="tx1"/>
                </a:solidFill>
                <a:ea typeface="Calibri"/>
              </a:rPr>
              <a:t>визначені</a:t>
            </a:r>
            <a:r>
              <a:rPr lang="ru-RU" sz="1400" b="1" dirty="0">
                <a:solidFill>
                  <a:schemeClr val="tx1"/>
                </a:solidFill>
                <a:ea typeface="Calibri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ea typeface="Calibri"/>
              </a:rPr>
              <a:t>користувачі</a:t>
            </a:r>
            <a:r>
              <a:rPr lang="ru-RU" sz="1400" b="1" dirty="0">
                <a:solidFill>
                  <a:schemeClr val="tx1"/>
                </a:solidFill>
                <a:ea typeface="Calibri"/>
              </a:rPr>
              <a:t>) </a:t>
            </a:r>
            <a:r>
              <a:rPr lang="ru-RU" sz="1400" b="1" dirty="0" err="1">
                <a:solidFill>
                  <a:schemeClr val="tx1"/>
                </a:solidFill>
                <a:ea typeface="Calibri"/>
              </a:rPr>
              <a:t>може</a:t>
            </a:r>
            <a:r>
              <a:rPr lang="ru-RU" sz="1400" b="1" dirty="0">
                <a:solidFill>
                  <a:schemeClr val="tx1"/>
                </a:solidFill>
                <a:ea typeface="Calibri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ea typeface="Calibri"/>
              </a:rPr>
              <a:t>винайняти</a:t>
            </a:r>
            <a:r>
              <a:rPr lang="ru-RU" sz="1400" b="1" dirty="0">
                <a:solidFill>
                  <a:schemeClr val="tx1"/>
                </a:solidFill>
                <a:ea typeface="Calibri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ea typeface="Calibri"/>
              </a:rPr>
              <a:t>практикуючого</a:t>
            </a:r>
            <a:r>
              <a:rPr lang="ru-RU" sz="1400" b="1" dirty="0">
                <a:solidFill>
                  <a:schemeClr val="tx1"/>
                </a:solidFill>
                <a:ea typeface="Calibri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ea typeface="Calibri"/>
              </a:rPr>
              <a:t>фахівця</a:t>
            </a:r>
            <a:r>
              <a:rPr lang="ru-RU" sz="1400" b="1" dirty="0">
                <a:solidFill>
                  <a:schemeClr val="tx1"/>
                </a:solidFill>
                <a:ea typeface="Calibri"/>
              </a:rPr>
              <a:t> для </a:t>
            </a:r>
            <a:r>
              <a:rPr lang="ru-RU" sz="1400" b="1" dirty="0" err="1">
                <a:solidFill>
                  <a:schemeClr val="tx1"/>
                </a:solidFill>
                <a:ea typeface="Calibri"/>
              </a:rPr>
              <a:t>виконання</a:t>
            </a:r>
            <a:r>
              <a:rPr lang="ru-RU" sz="1400" b="1" dirty="0">
                <a:solidFill>
                  <a:schemeClr val="tx1"/>
                </a:solidFill>
                <a:ea typeface="Calibri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ea typeface="Calibri"/>
              </a:rPr>
              <a:t>завдання</a:t>
            </a:r>
            <a:r>
              <a:rPr lang="ru-RU" sz="1400" b="1" dirty="0">
                <a:solidFill>
                  <a:schemeClr val="tx1"/>
                </a:solidFill>
                <a:ea typeface="Calibri"/>
              </a:rPr>
              <a:t> з </a:t>
            </a:r>
            <a:r>
              <a:rPr lang="ru-RU" sz="1400" b="1" dirty="0" err="1">
                <a:solidFill>
                  <a:schemeClr val="tx1"/>
                </a:solidFill>
                <a:ea typeface="Calibri"/>
              </a:rPr>
              <a:t>надання</a:t>
            </a:r>
            <a:r>
              <a:rPr lang="ru-RU" sz="1400" b="1" dirty="0">
                <a:solidFill>
                  <a:schemeClr val="tx1"/>
                </a:solidFill>
                <a:ea typeface="Calibri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ea typeface="Calibri"/>
              </a:rPr>
              <a:t>впевненості</a:t>
            </a:r>
            <a:r>
              <a:rPr lang="ru-RU" sz="1400" b="1" dirty="0">
                <a:solidFill>
                  <a:schemeClr val="tx1"/>
                </a:solidFill>
                <a:ea typeface="Calibri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ea typeface="Calibri"/>
              </a:rPr>
              <a:t>щодо</a:t>
            </a:r>
            <a:r>
              <a:rPr lang="ru-RU" sz="1400" b="1" dirty="0">
                <a:solidFill>
                  <a:schemeClr val="tx1"/>
                </a:solidFill>
                <a:ea typeface="Calibri"/>
              </a:rPr>
              <a:t> конкретного аспекту </a:t>
            </a:r>
            <a:r>
              <a:rPr lang="ru-RU" sz="1400" b="1" dirty="0" err="1">
                <a:solidFill>
                  <a:schemeClr val="tx1"/>
                </a:solidFill>
                <a:ea typeface="Calibri"/>
              </a:rPr>
              <a:t>діяльності</a:t>
            </a:r>
            <a:r>
              <a:rPr lang="ru-RU" sz="1400" b="1" dirty="0">
                <a:solidFill>
                  <a:schemeClr val="tx1"/>
                </a:solidFill>
                <a:ea typeface="Calibri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ea typeface="Calibri"/>
              </a:rPr>
              <a:t>суб’єкта</a:t>
            </a:r>
            <a:r>
              <a:rPr lang="ru-RU" sz="1400" b="1" dirty="0">
                <a:solidFill>
                  <a:schemeClr val="tx1"/>
                </a:solidFill>
                <a:ea typeface="Calibri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ea typeface="Calibri"/>
              </a:rPr>
              <a:t>господарювання</a:t>
            </a:r>
            <a:r>
              <a:rPr lang="ru-RU" sz="1400" b="1" dirty="0">
                <a:solidFill>
                  <a:schemeClr val="tx1"/>
                </a:solidFill>
                <a:ea typeface="Calibri"/>
              </a:rPr>
              <a:t>, за </a:t>
            </a:r>
            <a:r>
              <a:rPr lang="ru-RU" sz="1400" b="1" dirty="0" err="1">
                <a:solidFill>
                  <a:schemeClr val="tx1"/>
                </a:solidFill>
                <a:ea typeface="Calibri"/>
              </a:rPr>
              <a:t>який</a:t>
            </a:r>
            <a:r>
              <a:rPr lang="ru-RU" sz="1400" b="1" dirty="0">
                <a:solidFill>
                  <a:schemeClr val="tx1"/>
                </a:solidFill>
                <a:ea typeface="Calibri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ea typeface="Calibri"/>
              </a:rPr>
              <a:t>несе</a:t>
            </a:r>
            <a:r>
              <a:rPr lang="ru-RU" sz="1400" b="1" dirty="0">
                <a:solidFill>
                  <a:schemeClr val="tx1"/>
                </a:solidFill>
                <a:ea typeface="Calibri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ea typeface="Calibri"/>
              </a:rPr>
              <a:t>безпосередню</a:t>
            </a:r>
            <a:r>
              <a:rPr lang="ru-RU" sz="1400" b="1" dirty="0">
                <a:solidFill>
                  <a:schemeClr val="tx1"/>
                </a:solidFill>
                <a:ea typeface="Calibri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ea typeface="Calibri"/>
              </a:rPr>
              <a:t>відповідальність</a:t>
            </a:r>
            <a:r>
              <a:rPr lang="ru-RU" sz="1400" b="1" dirty="0">
                <a:solidFill>
                  <a:schemeClr val="tx1"/>
                </a:solidFill>
                <a:ea typeface="Calibri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ea typeface="Calibri"/>
              </a:rPr>
              <a:t>управлінський</a:t>
            </a:r>
            <a:r>
              <a:rPr lang="ru-RU" sz="1400" b="1" dirty="0">
                <a:solidFill>
                  <a:schemeClr val="tx1"/>
                </a:solidFill>
                <a:ea typeface="Calibri"/>
              </a:rPr>
              <a:t> персонал </a:t>
            </a:r>
            <a:r>
              <a:rPr lang="ru-RU" sz="1400" b="1" dirty="0" err="1">
                <a:solidFill>
                  <a:schemeClr val="tx1"/>
                </a:solidFill>
                <a:ea typeface="Calibri"/>
              </a:rPr>
              <a:t>нижчого</a:t>
            </a:r>
            <a:r>
              <a:rPr lang="ru-RU" sz="1400" b="1" dirty="0">
                <a:solidFill>
                  <a:schemeClr val="tx1"/>
                </a:solidFill>
                <a:ea typeface="Calibri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ea typeface="Calibri"/>
              </a:rPr>
              <a:t>рівня</a:t>
            </a:r>
            <a:r>
              <a:rPr lang="ru-RU" sz="1400" b="1" dirty="0">
                <a:solidFill>
                  <a:schemeClr val="tx1"/>
                </a:solidFill>
                <a:ea typeface="Calibri"/>
              </a:rPr>
              <a:t> (</a:t>
            </a:r>
            <a:r>
              <a:rPr lang="ru-RU" sz="1400" b="1" dirty="0" err="1">
                <a:solidFill>
                  <a:schemeClr val="tx1"/>
                </a:solidFill>
                <a:ea typeface="Calibri"/>
              </a:rPr>
              <a:t>відповідальна</a:t>
            </a:r>
            <a:r>
              <a:rPr lang="ru-RU" sz="1400" b="1" dirty="0">
                <a:solidFill>
                  <a:schemeClr val="tx1"/>
                </a:solidFill>
                <a:ea typeface="Calibri"/>
              </a:rPr>
              <a:t> сторона), але </a:t>
            </a:r>
            <a:r>
              <a:rPr lang="ru-RU" sz="1400" b="1" dirty="0" err="1">
                <a:solidFill>
                  <a:schemeClr val="tx1"/>
                </a:solidFill>
                <a:ea typeface="Calibri"/>
              </a:rPr>
              <a:t>кінцеву</a:t>
            </a:r>
            <a:r>
              <a:rPr lang="ru-RU" sz="1400" b="1" dirty="0">
                <a:solidFill>
                  <a:schemeClr val="tx1"/>
                </a:solidFill>
                <a:ea typeface="Calibri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ea typeface="Calibri"/>
              </a:rPr>
              <a:t>відповідальність</a:t>
            </a:r>
            <a:r>
              <a:rPr lang="ru-RU" sz="1400" b="1" dirty="0">
                <a:solidFill>
                  <a:schemeClr val="tx1"/>
                </a:solidFill>
                <a:ea typeface="Calibri"/>
              </a:rPr>
              <a:t> за </a:t>
            </a:r>
            <a:r>
              <a:rPr lang="ru-RU" sz="1400" b="1" dirty="0" err="1">
                <a:solidFill>
                  <a:schemeClr val="tx1"/>
                </a:solidFill>
                <a:ea typeface="Calibri"/>
              </a:rPr>
              <a:t>який</a:t>
            </a:r>
            <a:r>
              <a:rPr lang="ru-RU" sz="1400" b="1" dirty="0">
                <a:solidFill>
                  <a:schemeClr val="tx1"/>
                </a:solidFill>
                <a:ea typeface="Calibri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ea typeface="Calibri"/>
              </a:rPr>
              <a:t>покладено</a:t>
            </a:r>
            <a:r>
              <a:rPr lang="ru-RU" sz="1400" b="1" dirty="0">
                <a:solidFill>
                  <a:schemeClr val="tx1"/>
                </a:solidFill>
                <a:ea typeface="Calibri"/>
              </a:rPr>
              <a:t> на старший </a:t>
            </a:r>
            <a:r>
              <a:rPr lang="ru-RU" sz="1400" b="1" dirty="0" err="1">
                <a:solidFill>
                  <a:schemeClr val="tx1"/>
                </a:solidFill>
                <a:ea typeface="Calibri"/>
              </a:rPr>
              <a:t>управлінський</a:t>
            </a:r>
            <a:r>
              <a:rPr lang="ru-RU" sz="1400" b="1" dirty="0">
                <a:solidFill>
                  <a:schemeClr val="tx1"/>
                </a:solidFill>
                <a:ea typeface="Calibri"/>
              </a:rPr>
              <a:t> персонал.</a:t>
            </a: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 flipH="1">
            <a:off x="179512" y="4149080"/>
            <a:ext cx="3168352" cy="230425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rgbClr val="669900"/>
            </a:solidFill>
            <a:prstDash val="sysDash"/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buClr>
                <a:srgbClr val="72A0FF"/>
              </a:buClr>
              <a:buNone/>
            </a:pPr>
            <a:r>
              <a:rPr lang="uk-UA" sz="1600" b="1" dirty="0">
                <a:solidFill>
                  <a:schemeClr val="tx1"/>
                </a:solidFill>
                <a:ea typeface="Calibri"/>
              </a:rPr>
              <a:t>Зв’язок між відповідальною стороною та визначеними користувачами слід розглядати в контексті конкретного завдання</a:t>
            </a:r>
            <a:endParaRPr lang="ru-RU" sz="1600" b="1" dirty="0">
              <a:solidFill>
                <a:schemeClr val="tx1"/>
              </a:solidFill>
              <a:ea typeface="Calibri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564904"/>
            <a:ext cx="7493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665" y="4877506"/>
            <a:ext cx="7493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317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344" y="116632"/>
            <a:ext cx="8856984" cy="2088232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/>
          </a:bodyPr>
          <a:lstStyle/>
          <a:p>
            <a:pPr algn="just"/>
            <a:r>
              <a:rPr lang="uk-UA" sz="1800" b="1" dirty="0" smtClean="0">
                <a:latin typeface="Times New Roman"/>
                <a:ea typeface="Calibri"/>
              </a:rPr>
              <a:t>ПРАКТИКУЮЧИЙ ФАХІВЕЦЬ </a:t>
            </a:r>
            <a:r>
              <a:rPr lang="uk-UA" sz="1600" dirty="0" smtClean="0">
                <a:latin typeface="Times New Roman"/>
                <a:ea typeface="Calibri"/>
              </a:rPr>
              <a:t>(</a:t>
            </a:r>
            <a:r>
              <a:rPr lang="ru-RU" sz="1600" dirty="0" err="1">
                <a:latin typeface="Times New Roman"/>
                <a:ea typeface="Calibri"/>
              </a:rPr>
              <a:t>practitioner</a:t>
            </a:r>
            <a:r>
              <a:rPr lang="uk-UA" sz="1600" dirty="0">
                <a:latin typeface="Times New Roman"/>
                <a:ea typeface="Calibri"/>
              </a:rPr>
              <a:t>) – </a:t>
            </a:r>
            <a:r>
              <a:rPr lang="uk-UA" sz="1800" b="1" dirty="0" smtClean="0">
                <a:latin typeface="Times New Roman"/>
                <a:ea typeface="Calibri"/>
              </a:rPr>
              <a:t>це </a:t>
            </a:r>
            <a:r>
              <a:rPr lang="uk-UA" sz="1800" b="1" dirty="0">
                <a:latin typeface="Times New Roman"/>
                <a:ea typeface="Calibri"/>
              </a:rPr>
              <a:t>особа (особи), яка виконує завдання </a:t>
            </a:r>
            <a:r>
              <a:rPr lang="uk-UA" sz="1800" b="1" dirty="0" smtClean="0">
                <a:latin typeface="Times New Roman"/>
                <a:ea typeface="Calibri"/>
              </a:rPr>
              <a:t>(партнер </a:t>
            </a:r>
            <a:r>
              <a:rPr lang="uk-UA" sz="1800" b="1" dirty="0">
                <a:latin typeface="Times New Roman"/>
                <a:ea typeface="Calibri"/>
              </a:rPr>
              <a:t>із </a:t>
            </a:r>
            <a:r>
              <a:rPr lang="uk-UA" sz="1800" b="1" dirty="0" smtClean="0">
                <a:latin typeface="Times New Roman"/>
                <a:ea typeface="Calibri"/>
              </a:rPr>
              <a:t>завдання, члени </a:t>
            </a:r>
            <a:r>
              <a:rPr lang="uk-UA" sz="1800" b="1" dirty="0">
                <a:latin typeface="Times New Roman"/>
                <a:ea typeface="Calibri"/>
              </a:rPr>
              <a:t>команди із </a:t>
            </a:r>
            <a:r>
              <a:rPr lang="uk-UA" sz="1800" b="1" dirty="0" smtClean="0">
                <a:latin typeface="Times New Roman"/>
                <a:ea typeface="Calibri"/>
              </a:rPr>
              <a:t>завдання, </a:t>
            </a:r>
            <a:r>
              <a:rPr lang="uk-UA" sz="1800" b="1" dirty="0">
                <a:latin typeface="Times New Roman"/>
                <a:ea typeface="Calibri"/>
              </a:rPr>
              <a:t>аудиторська фірма) шляхом застосування вміння та методик виконання завдання з надання впевненості для отримання обґрунтованої чи обмеженої впевненості відповідно до умов завдання стосовно того, чи не містить інформація з предмета завдання суттєвих </a:t>
            </a:r>
            <a:r>
              <a:rPr lang="uk-UA" sz="1800" b="1" dirty="0" smtClean="0">
                <a:latin typeface="Times New Roman"/>
                <a:ea typeface="Calibri"/>
              </a:rPr>
              <a:t>викривлення.</a:t>
            </a:r>
            <a:endParaRPr lang="ru-RU" sz="1800" b="1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5076056" y="5179478"/>
            <a:ext cx="3843868" cy="13458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72A0FF"/>
              </a:buClr>
              <a:buNone/>
            </a:pPr>
            <a:r>
              <a:rPr lang="ru-RU" sz="1600" b="1" dirty="0" err="1">
                <a:solidFill>
                  <a:schemeClr val="tx1"/>
                </a:solidFill>
                <a:ea typeface="Calibri"/>
              </a:rPr>
              <a:t>Завдання</a:t>
            </a:r>
            <a:r>
              <a:rPr lang="ru-RU" sz="1600" b="1" dirty="0">
                <a:solidFill>
                  <a:schemeClr val="tx1"/>
                </a:solidFill>
                <a:ea typeface="Calibri"/>
              </a:rPr>
              <a:t> не </a:t>
            </a:r>
            <a:r>
              <a:rPr lang="ru-RU" sz="1600" b="1" dirty="0" err="1">
                <a:solidFill>
                  <a:schemeClr val="tx1"/>
                </a:solidFill>
                <a:ea typeface="Calibri"/>
              </a:rPr>
              <a:t>приймається</a:t>
            </a:r>
            <a:r>
              <a:rPr lang="ru-RU" sz="1600" b="1" dirty="0">
                <a:solidFill>
                  <a:schemeClr val="tx1"/>
                </a:solidFill>
                <a:ea typeface="Calibri"/>
              </a:rPr>
              <a:t>, </a:t>
            </a:r>
            <a:r>
              <a:rPr lang="ru-RU" sz="1600" b="1" dirty="0" err="1">
                <a:solidFill>
                  <a:schemeClr val="tx1"/>
                </a:solidFill>
                <a:ea typeface="Calibri"/>
              </a:rPr>
              <a:t>якщо</a:t>
            </a:r>
            <a:r>
              <a:rPr lang="ru-RU" sz="1600" b="1" dirty="0">
                <a:solidFill>
                  <a:schemeClr val="tx1"/>
                </a:solidFill>
                <a:ea typeface="Calibri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ea typeface="Calibri"/>
              </a:rPr>
              <a:t>попереднє</a:t>
            </a:r>
            <a:r>
              <a:rPr lang="ru-RU" sz="1600" b="1" dirty="0">
                <a:solidFill>
                  <a:schemeClr val="tx1"/>
                </a:solidFill>
                <a:ea typeface="Calibri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ea typeface="Calibri"/>
              </a:rPr>
              <a:t>знання</a:t>
            </a:r>
            <a:r>
              <a:rPr lang="ru-RU" sz="1600" b="1" dirty="0">
                <a:solidFill>
                  <a:schemeClr val="tx1"/>
                </a:solidFill>
                <a:ea typeface="Calibri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ea typeface="Calibri"/>
              </a:rPr>
              <a:t>обставин</a:t>
            </a:r>
            <a:r>
              <a:rPr lang="ru-RU" sz="1600" b="1" dirty="0">
                <a:solidFill>
                  <a:schemeClr val="tx1"/>
                </a:solidFill>
                <a:ea typeface="Calibri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ea typeface="Calibri"/>
              </a:rPr>
              <a:t>завдання</a:t>
            </a:r>
            <a:r>
              <a:rPr lang="ru-RU" sz="1600" b="1" dirty="0">
                <a:solidFill>
                  <a:schemeClr val="tx1"/>
                </a:solidFill>
                <a:ea typeface="Calibri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ea typeface="Calibri"/>
              </a:rPr>
              <a:t>вказує</a:t>
            </a:r>
            <a:r>
              <a:rPr lang="ru-RU" sz="1600" b="1" dirty="0">
                <a:solidFill>
                  <a:schemeClr val="tx1"/>
                </a:solidFill>
                <a:ea typeface="Calibri"/>
              </a:rPr>
              <a:t> на те, </a:t>
            </a:r>
            <a:r>
              <a:rPr lang="ru-RU" sz="1600" b="1" dirty="0" err="1">
                <a:solidFill>
                  <a:schemeClr val="tx1"/>
                </a:solidFill>
                <a:ea typeface="Calibri"/>
              </a:rPr>
              <a:t>що</a:t>
            </a:r>
            <a:r>
              <a:rPr lang="ru-RU" sz="1600" b="1" dirty="0">
                <a:solidFill>
                  <a:schemeClr val="tx1"/>
                </a:solidFill>
                <a:ea typeface="Calibri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ea typeface="Calibri"/>
              </a:rPr>
              <a:t>вимог</a:t>
            </a:r>
            <a:r>
              <a:rPr lang="ru-RU" sz="1600" b="1" dirty="0">
                <a:solidFill>
                  <a:schemeClr val="tx1"/>
                </a:solidFill>
                <a:ea typeface="Calibri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ea typeface="Calibri"/>
              </a:rPr>
              <a:t>етики</a:t>
            </a:r>
            <a:r>
              <a:rPr lang="ru-RU" sz="1600" b="1" dirty="0">
                <a:solidFill>
                  <a:schemeClr val="tx1"/>
                </a:solidFill>
                <a:ea typeface="Calibri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ea typeface="Calibri"/>
              </a:rPr>
              <a:t>щодо</a:t>
            </a:r>
            <a:r>
              <a:rPr lang="ru-RU" sz="1600" b="1" dirty="0">
                <a:solidFill>
                  <a:schemeClr val="tx1"/>
                </a:solidFill>
                <a:ea typeface="Calibri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ea typeface="Calibri"/>
              </a:rPr>
              <a:t>компетентності</a:t>
            </a:r>
            <a:r>
              <a:rPr lang="ru-RU" sz="1600" b="1" dirty="0">
                <a:solidFill>
                  <a:schemeClr val="tx1"/>
                </a:solidFill>
                <a:ea typeface="Calibri"/>
              </a:rPr>
              <a:t> не буде </a:t>
            </a:r>
            <a:r>
              <a:rPr lang="ru-RU" sz="1600" b="1" dirty="0" err="1">
                <a:solidFill>
                  <a:schemeClr val="tx1"/>
                </a:solidFill>
                <a:ea typeface="Calibri"/>
              </a:rPr>
              <a:t>дотримано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1691680" y="2348880"/>
            <a:ext cx="7255864" cy="172819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rgbClr val="669900"/>
            </a:solidFill>
            <a:prstDash val="sysDash"/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buClr>
                <a:srgbClr val="72A0FF"/>
              </a:buClr>
              <a:buNone/>
            </a:pPr>
            <a:r>
              <a:rPr lang="uk-UA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Calibri"/>
                <a:cs typeface="+mj-cs"/>
              </a:rPr>
              <a:t>вимірює чи оцінює предмет завдання стосовно критеріїв та застосовує вміння й методики виконання завдання з надання впевненості для отримання обґрунтованої чи обмеженої впевненості відповідно до умов завдання стосовно того, чи не містить результат цього вимірювання чи оцінювання суттєвих викривлень</a:t>
            </a:r>
            <a:endParaRPr lang="ru-RU" sz="1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/>
              <a:ea typeface="Calibri"/>
              <a:cs typeface="+mj-cs"/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693308" y="3122966"/>
            <a:ext cx="700598" cy="468052"/>
          </a:xfrm>
          <a:prstGeom prst="chevron">
            <a:avLst/>
          </a:prstGeom>
          <a:gradFill flip="none" rotWithShape="1">
            <a:gsLst>
              <a:gs pos="0">
                <a:srgbClr val="669900">
                  <a:shade val="30000"/>
                  <a:satMod val="115000"/>
                </a:srgbClr>
              </a:gs>
              <a:gs pos="50000">
                <a:srgbClr val="669900">
                  <a:shade val="67500"/>
                  <a:satMod val="115000"/>
                </a:srgbClr>
              </a:gs>
              <a:gs pos="100000">
                <a:srgbClr val="669900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79512" y="4293096"/>
            <a:ext cx="4464495" cy="177276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72A0FF"/>
              </a:buClr>
              <a:buNone/>
            </a:pPr>
            <a:r>
              <a:rPr lang="uk-UA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Calibri"/>
                <a:cs typeface="+mj-cs"/>
              </a:rPr>
              <a:t>несе </a:t>
            </a:r>
            <a:r>
              <a:rPr lang="uk-UA" sz="1800" b="1" dirty="0">
                <a:solidFill>
                  <a:srgbClr val="009900"/>
                </a:solidFill>
                <a:latin typeface="Times New Roman"/>
                <a:ea typeface="Calibri"/>
                <a:cs typeface="+mj-cs"/>
              </a:rPr>
              <a:t>відповідальність за висловлений висновок </a:t>
            </a:r>
            <a:r>
              <a:rPr lang="uk-UA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Calibri"/>
                <a:cs typeface="+mj-cs"/>
              </a:rPr>
              <a:t>щодо надання впевненості, і ця відповідальність не зменшується через використання ним роботи свого експерта чи інших практикуючих фахівців з надання впевненості</a:t>
            </a:r>
            <a:endParaRPr lang="ru-RU" sz="1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/>
              <a:ea typeface="Calibri"/>
              <a:cs typeface="+mj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110" y="4149080"/>
            <a:ext cx="1997968" cy="87069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365104"/>
            <a:ext cx="7493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204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91" y="116632"/>
            <a:ext cx="8856984" cy="792088"/>
          </a:xfrm>
          <a:gradFill flip="none" rotWithShape="1">
            <a:gsLst>
              <a:gs pos="0">
                <a:srgbClr val="DDEBCF"/>
              </a:gs>
              <a:gs pos="33000">
                <a:srgbClr val="9CB86E"/>
              </a:gs>
              <a:gs pos="100000">
                <a:srgbClr val="156B13"/>
              </a:gs>
            </a:gsLst>
            <a:lin ang="2700000" scaled="1"/>
            <a:tileRect/>
          </a:gra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 err="1">
                <a:latin typeface="Times New Roman"/>
                <a:ea typeface="Calibri"/>
                <a:cs typeface="Times New Roman"/>
              </a:rPr>
              <a:t>Визначені</a:t>
            </a:r>
            <a:r>
              <a:rPr lang="ru-RU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3200" b="1" dirty="0" err="1">
                <a:latin typeface="Times New Roman"/>
                <a:ea typeface="Calibri"/>
                <a:cs typeface="Times New Roman"/>
              </a:rPr>
              <a:t>користувачі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219080" y="1124744"/>
            <a:ext cx="3632840" cy="792088"/>
          </a:xfrm>
          <a:prstGeom prst="rect">
            <a:avLst/>
          </a:prstGeom>
          <a:gradFill flip="none" rotWithShape="1">
            <a:gsLst>
              <a:gs pos="0">
                <a:srgbClr val="669900">
                  <a:tint val="66000"/>
                  <a:satMod val="160000"/>
                </a:srgbClr>
              </a:gs>
              <a:gs pos="50000">
                <a:srgbClr val="669900">
                  <a:tint val="44500"/>
                  <a:satMod val="160000"/>
                </a:srgbClr>
              </a:gs>
              <a:gs pos="100000">
                <a:srgbClr val="669900">
                  <a:tint val="23500"/>
                  <a:satMod val="160000"/>
                </a:srgbClr>
              </a:gs>
            </a:gsLst>
            <a:lin ang="8100000" scaled="1"/>
            <a:tileRect/>
          </a:gradFill>
          <a:ln w="28575">
            <a:solidFill>
              <a:srgbClr val="669900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72A0FF"/>
              </a:buClr>
              <a:buNone/>
            </a:pPr>
            <a:r>
              <a:rPr lang="uk-UA" sz="1400" b="1" dirty="0" smtClean="0">
                <a:solidFill>
                  <a:schemeClr val="tx1"/>
                </a:solidFill>
                <a:ea typeface="Calibri"/>
              </a:rPr>
              <a:t>особа </a:t>
            </a:r>
            <a:r>
              <a:rPr lang="uk-UA" sz="1400" b="1" dirty="0">
                <a:solidFill>
                  <a:schemeClr val="tx1"/>
                </a:solidFill>
                <a:ea typeface="Calibri"/>
              </a:rPr>
              <a:t>(особи) чи організація (організації) або їх групи, які, </a:t>
            </a:r>
            <a:r>
              <a:rPr lang="uk-UA" sz="1400" b="1" dirty="0" smtClean="0">
                <a:solidFill>
                  <a:schemeClr val="tx1"/>
                </a:solidFill>
                <a:ea typeface="Calibri"/>
              </a:rPr>
              <a:t>будуть </a:t>
            </a:r>
            <a:r>
              <a:rPr lang="uk-UA" sz="1400" b="1" dirty="0">
                <a:solidFill>
                  <a:schemeClr val="tx1"/>
                </a:solidFill>
                <a:ea typeface="Calibri"/>
              </a:rPr>
              <a:t>користуватись звітом з надання впевненості</a:t>
            </a:r>
            <a:endParaRPr lang="ru-RU" sz="1400" b="1" dirty="0">
              <a:solidFill>
                <a:schemeClr val="tx1"/>
              </a:solidFill>
              <a:ea typeface="Calibri"/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179512" y="2189575"/>
            <a:ext cx="3672408" cy="152745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rgbClr val="669900"/>
            </a:solidFill>
            <a:prstDash val="sysDash"/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72A0FF"/>
              </a:buClr>
              <a:buNone/>
            </a:pPr>
            <a:r>
              <a:rPr lang="ru-RU" sz="1400" b="1" dirty="0" err="1">
                <a:solidFill>
                  <a:schemeClr val="tx1"/>
                </a:solidFill>
                <a:ea typeface="Calibri"/>
              </a:rPr>
              <a:t>Визначених</a:t>
            </a:r>
            <a:r>
              <a:rPr lang="ru-RU" sz="1400" b="1" dirty="0">
                <a:solidFill>
                  <a:schemeClr val="tx1"/>
                </a:solidFill>
                <a:ea typeface="Calibri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ea typeface="Calibri"/>
              </a:rPr>
              <a:t>користувачів</a:t>
            </a:r>
            <a:r>
              <a:rPr lang="ru-RU" sz="1400" b="1" dirty="0">
                <a:solidFill>
                  <a:schemeClr val="tx1"/>
                </a:solidFill>
                <a:ea typeface="Calibri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ea typeface="Calibri"/>
              </a:rPr>
              <a:t>можна</a:t>
            </a:r>
            <a:r>
              <a:rPr lang="ru-RU" sz="1400" b="1" dirty="0">
                <a:solidFill>
                  <a:schemeClr val="tx1"/>
                </a:solidFill>
                <a:ea typeface="Calibri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ea typeface="Calibri"/>
              </a:rPr>
              <a:t>ідентифікувати</a:t>
            </a:r>
            <a:r>
              <a:rPr lang="ru-RU" sz="1400" b="1" dirty="0">
                <a:solidFill>
                  <a:schemeClr val="tx1"/>
                </a:solidFill>
                <a:ea typeface="Calibri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ea typeface="Calibri"/>
              </a:rPr>
              <a:t>різними</a:t>
            </a:r>
            <a:r>
              <a:rPr lang="ru-RU" sz="1400" b="1" dirty="0">
                <a:solidFill>
                  <a:schemeClr val="tx1"/>
                </a:solidFill>
                <a:ea typeface="Calibri"/>
              </a:rPr>
              <a:t> методами, </a:t>
            </a:r>
            <a:r>
              <a:rPr lang="ru-RU" sz="1400" b="1" dirty="0" err="1">
                <a:solidFill>
                  <a:schemeClr val="tx1"/>
                </a:solidFill>
                <a:ea typeface="Calibri"/>
              </a:rPr>
              <a:t>наприклад</a:t>
            </a:r>
            <a:r>
              <a:rPr lang="ru-RU" sz="1400" b="1" dirty="0">
                <a:solidFill>
                  <a:schemeClr val="tx1"/>
                </a:solidFill>
                <a:ea typeface="Calibri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ea typeface="Calibri"/>
              </a:rPr>
              <a:t>домовленістю</a:t>
            </a:r>
            <a:r>
              <a:rPr lang="ru-RU" sz="1400" b="1" dirty="0">
                <a:solidFill>
                  <a:schemeClr val="tx1"/>
                </a:solidFill>
                <a:ea typeface="Calibri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ea typeface="Calibri"/>
              </a:rPr>
              <a:t>практикуючого</a:t>
            </a:r>
            <a:r>
              <a:rPr lang="ru-RU" sz="1400" b="1" dirty="0">
                <a:solidFill>
                  <a:schemeClr val="tx1"/>
                </a:solidFill>
                <a:ea typeface="Calibri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ea typeface="Calibri"/>
              </a:rPr>
              <a:t>фахівця</a:t>
            </a:r>
            <a:r>
              <a:rPr lang="ru-RU" sz="1400" b="1" dirty="0">
                <a:solidFill>
                  <a:schemeClr val="tx1"/>
                </a:solidFill>
                <a:ea typeface="Calibri"/>
              </a:rPr>
              <a:t> та </a:t>
            </a:r>
            <a:r>
              <a:rPr lang="ru-RU" sz="1400" b="1" dirty="0" err="1">
                <a:solidFill>
                  <a:schemeClr val="tx1"/>
                </a:solidFill>
                <a:ea typeface="Calibri"/>
              </a:rPr>
              <a:t>відповідальної</a:t>
            </a:r>
            <a:r>
              <a:rPr lang="ru-RU" sz="1400" b="1" dirty="0">
                <a:solidFill>
                  <a:schemeClr val="tx1"/>
                </a:solidFill>
                <a:ea typeface="Calibri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ea typeface="Calibri"/>
              </a:rPr>
              <a:t>сторони</a:t>
            </a:r>
            <a:r>
              <a:rPr lang="ru-RU" sz="1400" b="1" dirty="0">
                <a:solidFill>
                  <a:schemeClr val="tx1"/>
                </a:solidFill>
                <a:ea typeface="Calibri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ea typeface="Calibri"/>
              </a:rPr>
              <a:t>або</a:t>
            </a:r>
            <a:r>
              <a:rPr lang="ru-RU" sz="1400" b="1" dirty="0">
                <a:solidFill>
                  <a:schemeClr val="tx1"/>
                </a:solidFill>
                <a:ea typeface="Calibri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ea typeface="Calibri"/>
              </a:rPr>
              <a:t>сторони</a:t>
            </a:r>
            <a:r>
              <a:rPr lang="ru-RU" sz="1400" b="1" dirty="0">
                <a:solidFill>
                  <a:schemeClr val="tx1"/>
                </a:solidFill>
                <a:ea typeface="Calibri"/>
              </a:rPr>
              <a:t>, яка </a:t>
            </a:r>
            <a:r>
              <a:rPr lang="ru-RU" sz="1400" b="1" dirty="0" err="1">
                <a:solidFill>
                  <a:schemeClr val="tx1"/>
                </a:solidFill>
                <a:ea typeface="Calibri"/>
              </a:rPr>
              <a:t>пропонує</a:t>
            </a:r>
            <a:r>
              <a:rPr lang="ru-RU" sz="1400" b="1" dirty="0">
                <a:solidFill>
                  <a:schemeClr val="tx1"/>
                </a:solidFill>
                <a:ea typeface="Calibri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ea typeface="Calibri"/>
              </a:rPr>
              <a:t>завдання</a:t>
            </a:r>
            <a:r>
              <a:rPr lang="ru-RU" sz="1400" b="1" dirty="0">
                <a:solidFill>
                  <a:schemeClr val="tx1"/>
                </a:solidFill>
                <a:ea typeface="Calibri"/>
              </a:rPr>
              <a:t>, </a:t>
            </a:r>
            <a:r>
              <a:rPr lang="ru-RU" sz="1400" b="1" dirty="0" err="1">
                <a:solidFill>
                  <a:schemeClr val="tx1"/>
                </a:solidFill>
                <a:ea typeface="Calibri"/>
              </a:rPr>
              <a:t>або</a:t>
            </a:r>
            <a:r>
              <a:rPr lang="ru-RU" sz="1400" b="1" dirty="0">
                <a:solidFill>
                  <a:schemeClr val="tx1"/>
                </a:solidFill>
                <a:ea typeface="Calibri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ea typeface="Calibri"/>
              </a:rPr>
              <a:t>відповідно</a:t>
            </a:r>
            <a:r>
              <a:rPr lang="ru-RU" sz="1400" b="1" dirty="0">
                <a:solidFill>
                  <a:schemeClr val="tx1"/>
                </a:solidFill>
                <a:ea typeface="Calibri"/>
              </a:rPr>
              <a:t> до </a:t>
            </a:r>
            <a:r>
              <a:rPr lang="ru-RU" sz="1400" b="1" dirty="0" err="1">
                <a:solidFill>
                  <a:schemeClr val="tx1"/>
                </a:solidFill>
                <a:ea typeface="Calibri"/>
              </a:rPr>
              <a:t>вимог</a:t>
            </a:r>
            <a:r>
              <a:rPr lang="ru-RU" sz="1400" b="1" dirty="0">
                <a:solidFill>
                  <a:schemeClr val="tx1"/>
                </a:solidFill>
                <a:ea typeface="Calibri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ea typeface="Calibri"/>
              </a:rPr>
              <a:t>законодавчих</a:t>
            </a:r>
            <a:r>
              <a:rPr lang="ru-RU" sz="1400" b="1" dirty="0">
                <a:solidFill>
                  <a:schemeClr val="tx1"/>
                </a:solidFill>
                <a:ea typeface="Calibri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ea typeface="Calibri"/>
              </a:rPr>
              <a:t>чи</a:t>
            </a:r>
            <a:r>
              <a:rPr lang="ru-RU" sz="1400" b="1" dirty="0">
                <a:solidFill>
                  <a:schemeClr val="tx1"/>
                </a:solidFill>
                <a:ea typeface="Calibri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ea typeface="Calibri"/>
              </a:rPr>
              <a:t>нормативних</a:t>
            </a:r>
            <a:r>
              <a:rPr lang="ru-RU" sz="1400" b="1" dirty="0">
                <a:solidFill>
                  <a:schemeClr val="tx1"/>
                </a:solidFill>
                <a:ea typeface="Calibri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ea typeface="Calibri"/>
              </a:rPr>
              <a:t>актів</a:t>
            </a:r>
            <a:r>
              <a:rPr lang="ru-RU" sz="1400" b="1" dirty="0">
                <a:solidFill>
                  <a:schemeClr val="tx1"/>
                </a:solidFill>
                <a:ea typeface="Calibri"/>
              </a:rPr>
              <a:t>. 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 flipH="1">
            <a:off x="4788024" y="1124744"/>
            <a:ext cx="3960440" cy="720079"/>
          </a:xfrm>
          <a:prstGeom prst="rect">
            <a:avLst/>
          </a:prstGeom>
          <a:gradFill flip="none" rotWithShape="1">
            <a:gsLst>
              <a:gs pos="0">
                <a:srgbClr val="669900">
                  <a:tint val="66000"/>
                  <a:satMod val="160000"/>
                </a:srgbClr>
              </a:gs>
              <a:gs pos="50000">
                <a:srgbClr val="669900">
                  <a:tint val="44500"/>
                  <a:satMod val="160000"/>
                </a:srgbClr>
              </a:gs>
              <a:gs pos="100000">
                <a:srgbClr val="669900">
                  <a:tint val="23500"/>
                  <a:satMod val="160000"/>
                </a:srgbClr>
              </a:gs>
            </a:gsLst>
            <a:lin ang="8100000" scaled="1"/>
            <a:tileRect/>
          </a:gradFill>
          <a:ln w="28575">
            <a:solidFill>
              <a:srgbClr val="669900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72A0FF"/>
              </a:buClr>
              <a:buNone/>
            </a:pPr>
            <a:r>
              <a:rPr lang="ru-RU" sz="1400" b="1" dirty="0" err="1">
                <a:solidFill>
                  <a:schemeClr val="tx1"/>
                </a:solidFill>
                <a:ea typeface="Calibri"/>
              </a:rPr>
              <a:t>в</a:t>
            </a:r>
            <a:r>
              <a:rPr lang="ru-RU" sz="1400" b="1" dirty="0" err="1" smtClean="0">
                <a:solidFill>
                  <a:schemeClr val="tx1"/>
                </a:solidFill>
                <a:ea typeface="Calibri"/>
              </a:rPr>
              <a:t>ідповідальна</a:t>
            </a:r>
            <a:r>
              <a:rPr lang="ru-RU" sz="1400" b="1" dirty="0" smtClean="0">
                <a:solidFill>
                  <a:schemeClr val="tx1"/>
                </a:solidFill>
                <a:ea typeface="Calibri"/>
              </a:rPr>
              <a:t> (але </a:t>
            </a:r>
            <a:r>
              <a:rPr lang="ru-RU" sz="1400" b="1" dirty="0">
                <a:solidFill>
                  <a:schemeClr val="tx1"/>
                </a:solidFill>
                <a:ea typeface="Calibri"/>
              </a:rPr>
              <a:t>не </a:t>
            </a:r>
            <a:r>
              <a:rPr lang="ru-RU" sz="1400" b="1" dirty="0" err="1">
                <a:solidFill>
                  <a:schemeClr val="tx1"/>
                </a:solidFill>
                <a:ea typeface="Calibri"/>
              </a:rPr>
              <a:t>єдиним</a:t>
            </a:r>
            <a:r>
              <a:rPr lang="ru-RU" sz="1400" b="1" dirty="0">
                <a:solidFill>
                  <a:schemeClr val="tx1"/>
                </a:solidFill>
                <a:ea typeface="Calibri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ea typeface="Calibri"/>
              </a:rPr>
              <a:t>користувачем</a:t>
            </a:r>
            <a:r>
              <a:rPr lang="ru-RU" sz="1400" b="1" dirty="0" smtClean="0">
                <a:solidFill>
                  <a:schemeClr val="tx1"/>
                </a:solidFill>
                <a:ea typeface="Calibri"/>
              </a:rPr>
              <a:t>)</a:t>
            </a:r>
            <a:endParaRPr lang="ru-RU" sz="1400" b="1" dirty="0">
              <a:solidFill>
                <a:schemeClr val="tx1"/>
              </a:solidFill>
              <a:ea typeface="Calibri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 flipH="1">
            <a:off x="4932040" y="2189575"/>
            <a:ext cx="3816424" cy="145544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rgbClr val="669900"/>
            </a:solidFill>
            <a:prstDash val="sysDash"/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400" b="1" dirty="0" err="1">
                <a:solidFill>
                  <a:schemeClr val="tx1"/>
                </a:solidFill>
                <a:ea typeface="Calibri"/>
              </a:rPr>
              <a:t>Визначені</a:t>
            </a:r>
            <a:r>
              <a:rPr lang="ru-RU" sz="1400" b="1" dirty="0">
                <a:solidFill>
                  <a:schemeClr val="tx1"/>
                </a:solidFill>
                <a:ea typeface="Calibri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ea typeface="Calibri"/>
              </a:rPr>
              <a:t>користувачі</a:t>
            </a:r>
            <a:r>
              <a:rPr lang="ru-RU" sz="1400" b="1" dirty="0">
                <a:solidFill>
                  <a:schemeClr val="tx1"/>
                </a:solidFill>
                <a:ea typeface="Calibri"/>
              </a:rPr>
              <a:t> </a:t>
            </a:r>
            <a:r>
              <a:rPr lang="uk-UA" sz="1400" b="1" dirty="0">
                <a:solidFill>
                  <a:schemeClr val="tx1"/>
                </a:solidFill>
                <a:ea typeface="Calibri"/>
              </a:rPr>
              <a:t>або їх представники </a:t>
            </a:r>
            <a:r>
              <a:rPr lang="ru-RU" sz="1400" b="1" dirty="0" err="1">
                <a:solidFill>
                  <a:schemeClr val="tx1"/>
                </a:solidFill>
                <a:ea typeface="Calibri"/>
              </a:rPr>
              <a:t>можуть</a:t>
            </a:r>
            <a:r>
              <a:rPr lang="ru-RU" sz="1400" b="1" dirty="0">
                <a:solidFill>
                  <a:schemeClr val="tx1"/>
                </a:solidFill>
                <a:ea typeface="Calibri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ea typeface="Calibri"/>
              </a:rPr>
              <a:t>безпосередньо</a:t>
            </a:r>
            <a:r>
              <a:rPr lang="ru-RU" sz="1400" b="1" dirty="0">
                <a:solidFill>
                  <a:schemeClr val="tx1"/>
                </a:solidFill>
                <a:ea typeface="Calibri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ea typeface="Calibri"/>
              </a:rPr>
              <a:t>брати</a:t>
            </a:r>
            <a:r>
              <a:rPr lang="ru-RU" sz="1400" b="1" dirty="0">
                <a:solidFill>
                  <a:schemeClr val="tx1"/>
                </a:solidFill>
                <a:ea typeface="Calibri"/>
              </a:rPr>
              <a:t> участь разом з </a:t>
            </a:r>
            <a:r>
              <a:rPr lang="ru-RU" sz="1400" b="1" dirty="0" err="1">
                <a:solidFill>
                  <a:schemeClr val="tx1"/>
                </a:solidFill>
                <a:ea typeface="Calibri"/>
              </a:rPr>
              <a:t>практикуючим</a:t>
            </a:r>
            <a:r>
              <a:rPr lang="ru-RU" sz="1400" b="1" dirty="0">
                <a:solidFill>
                  <a:schemeClr val="tx1"/>
                </a:solidFill>
                <a:ea typeface="Calibri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ea typeface="Calibri"/>
              </a:rPr>
              <a:t>фахівцем</a:t>
            </a:r>
            <a:r>
              <a:rPr lang="ru-RU" sz="1400" b="1" dirty="0">
                <a:solidFill>
                  <a:schemeClr val="tx1"/>
                </a:solidFill>
                <a:ea typeface="Calibri"/>
              </a:rPr>
              <a:t> і </a:t>
            </a:r>
            <a:r>
              <a:rPr lang="ru-RU" sz="1400" b="1" dirty="0" err="1">
                <a:solidFill>
                  <a:schemeClr val="tx1"/>
                </a:solidFill>
                <a:ea typeface="Calibri"/>
              </a:rPr>
              <a:t>відповідальною</a:t>
            </a:r>
            <a:r>
              <a:rPr lang="ru-RU" sz="1400" b="1" dirty="0">
                <a:solidFill>
                  <a:schemeClr val="tx1"/>
                </a:solidFill>
                <a:ea typeface="Calibri"/>
              </a:rPr>
              <a:t> стороною </a:t>
            </a:r>
            <a:r>
              <a:rPr lang="ru-RU" sz="1400" b="1" dirty="0" smtClean="0">
                <a:solidFill>
                  <a:schemeClr val="tx1"/>
                </a:solidFill>
                <a:ea typeface="Calibri"/>
              </a:rPr>
              <a:t>у </a:t>
            </a:r>
            <a:r>
              <a:rPr lang="ru-RU" sz="1400" b="1" dirty="0" err="1">
                <a:solidFill>
                  <a:schemeClr val="tx1"/>
                </a:solidFill>
                <a:ea typeface="Calibri"/>
              </a:rPr>
              <a:t>визначенні</a:t>
            </a:r>
            <a:r>
              <a:rPr lang="ru-RU" sz="1400" b="1" dirty="0">
                <a:solidFill>
                  <a:schemeClr val="tx1"/>
                </a:solidFill>
                <a:ea typeface="Calibri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ea typeface="Calibri"/>
              </a:rPr>
              <a:t>вимог</a:t>
            </a:r>
            <a:r>
              <a:rPr lang="ru-RU" sz="1400" b="1" dirty="0">
                <a:solidFill>
                  <a:schemeClr val="tx1"/>
                </a:solidFill>
                <a:ea typeface="Calibri"/>
              </a:rPr>
              <a:t> до </a:t>
            </a:r>
            <a:r>
              <a:rPr lang="ru-RU" sz="1400" b="1" dirty="0" err="1">
                <a:solidFill>
                  <a:schemeClr val="tx1"/>
                </a:solidFill>
                <a:ea typeface="Calibri"/>
              </a:rPr>
              <a:t>завдання</a:t>
            </a:r>
            <a:r>
              <a:rPr lang="ru-RU" sz="1400" b="1" dirty="0">
                <a:solidFill>
                  <a:schemeClr val="tx1"/>
                </a:solidFill>
                <a:ea typeface="Calibri"/>
              </a:rPr>
              <a:t>. </a:t>
            </a: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 flipH="1">
            <a:off x="219080" y="4212741"/>
            <a:ext cx="3168352" cy="202457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rgbClr val="669900"/>
            </a:solidFill>
            <a:prstDash val="sysDash"/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72A0FF"/>
              </a:buClr>
              <a:buNone/>
            </a:pPr>
            <a:r>
              <a:rPr lang="uk-UA" sz="1400" b="1" dirty="0">
                <a:solidFill>
                  <a:schemeClr val="tx1"/>
                </a:solidFill>
                <a:ea typeface="Calibri"/>
              </a:rPr>
              <a:t>У деяких випадках визначені користувачі (наприклад, банкіри та регулятори) можуть висувати вимогу або звертатися з проханням до відповідних сторін щодо виконання завдання з надання впевненості з конкретною метою</a:t>
            </a:r>
            <a:r>
              <a:rPr lang="uk-UA" sz="1600" dirty="0">
                <a:ea typeface="Calibri"/>
              </a:rPr>
              <a:t>.</a:t>
            </a:r>
            <a:endParaRPr lang="ru-RU" sz="1600" b="1" dirty="0">
              <a:solidFill>
                <a:srgbClr val="000000"/>
              </a:solidFill>
              <a:ea typeface="Calibri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724" y="2564903"/>
            <a:ext cx="7493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665" y="4877506"/>
            <a:ext cx="7493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Выгнутая влево стрелка 2"/>
          <p:cNvSpPr/>
          <p:nvPr/>
        </p:nvSpPr>
        <p:spPr>
          <a:xfrm>
            <a:off x="971600" y="260648"/>
            <a:ext cx="1176892" cy="72008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Выгнутая вправо стрелка 3"/>
          <p:cNvSpPr/>
          <p:nvPr/>
        </p:nvSpPr>
        <p:spPr>
          <a:xfrm>
            <a:off x="6948264" y="260648"/>
            <a:ext cx="1091560" cy="72008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077072"/>
            <a:ext cx="3816424" cy="244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72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1296144"/>
          </a:xfrm>
          <a:gradFill flip="none" rotWithShape="1">
            <a:gsLst>
              <a:gs pos="0">
                <a:srgbClr val="DDEBCF"/>
              </a:gs>
              <a:gs pos="33000">
                <a:srgbClr val="9CB86E"/>
              </a:gs>
              <a:gs pos="100000">
                <a:srgbClr val="156B13"/>
              </a:gs>
            </a:gsLst>
            <a:lin ang="2700000" scaled="1"/>
            <a:tileRect/>
          </a:gra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/>
          </a:bodyPr>
          <a:lstStyle/>
          <a:p>
            <a:pPr algn="ctr"/>
            <a:r>
              <a:rPr lang="uk-UA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Рада з міжнародних стандартів аудиту та надання впевненості (РМСАНВ)</a:t>
            </a:r>
            <a:endParaRPr lang="ru-RU" sz="3600" b="1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187624" y="2924944"/>
            <a:ext cx="7743790" cy="86409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rgbClr val="669900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200" b="1" dirty="0">
                <a:solidFill>
                  <a:srgbClr val="000000"/>
                </a:solidFill>
                <a:ea typeface="Times New Roman"/>
              </a:rPr>
              <a:t>встановлює принципи та надає рекомендації для аудиторів та інших професійних </a:t>
            </a:r>
            <a:r>
              <a:rPr lang="uk-UA" sz="2200" b="1" dirty="0" smtClean="0">
                <a:solidFill>
                  <a:srgbClr val="000000"/>
                </a:solidFill>
                <a:ea typeface="Times New Roman"/>
              </a:rPr>
              <a:t>бухгалтерів;</a:t>
            </a:r>
            <a:endParaRPr lang="ru-RU" sz="2200" b="1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1187624" y="4005064"/>
            <a:ext cx="7743790" cy="86409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rgbClr val="669900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000" b="1" dirty="0" smtClean="0">
                <a:solidFill>
                  <a:srgbClr val="000000"/>
                </a:solidFill>
                <a:ea typeface="Times New Roman"/>
              </a:rPr>
              <a:t>надає інструментарій</a:t>
            </a:r>
            <a:r>
              <a:rPr lang="uk-UA" sz="2000" b="1" dirty="0">
                <a:solidFill>
                  <a:srgbClr val="000000"/>
                </a:solidFill>
                <a:ea typeface="Times New Roman"/>
              </a:rPr>
              <a:t>, що відповідає постійно зростаючим вимогам, що змінюються, до звітності з фінансової </a:t>
            </a:r>
            <a:r>
              <a:rPr lang="uk-UA" sz="2000" b="1" dirty="0" smtClean="0">
                <a:solidFill>
                  <a:srgbClr val="000000"/>
                </a:solidFill>
                <a:ea typeface="Times New Roman"/>
              </a:rPr>
              <a:t>інформації;</a:t>
            </a:r>
            <a:endParaRPr lang="ru-RU" sz="2200" b="1" dirty="0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1187624" y="5085184"/>
            <a:ext cx="7758598" cy="86409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rgbClr val="669900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000" b="1" dirty="0" smtClean="0">
                <a:solidFill>
                  <a:srgbClr val="000000"/>
                </a:solidFill>
                <a:ea typeface="Times New Roman"/>
              </a:rPr>
              <a:t>надає </a:t>
            </a:r>
            <a:r>
              <a:rPr lang="uk-UA" sz="2000" b="1" dirty="0">
                <a:solidFill>
                  <a:srgbClr val="000000"/>
                </a:solidFill>
                <a:ea typeface="Times New Roman"/>
              </a:rPr>
              <a:t>рекомендації зі спеціалізованих </a:t>
            </a:r>
            <a:r>
              <a:rPr lang="uk-UA" sz="2000" b="1" dirty="0" smtClean="0">
                <a:solidFill>
                  <a:srgbClr val="000000"/>
                </a:solidFill>
                <a:ea typeface="Times New Roman"/>
              </a:rPr>
              <a:t>питань</a:t>
            </a:r>
            <a:r>
              <a:rPr lang="uk-UA" sz="2000" dirty="0" smtClean="0">
                <a:solidFill>
                  <a:srgbClr val="000000"/>
                </a:solidFill>
                <a:ea typeface="Times New Roman"/>
              </a:rPr>
              <a:t>.</a:t>
            </a:r>
            <a:endParaRPr lang="ru-RU" sz="2200" dirty="0"/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1187624" y="1700808"/>
            <a:ext cx="7776864" cy="100811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rgbClr val="669900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spcAft>
                <a:spcPts val="0"/>
              </a:spcAft>
              <a:buNone/>
            </a:pPr>
            <a:r>
              <a:rPr lang="uk-UA" sz="2000" b="1" dirty="0">
                <a:solidFill>
                  <a:srgbClr val="000000"/>
                </a:solidFill>
                <a:ea typeface="Times New Roman"/>
              </a:rPr>
              <a:t>розробляє стандарти контролю якості для фірм та груп із завдань, які стосуються практичних питань аудиту, надання впевненості та супутніх </a:t>
            </a:r>
            <a:r>
              <a:rPr lang="uk-UA" sz="2000" b="1" dirty="0" smtClean="0">
                <a:solidFill>
                  <a:srgbClr val="000000"/>
                </a:solidFill>
                <a:ea typeface="Times New Roman"/>
              </a:rPr>
              <a:t>послуг</a:t>
            </a:r>
            <a:r>
              <a:rPr lang="uk-UA" sz="2000" dirty="0" smtClean="0">
                <a:solidFill>
                  <a:srgbClr val="000000"/>
                </a:solidFill>
                <a:ea typeface="Times New Roman"/>
              </a:rPr>
              <a:t>;</a:t>
            </a:r>
            <a:endParaRPr lang="ru-RU" sz="1400" dirty="0">
              <a:ea typeface="Times New Roman"/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251520" y="2024844"/>
            <a:ext cx="648072" cy="360040"/>
          </a:xfrm>
          <a:prstGeom prst="chevron">
            <a:avLst/>
          </a:prstGeom>
          <a:gradFill flip="none" rotWithShape="1">
            <a:gsLst>
              <a:gs pos="0">
                <a:srgbClr val="669900">
                  <a:shade val="30000"/>
                  <a:satMod val="115000"/>
                </a:srgbClr>
              </a:gs>
              <a:gs pos="50000">
                <a:srgbClr val="669900">
                  <a:shade val="67500"/>
                  <a:satMod val="115000"/>
                </a:srgbClr>
              </a:gs>
              <a:gs pos="100000">
                <a:srgbClr val="669900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Нашивка 16"/>
          <p:cNvSpPr/>
          <p:nvPr/>
        </p:nvSpPr>
        <p:spPr>
          <a:xfrm>
            <a:off x="251520" y="3176972"/>
            <a:ext cx="648072" cy="360040"/>
          </a:xfrm>
          <a:prstGeom prst="chevron">
            <a:avLst/>
          </a:prstGeom>
          <a:gradFill flip="none" rotWithShape="1">
            <a:gsLst>
              <a:gs pos="0">
                <a:srgbClr val="669900">
                  <a:shade val="30000"/>
                  <a:satMod val="115000"/>
                </a:srgbClr>
              </a:gs>
              <a:gs pos="50000">
                <a:srgbClr val="669900">
                  <a:shade val="67500"/>
                  <a:satMod val="115000"/>
                </a:srgbClr>
              </a:gs>
              <a:gs pos="100000">
                <a:srgbClr val="669900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Нашивка 17"/>
          <p:cNvSpPr/>
          <p:nvPr/>
        </p:nvSpPr>
        <p:spPr>
          <a:xfrm>
            <a:off x="251520" y="4257092"/>
            <a:ext cx="648072" cy="360040"/>
          </a:xfrm>
          <a:prstGeom prst="chevron">
            <a:avLst/>
          </a:prstGeom>
          <a:gradFill flip="none" rotWithShape="1">
            <a:gsLst>
              <a:gs pos="0">
                <a:srgbClr val="669900">
                  <a:shade val="30000"/>
                  <a:satMod val="115000"/>
                </a:srgbClr>
              </a:gs>
              <a:gs pos="50000">
                <a:srgbClr val="669900">
                  <a:shade val="67500"/>
                  <a:satMod val="115000"/>
                </a:srgbClr>
              </a:gs>
              <a:gs pos="100000">
                <a:srgbClr val="669900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Нашивка 18"/>
          <p:cNvSpPr/>
          <p:nvPr/>
        </p:nvSpPr>
        <p:spPr>
          <a:xfrm>
            <a:off x="251520" y="5337212"/>
            <a:ext cx="648072" cy="360040"/>
          </a:xfrm>
          <a:prstGeom prst="chevron">
            <a:avLst/>
          </a:prstGeom>
          <a:gradFill flip="none" rotWithShape="1">
            <a:gsLst>
              <a:gs pos="0">
                <a:srgbClr val="669900">
                  <a:shade val="30000"/>
                  <a:satMod val="115000"/>
                </a:srgbClr>
              </a:gs>
              <a:gs pos="50000">
                <a:srgbClr val="669900">
                  <a:shade val="67500"/>
                  <a:satMod val="115000"/>
                </a:srgbClr>
              </a:gs>
              <a:gs pos="100000">
                <a:srgbClr val="669900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1578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792088"/>
          </a:xfrm>
          <a:gradFill flip="none" rotWithShape="1">
            <a:gsLst>
              <a:gs pos="0">
                <a:srgbClr val="DDEBCF"/>
              </a:gs>
              <a:gs pos="33000">
                <a:srgbClr val="9CB86E"/>
              </a:gs>
              <a:gs pos="100000">
                <a:srgbClr val="156B13"/>
              </a:gs>
            </a:gsLst>
            <a:lin ang="2700000" scaled="1"/>
            <a:tileRect/>
          </a:gra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/>
          </a:bodyPr>
          <a:lstStyle/>
          <a:p>
            <a:pPr lvl="0" algn="ctr">
              <a:spcBef>
                <a:spcPts val="0"/>
              </a:spcBef>
              <a:buClr>
                <a:srgbClr val="72A0FF"/>
              </a:buClr>
            </a:pPr>
            <a:endParaRPr lang="ru-RU" sz="3200" b="1" dirty="0">
              <a:solidFill>
                <a:srgbClr val="C1C1C1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1763688" y="1268760"/>
            <a:ext cx="2520280" cy="450050"/>
          </a:xfrm>
          <a:prstGeom prst="rect">
            <a:avLst/>
          </a:prstGeom>
          <a:gradFill flip="none" rotWithShape="1">
            <a:gsLst>
              <a:gs pos="0">
                <a:srgbClr val="669900">
                  <a:tint val="66000"/>
                  <a:satMod val="160000"/>
                </a:srgbClr>
              </a:gs>
              <a:gs pos="50000">
                <a:srgbClr val="669900">
                  <a:tint val="44500"/>
                  <a:satMod val="160000"/>
                </a:srgbClr>
              </a:gs>
              <a:gs pos="100000">
                <a:srgbClr val="669900">
                  <a:tint val="23500"/>
                  <a:satMod val="160000"/>
                </a:srgbClr>
              </a:gs>
            </a:gsLst>
            <a:lin ang="8100000" scaled="1"/>
            <a:tileRect/>
          </a:gradFill>
          <a:ln w="28575">
            <a:solidFill>
              <a:srgbClr val="669900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72A0FF"/>
              </a:buClr>
              <a:buFont typeface="Arial" pitchFamily="34" charset="0"/>
              <a:buNone/>
            </a:pPr>
            <a:endParaRPr lang="ru-RU" sz="1600" b="1" dirty="0">
              <a:solidFill>
                <a:srgbClr val="000000"/>
              </a:solidFill>
              <a:ea typeface="Times New Roman"/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179512" y="2002899"/>
            <a:ext cx="3168352" cy="157011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rgbClr val="669900"/>
            </a:solidFill>
            <a:prstDash val="sysDash"/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buClr>
                <a:srgbClr val="72A0FF"/>
              </a:buClr>
              <a:buFont typeface="Arial" pitchFamily="34" charset="0"/>
              <a:buNone/>
            </a:pPr>
            <a:endParaRPr lang="ru-RU" sz="1600" b="1" dirty="0" smtClean="0">
              <a:solidFill>
                <a:srgbClr val="000000"/>
              </a:solidFill>
              <a:ea typeface="Calibri"/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683568" y="1259759"/>
            <a:ext cx="700598" cy="468052"/>
          </a:xfrm>
          <a:prstGeom prst="chevron">
            <a:avLst/>
          </a:prstGeom>
          <a:gradFill flip="none" rotWithShape="1">
            <a:gsLst>
              <a:gs pos="0">
                <a:srgbClr val="669900">
                  <a:shade val="30000"/>
                  <a:satMod val="115000"/>
                </a:srgbClr>
              </a:gs>
              <a:gs pos="50000">
                <a:srgbClr val="669900">
                  <a:shade val="67500"/>
                  <a:satMod val="115000"/>
                </a:srgbClr>
              </a:gs>
              <a:gs pos="100000">
                <a:srgbClr val="669900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 flipH="1">
            <a:off x="5868144" y="1259759"/>
            <a:ext cx="2088232" cy="459051"/>
          </a:xfrm>
          <a:prstGeom prst="rect">
            <a:avLst/>
          </a:prstGeom>
          <a:gradFill flip="none" rotWithShape="1">
            <a:gsLst>
              <a:gs pos="0">
                <a:srgbClr val="669900">
                  <a:tint val="66000"/>
                  <a:satMod val="160000"/>
                </a:srgbClr>
              </a:gs>
              <a:gs pos="50000">
                <a:srgbClr val="669900">
                  <a:tint val="44500"/>
                  <a:satMod val="160000"/>
                </a:srgbClr>
              </a:gs>
              <a:gs pos="100000">
                <a:srgbClr val="669900">
                  <a:tint val="23500"/>
                  <a:satMod val="160000"/>
                </a:srgbClr>
              </a:gs>
            </a:gsLst>
            <a:lin ang="8100000" scaled="1"/>
            <a:tileRect/>
          </a:gradFill>
          <a:ln w="28575">
            <a:solidFill>
              <a:srgbClr val="669900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72A0FF"/>
              </a:buClr>
              <a:buFont typeface="Arial" pitchFamily="34" charset="0"/>
              <a:buNone/>
            </a:pPr>
            <a:endParaRPr lang="ru-RU" sz="1600" b="1" dirty="0">
              <a:solidFill>
                <a:srgbClr val="000000"/>
              </a:solidFill>
              <a:ea typeface="Times New Roman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 flipH="1">
            <a:off x="4572000" y="2060849"/>
            <a:ext cx="4392488" cy="129614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rgbClr val="669900"/>
            </a:solidFill>
            <a:prstDash val="sysDash"/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buClr>
                <a:srgbClr val="72A0FF"/>
              </a:buClr>
              <a:buFont typeface="Arial" pitchFamily="34" charset="0"/>
              <a:buNone/>
            </a:pPr>
            <a:endParaRPr lang="ru-RU" sz="1400" b="1" dirty="0">
              <a:solidFill>
                <a:srgbClr val="000000"/>
              </a:solidFill>
              <a:ea typeface="Calibri"/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 flipH="1">
            <a:off x="4571999" y="3789040"/>
            <a:ext cx="4378678" cy="266429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rgbClr val="669900"/>
            </a:solidFill>
            <a:prstDash val="sysDash"/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buClr>
                <a:srgbClr val="72A0FF"/>
              </a:buClr>
              <a:buFont typeface="Arial" pitchFamily="34" charset="0"/>
              <a:buNone/>
            </a:pPr>
            <a:endParaRPr lang="ru-RU" sz="1400" b="1" dirty="0">
              <a:solidFill>
                <a:srgbClr val="000000"/>
              </a:solidFill>
              <a:ea typeface="Calibri"/>
            </a:endParaRP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 flipH="1">
            <a:off x="219080" y="4212741"/>
            <a:ext cx="3168352" cy="230425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rgbClr val="669900"/>
            </a:solidFill>
            <a:prstDash val="sysDash"/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buClr>
                <a:srgbClr val="72A0FF"/>
              </a:buClr>
              <a:buFont typeface="Arial" pitchFamily="34" charset="0"/>
              <a:buNone/>
            </a:pPr>
            <a:endParaRPr lang="ru-RU" sz="1600" b="1" dirty="0">
              <a:solidFill>
                <a:srgbClr val="000000"/>
              </a:solidFill>
              <a:ea typeface="Calibri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564904"/>
            <a:ext cx="7493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665" y="4877506"/>
            <a:ext cx="7493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971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792088"/>
          </a:xfrm>
          <a:gradFill flip="none" rotWithShape="1">
            <a:gsLst>
              <a:gs pos="0">
                <a:srgbClr val="DDEBCF"/>
              </a:gs>
              <a:gs pos="33000">
                <a:srgbClr val="9CB86E"/>
              </a:gs>
              <a:gs pos="100000">
                <a:srgbClr val="156B13"/>
              </a:gs>
            </a:gsLst>
            <a:lin ang="2700000" scaled="1"/>
            <a:tileRect/>
          </a:gra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/>
          </a:bodyPr>
          <a:lstStyle/>
          <a:p>
            <a:pPr algn="ctr"/>
            <a:r>
              <a:rPr lang="uk-UA" sz="2000" b="1" dirty="0" smtClean="0">
                <a:latin typeface="Times New Roman"/>
                <a:ea typeface="Calibri"/>
              </a:rPr>
              <a:t>ФОРМИ  </a:t>
            </a:r>
            <a:br>
              <a:rPr lang="uk-UA" sz="2000" b="1" dirty="0" smtClean="0">
                <a:latin typeface="Times New Roman"/>
                <a:ea typeface="Calibri"/>
              </a:rPr>
            </a:br>
            <a:r>
              <a:rPr lang="uk-UA" sz="2000" b="1" dirty="0" smtClean="0">
                <a:latin typeface="Times New Roman"/>
                <a:ea typeface="Calibri"/>
              </a:rPr>
              <a:t>ПРЕДМЕТА ЗАВДАННЯ З НАДАННЯ ВПЕВНЕНОСТІ</a:t>
            </a:r>
            <a:endParaRPr lang="ru-RU" sz="2000" b="1" dirty="0"/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827584" y="4173612"/>
            <a:ext cx="8064896" cy="65518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rgbClr val="669900"/>
            </a:solidFill>
            <a:prstDash val="solid"/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72A0FF"/>
              </a:buClr>
              <a:buNone/>
            </a:pPr>
            <a:r>
              <a:rPr lang="ru-RU" sz="1600" b="1" dirty="0" err="1">
                <a:solidFill>
                  <a:srgbClr val="7030A0"/>
                </a:solidFill>
                <a:ea typeface="Calibri"/>
              </a:rPr>
              <a:t>Фізичні</a:t>
            </a:r>
            <a:r>
              <a:rPr lang="ru-RU" sz="1600" b="1" dirty="0">
                <a:solidFill>
                  <a:srgbClr val="7030A0"/>
                </a:solidFill>
                <a:ea typeface="Calibri"/>
              </a:rPr>
              <a:t> </a:t>
            </a:r>
            <a:r>
              <a:rPr lang="ru-RU" sz="1600" b="1" dirty="0" smtClean="0">
                <a:solidFill>
                  <a:srgbClr val="7030A0"/>
                </a:solidFill>
                <a:ea typeface="Calibri"/>
              </a:rPr>
              <a:t>характеристики</a:t>
            </a:r>
            <a:r>
              <a:rPr lang="ru-RU" sz="1600" b="1" dirty="0">
                <a:solidFill>
                  <a:schemeClr val="tx1"/>
                </a:solidFill>
                <a:ea typeface="Calibri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ea typeface="Calibri"/>
              </a:rPr>
              <a:t>-  для </a:t>
            </a:r>
            <a:r>
              <a:rPr lang="ru-RU" sz="1600" b="1" dirty="0" err="1">
                <a:solidFill>
                  <a:schemeClr val="tx1"/>
                </a:solidFill>
                <a:ea typeface="Calibri"/>
              </a:rPr>
              <a:t>яких</a:t>
            </a:r>
            <a:r>
              <a:rPr lang="ru-RU" sz="1600" b="1" dirty="0">
                <a:solidFill>
                  <a:schemeClr val="tx1"/>
                </a:solidFill>
                <a:ea typeface="Calibri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ea typeface="Calibri"/>
              </a:rPr>
              <a:t>інформацією</a:t>
            </a:r>
            <a:r>
              <a:rPr lang="ru-RU" sz="1600" b="1" dirty="0">
                <a:solidFill>
                  <a:schemeClr val="tx1"/>
                </a:solidFill>
                <a:ea typeface="Calibri"/>
              </a:rPr>
              <a:t> з предмета </a:t>
            </a:r>
            <a:r>
              <a:rPr lang="ru-RU" sz="1600" b="1" dirty="0" err="1">
                <a:solidFill>
                  <a:schemeClr val="tx1"/>
                </a:solidFill>
                <a:ea typeface="Calibri"/>
              </a:rPr>
              <a:t>може</a:t>
            </a:r>
            <a:r>
              <a:rPr lang="ru-RU" sz="1600" b="1" dirty="0">
                <a:solidFill>
                  <a:schemeClr val="tx1"/>
                </a:solidFill>
                <a:ea typeface="Calibri"/>
              </a:rPr>
              <a:t> бути документ </a:t>
            </a:r>
            <a:r>
              <a:rPr lang="ru-RU" sz="1600" b="1" dirty="0" err="1">
                <a:solidFill>
                  <a:schemeClr val="tx1"/>
                </a:solidFill>
                <a:ea typeface="Calibri"/>
              </a:rPr>
              <a:t>із</a:t>
            </a:r>
            <a:r>
              <a:rPr lang="ru-RU" sz="1600" b="1" dirty="0">
                <a:solidFill>
                  <a:schemeClr val="tx1"/>
                </a:solidFill>
                <a:ea typeface="Calibri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ea typeface="Calibri"/>
              </a:rPr>
              <a:t>специфікацією</a:t>
            </a:r>
            <a:r>
              <a:rPr lang="ru-RU" sz="1600" b="1" dirty="0" smtClean="0">
                <a:solidFill>
                  <a:schemeClr val="tx1"/>
                </a:solidFill>
                <a:ea typeface="Calibri"/>
              </a:rPr>
              <a:t> (</a:t>
            </a:r>
            <a:r>
              <a:rPr lang="ru-RU" sz="1600" b="1" dirty="0" err="1" smtClean="0">
                <a:solidFill>
                  <a:srgbClr val="000000"/>
                </a:solidFill>
                <a:ea typeface="Calibri"/>
              </a:rPr>
              <a:t>потужність</a:t>
            </a:r>
            <a:r>
              <a:rPr lang="ru-RU" sz="1600" b="1" dirty="0" smtClean="0">
                <a:solidFill>
                  <a:srgbClr val="000000"/>
                </a:solidFill>
                <a:ea typeface="Calibri"/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  <a:ea typeface="Calibri"/>
              </a:rPr>
              <a:t>обладнання</a:t>
            </a:r>
            <a:r>
              <a:rPr lang="ru-RU" sz="1600" b="1" dirty="0" smtClean="0">
                <a:solidFill>
                  <a:schemeClr val="tx1"/>
                </a:solidFill>
                <a:ea typeface="Calibri"/>
              </a:rPr>
              <a:t>).</a:t>
            </a:r>
            <a:endParaRPr lang="ru-RU" sz="1600" b="1" dirty="0">
              <a:solidFill>
                <a:schemeClr val="tx1"/>
              </a:solidFill>
              <a:ea typeface="Calibri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37" y="3429000"/>
            <a:ext cx="487363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827584" y="5013176"/>
            <a:ext cx="8064896" cy="72008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rgbClr val="669900"/>
            </a:solidFill>
            <a:prstDash val="solid"/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72A0FF"/>
              </a:buClr>
              <a:buNone/>
            </a:pPr>
            <a:r>
              <a:rPr lang="ru-RU" sz="1600" b="1" dirty="0" err="1">
                <a:solidFill>
                  <a:srgbClr val="7030A0"/>
                </a:solidFill>
                <a:ea typeface="Calibri"/>
              </a:rPr>
              <a:t>С</a:t>
            </a:r>
            <a:r>
              <a:rPr lang="ru-RU" sz="1600" b="1" dirty="0" err="1" smtClean="0">
                <a:solidFill>
                  <a:srgbClr val="7030A0"/>
                </a:solidFill>
                <a:ea typeface="Calibri"/>
              </a:rPr>
              <a:t>истеми</a:t>
            </a:r>
            <a:r>
              <a:rPr lang="ru-RU" sz="1600" b="1" dirty="0" smtClean="0">
                <a:solidFill>
                  <a:srgbClr val="7030A0"/>
                </a:solidFill>
                <a:ea typeface="Calibri"/>
              </a:rPr>
              <a:t> </a:t>
            </a:r>
            <a:r>
              <a:rPr lang="ru-RU" sz="1600" b="1" dirty="0">
                <a:solidFill>
                  <a:srgbClr val="7030A0"/>
                </a:solidFill>
                <a:ea typeface="Calibri"/>
              </a:rPr>
              <a:t>та </a:t>
            </a:r>
            <a:r>
              <a:rPr lang="ru-RU" sz="1600" b="1" dirty="0" err="1">
                <a:solidFill>
                  <a:srgbClr val="7030A0"/>
                </a:solidFill>
                <a:ea typeface="Calibri"/>
              </a:rPr>
              <a:t>процеси</a:t>
            </a:r>
            <a:r>
              <a:rPr lang="ru-RU" sz="1600" b="1" dirty="0">
                <a:solidFill>
                  <a:srgbClr val="7030A0"/>
                </a:solidFill>
                <a:ea typeface="Calibri"/>
              </a:rPr>
              <a:t> </a:t>
            </a:r>
            <a:r>
              <a:rPr lang="ru-RU" sz="1600" b="1" dirty="0" smtClean="0">
                <a:solidFill>
                  <a:srgbClr val="7030A0"/>
                </a:solidFill>
                <a:ea typeface="Calibri"/>
              </a:rPr>
              <a:t>- </a:t>
            </a:r>
            <a:r>
              <a:rPr lang="ru-RU" sz="1600" b="1" dirty="0" smtClean="0">
                <a:solidFill>
                  <a:schemeClr val="tx1"/>
                </a:solidFill>
                <a:ea typeface="Calibri"/>
              </a:rPr>
              <a:t>для </a:t>
            </a:r>
            <a:r>
              <a:rPr lang="ru-RU" sz="1600" b="1" dirty="0" err="1">
                <a:solidFill>
                  <a:schemeClr val="tx1"/>
                </a:solidFill>
                <a:ea typeface="Calibri"/>
              </a:rPr>
              <a:t>яких</a:t>
            </a:r>
            <a:r>
              <a:rPr lang="ru-RU" sz="1600" b="1" dirty="0">
                <a:solidFill>
                  <a:schemeClr val="tx1"/>
                </a:solidFill>
                <a:ea typeface="Calibri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ea typeface="Calibri"/>
              </a:rPr>
              <a:t>інформацією</a:t>
            </a:r>
            <a:r>
              <a:rPr lang="ru-RU" sz="1600" b="1" dirty="0">
                <a:solidFill>
                  <a:schemeClr val="tx1"/>
                </a:solidFill>
                <a:ea typeface="Calibri"/>
              </a:rPr>
              <a:t> з предмета </a:t>
            </a:r>
            <a:r>
              <a:rPr lang="ru-RU" sz="1600" b="1" dirty="0" err="1">
                <a:solidFill>
                  <a:schemeClr val="tx1"/>
                </a:solidFill>
                <a:ea typeface="Calibri"/>
              </a:rPr>
              <a:t>може</a:t>
            </a:r>
            <a:r>
              <a:rPr lang="ru-RU" sz="1600" b="1" dirty="0">
                <a:solidFill>
                  <a:schemeClr val="tx1"/>
                </a:solidFill>
                <a:ea typeface="Calibri"/>
              </a:rPr>
              <a:t> бути </a:t>
            </a:r>
            <a:r>
              <a:rPr lang="ru-RU" sz="1600" b="1" dirty="0" err="1">
                <a:solidFill>
                  <a:schemeClr val="tx1"/>
                </a:solidFill>
                <a:ea typeface="Calibri"/>
              </a:rPr>
              <a:t>твердження</a:t>
            </a:r>
            <a:r>
              <a:rPr lang="ru-RU" sz="1600" b="1" dirty="0">
                <a:solidFill>
                  <a:schemeClr val="tx1"/>
                </a:solidFill>
                <a:ea typeface="Calibri"/>
              </a:rPr>
              <a:t> з </a:t>
            </a:r>
            <a:r>
              <a:rPr lang="ru-RU" sz="1600" b="1" dirty="0" err="1" smtClean="0">
                <a:solidFill>
                  <a:schemeClr val="tx1"/>
                </a:solidFill>
                <a:ea typeface="Calibri"/>
              </a:rPr>
              <a:t>їх</a:t>
            </a:r>
            <a:r>
              <a:rPr lang="ru-RU" sz="1600" b="1" dirty="0" smtClean="0">
                <a:solidFill>
                  <a:schemeClr val="tx1"/>
                </a:solidFill>
                <a:ea typeface="Calibri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ea typeface="Calibri"/>
              </a:rPr>
              <a:t>ефективності</a:t>
            </a:r>
            <a:r>
              <a:rPr lang="ru-RU" sz="1600" b="1" dirty="0" smtClean="0">
                <a:solidFill>
                  <a:schemeClr val="tx1"/>
                </a:solidFill>
                <a:ea typeface="Calibri"/>
              </a:rPr>
              <a:t> (</a:t>
            </a:r>
            <a:r>
              <a:rPr lang="ru-RU" sz="1600" b="1" dirty="0" smtClean="0">
                <a:solidFill>
                  <a:srgbClr val="000000"/>
                </a:solidFill>
                <a:ea typeface="Calibri"/>
              </a:rPr>
              <a:t>система </a:t>
            </a:r>
            <a:r>
              <a:rPr lang="ru-RU" sz="1600" b="1" dirty="0" err="1">
                <a:solidFill>
                  <a:srgbClr val="000000"/>
                </a:solidFill>
                <a:ea typeface="Calibri"/>
              </a:rPr>
              <a:t>внутрішнього</a:t>
            </a:r>
            <a:r>
              <a:rPr lang="ru-RU" sz="1600" b="1" dirty="0">
                <a:solidFill>
                  <a:srgbClr val="000000"/>
                </a:solidFill>
                <a:ea typeface="Calibri"/>
              </a:rPr>
              <a:t> контролю </a:t>
            </a:r>
            <a:r>
              <a:rPr lang="ru-RU" sz="1600" b="1" dirty="0" err="1">
                <a:solidFill>
                  <a:srgbClr val="000000"/>
                </a:solidFill>
                <a:ea typeface="Calibri"/>
              </a:rPr>
              <a:t>підприємства</a:t>
            </a:r>
            <a:r>
              <a:rPr lang="ru-RU" sz="1600" b="1" dirty="0">
                <a:solidFill>
                  <a:srgbClr val="000000"/>
                </a:solidFill>
                <a:ea typeface="Calibri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ea typeface="Calibri"/>
              </a:rPr>
              <a:t>або</a:t>
            </a:r>
            <a:r>
              <a:rPr lang="ru-RU" sz="1600" b="1" dirty="0">
                <a:solidFill>
                  <a:srgbClr val="000000"/>
                </a:solidFill>
                <a:ea typeface="Calibri"/>
              </a:rPr>
              <a:t> система </a:t>
            </a:r>
            <a:r>
              <a:rPr lang="ru-RU" sz="1600" b="1" dirty="0" err="1">
                <a:solidFill>
                  <a:srgbClr val="000000"/>
                </a:solidFill>
                <a:ea typeface="Calibri"/>
              </a:rPr>
              <a:t>інформаційних</a:t>
            </a:r>
            <a:r>
              <a:rPr lang="ru-RU" sz="1600" b="1" dirty="0">
                <a:solidFill>
                  <a:srgbClr val="000000"/>
                </a:solidFill>
                <a:ea typeface="Calibri"/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  <a:ea typeface="Calibri"/>
              </a:rPr>
              <a:t>технологій</a:t>
            </a:r>
            <a:r>
              <a:rPr lang="ru-RU" sz="1600" b="1" dirty="0" smtClean="0">
                <a:solidFill>
                  <a:schemeClr val="tx1"/>
                </a:solidFill>
                <a:ea typeface="Calibri"/>
              </a:rPr>
              <a:t>). </a:t>
            </a:r>
            <a:endParaRPr lang="ru-RU" sz="1600" b="1" dirty="0">
              <a:solidFill>
                <a:schemeClr val="tx1"/>
              </a:solidFill>
              <a:ea typeface="Calibri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86" y="6043404"/>
            <a:ext cx="487363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827584" y="5877271"/>
            <a:ext cx="8064896" cy="8450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rgbClr val="669900"/>
            </a:solidFill>
            <a:prstDash val="solid"/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buClr>
                <a:srgbClr val="72A0FF"/>
              </a:buClr>
              <a:buNone/>
            </a:pPr>
            <a:r>
              <a:rPr lang="ru-RU" sz="1600" b="1" dirty="0" err="1">
                <a:solidFill>
                  <a:srgbClr val="7030A0"/>
                </a:solidFill>
                <a:ea typeface="Calibri"/>
              </a:rPr>
              <a:t>Поведінка</a:t>
            </a:r>
            <a:r>
              <a:rPr lang="ru-RU" sz="1600" b="1" dirty="0" smtClean="0">
                <a:solidFill>
                  <a:schemeClr val="tx1"/>
                </a:solidFill>
                <a:ea typeface="Calibri"/>
              </a:rPr>
              <a:t> - для </a:t>
            </a:r>
            <a:r>
              <a:rPr lang="ru-RU" sz="1600" b="1" dirty="0" err="1">
                <a:solidFill>
                  <a:schemeClr val="tx1"/>
                </a:solidFill>
                <a:ea typeface="Calibri"/>
              </a:rPr>
              <a:t>якої</a:t>
            </a:r>
            <a:r>
              <a:rPr lang="ru-RU" sz="1600" b="1" dirty="0">
                <a:solidFill>
                  <a:schemeClr val="tx1"/>
                </a:solidFill>
                <a:ea typeface="Calibri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ea typeface="Calibri"/>
              </a:rPr>
              <a:t>інформацією</a:t>
            </a:r>
            <a:r>
              <a:rPr lang="ru-RU" sz="1600" b="1" dirty="0">
                <a:solidFill>
                  <a:schemeClr val="tx1"/>
                </a:solidFill>
                <a:ea typeface="Calibri"/>
              </a:rPr>
              <a:t> з предмета </a:t>
            </a:r>
            <a:r>
              <a:rPr lang="ru-RU" sz="1600" b="1" dirty="0" err="1">
                <a:solidFill>
                  <a:schemeClr val="tx1"/>
                </a:solidFill>
                <a:ea typeface="Calibri"/>
              </a:rPr>
              <a:t>може</a:t>
            </a:r>
            <a:r>
              <a:rPr lang="ru-RU" sz="1600" b="1" dirty="0">
                <a:solidFill>
                  <a:schemeClr val="tx1"/>
                </a:solidFill>
                <a:ea typeface="Calibri"/>
              </a:rPr>
              <a:t> бути </a:t>
            </a:r>
            <a:r>
              <a:rPr lang="ru-RU" sz="1600" b="1" dirty="0" err="1">
                <a:solidFill>
                  <a:schemeClr val="tx1"/>
                </a:solidFill>
                <a:ea typeface="Calibri"/>
              </a:rPr>
              <a:t>звіт</a:t>
            </a:r>
            <a:r>
              <a:rPr lang="ru-RU" sz="1600" b="1" dirty="0">
                <a:solidFill>
                  <a:schemeClr val="tx1"/>
                </a:solidFill>
                <a:ea typeface="Calibri"/>
              </a:rPr>
              <a:t> про </a:t>
            </a:r>
            <a:r>
              <a:rPr lang="ru-RU" sz="1600" b="1" dirty="0" err="1">
                <a:solidFill>
                  <a:schemeClr val="tx1"/>
                </a:solidFill>
                <a:ea typeface="Calibri"/>
              </a:rPr>
              <a:t>відповідність</a:t>
            </a:r>
            <a:r>
              <a:rPr lang="ru-RU" sz="1600" b="1" dirty="0">
                <a:solidFill>
                  <a:schemeClr val="tx1"/>
                </a:solidFill>
                <a:ea typeface="Calibri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ea typeface="Calibri"/>
              </a:rPr>
              <a:t>або</a:t>
            </a:r>
            <a:r>
              <a:rPr lang="ru-RU" sz="1600" b="1" dirty="0">
                <a:solidFill>
                  <a:schemeClr val="tx1"/>
                </a:solidFill>
                <a:ea typeface="Calibri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ea typeface="Calibri"/>
              </a:rPr>
              <a:t>звіт</a:t>
            </a:r>
            <a:r>
              <a:rPr lang="ru-RU" sz="1600" b="1" dirty="0">
                <a:solidFill>
                  <a:schemeClr val="tx1"/>
                </a:solidFill>
                <a:ea typeface="Calibri"/>
              </a:rPr>
              <a:t> про </a:t>
            </a:r>
            <a:r>
              <a:rPr lang="ru-RU" sz="1600" b="1" dirty="0" err="1" smtClean="0">
                <a:solidFill>
                  <a:schemeClr val="tx1"/>
                </a:solidFill>
                <a:ea typeface="Calibri"/>
              </a:rPr>
              <a:t>ефективність</a:t>
            </a:r>
            <a:r>
              <a:rPr lang="ru-RU" sz="1600" b="1" dirty="0">
                <a:solidFill>
                  <a:srgbClr val="000000"/>
                </a:solidFill>
                <a:ea typeface="Calibri"/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ea typeface="Calibri"/>
              </a:rPr>
              <a:t>(</a:t>
            </a:r>
            <a:r>
              <a:rPr lang="ru-RU" sz="1600" b="1" dirty="0" err="1" smtClean="0">
                <a:solidFill>
                  <a:srgbClr val="000000"/>
                </a:solidFill>
                <a:ea typeface="Calibri"/>
              </a:rPr>
              <a:t>корпоративне</a:t>
            </a:r>
            <a:r>
              <a:rPr lang="ru-RU" sz="1600" b="1" dirty="0" smtClean="0">
                <a:solidFill>
                  <a:srgbClr val="000000"/>
                </a:solidFill>
                <a:ea typeface="Calibri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ea typeface="Calibri"/>
              </a:rPr>
              <a:t>управління</a:t>
            </a:r>
            <a:r>
              <a:rPr lang="ru-RU" sz="1600" b="1" dirty="0">
                <a:solidFill>
                  <a:srgbClr val="000000"/>
                </a:solidFill>
                <a:ea typeface="Calibri"/>
              </a:rPr>
              <a:t>, </a:t>
            </a:r>
            <a:r>
              <a:rPr lang="ru-RU" sz="1600" b="1" dirty="0" err="1">
                <a:solidFill>
                  <a:srgbClr val="000000"/>
                </a:solidFill>
                <a:ea typeface="Calibri"/>
              </a:rPr>
              <a:t>відповідність</a:t>
            </a:r>
            <a:r>
              <a:rPr lang="ru-RU" sz="1600" b="1" dirty="0">
                <a:solidFill>
                  <a:srgbClr val="000000"/>
                </a:solidFill>
                <a:ea typeface="Calibri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ea typeface="Calibri"/>
              </a:rPr>
              <a:t>законодавству</a:t>
            </a:r>
            <a:r>
              <a:rPr lang="ru-RU" sz="1600" b="1" dirty="0">
                <a:solidFill>
                  <a:srgbClr val="000000"/>
                </a:solidFill>
                <a:ea typeface="Calibri"/>
              </a:rPr>
              <a:t>, </a:t>
            </a:r>
            <a:r>
              <a:rPr lang="ru-RU" sz="1600" b="1" dirty="0" err="1">
                <a:solidFill>
                  <a:srgbClr val="000000"/>
                </a:solidFill>
                <a:ea typeface="Calibri"/>
              </a:rPr>
              <a:t>управління</a:t>
            </a:r>
            <a:r>
              <a:rPr lang="ru-RU" sz="1600" b="1" dirty="0">
                <a:solidFill>
                  <a:srgbClr val="000000"/>
                </a:solidFill>
                <a:ea typeface="Calibri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ea typeface="Calibri"/>
              </a:rPr>
              <a:t>людськими</a:t>
            </a:r>
            <a:r>
              <a:rPr lang="ru-RU" sz="1600" b="1" dirty="0">
                <a:solidFill>
                  <a:srgbClr val="000000"/>
                </a:solidFill>
                <a:ea typeface="Calibri"/>
              </a:rPr>
              <a:t> ресурсами</a:t>
            </a:r>
            <a:r>
              <a:rPr lang="ru-RU" sz="1600" b="1" dirty="0" smtClean="0">
                <a:solidFill>
                  <a:srgbClr val="000000"/>
                </a:solidFill>
                <a:ea typeface="Calibri"/>
              </a:rPr>
              <a:t>).</a:t>
            </a:r>
            <a:endParaRPr lang="ru-RU" sz="1600" b="1" dirty="0">
              <a:solidFill>
                <a:schemeClr val="tx1"/>
              </a:solidFill>
              <a:ea typeface="Calibri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84" y="4244824"/>
            <a:ext cx="487363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1052736"/>
            <a:ext cx="7992888" cy="9530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1600" b="1" dirty="0">
                <a:solidFill>
                  <a:srgbClr val="7030A0"/>
                </a:solidFill>
                <a:ea typeface="Calibri"/>
              </a:rPr>
              <a:t>Історичні фінансові показники </a:t>
            </a:r>
            <a:r>
              <a:rPr lang="uk-UA" sz="1600" b="1" dirty="0" smtClean="0">
                <a:solidFill>
                  <a:schemeClr val="tx1"/>
                </a:solidFill>
                <a:ea typeface="Calibri"/>
              </a:rPr>
              <a:t>- для </a:t>
            </a:r>
            <a:r>
              <a:rPr lang="uk-UA" sz="1600" b="1" dirty="0">
                <a:solidFill>
                  <a:schemeClr val="tx1"/>
                </a:solidFill>
                <a:ea typeface="Calibri"/>
              </a:rPr>
              <a:t>яких інформацією з предмета завдання може бути визнання, вимірювання, подання й розкриття, наведені у фінансовій </a:t>
            </a:r>
            <a:r>
              <a:rPr lang="uk-UA" sz="1600" b="1" dirty="0" smtClean="0">
                <a:solidFill>
                  <a:schemeClr val="tx1"/>
                </a:solidFill>
                <a:ea typeface="Calibri"/>
              </a:rPr>
              <a:t>звітності (</a:t>
            </a:r>
            <a:r>
              <a:rPr lang="uk-UA" sz="1600" b="1" dirty="0">
                <a:solidFill>
                  <a:srgbClr val="000000"/>
                </a:solidFill>
                <a:ea typeface="Calibri"/>
              </a:rPr>
              <a:t>історичний фінансовий </a:t>
            </a:r>
            <a:r>
              <a:rPr lang="uk-UA" sz="1600" b="1" dirty="0" smtClean="0">
                <a:solidFill>
                  <a:srgbClr val="000000"/>
                </a:solidFill>
                <a:ea typeface="Calibri"/>
              </a:rPr>
              <a:t>стан та фінансовий результат; грошові </a:t>
            </a:r>
            <a:r>
              <a:rPr lang="uk-UA" sz="1600" b="1" dirty="0">
                <a:solidFill>
                  <a:srgbClr val="000000"/>
                </a:solidFill>
                <a:ea typeface="Calibri"/>
              </a:rPr>
              <a:t>потоки</a:t>
            </a:r>
            <a:r>
              <a:rPr lang="uk-UA" sz="1600" b="1" dirty="0" smtClean="0">
                <a:solidFill>
                  <a:srgbClr val="000000"/>
                </a:solidFill>
                <a:ea typeface="Calibri"/>
              </a:rPr>
              <a:t>).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3068960"/>
            <a:ext cx="8064896" cy="10081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1600" b="1" dirty="0">
                <a:solidFill>
                  <a:srgbClr val="7030A0"/>
                </a:solidFill>
                <a:ea typeface="Calibri"/>
              </a:rPr>
              <a:t>Майбутні фінансові результати або </a:t>
            </a:r>
            <a:r>
              <a:rPr lang="uk-UA" sz="1600" b="1" dirty="0" smtClean="0">
                <a:solidFill>
                  <a:srgbClr val="7030A0"/>
                </a:solidFill>
                <a:ea typeface="Calibri"/>
              </a:rPr>
              <a:t>умови - </a:t>
            </a:r>
            <a:r>
              <a:rPr lang="uk-UA" sz="1600" b="1" dirty="0" smtClean="0">
                <a:solidFill>
                  <a:schemeClr val="tx1"/>
                </a:solidFill>
                <a:ea typeface="Calibri"/>
              </a:rPr>
              <a:t>для </a:t>
            </a:r>
            <a:r>
              <a:rPr lang="uk-UA" sz="1600" b="1" dirty="0">
                <a:solidFill>
                  <a:schemeClr val="tx1"/>
                </a:solidFill>
                <a:ea typeface="Calibri"/>
              </a:rPr>
              <a:t>яких інформацією з предмета завдання може бути визнання, вимірювання, подання й розкриття, наведені у фінансовому прогнозі чи </a:t>
            </a:r>
            <a:r>
              <a:rPr lang="uk-UA" sz="1600" b="1" dirty="0" smtClean="0">
                <a:solidFill>
                  <a:schemeClr val="tx1"/>
                </a:solidFill>
                <a:ea typeface="Calibri"/>
              </a:rPr>
              <a:t>очікуванні (</a:t>
            </a:r>
            <a:r>
              <a:rPr lang="uk-UA" sz="1600" b="1" dirty="0" smtClean="0">
                <a:solidFill>
                  <a:srgbClr val="000000"/>
                </a:solidFill>
                <a:ea typeface="Calibri"/>
              </a:rPr>
              <a:t>перспективний </a:t>
            </a:r>
            <a:r>
              <a:rPr lang="uk-UA" sz="1600" b="1" dirty="0">
                <a:solidFill>
                  <a:srgbClr val="000000"/>
                </a:solidFill>
                <a:ea typeface="Calibri"/>
              </a:rPr>
              <a:t>фінансовий стан, фінансовий результат та грошові потоки</a:t>
            </a:r>
            <a:r>
              <a:rPr lang="uk-UA" sz="1600" b="1" dirty="0" smtClean="0">
                <a:solidFill>
                  <a:srgbClr val="000000"/>
                </a:solidFill>
                <a:ea typeface="Calibri"/>
              </a:rPr>
              <a:t>).</a:t>
            </a:r>
            <a:endParaRPr lang="ru-RU" sz="1600" b="1" dirty="0">
              <a:solidFill>
                <a:schemeClr val="tx1"/>
              </a:solidFill>
              <a:ea typeface="Calibri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84" y="1237108"/>
            <a:ext cx="487363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84" y="5144619"/>
            <a:ext cx="487363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83" y="2348880"/>
            <a:ext cx="487363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22659" y="2132856"/>
            <a:ext cx="8064896" cy="7920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 err="1">
                <a:solidFill>
                  <a:schemeClr val="tx1"/>
                </a:solidFill>
                <a:ea typeface="Calibri"/>
              </a:rPr>
              <a:t>Нефінансові</a:t>
            </a:r>
            <a:r>
              <a:rPr lang="ru-RU" sz="1600" b="1" dirty="0">
                <a:solidFill>
                  <a:schemeClr val="tx1"/>
                </a:solidFill>
                <a:ea typeface="Calibri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ea typeface="Calibri"/>
              </a:rPr>
              <a:t>результати</a:t>
            </a:r>
            <a:r>
              <a:rPr lang="ru-RU" sz="1600" b="1" dirty="0">
                <a:solidFill>
                  <a:schemeClr val="tx1"/>
                </a:solidFill>
                <a:ea typeface="Calibri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ea typeface="Calibri"/>
              </a:rPr>
              <a:t>або</a:t>
            </a:r>
            <a:r>
              <a:rPr lang="ru-RU" sz="1600" b="1" dirty="0">
                <a:solidFill>
                  <a:schemeClr val="tx1"/>
                </a:solidFill>
                <a:ea typeface="Calibri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ea typeface="Calibri"/>
              </a:rPr>
              <a:t>умови</a:t>
            </a:r>
            <a:r>
              <a:rPr lang="ru-RU" sz="1600" b="1" dirty="0" smtClean="0">
                <a:solidFill>
                  <a:schemeClr val="tx1"/>
                </a:solidFill>
                <a:ea typeface="Calibri"/>
              </a:rPr>
              <a:t> - для </a:t>
            </a:r>
            <a:r>
              <a:rPr lang="ru-RU" sz="1600" b="1" dirty="0" err="1">
                <a:solidFill>
                  <a:schemeClr val="tx1"/>
                </a:solidFill>
                <a:ea typeface="Calibri"/>
              </a:rPr>
              <a:t>яких</a:t>
            </a:r>
            <a:r>
              <a:rPr lang="ru-RU" sz="1600" b="1" dirty="0">
                <a:solidFill>
                  <a:schemeClr val="tx1"/>
                </a:solidFill>
                <a:ea typeface="Calibri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ea typeface="Calibri"/>
              </a:rPr>
              <a:t>інформацією</a:t>
            </a:r>
            <a:r>
              <a:rPr lang="ru-RU" sz="1600" b="1" dirty="0">
                <a:solidFill>
                  <a:schemeClr val="tx1"/>
                </a:solidFill>
                <a:ea typeface="Calibri"/>
              </a:rPr>
              <a:t> з предмета </a:t>
            </a:r>
            <a:r>
              <a:rPr lang="ru-RU" sz="1600" b="1" dirty="0" err="1">
                <a:solidFill>
                  <a:schemeClr val="tx1"/>
                </a:solidFill>
                <a:ea typeface="Calibri"/>
              </a:rPr>
              <a:t>завдання</a:t>
            </a:r>
            <a:r>
              <a:rPr lang="ru-RU" sz="1600" b="1" dirty="0">
                <a:solidFill>
                  <a:schemeClr val="tx1"/>
                </a:solidFill>
                <a:ea typeface="Calibri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ea typeface="Calibri"/>
              </a:rPr>
              <a:t>можуть</a:t>
            </a:r>
            <a:r>
              <a:rPr lang="ru-RU" sz="1600" b="1" dirty="0">
                <a:solidFill>
                  <a:schemeClr val="tx1"/>
                </a:solidFill>
                <a:ea typeface="Calibri"/>
              </a:rPr>
              <a:t> бути </a:t>
            </a:r>
            <a:r>
              <a:rPr lang="ru-RU" sz="1600" b="1" dirty="0" err="1">
                <a:solidFill>
                  <a:schemeClr val="tx1"/>
                </a:solidFill>
                <a:ea typeface="Calibri"/>
              </a:rPr>
              <a:t>ключові</a:t>
            </a:r>
            <a:r>
              <a:rPr lang="ru-RU" sz="1600" b="1" dirty="0">
                <a:solidFill>
                  <a:schemeClr val="tx1"/>
                </a:solidFill>
                <a:ea typeface="Calibri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ea typeface="Calibri"/>
              </a:rPr>
              <a:t>показники</a:t>
            </a:r>
            <a:r>
              <a:rPr lang="ru-RU" sz="1600" b="1" dirty="0">
                <a:solidFill>
                  <a:schemeClr val="tx1"/>
                </a:solidFill>
                <a:ea typeface="Calibri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ea typeface="Calibri"/>
              </a:rPr>
              <a:t>ефективності</a:t>
            </a:r>
            <a:r>
              <a:rPr lang="ru-RU" sz="1600" b="1" dirty="0">
                <a:solidFill>
                  <a:schemeClr val="tx1"/>
                </a:solidFill>
                <a:ea typeface="Calibri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ea typeface="Calibri"/>
              </a:rPr>
              <a:t>(</a:t>
            </a:r>
            <a:r>
              <a:rPr lang="ru-RU" sz="1600" b="1" dirty="0" err="1" smtClean="0">
                <a:solidFill>
                  <a:srgbClr val="000000"/>
                </a:solidFill>
                <a:ea typeface="Calibri"/>
              </a:rPr>
              <a:t>наприклад</a:t>
            </a:r>
            <a:r>
              <a:rPr lang="ru-RU" sz="1600" b="1" dirty="0">
                <a:solidFill>
                  <a:srgbClr val="000000"/>
                </a:solidFill>
                <a:ea typeface="Calibri"/>
              </a:rPr>
              <a:t>, </a:t>
            </a:r>
            <a:r>
              <a:rPr lang="ru-RU" sz="1600" b="1" dirty="0" err="1">
                <a:solidFill>
                  <a:srgbClr val="000000"/>
                </a:solidFill>
                <a:ea typeface="Calibri"/>
              </a:rPr>
              <a:t>виробничі</a:t>
            </a:r>
            <a:r>
              <a:rPr lang="ru-RU" sz="1600" b="1" dirty="0">
                <a:solidFill>
                  <a:srgbClr val="000000"/>
                </a:solidFill>
                <a:ea typeface="Calibri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ea typeface="Calibri"/>
              </a:rPr>
              <a:t>показники</a:t>
            </a:r>
            <a:r>
              <a:rPr lang="ru-RU" sz="1600" b="1" dirty="0">
                <a:solidFill>
                  <a:srgbClr val="000000"/>
                </a:solidFill>
                <a:ea typeface="Calibri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ea typeface="Calibri"/>
              </a:rPr>
              <a:t>суб’єкта</a:t>
            </a:r>
            <a:r>
              <a:rPr lang="ru-RU" sz="1600" b="1" dirty="0">
                <a:solidFill>
                  <a:srgbClr val="000000"/>
                </a:solidFill>
                <a:ea typeface="Calibri"/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  <a:ea typeface="Calibri"/>
              </a:rPr>
              <a:t>господарювання</a:t>
            </a:r>
            <a:r>
              <a:rPr lang="ru-RU" sz="1600" b="1" dirty="0" smtClean="0">
                <a:solidFill>
                  <a:schemeClr val="tx1"/>
                </a:solidFill>
                <a:ea typeface="Calibri"/>
              </a:rPr>
              <a:t>).</a:t>
            </a:r>
            <a:endParaRPr lang="ru-RU" sz="1600" b="1" dirty="0">
              <a:solidFill>
                <a:schemeClr val="tx1"/>
              </a:solidFill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6944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2"/>
          <p:cNvSpPr txBox="1">
            <a:spLocks/>
          </p:cNvSpPr>
          <p:nvPr/>
        </p:nvSpPr>
        <p:spPr>
          <a:xfrm>
            <a:off x="1187624" y="116632"/>
            <a:ext cx="7614582" cy="936104"/>
          </a:xfrm>
          <a:prstGeom prst="rect">
            <a:avLst/>
          </a:prstGeom>
          <a:gradFill flip="none" rotWithShape="1">
            <a:gsLst>
              <a:gs pos="0">
                <a:srgbClr val="669900">
                  <a:tint val="66000"/>
                  <a:satMod val="160000"/>
                </a:srgbClr>
              </a:gs>
              <a:gs pos="50000">
                <a:srgbClr val="669900">
                  <a:tint val="44500"/>
                  <a:satMod val="160000"/>
                </a:srgbClr>
              </a:gs>
              <a:gs pos="100000">
                <a:srgbClr val="669900">
                  <a:tint val="23500"/>
                  <a:satMod val="160000"/>
                </a:srgbClr>
              </a:gs>
            </a:gsLst>
            <a:lin ang="8100000" scaled="1"/>
            <a:tileRect/>
          </a:gradFill>
          <a:ln w="28575">
            <a:solidFill>
              <a:srgbClr val="669900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72A0FF"/>
              </a:buClr>
              <a:buNone/>
            </a:pPr>
            <a:r>
              <a:rPr lang="ru-RU" sz="3200" b="1" dirty="0" err="1">
                <a:solidFill>
                  <a:srgbClr val="000000"/>
                </a:solidFill>
                <a:ea typeface="Times New Roman"/>
              </a:rPr>
              <a:t>Інформація</a:t>
            </a:r>
            <a:r>
              <a:rPr lang="ru-RU" sz="3200" b="1" dirty="0">
                <a:solidFill>
                  <a:srgbClr val="000000"/>
                </a:solidFill>
                <a:ea typeface="Times New Roman"/>
              </a:rPr>
              <a:t>, яка </a:t>
            </a:r>
            <a:r>
              <a:rPr lang="ru-RU" sz="3200" b="1" dirty="0" err="1">
                <a:solidFill>
                  <a:srgbClr val="000000"/>
                </a:solidFill>
                <a:ea typeface="Times New Roman"/>
              </a:rPr>
              <a:t>формує</a:t>
            </a:r>
            <a:r>
              <a:rPr lang="ru-RU" sz="3200" b="1" dirty="0">
                <a:solidFill>
                  <a:srgbClr val="000000"/>
                </a:solidFill>
                <a:ea typeface="Times New Roman"/>
              </a:rPr>
              <a:t> предмет </a:t>
            </a:r>
            <a:r>
              <a:rPr lang="ru-RU" sz="3200" b="1" dirty="0" err="1">
                <a:solidFill>
                  <a:srgbClr val="000000"/>
                </a:solidFill>
                <a:ea typeface="Times New Roman"/>
              </a:rPr>
              <a:t>перевірки</a:t>
            </a:r>
            <a:r>
              <a:rPr lang="ru-RU" sz="3200" b="1" dirty="0">
                <a:solidFill>
                  <a:srgbClr val="000000"/>
                </a:solidFill>
                <a:ea typeface="Times New Roman"/>
              </a:rPr>
              <a:t>, </a:t>
            </a:r>
            <a:r>
              <a:rPr lang="ru-RU" sz="3200" b="1" dirty="0" err="1">
                <a:solidFill>
                  <a:srgbClr val="000000"/>
                </a:solidFill>
                <a:ea typeface="Times New Roman"/>
              </a:rPr>
              <a:t>може</a:t>
            </a:r>
            <a:r>
              <a:rPr lang="ru-RU" sz="3200" b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ea typeface="Times New Roman"/>
              </a:rPr>
              <a:t>бути</a:t>
            </a:r>
            <a:endParaRPr lang="ru-RU" sz="3200" b="1" dirty="0">
              <a:solidFill>
                <a:srgbClr val="C1C1C1"/>
              </a:solidFill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1162522" y="1297928"/>
            <a:ext cx="4536504" cy="40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rgbClr val="669900"/>
            </a:solidFill>
            <a:prstDash val="solid"/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Clr>
                <a:srgbClr val="72A0FF"/>
              </a:buClr>
              <a:buNone/>
            </a:pPr>
            <a:r>
              <a:rPr lang="ru-RU" sz="2600" dirty="0" err="1">
                <a:solidFill>
                  <a:srgbClr val="000000"/>
                </a:solidFill>
                <a:ea typeface="Times New Roman"/>
              </a:rPr>
              <a:t>якісною</a:t>
            </a:r>
            <a:r>
              <a:rPr lang="ru-RU" sz="2600" dirty="0">
                <a:solidFill>
                  <a:srgbClr val="000000"/>
                </a:solidFill>
                <a:ea typeface="Times New Roman"/>
              </a:rPr>
              <a:t>, </a:t>
            </a:r>
            <a:r>
              <a:rPr lang="ru-RU" sz="2600" dirty="0" err="1">
                <a:solidFill>
                  <a:srgbClr val="000000"/>
                </a:solidFill>
                <a:ea typeface="Times New Roman"/>
              </a:rPr>
              <a:t>або</a:t>
            </a:r>
            <a:r>
              <a:rPr lang="ru-RU" sz="26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600" dirty="0" err="1">
                <a:solidFill>
                  <a:srgbClr val="000000"/>
                </a:solidFill>
                <a:ea typeface="Times New Roman"/>
              </a:rPr>
              <a:t>кількісною</a:t>
            </a:r>
            <a:endParaRPr lang="ru-RU" sz="2600" dirty="0">
              <a:solidFill>
                <a:srgbClr val="000000"/>
              </a:solidFill>
              <a:ea typeface="Times New Roman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162522" y="2448751"/>
            <a:ext cx="5047396" cy="40418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rgbClr val="669900"/>
            </a:solidFill>
            <a:prstDash val="solid"/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Clr>
                <a:srgbClr val="72A0FF"/>
              </a:buClr>
              <a:buNone/>
            </a:pPr>
            <a:r>
              <a:rPr lang="ru-RU" sz="2600" dirty="0" err="1">
                <a:solidFill>
                  <a:srgbClr val="000000"/>
                </a:solidFill>
                <a:ea typeface="Times New Roman"/>
              </a:rPr>
              <a:t>об’єктивною</a:t>
            </a:r>
            <a:r>
              <a:rPr lang="ru-RU" sz="26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600" dirty="0" err="1">
                <a:solidFill>
                  <a:srgbClr val="000000"/>
                </a:solidFill>
                <a:ea typeface="Times New Roman"/>
              </a:rPr>
              <a:t>або</a:t>
            </a:r>
            <a:r>
              <a:rPr lang="ru-RU" sz="26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600" dirty="0" err="1">
                <a:solidFill>
                  <a:srgbClr val="000000"/>
                </a:solidFill>
                <a:ea typeface="Times New Roman"/>
              </a:rPr>
              <a:t>суб’єктивною</a:t>
            </a:r>
            <a:endParaRPr lang="ru-RU" sz="2600" dirty="0">
              <a:solidFill>
                <a:srgbClr val="000000"/>
              </a:solidFill>
              <a:ea typeface="Times New Roman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1162522" y="1844824"/>
            <a:ext cx="4831372" cy="46175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rgbClr val="669900"/>
            </a:solidFill>
            <a:prstDash val="solid"/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Clr>
                <a:srgbClr val="72A0FF"/>
              </a:buClr>
              <a:buNone/>
            </a:pPr>
            <a:r>
              <a:rPr lang="ru-RU" sz="2600" dirty="0" err="1">
                <a:solidFill>
                  <a:srgbClr val="000000"/>
                </a:solidFill>
                <a:ea typeface="Times New Roman"/>
              </a:rPr>
              <a:t>історичною</a:t>
            </a:r>
            <a:r>
              <a:rPr lang="ru-RU" sz="26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600" dirty="0" err="1">
                <a:solidFill>
                  <a:srgbClr val="000000"/>
                </a:solidFill>
                <a:ea typeface="Times New Roman"/>
              </a:rPr>
              <a:t>або</a:t>
            </a:r>
            <a:r>
              <a:rPr lang="ru-RU" sz="2600" dirty="0">
                <a:solidFill>
                  <a:srgbClr val="000000"/>
                </a:solidFill>
                <a:ea typeface="Times New Roman"/>
              </a:rPr>
              <a:t> прогнозною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76" y="5402896"/>
            <a:ext cx="271680" cy="285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Объект 2"/>
          <p:cNvSpPr txBox="1">
            <a:spLocks/>
          </p:cNvSpPr>
          <p:nvPr/>
        </p:nvSpPr>
        <p:spPr>
          <a:xfrm>
            <a:off x="1162522" y="3028602"/>
            <a:ext cx="7639684" cy="115591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rgbClr val="669900"/>
            </a:solidFill>
            <a:prstDash val="solid"/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Clr>
                <a:srgbClr val="72A0FF"/>
              </a:buClr>
              <a:buNone/>
            </a:pPr>
            <a:r>
              <a:rPr lang="ru-RU" sz="2600" dirty="0" err="1">
                <a:solidFill>
                  <a:srgbClr val="000000"/>
                </a:solidFill>
                <a:ea typeface="Times New Roman"/>
              </a:rPr>
              <a:t>відноситися</a:t>
            </a:r>
            <a:r>
              <a:rPr lang="ru-RU" sz="2600" dirty="0">
                <a:solidFill>
                  <a:srgbClr val="000000"/>
                </a:solidFill>
                <a:ea typeface="Times New Roman"/>
              </a:rPr>
              <a:t> до </a:t>
            </a:r>
            <a:r>
              <a:rPr lang="ru-RU" sz="2600" dirty="0" err="1">
                <a:solidFill>
                  <a:srgbClr val="000000"/>
                </a:solidFill>
                <a:ea typeface="Times New Roman"/>
              </a:rPr>
              <a:t>певного</a:t>
            </a:r>
            <a:r>
              <a:rPr lang="ru-RU" sz="2600" dirty="0">
                <a:solidFill>
                  <a:srgbClr val="000000"/>
                </a:solidFill>
                <a:ea typeface="Times New Roman"/>
              </a:rPr>
              <a:t> моменту часу (</a:t>
            </a:r>
            <a:r>
              <a:rPr lang="ru-RU" sz="2600" dirty="0" err="1">
                <a:solidFill>
                  <a:srgbClr val="000000"/>
                </a:solidFill>
                <a:ea typeface="Times New Roman"/>
              </a:rPr>
              <a:t>моментні</a:t>
            </a:r>
            <a:r>
              <a:rPr lang="ru-RU" sz="26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600" dirty="0" err="1">
                <a:solidFill>
                  <a:srgbClr val="000000"/>
                </a:solidFill>
                <a:ea typeface="Times New Roman"/>
              </a:rPr>
              <a:t>показники</a:t>
            </a:r>
            <a:r>
              <a:rPr lang="ru-RU" sz="2600" dirty="0">
                <a:solidFill>
                  <a:srgbClr val="000000"/>
                </a:solidFill>
                <a:ea typeface="Times New Roman"/>
              </a:rPr>
              <a:t>), </a:t>
            </a:r>
            <a:r>
              <a:rPr lang="ru-RU" sz="2600" dirty="0" err="1">
                <a:solidFill>
                  <a:srgbClr val="000000"/>
                </a:solidFill>
                <a:ea typeface="Times New Roman"/>
              </a:rPr>
              <a:t>або</a:t>
            </a:r>
            <a:r>
              <a:rPr lang="ru-RU" sz="26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600" dirty="0" err="1">
                <a:solidFill>
                  <a:srgbClr val="000000"/>
                </a:solidFill>
                <a:ea typeface="Times New Roman"/>
              </a:rPr>
              <a:t>покривати</a:t>
            </a:r>
            <a:r>
              <a:rPr lang="ru-RU" sz="26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600" dirty="0" err="1">
                <a:solidFill>
                  <a:srgbClr val="000000"/>
                </a:solidFill>
                <a:ea typeface="Times New Roman"/>
              </a:rPr>
              <a:t>визначений</a:t>
            </a:r>
            <a:r>
              <a:rPr lang="ru-RU" sz="26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600" dirty="0" err="1">
                <a:solidFill>
                  <a:srgbClr val="000000"/>
                </a:solidFill>
                <a:ea typeface="Times New Roman"/>
              </a:rPr>
              <a:t>період</a:t>
            </a:r>
            <a:r>
              <a:rPr lang="ru-RU" sz="2600" dirty="0">
                <a:solidFill>
                  <a:srgbClr val="000000"/>
                </a:solidFill>
                <a:ea typeface="Times New Roman"/>
              </a:rPr>
              <a:t> часу (</a:t>
            </a:r>
            <a:r>
              <a:rPr lang="ru-RU" sz="2600" dirty="0" err="1">
                <a:solidFill>
                  <a:srgbClr val="000000"/>
                </a:solidFill>
                <a:ea typeface="Times New Roman"/>
              </a:rPr>
              <a:t>інтервальні</a:t>
            </a:r>
            <a:r>
              <a:rPr lang="ru-RU" sz="26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600" dirty="0" err="1">
                <a:solidFill>
                  <a:srgbClr val="000000"/>
                </a:solidFill>
                <a:ea typeface="Times New Roman"/>
              </a:rPr>
              <a:t>показники</a:t>
            </a:r>
            <a:r>
              <a:rPr lang="ru-RU" sz="2600" dirty="0">
                <a:solidFill>
                  <a:srgbClr val="000000"/>
                </a:solidFill>
                <a:ea typeface="Times New Roman"/>
              </a:rPr>
              <a:t>)</a:t>
            </a: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309268" y="4441465"/>
            <a:ext cx="6243012" cy="468052"/>
          </a:xfrm>
          <a:prstGeom prst="rect">
            <a:avLst/>
          </a:prstGeom>
          <a:gradFill flip="none" rotWithShape="1">
            <a:gsLst>
              <a:gs pos="0">
                <a:srgbClr val="669900">
                  <a:tint val="66000"/>
                  <a:satMod val="160000"/>
                </a:srgbClr>
              </a:gs>
              <a:gs pos="50000">
                <a:srgbClr val="669900">
                  <a:tint val="44500"/>
                  <a:satMod val="160000"/>
                </a:srgbClr>
              </a:gs>
              <a:gs pos="100000">
                <a:srgbClr val="669900">
                  <a:tint val="23500"/>
                  <a:satMod val="160000"/>
                </a:srgbClr>
              </a:gs>
            </a:gsLst>
            <a:lin ang="8100000" scaled="1"/>
            <a:tileRect/>
          </a:gradFill>
          <a:ln w="28575">
            <a:solidFill>
              <a:srgbClr val="669900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72A0FF"/>
              </a:buClr>
              <a:buNone/>
            </a:pPr>
            <a:r>
              <a:rPr lang="ru-RU" sz="2600" b="1" dirty="0" err="1">
                <a:solidFill>
                  <a:srgbClr val="000000"/>
                </a:solidFill>
                <a:ea typeface="Times New Roman"/>
              </a:rPr>
              <a:t>Ці</a:t>
            </a:r>
            <a:r>
              <a:rPr lang="ru-RU" sz="2600" b="1" dirty="0">
                <a:solidFill>
                  <a:srgbClr val="000000"/>
                </a:solidFill>
                <a:ea typeface="Times New Roman"/>
              </a:rPr>
              <a:t> характеристики </a:t>
            </a:r>
            <a:r>
              <a:rPr lang="ru-RU" sz="2600" b="1" dirty="0" err="1">
                <a:solidFill>
                  <a:srgbClr val="000000"/>
                </a:solidFill>
                <a:ea typeface="Times New Roman"/>
              </a:rPr>
              <a:t>впливають</a:t>
            </a:r>
            <a:r>
              <a:rPr lang="ru-RU" sz="2600" b="1" dirty="0">
                <a:solidFill>
                  <a:srgbClr val="000000"/>
                </a:solidFill>
                <a:ea typeface="Times New Roman"/>
              </a:rPr>
              <a:t> на:</a:t>
            </a:r>
            <a:endParaRPr lang="ru-RU" sz="2600" b="1" dirty="0">
              <a:solidFill>
                <a:srgbClr val="C1C1C1"/>
              </a:solidFill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651630" y="5142353"/>
            <a:ext cx="8150576" cy="80692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rgbClr val="669900"/>
            </a:solidFill>
            <a:prstDash val="sysDot"/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buClr>
                <a:srgbClr val="72A0FF"/>
              </a:buClr>
              <a:buNone/>
            </a:pPr>
            <a:r>
              <a:rPr lang="ru-RU" sz="2600" dirty="0" err="1">
                <a:solidFill>
                  <a:srgbClr val="000000"/>
                </a:solidFill>
                <a:ea typeface="Times New Roman"/>
              </a:rPr>
              <a:t>точність</a:t>
            </a:r>
            <a:r>
              <a:rPr lang="ru-RU" sz="26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600" dirty="0" err="1">
                <a:solidFill>
                  <a:srgbClr val="000000"/>
                </a:solidFill>
                <a:ea typeface="Times New Roman"/>
              </a:rPr>
              <a:t>оцінки</a:t>
            </a:r>
            <a:r>
              <a:rPr lang="ru-RU" sz="26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600" dirty="0" err="1">
                <a:solidFill>
                  <a:srgbClr val="000000"/>
                </a:solidFill>
                <a:ea typeface="Times New Roman"/>
              </a:rPr>
              <a:t>або</a:t>
            </a:r>
            <a:r>
              <a:rPr lang="ru-RU" sz="26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600" dirty="0" err="1">
                <a:solidFill>
                  <a:srgbClr val="000000"/>
                </a:solidFill>
                <a:ea typeface="Times New Roman"/>
              </a:rPr>
              <a:t>вимірювання</a:t>
            </a:r>
            <a:r>
              <a:rPr lang="ru-RU" sz="2600" dirty="0">
                <a:solidFill>
                  <a:srgbClr val="000000"/>
                </a:solidFill>
                <a:ea typeface="Times New Roman"/>
              </a:rPr>
              <a:t> предмета </a:t>
            </a:r>
            <a:r>
              <a:rPr lang="ru-RU" sz="2600" dirty="0" err="1">
                <a:solidFill>
                  <a:srgbClr val="000000"/>
                </a:solidFill>
                <a:ea typeface="Times New Roman"/>
              </a:rPr>
              <a:t>щодо</a:t>
            </a:r>
            <a:r>
              <a:rPr lang="ru-RU" sz="26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600" dirty="0" err="1">
                <a:solidFill>
                  <a:srgbClr val="000000"/>
                </a:solidFill>
                <a:ea typeface="Times New Roman"/>
              </a:rPr>
              <a:t>критеріїв</a:t>
            </a:r>
            <a:endParaRPr lang="ru-RU" sz="2600" dirty="0">
              <a:solidFill>
                <a:srgbClr val="000000"/>
              </a:solidFill>
              <a:ea typeface="Times New Roman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90" y="6145523"/>
            <a:ext cx="271680" cy="285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Объект 2"/>
          <p:cNvSpPr txBox="1">
            <a:spLocks/>
          </p:cNvSpPr>
          <p:nvPr/>
        </p:nvSpPr>
        <p:spPr>
          <a:xfrm>
            <a:off x="651630" y="6053736"/>
            <a:ext cx="8150576" cy="46941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rgbClr val="669900"/>
            </a:solidFill>
            <a:prstDash val="sysDot"/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Clr>
                <a:srgbClr val="72A0FF"/>
              </a:buClr>
              <a:buNone/>
            </a:pPr>
            <a:r>
              <a:rPr lang="ru-RU" sz="2600" dirty="0" err="1">
                <a:solidFill>
                  <a:srgbClr val="000000"/>
                </a:solidFill>
                <a:ea typeface="Times New Roman"/>
              </a:rPr>
              <a:t>переконливість</a:t>
            </a:r>
            <a:r>
              <a:rPr lang="ru-RU" sz="26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600" dirty="0" err="1">
                <a:solidFill>
                  <a:srgbClr val="000000"/>
                </a:solidFill>
                <a:ea typeface="Times New Roman"/>
              </a:rPr>
              <a:t>наявних</a:t>
            </a:r>
            <a:r>
              <a:rPr lang="ru-RU" sz="26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600" dirty="0" err="1">
                <a:solidFill>
                  <a:srgbClr val="000000"/>
                </a:solidFill>
                <a:ea typeface="Times New Roman"/>
              </a:rPr>
              <a:t>доказів</a:t>
            </a:r>
            <a:endParaRPr lang="ru-RU" sz="2600" dirty="0">
              <a:solidFill>
                <a:srgbClr val="000000"/>
              </a:solidFill>
              <a:ea typeface="Times New Roman"/>
            </a:endParaRPr>
          </a:p>
        </p:txBody>
      </p:sp>
      <p:cxnSp>
        <p:nvCxnSpPr>
          <p:cNvPr id="5" name="Прямая соединительная линия 4"/>
          <p:cNvCxnSpPr>
            <a:stCxn id="13" idx="1"/>
          </p:cNvCxnSpPr>
          <p:nvPr/>
        </p:nvCxnSpPr>
        <p:spPr>
          <a:xfrm flipH="1">
            <a:off x="356830" y="584684"/>
            <a:ext cx="83079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6830" y="584684"/>
            <a:ext cx="0" cy="302187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16" idx="1"/>
          </p:cNvCxnSpPr>
          <p:nvPr/>
        </p:nvCxnSpPr>
        <p:spPr>
          <a:xfrm flipH="1">
            <a:off x="356830" y="1499368"/>
            <a:ext cx="80569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12" idx="1"/>
          </p:cNvCxnSpPr>
          <p:nvPr/>
        </p:nvCxnSpPr>
        <p:spPr>
          <a:xfrm flipH="1">
            <a:off x="341916" y="3606560"/>
            <a:ext cx="82060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11" idx="1"/>
          </p:cNvCxnSpPr>
          <p:nvPr/>
        </p:nvCxnSpPr>
        <p:spPr>
          <a:xfrm flipH="1" flipV="1">
            <a:off x="356830" y="2075701"/>
            <a:ext cx="805692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9" idx="1"/>
          </p:cNvCxnSpPr>
          <p:nvPr/>
        </p:nvCxnSpPr>
        <p:spPr>
          <a:xfrm flipH="1" flipV="1">
            <a:off x="341916" y="2650843"/>
            <a:ext cx="820606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768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864096"/>
          </a:xfrm>
          <a:gradFill flip="none" rotWithShape="1">
            <a:gsLst>
              <a:gs pos="0">
                <a:srgbClr val="DDEBCF"/>
              </a:gs>
              <a:gs pos="33000">
                <a:srgbClr val="9CB86E"/>
              </a:gs>
              <a:gs pos="100000">
                <a:srgbClr val="156B13"/>
              </a:gs>
            </a:gsLst>
            <a:lin ang="2700000" scaled="1"/>
            <a:tileRect/>
          </a:gra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/>
          </a:bodyPr>
          <a:lstStyle/>
          <a:p>
            <a:pPr lvl="0" algn="ctr">
              <a:spcBef>
                <a:spcPts val="0"/>
              </a:spcBef>
            </a:pPr>
            <a:r>
              <a:rPr lang="ru-RU" sz="2400" b="1" dirty="0" err="1" smtClean="0">
                <a:solidFill>
                  <a:srgbClr val="000000"/>
                </a:solidFill>
                <a:latin typeface="Times New Roman"/>
                <a:ea typeface="Times New Roman"/>
                <a:cs typeface="+mn-cs"/>
              </a:rPr>
              <a:t>КРИТЕРІЇ</a:t>
            </a:r>
            <a:r>
              <a:rPr lang="ru-RU" sz="2400" b="1" dirty="0" smtClean="0">
                <a:solidFill>
                  <a:srgbClr val="C1C1C1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ru-RU" sz="2400" b="1" dirty="0" smtClean="0">
                <a:solidFill>
                  <a:srgbClr val="C1C1C1"/>
                </a:solidFill>
                <a:latin typeface="Times New Roman"/>
                <a:ea typeface="+mn-ea"/>
                <a:cs typeface="+mn-cs"/>
              </a:rPr>
            </a:br>
            <a:endParaRPr lang="ru-RU" sz="2400" b="1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759577" y="2420888"/>
            <a:ext cx="8168349" cy="86409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72A0FF"/>
              </a:buClr>
              <a:buNone/>
            </a:pPr>
            <a:r>
              <a:rPr lang="ru-RU" sz="1800" b="1" dirty="0" err="1" smtClean="0">
                <a:solidFill>
                  <a:srgbClr val="7030A0"/>
                </a:solidFill>
                <a:ea typeface="Times New Roman"/>
              </a:rPr>
              <a:t>Офіційно</a:t>
            </a:r>
            <a:r>
              <a:rPr lang="ru-RU" sz="1800" b="1" dirty="0" smtClean="0">
                <a:solidFill>
                  <a:srgbClr val="7030A0"/>
                </a:solidFill>
                <a:ea typeface="Times New Roman"/>
              </a:rPr>
              <a:t> </a:t>
            </a:r>
            <a:r>
              <a:rPr lang="ru-RU" sz="1800" b="1" dirty="0" err="1" smtClean="0">
                <a:solidFill>
                  <a:srgbClr val="7030A0"/>
                </a:solidFill>
                <a:ea typeface="Times New Roman"/>
              </a:rPr>
              <a:t>визнаними</a:t>
            </a:r>
            <a:r>
              <a:rPr lang="ru-RU" sz="1800" b="1" dirty="0" smtClean="0">
                <a:solidFill>
                  <a:srgbClr val="7030A0"/>
                </a:solidFill>
                <a:ea typeface="Times New Roman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ea typeface="Times New Roman"/>
              </a:rPr>
              <a:t>- </a:t>
            </a:r>
            <a:r>
              <a:rPr lang="ru-RU" sz="1800" b="1" dirty="0" smtClean="0">
                <a:solidFill>
                  <a:srgbClr val="000000"/>
                </a:solidFill>
                <a:ea typeface="Times New Roman"/>
              </a:rPr>
              <a:t>для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аудиторської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перевірки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фінансових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звітів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критерієм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можуть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виступати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 П(С)БО,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або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 МСФЗ</a:t>
            </a:r>
            <a:endParaRPr lang="ru-RU" sz="1800" b="1" dirty="0">
              <a:solidFill>
                <a:srgbClr val="C1C1C1"/>
              </a:solidFill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2336882" y="1124744"/>
            <a:ext cx="6411582" cy="1068710"/>
          </a:xfrm>
          <a:prstGeom prst="rect">
            <a:avLst/>
          </a:prstGeom>
          <a:gradFill flip="none" rotWithShape="1">
            <a:gsLst>
              <a:gs pos="0">
                <a:srgbClr val="669900">
                  <a:tint val="66000"/>
                  <a:satMod val="160000"/>
                </a:srgbClr>
              </a:gs>
              <a:gs pos="50000">
                <a:srgbClr val="669900">
                  <a:tint val="44500"/>
                  <a:satMod val="160000"/>
                </a:srgbClr>
              </a:gs>
              <a:gs pos="100000">
                <a:srgbClr val="669900">
                  <a:tint val="23500"/>
                  <a:satMod val="160000"/>
                </a:srgbClr>
              </a:gs>
            </a:gsLst>
            <a:lin ang="8100000" scaled="1"/>
            <a:tileRect/>
          </a:gradFill>
          <a:ln w="28575">
            <a:solidFill>
              <a:srgbClr val="669900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spcBef>
                <a:spcPts val="0"/>
              </a:spcBef>
              <a:buClr>
                <a:srgbClr val="72A0FF"/>
              </a:buClr>
              <a:buNone/>
            </a:pP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це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800" b="1" dirty="0" err="1" smtClean="0">
                <a:solidFill>
                  <a:srgbClr val="000000"/>
                </a:solidFill>
                <a:ea typeface="Times New Roman"/>
              </a:rPr>
              <a:t>еталони</a:t>
            </a:r>
            <a:r>
              <a:rPr lang="ru-RU" sz="1800" b="1" dirty="0" smtClean="0">
                <a:solidFill>
                  <a:srgbClr val="000000"/>
                </a:solidFill>
                <a:ea typeface="Times New Roman"/>
              </a:rPr>
              <a:t>, </a:t>
            </a:r>
            <a:r>
              <a:rPr lang="ru-RU" sz="1800" b="1" dirty="0" err="1" smtClean="0">
                <a:solidFill>
                  <a:srgbClr val="000000"/>
                </a:solidFill>
                <a:ea typeface="Times New Roman"/>
              </a:rPr>
              <a:t>контрольні</a:t>
            </a:r>
            <a:r>
              <a:rPr lang="ru-RU" sz="1800" b="1" dirty="0" smtClean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показники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,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що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використовуються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 для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оцінки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або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вимірювання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 предмета,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включно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 з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показниками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, там де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це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прийнятно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,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подання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 та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розкриття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:</a:t>
            </a:r>
            <a:endParaRPr lang="ru-RU" sz="1800" b="1" dirty="0">
              <a:solidFill>
                <a:srgbClr val="C1C1C1"/>
              </a:solidFill>
              <a:ea typeface="Times New Roman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759577" y="3501007"/>
            <a:ext cx="8236356" cy="1468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72A0FF"/>
              </a:buClr>
              <a:buNone/>
            </a:pPr>
            <a:r>
              <a:rPr lang="ru-RU" sz="1800" b="1" dirty="0" err="1" smtClean="0">
                <a:solidFill>
                  <a:srgbClr val="7030A0"/>
                </a:solidFill>
                <a:ea typeface="Times New Roman"/>
              </a:rPr>
              <a:t>Ґрунтуватись</a:t>
            </a:r>
            <a:r>
              <a:rPr lang="ru-RU" sz="1800" b="1" dirty="0" smtClean="0">
                <a:solidFill>
                  <a:srgbClr val="7030A0"/>
                </a:solidFill>
                <a:ea typeface="Times New Roman"/>
              </a:rPr>
              <a:t> </a:t>
            </a:r>
            <a:r>
              <a:rPr lang="ru-RU" sz="1800" b="1" dirty="0">
                <a:solidFill>
                  <a:srgbClr val="7030A0"/>
                </a:solidFill>
                <a:ea typeface="Times New Roman"/>
              </a:rPr>
              <a:t>на </a:t>
            </a:r>
            <a:r>
              <a:rPr lang="ru-RU" sz="1800" b="1" dirty="0" err="1">
                <a:solidFill>
                  <a:srgbClr val="7030A0"/>
                </a:solidFill>
                <a:ea typeface="Times New Roman"/>
              </a:rPr>
              <a:t>встановленій</a:t>
            </a:r>
            <a:r>
              <a:rPr lang="ru-RU" sz="1800" b="1" dirty="0">
                <a:solidFill>
                  <a:srgbClr val="7030A0"/>
                </a:solidFill>
                <a:ea typeface="Times New Roman"/>
              </a:rPr>
              <a:t> </a:t>
            </a:r>
            <a:r>
              <a:rPr lang="ru-RU" sz="1800" b="1" dirty="0" err="1">
                <a:solidFill>
                  <a:srgbClr val="7030A0"/>
                </a:solidFill>
                <a:ea typeface="Times New Roman"/>
              </a:rPr>
              <a:t>концептуальній</a:t>
            </a:r>
            <a:r>
              <a:rPr lang="ru-RU" sz="1800" b="1" dirty="0">
                <a:solidFill>
                  <a:srgbClr val="7030A0"/>
                </a:solidFill>
                <a:ea typeface="Times New Roman"/>
              </a:rPr>
              <a:t> </a:t>
            </a:r>
            <a:r>
              <a:rPr lang="ru-RU" sz="1800" b="1" dirty="0" err="1">
                <a:solidFill>
                  <a:srgbClr val="7030A0"/>
                </a:solidFill>
                <a:ea typeface="Times New Roman"/>
              </a:rPr>
              <a:t>основі</a:t>
            </a:r>
            <a:r>
              <a:rPr lang="ru-RU" sz="1800" b="1" dirty="0">
                <a:solidFill>
                  <a:srgbClr val="7030A0"/>
                </a:solidFill>
                <a:ea typeface="Times New Roman"/>
              </a:rPr>
              <a:t> </a:t>
            </a:r>
            <a:r>
              <a:rPr lang="ru-RU" sz="1800" b="1" dirty="0" err="1">
                <a:solidFill>
                  <a:srgbClr val="7030A0"/>
                </a:solidFill>
                <a:ea typeface="Times New Roman"/>
              </a:rPr>
              <a:t>внутрішнього</a:t>
            </a:r>
            <a:r>
              <a:rPr lang="ru-RU" sz="1800" b="1" dirty="0">
                <a:solidFill>
                  <a:srgbClr val="7030A0"/>
                </a:solidFill>
                <a:ea typeface="Times New Roman"/>
              </a:rPr>
              <a:t> контролю </a:t>
            </a:r>
            <a:r>
              <a:rPr lang="ru-RU" sz="1800" b="1" dirty="0" err="1">
                <a:solidFill>
                  <a:srgbClr val="7030A0"/>
                </a:solidFill>
                <a:ea typeface="Times New Roman"/>
              </a:rPr>
              <a:t>або</a:t>
            </a:r>
            <a:r>
              <a:rPr lang="ru-RU" sz="1800" b="1" dirty="0">
                <a:solidFill>
                  <a:srgbClr val="7030A0"/>
                </a:solidFill>
                <a:ea typeface="Times New Roman"/>
              </a:rPr>
              <a:t> </a:t>
            </a:r>
            <a:r>
              <a:rPr lang="ru-RU" sz="1800" b="1" dirty="0" err="1">
                <a:solidFill>
                  <a:srgbClr val="7030A0"/>
                </a:solidFill>
                <a:ea typeface="Times New Roman"/>
              </a:rPr>
              <a:t>меті</a:t>
            </a:r>
            <a:r>
              <a:rPr lang="ru-RU" sz="1800" b="1" dirty="0">
                <a:solidFill>
                  <a:srgbClr val="7030A0"/>
                </a:solidFill>
                <a:ea typeface="Times New Roman"/>
              </a:rPr>
              <a:t> конкретного </a:t>
            </a:r>
            <a:r>
              <a:rPr lang="ru-RU" sz="1800" b="1" dirty="0" err="1">
                <a:solidFill>
                  <a:srgbClr val="7030A0"/>
                </a:solidFill>
                <a:ea typeface="Times New Roman"/>
              </a:rPr>
              <a:t>спеціально</a:t>
            </a:r>
            <a:r>
              <a:rPr lang="ru-RU" sz="1800" b="1" dirty="0">
                <a:solidFill>
                  <a:srgbClr val="7030A0"/>
                </a:solidFill>
                <a:ea typeface="Times New Roman"/>
              </a:rPr>
              <a:t> </a:t>
            </a:r>
            <a:r>
              <a:rPr lang="ru-RU" sz="1800" b="1" dirty="0" err="1">
                <a:solidFill>
                  <a:srgbClr val="7030A0"/>
                </a:solidFill>
                <a:ea typeface="Times New Roman"/>
              </a:rPr>
              <a:t>розробленого</a:t>
            </a:r>
            <a:r>
              <a:rPr lang="ru-RU" sz="1800" b="1" dirty="0">
                <a:solidFill>
                  <a:srgbClr val="7030A0"/>
                </a:solidFill>
                <a:ea typeface="Times New Roman"/>
              </a:rPr>
              <a:t> заходу </a:t>
            </a:r>
            <a:r>
              <a:rPr lang="ru-RU" sz="1800" b="1" dirty="0" smtClean="0">
                <a:solidFill>
                  <a:srgbClr val="7030A0"/>
                </a:solidFill>
                <a:ea typeface="Times New Roman"/>
              </a:rPr>
              <a:t>контролю </a:t>
            </a:r>
            <a:r>
              <a:rPr lang="ru-RU" sz="1800" b="1" dirty="0" smtClean="0">
                <a:solidFill>
                  <a:schemeClr val="tx1"/>
                </a:solidFill>
                <a:ea typeface="Times New Roman"/>
              </a:rPr>
              <a:t>-</a:t>
            </a:r>
            <a:r>
              <a:rPr lang="ru-RU" sz="1800" b="1" dirty="0" err="1">
                <a:solidFill>
                  <a:schemeClr val="tx1"/>
                </a:solidFill>
                <a:ea typeface="Calibri"/>
              </a:rPr>
              <a:t>під</a:t>
            </a:r>
            <a:r>
              <a:rPr lang="ru-RU" sz="1800" b="1" dirty="0">
                <a:solidFill>
                  <a:schemeClr val="tx1"/>
                </a:solidFill>
                <a:ea typeface="Calibri"/>
              </a:rPr>
              <a:t> час </a:t>
            </a:r>
            <a:r>
              <a:rPr lang="ru-RU" sz="1800" b="1" dirty="0" err="1">
                <a:solidFill>
                  <a:schemeClr val="tx1"/>
                </a:solidFill>
                <a:ea typeface="Calibri"/>
              </a:rPr>
              <a:t>підготовки</a:t>
            </a:r>
            <a:r>
              <a:rPr lang="ru-RU" sz="1800" b="1" dirty="0">
                <a:solidFill>
                  <a:schemeClr val="tx1"/>
                </a:solidFill>
                <a:ea typeface="Calibri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ea typeface="Calibri"/>
              </a:rPr>
              <a:t>звіту</a:t>
            </a:r>
            <a:r>
              <a:rPr lang="ru-RU" sz="1800" b="1" dirty="0">
                <a:solidFill>
                  <a:schemeClr val="tx1"/>
                </a:solidFill>
                <a:ea typeface="Calibri"/>
              </a:rPr>
              <a:t> з </a:t>
            </a:r>
            <a:r>
              <a:rPr lang="ru-RU" sz="1800" b="1" dirty="0" err="1">
                <a:solidFill>
                  <a:schemeClr val="tx1"/>
                </a:solidFill>
                <a:ea typeface="Calibri"/>
              </a:rPr>
              <a:t>операційної</a:t>
            </a:r>
            <a:r>
              <a:rPr lang="ru-RU" sz="1800" b="1" dirty="0">
                <a:solidFill>
                  <a:schemeClr val="tx1"/>
                </a:solidFill>
                <a:ea typeface="Calibri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ea typeface="Calibri"/>
              </a:rPr>
              <a:t>ефективності</a:t>
            </a:r>
            <a:r>
              <a:rPr lang="ru-RU" sz="1800" b="1" dirty="0">
                <a:solidFill>
                  <a:schemeClr val="tx1"/>
                </a:solidFill>
                <a:ea typeface="Calibri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ea typeface="Calibri"/>
              </a:rPr>
              <a:t>заходів</a:t>
            </a:r>
            <a:r>
              <a:rPr lang="ru-RU" sz="1800" b="1" dirty="0">
                <a:solidFill>
                  <a:schemeClr val="tx1"/>
                </a:solidFill>
                <a:ea typeface="Calibri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ea typeface="Calibri"/>
              </a:rPr>
              <a:t>внутрішнього</a:t>
            </a:r>
            <a:r>
              <a:rPr lang="ru-RU" sz="1800" b="1" dirty="0">
                <a:solidFill>
                  <a:schemeClr val="tx1"/>
                </a:solidFill>
                <a:ea typeface="Calibri"/>
              </a:rPr>
              <a:t> контролю</a:t>
            </a:r>
            <a:endParaRPr lang="ru-RU" sz="1800" b="1" dirty="0">
              <a:solidFill>
                <a:schemeClr val="tx1"/>
              </a:solidFill>
              <a:ea typeface="Times New Roman"/>
            </a:endParaRPr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212050" y="2540988"/>
            <a:ext cx="360040" cy="288032"/>
          </a:xfrm>
          <a:prstGeom prst="triangl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698435" y="5157192"/>
            <a:ext cx="8297497" cy="122413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72A0FF"/>
              </a:buClr>
              <a:buNone/>
            </a:pPr>
            <a:r>
              <a:rPr lang="ru-RU" sz="1800" b="1" dirty="0" err="1">
                <a:solidFill>
                  <a:srgbClr val="7030A0"/>
                </a:solidFill>
                <a:ea typeface="Times New Roman"/>
              </a:rPr>
              <a:t>З</a:t>
            </a:r>
            <a:r>
              <a:rPr lang="ru-RU" sz="1800" b="1" dirty="0" err="1" smtClean="0">
                <a:solidFill>
                  <a:srgbClr val="7030A0"/>
                </a:solidFill>
                <a:ea typeface="Times New Roman"/>
              </a:rPr>
              <a:t>астосовний</a:t>
            </a:r>
            <a:r>
              <a:rPr lang="ru-RU" sz="1800" b="1" dirty="0" smtClean="0">
                <a:solidFill>
                  <a:srgbClr val="7030A0"/>
                </a:solidFill>
                <a:ea typeface="Times New Roman"/>
              </a:rPr>
              <a:t> </a:t>
            </a:r>
            <a:r>
              <a:rPr lang="ru-RU" sz="1800" b="1" dirty="0">
                <a:solidFill>
                  <a:srgbClr val="7030A0"/>
                </a:solidFill>
                <a:ea typeface="Times New Roman"/>
              </a:rPr>
              <a:t>закон, </a:t>
            </a:r>
            <a:r>
              <a:rPr lang="ru-RU" sz="1800" b="1" dirty="0" err="1">
                <a:solidFill>
                  <a:srgbClr val="7030A0"/>
                </a:solidFill>
                <a:ea typeface="Times New Roman"/>
              </a:rPr>
              <a:t>нормативний</a:t>
            </a:r>
            <a:r>
              <a:rPr lang="ru-RU" sz="1800" b="1" dirty="0">
                <a:solidFill>
                  <a:srgbClr val="7030A0"/>
                </a:solidFill>
                <a:ea typeface="Times New Roman"/>
              </a:rPr>
              <a:t> акт </a:t>
            </a:r>
            <a:r>
              <a:rPr lang="ru-RU" sz="1800" b="1" dirty="0" err="1">
                <a:solidFill>
                  <a:srgbClr val="7030A0"/>
                </a:solidFill>
                <a:ea typeface="Times New Roman"/>
              </a:rPr>
              <a:t>або</a:t>
            </a:r>
            <a:r>
              <a:rPr lang="ru-RU" sz="1800" b="1" dirty="0">
                <a:solidFill>
                  <a:srgbClr val="7030A0"/>
                </a:solidFill>
                <a:ea typeface="Times New Roman"/>
              </a:rPr>
              <a:t> </a:t>
            </a:r>
            <a:r>
              <a:rPr lang="ru-RU" sz="1800" b="1" dirty="0" smtClean="0">
                <a:solidFill>
                  <a:srgbClr val="7030A0"/>
                </a:solidFill>
                <a:ea typeface="Times New Roman"/>
              </a:rPr>
              <a:t>контракт </a:t>
            </a:r>
            <a:r>
              <a:rPr lang="ru-RU" sz="1600" b="1" dirty="0" smtClean="0">
                <a:solidFill>
                  <a:schemeClr val="tx1"/>
                </a:solidFill>
                <a:ea typeface="Times New Roman"/>
              </a:rPr>
              <a:t>- при </a:t>
            </a:r>
            <a:r>
              <a:rPr lang="ru-RU" sz="1600" b="1" dirty="0" err="1">
                <a:solidFill>
                  <a:schemeClr val="tx1"/>
                </a:solidFill>
                <a:ea typeface="Times New Roman"/>
              </a:rPr>
              <a:t>підготовці</a:t>
            </a:r>
            <a:r>
              <a:rPr lang="ru-RU" sz="1600" b="1" dirty="0">
                <a:solidFill>
                  <a:schemeClr val="tx1"/>
                </a:solidFill>
                <a:ea typeface="Times New Roman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ea typeface="Times New Roman"/>
              </a:rPr>
              <a:t>висновку</a:t>
            </a:r>
            <a:r>
              <a:rPr lang="ru-RU" sz="1600" b="1" dirty="0">
                <a:solidFill>
                  <a:schemeClr val="tx1"/>
                </a:solidFill>
                <a:ea typeface="Times New Roman"/>
              </a:rPr>
              <a:t> про </a:t>
            </a:r>
            <a:r>
              <a:rPr lang="ru-RU" sz="1600" b="1" dirty="0" err="1">
                <a:solidFill>
                  <a:schemeClr val="tx1"/>
                </a:solidFill>
                <a:ea typeface="Times New Roman"/>
              </a:rPr>
              <a:t>відповідність</a:t>
            </a:r>
            <a:r>
              <a:rPr lang="ru-RU" sz="1600" b="1" dirty="0">
                <a:solidFill>
                  <a:schemeClr val="tx1"/>
                </a:solidFill>
                <a:ea typeface="Times New Roman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ea typeface="Times New Roman"/>
              </a:rPr>
              <a:t>декларацій</a:t>
            </a:r>
            <a:r>
              <a:rPr lang="ru-RU" sz="1600" b="1" dirty="0">
                <a:solidFill>
                  <a:schemeClr val="tx1"/>
                </a:solidFill>
                <a:ea typeface="Times New Roman"/>
              </a:rPr>
              <a:t> з </a:t>
            </a:r>
            <a:r>
              <a:rPr lang="ru-RU" sz="1600" b="1" dirty="0" err="1">
                <a:solidFill>
                  <a:schemeClr val="tx1"/>
                </a:solidFill>
                <a:ea typeface="Times New Roman"/>
              </a:rPr>
              <a:t>оподаткування</a:t>
            </a:r>
            <a:r>
              <a:rPr lang="ru-RU" sz="1600" b="1" dirty="0">
                <a:solidFill>
                  <a:schemeClr val="tx1"/>
                </a:solidFill>
                <a:ea typeface="Times New Roman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ea typeface="Times New Roman"/>
              </a:rPr>
              <a:t>законодавству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231156" y="3956488"/>
            <a:ext cx="360040" cy="288032"/>
          </a:xfrm>
          <a:prstGeom prst="triangl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249013" y="5373216"/>
            <a:ext cx="360040" cy="288032"/>
          </a:xfrm>
          <a:prstGeom prst="triangl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acy;&amp;ucy;&amp;dcy;&amp;icy;&amp;tcy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50" y="254705"/>
            <a:ext cx="2038792" cy="194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"/>
            <a:ext cx="1835696" cy="98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25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трелка вниз 24"/>
          <p:cNvSpPr/>
          <p:nvPr/>
        </p:nvSpPr>
        <p:spPr>
          <a:xfrm>
            <a:off x="2915816" y="1700808"/>
            <a:ext cx="432048" cy="2861084"/>
          </a:xfrm>
          <a:prstGeom prst="downArrow">
            <a:avLst/>
          </a:prstGeom>
          <a:noFill/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856984" cy="1412776"/>
          </a:xfrm>
          <a:gradFill flip="none" rotWithShape="1">
            <a:gsLst>
              <a:gs pos="0">
                <a:srgbClr val="DDEBCF"/>
              </a:gs>
              <a:gs pos="33000">
                <a:srgbClr val="9CB86E"/>
              </a:gs>
              <a:gs pos="100000">
                <a:srgbClr val="156B13"/>
              </a:gs>
            </a:gsLst>
            <a:lin ang="2700000" scaled="1"/>
            <a:tileRect/>
          </a:gra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ХАРАКТЕРИСТИКИ </a:t>
            </a:r>
            <a:r>
              <a:rPr lang="ru-RU" sz="18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ПРИЙНЯТНИХ</a:t>
            </a:r>
            <a:r>
              <a:rPr lang="ru-RU" sz="1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КРИТЕРІЇВ</a:t>
            </a:r>
            <a:r>
              <a:rPr lang="ru-RU" sz="1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br>
              <a:rPr lang="ru-RU" sz="1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ДЛЯ </a:t>
            </a:r>
            <a:r>
              <a:rPr lang="ru-RU" sz="18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ВИКОНАННЯ</a:t>
            </a:r>
            <a:r>
              <a:rPr lang="ru-RU" sz="1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ЗАВДАНЬ</a:t>
            </a:r>
            <a:r>
              <a:rPr lang="ru-RU" sz="1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З </a:t>
            </a:r>
            <a:r>
              <a:rPr lang="ru-RU" sz="18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НАДАННЯ</a:t>
            </a:r>
            <a:r>
              <a:rPr lang="ru-RU" sz="1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ВПЕВНЕНОСТІ</a:t>
            </a:r>
            <a:endParaRPr lang="ru-RU" sz="1800" b="1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179512" y="2620928"/>
            <a:ext cx="2664296" cy="174417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rgbClr val="669900"/>
            </a:solidFill>
            <a:prstDash val="sysDot"/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72A0FF"/>
              </a:buClr>
              <a:buNone/>
            </a:pPr>
            <a:r>
              <a:rPr lang="ru-RU" sz="1800" b="1" dirty="0" err="1" smtClean="0">
                <a:solidFill>
                  <a:srgbClr val="000000"/>
                </a:solidFill>
                <a:ea typeface="Times New Roman"/>
              </a:rPr>
              <a:t>дають</a:t>
            </a:r>
            <a:r>
              <a:rPr lang="ru-RU" sz="1800" b="1" dirty="0" smtClean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змогу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 </a:t>
            </a:r>
            <a:endParaRPr lang="ru-RU" sz="1800" b="1" dirty="0" smtClean="0">
              <a:solidFill>
                <a:srgbClr val="000000"/>
              </a:solidFill>
              <a:ea typeface="Times New Roman"/>
            </a:endParaRPr>
          </a:p>
          <a:p>
            <a:pPr marL="0" indent="0" algn="ctr">
              <a:buClr>
                <a:srgbClr val="72A0FF"/>
              </a:buClr>
              <a:buNone/>
            </a:pPr>
            <a:r>
              <a:rPr lang="ru-RU" sz="1800" b="1" dirty="0" err="1" smtClean="0">
                <a:solidFill>
                  <a:srgbClr val="000000"/>
                </a:solidFill>
                <a:ea typeface="Times New Roman"/>
              </a:rPr>
              <a:t>зробити</a:t>
            </a:r>
            <a:r>
              <a:rPr lang="ru-RU" sz="1800" b="1" dirty="0" smtClean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висновки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, </a:t>
            </a:r>
            <a:endParaRPr lang="ru-RU" sz="1800" b="1" dirty="0" smtClean="0">
              <a:solidFill>
                <a:srgbClr val="000000"/>
              </a:solidFill>
              <a:ea typeface="Times New Roman"/>
            </a:endParaRPr>
          </a:p>
          <a:p>
            <a:pPr marL="0" indent="0" algn="ctr">
              <a:buClr>
                <a:srgbClr val="72A0FF"/>
              </a:buClr>
              <a:buNone/>
            </a:pPr>
            <a:r>
              <a:rPr lang="ru-RU" sz="1800" b="1" dirty="0" err="1" smtClean="0">
                <a:solidFill>
                  <a:srgbClr val="000000"/>
                </a:solidFill>
                <a:ea typeface="Times New Roman"/>
              </a:rPr>
              <a:t>що</a:t>
            </a:r>
            <a:r>
              <a:rPr lang="ru-RU" sz="1800" b="1" dirty="0" smtClean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допоможуть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користувачам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 </a:t>
            </a:r>
            <a:endParaRPr lang="ru-RU" sz="1800" b="1" dirty="0" smtClean="0">
              <a:solidFill>
                <a:srgbClr val="000000"/>
              </a:solidFill>
              <a:ea typeface="Times New Roman"/>
            </a:endParaRPr>
          </a:p>
          <a:p>
            <a:pPr marL="0" indent="0" algn="ctr">
              <a:buClr>
                <a:srgbClr val="72A0FF"/>
              </a:buClr>
              <a:buNone/>
            </a:pPr>
            <a:r>
              <a:rPr lang="ru-RU" sz="1800" b="1" dirty="0" smtClean="0">
                <a:solidFill>
                  <a:srgbClr val="000000"/>
                </a:solidFill>
                <a:ea typeface="Times New Roman"/>
              </a:rPr>
              <a:t>у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прийнятті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рішень</a:t>
            </a:r>
            <a:endParaRPr lang="ru-RU" sz="1800" b="1" dirty="0">
              <a:solidFill>
                <a:srgbClr val="C1C1C1"/>
              </a:solidFill>
              <a:ea typeface="Times New Roman"/>
            </a:endParaRPr>
          </a:p>
        </p:txBody>
      </p:sp>
      <p:sp>
        <p:nvSpPr>
          <p:cNvPr id="26" name="Стрелка вниз 25"/>
          <p:cNvSpPr/>
          <p:nvPr/>
        </p:nvSpPr>
        <p:spPr>
          <a:xfrm>
            <a:off x="5769260" y="1717576"/>
            <a:ext cx="432048" cy="2861084"/>
          </a:xfrm>
          <a:prstGeom prst="downArrow">
            <a:avLst/>
          </a:prstGeom>
          <a:noFill/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179512" y="2204864"/>
            <a:ext cx="2664296" cy="416064"/>
          </a:xfrm>
          <a:prstGeom prst="rect">
            <a:avLst/>
          </a:prstGeom>
          <a:solidFill>
            <a:srgbClr val="E5FEFF"/>
          </a:solidFill>
          <a:ln w="28575">
            <a:solidFill>
              <a:srgbClr val="669900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Clr>
                <a:srgbClr val="72A0FF"/>
              </a:buClr>
              <a:buNone/>
            </a:pPr>
            <a:r>
              <a:rPr lang="ru-RU" sz="2000" b="1" dirty="0" err="1">
                <a:solidFill>
                  <a:srgbClr val="000000"/>
                </a:solidFill>
                <a:ea typeface="Times New Roman"/>
              </a:rPr>
              <a:t>значимість</a:t>
            </a:r>
            <a:endParaRPr lang="ru-RU" sz="2000" b="1" dirty="0">
              <a:solidFill>
                <a:srgbClr val="C1C1C1"/>
              </a:solidFill>
              <a:ea typeface="Times New Roman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0" y="4797152"/>
            <a:ext cx="4474272" cy="360040"/>
          </a:xfrm>
          <a:prstGeom prst="rect">
            <a:avLst/>
          </a:prstGeom>
          <a:solidFill>
            <a:srgbClr val="E5FEFF"/>
          </a:solidFill>
          <a:ln w="28575">
            <a:solidFill>
              <a:srgbClr val="669900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Clr>
                <a:srgbClr val="72A0FF"/>
              </a:buClr>
              <a:buNone/>
            </a:pPr>
            <a:r>
              <a:rPr lang="ru-RU" sz="2000" b="1" dirty="0" err="1">
                <a:solidFill>
                  <a:srgbClr val="000000"/>
                </a:solidFill>
                <a:ea typeface="Times New Roman"/>
              </a:rPr>
              <a:t>повнота</a:t>
            </a:r>
            <a:endParaRPr lang="ru-RU" sz="2000" b="1" dirty="0">
              <a:solidFill>
                <a:srgbClr val="C1C1C1"/>
              </a:solidFill>
              <a:ea typeface="Times New Roman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751446" y="4797152"/>
            <a:ext cx="4262755" cy="360040"/>
          </a:xfrm>
          <a:prstGeom prst="rect">
            <a:avLst/>
          </a:prstGeom>
          <a:solidFill>
            <a:srgbClr val="E5FEFF"/>
          </a:solidFill>
          <a:ln w="28575">
            <a:solidFill>
              <a:srgbClr val="669900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Clr>
                <a:srgbClr val="72A0FF"/>
              </a:buClr>
              <a:buNone/>
            </a:pPr>
            <a:r>
              <a:rPr lang="ru-RU" sz="2000" b="1" dirty="0" err="1">
                <a:solidFill>
                  <a:srgbClr val="000000"/>
                </a:solidFill>
                <a:ea typeface="Times New Roman"/>
              </a:rPr>
              <a:t>надійність</a:t>
            </a:r>
            <a:endParaRPr lang="ru-RU" sz="2000" b="1" dirty="0">
              <a:solidFill>
                <a:srgbClr val="C1C1C1"/>
              </a:solidFill>
              <a:ea typeface="Times New Roman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751446" y="5157192"/>
            <a:ext cx="4262757" cy="151216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rgbClr val="669900"/>
            </a:solidFill>
            <a:prstDash val="sysDot"/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Clr>
                <a:srgbClr val="72A0FF"/>
              </a:buClr>
              <a:buNone/>
            </a:pP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критерії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будуть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достатньо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повними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, коли не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пропущені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відповідні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фактори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,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які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можуть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вплинути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 на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висновки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 в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контексті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обставин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завдання</a:t>
            </a:r>
            <a:endParaRPr lang="ru-RU" sz="1800" b="1" dirty="0">
              <a:solidFill>
                <a:srgbClr val="000000"/>
              </a:solidFill>
              <a:ea typeface="Times New Roman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107504" y="5157192"/>
            <a:ext cx="4366768" cy="151216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rgbClr val="669900"/>
            </a:solidFill>
            <a:prstDash val="sysDot"/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Clr>
                <a:srgbClr val="72A0FF"/>
              </a:buClr>
              <a:buNone/>
            </a:pP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надійні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критерії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 не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дозволяють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давати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суперечливої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оцінки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або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вимірювання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предметавключно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,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якщо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це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необхідно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, з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поданням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 та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розкриттям</a:t>
            </a:r>
            <a:endParaRPr lang="ru-RU" sz="1800" b="1" dirty="0">
              <a:solidFill>
                <a:srgbClr val="000000"/>
              </a:solidFill>
              <a:ea typeface="Times New Roman"/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3419872" y="2204864"/>
            <a:ext cx="2304256" cy="409188"/>
          </a:xfrm>
          <a:prstGeom prst="rect">
            <a:avLst/>
          </a:prstGeom>
          <a:solidFill>
            <a:srgbClr val="E5FEFF"/>
          </a:solidFill>
          <a:ln w="28575">
            <a:solidFill>
              <a:srgbClr val="669900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Clr>
                <a:srgbClr val="72A0FF"/>
              </a:buClr>
              <a:buNone/>
            </a:pPr>
            <a:r>
              <a:rPr lang="ru-RU" sz="2000" b="1" dirty="0" err="1">
                <a:solidFill>
                  <a:srgbClr val="000000"/>
                </a:solidFill>
                <a:ea typeface="Times New Roman"/>
              </a:rPr>
              <a:t>нейтральність</a:t>
            </a:r>
            <a:endParaRPr lang="ru-RU" sz="2000" b="1" dirty="0">
              <a:solidFill>
                <a:srgbClr val="C1C1C1"/>
              </a:solidFill>
              <a:ea typeface="Times New Roman"/>
            </a:endParaRP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3419872" y="2614052"/>
            <a:ext cx="2304256" cy="175105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rgbClr val="669900"/>
            </a:solidFill>
            <a:prstDash val="sysDot"/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Clr>
                <a:srgbClr val="72A0FF"/>
              </a:buClr>
              <a:buNone/>
            </a:pPr>
            <a:r>
              <a:rPr lang="ru-RU" sz="1800" b="1" dirty="0" err="1" smtClean="0">
                <a:solidFill>
                  <a:srgbClr val="000000"/>
                </a:solidFill>
                <a:ea typeface="Times New Roman"/>
              </a:rPr>
              <a:t>дають</a:t>
            </a:r>
            <a:r>
              <a:rPr lang="ru-RU" sz="1800" b="1" dirty="0" smtClean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можливість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дійти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неупереджених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висновків</a:t>
            </a:r>
            <a:endParaRPr lang="ru-RU" sz="1800" b="1" dirty="0">
              <a:solidFill>
                <a:srgbClr val="000000"/>
              </a:solidFill>
              <a:ea typeface="Times New Roman"/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6219603" y="2204864"/>
            <a:ext cx="2794599" cy="416064"/>
          </a:xfrm>
          <a:prstGeom prst="rect">
            <a:avLst/>
          </a:prstGeom>
          <a:solidFill>
            <a:srgbClr val="E5FEFF"/>
          </a:solidFill>
          <a:ln w="28575">
            <a:solidFill>
              <a:srgbClr val="669900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Clr>
                <a:srgbClr val="72A0FF"/>
              </a:buClr>
              <a:buNone/>
            </a:pPr>
            <a:r>
              <a:rPr lang="ru-RU" sz="2000" b="1" dirty="0" err="1">
                <a:solidFill>
                  <a:srgbClr val="000000"/>
                </a:solidFill>
                <a:ea typeface="Times New Roman"/>
              </a:rPr>
              <a:t>зрозумілість</a:t>
            </a:r>
            <a:endParaRPr lang="ru-RU" sz="2000" b="1" dirty="0">
              <a:solidFill>
                <a:srgbClr val="C1C1C1"/>
              </a:solidFill>
              <a:ea typeface="Times New Roman"/>
            </a:endParaRPr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6219604" y="2620928"/>
            <a:ext cx="2794600" cy="174417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rgbClr val="669900"/>
            </a:solidFill>
            <a:prstDash val="sysDot"/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Clr>
                <a:srgbClr val="72A0FF"/>
              </a:buClr>
              <a:buNone/>
            </a:pP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дають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можливість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дійти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висновків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,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які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будуть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чіткими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 та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повними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 та не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будуть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піддаватися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різним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тлумаченням</a:t>
            </a:r>
            <a:endParaRPr lang="ru-RU" sz="1800" b="1" dirty="0">
              <a:solidFill>
                <a:srgbClr val="000000"/>
              </a:solidFill>
              <a:ea typeface="Times New Roman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842898" y="1700808"/>
            <a:ext cx="1103264" cy="288032"/>
          </a:xfrm>
          <a:prstGeom prst="downArrow">
            <a:avLst/>
          </a:prstGeom>
          <a:noFill/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4020368" y="1700808"/>
            <a:ext cx="1103264" cy="288032"/>
          </a:xfrm>
          <a:prstGeom prst="downArrow">
            <a:avLst/>
          </a:prstGeom>
          <a:noFill/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7080708" y="1717576"/>
            <a:ext cx="1103264" cy="288032"/>
          </a:xfrm>
          <a:prstGeom prst="downArrow">
            <a:avLst/>
          </a:prstGeom>
          <a:noFill/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52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720" y="188640"/>
            <a:ext cx="8856984" cy="720080"/>
          </a:xfrm>
          <a:gradFill flip="none" rotWithShape="1">
            <a:gsLst>
              <a:gs pos="0">
                <a:srgbClr val="DDEBCF"/>
              </a:gs>
              <a:gs pos="33000">
                <a:srgbClr val="9CB86E"/>
              </a:gs>
              <a:gs pos="100000">
                <a:srgbClr val="156B13"/>
              </a:gs>
            </a:gsLst>
            <a:lin ang="2700000" scaled="1"/>
            <a:tileRect/>
          </a:gra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/>
          </a:bodyPr>
          <a:lstStyle/>
          <a:p>
            <a:pPr algn="ctr"/>
            <a:r>
              <a:rPr lang="ru-RU" sz="3600" b="1" dirty="0" err="1">
                <a:latin typeface="Times New Roman"/>
                <a:ea typeface="Times New Roman"/>
              </a:rPr>
              <a:t>Прийняття</a:t>
            </a:r>
            <a:r>
              <a:rPr lang="ru-RU" sz="3600" b="1" dirty="0">
                <a:latin typeface="Times New Roman"/>
                <a:ea typeface="Times New Roman"/>
              </a:rPr>
              <a:t> </a:t>
            </a:r>
            <a:r>
              <a:rPr lang="ru-RU" sz="3600" b="1" dirty="0" err="1">
                <a:latin typeface="Times New Roman"/>
                <a:ea typeface="Times New Roman"/>
              </a:rPr>
              <a:t>завдання</a:t>
            </a:r>
            <a:endParaRPr lang="ru-RU" sz="3600" b="1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971600" y="1196752"/>
            <a:ext cx="8003232" cy="19160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72A0FF"/>
              </a:buClr>
              <a:buFont typeface="Arial" pitchFamily="34" charset="0"/>
              <a:buNone/>
            </a:pPr>
            <a:r>
              <a:rPr lang="ru-RU" dirty="0" err="1">
                <a:solidFill>
                  <a:srgbClr val="000000"/>
                </a:solidFill>
                <a:ea typeface="Times New Roman"/>
              </a:rPr>
              <a:t>Якщо</a:t>
            </a:r>
            <a:r>
              <a:rPr lang="ru-RU" dirty="0">
                <a:solidFill>
                  <a:srgbClr val="000000"/>
                </a:solidFill>
                <a:ea typeface="Times New Roman"/>
              </a:rPr>
              <a:t> аудитор </a:t>
            </a:r>
            <a:r>
              <a:rPr lang="ru-RU" dirty="0" err="1">
                <a:solidFill>
                  <a:srgbClr val="000000"/>
                </a:solidFill>
                <a:ea typeface="Times New Roman"/>
              </a:rPr>
              <a:t>прийняв</a:t>
            </a:r>
            <a:r>
              <a:rPr lang="ru-RU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ea typeface="Times New Roman"/>
              </a:rPr>
              <a:t>завдання</a:t>
            </a:r>
            <a:r>
              <a:rPr lang="ru-RU" dirty="0">
                <a:solidFill>
                  <a:srgbClr val="000000"/>
                </a:solidFill>
                <a:ea typeface="Times New Roman"/>
              </a:rPr>
              <a:t> з </a:t>
            </a:r>
            <a:r>
              <a:rPr lang="ru-RU" dirty="0" err="1">
                <a:solidFill>
                  <a:srgbClr val="000000"/>
                </a:solidFill>
                <a:ea typeface="Times New Roman"/>
              </a:rPr>
              <a:t>надання</a:t>
            </a:r>
            <a:r>
              <a:rPr lang="ru-RU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ea typeface="Times New Roman"/>
              </a:rPr>
              <a:t>впевненості</a:t>
            </a:r>
            <a:r>
              <a:rPr lang="ru-RU" dirty="0">
                <a:solidFill>
                  <a:srgbClr val="000000"/>
                </a:solidFill>
                <a:ea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ea typeface="Times New Roman"/>
              </a:rPr>
              <a:t>він</a:t>
            </a:r>
            <a:r>
              <a:rPr lang="ru-RU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b="1" dirty="0">
                <a:solidFill>
                  <a:srgbClr val="FF0000"/>
                </a:solidFill>
                <a:ea typeface="Times New Roman"/>
              </a:rPr>
              <a:t>не </a:t>
            </a:r>
            <a:r>
              <a:rPr lang="ru-RU" b="1" dirty="0" err="1">
                <a:solidFill>
                  <a:srgbClr val="FF0000"/>
                </a:solidFill>
                <a:ea typeface="Times New Roman"/>
              </a:rPr>
              <a:t>має</a:t>
            </a:r>
            <a:r>
              <a:rPr lang="ru-RU" b="1" dirty="0">
                <a:solidFill>
                  <a:srgbClr val="FF0000"/>
                </a:solidFill>
                <a:ea typeface="Times New Roman"/>
              </a:rPr>
              <a:t> права </a:t>
            </a:r>
            <a:r>
              <a:rPr lang="ru-RU" dirty="0">
                <a:solidFill>
                  <a:srgbClr val="000000"/>
                </a:solidFill>
                <a:ea typeface="Times New Roman"/>
              </a:rPr>
              <a:t>без </a:t>
            </a:r>
            <a:r>
              <a:rPr lang="ru-RU" dirty="0" err="1">
                <a:solidFill>
                  <a:srgbClr val="000000"/>
                </a:solidFill>
                <a:ea typeface="Times New Roman"/>
              </a:rPr>
              <a:t>вмотивованих</a:t>
            </a:r>
            <a:r>
              <a:rPr lang="ru-RU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b="1" dirty="0" err="1">
                <a:solidFill>
                  <a:srgbClr val="005BD3">
                    <a:lumMod val="60000"/>
                    <a:lumOff val="40000"/>
                  </a:srgbClr>
                </a:solidFill>
                <a:ea typeface="Times New Roman"/>
              </a:rPr>
              <a:t>підстав</a:t>
            </a:r>
            <a:r>
              <a:rPr lang="ru-RU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ea typeface="Times New Roman"/>
              </a:rPr>
              <a:t>змінити</a:t>
            </a:r>
            <a:r>
              <a:rPr lang="ru-RU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ea typeface="Times New Roman"/>
              </a:rPr>
              <a:t>завдання</a:t>
            </a:r>
            <a:r>
              <a:rPr lang="ru-RU" dirty="0">
                <a:solidFill>
                  <a:srgbClr val="000000"/>
                </a:solidFill>
                <a:ea typeface="Times New Roman"/>
              </a:rPr>
              <a:t> на </a:t>
            </a:r>
            <a:r>
              <a:rPr lang="ru-RU" dirty="0" err="1">
                <a:solidFill>
                  <a:srgbClr val="000000"/>
                </a:solidFill>
                <a:ea typeface="Times New Roman"/>
              </a:rPr>
              <a:t>завдання</a:t>
            </a:r>
            <a:r>
              <a:rPr lang="ru-RU" dirty="0">
                <a:solidFill>
                  <a:srgbClr val="000000"/>
                </a:solidFill>
                <a:ea typeface="Times New Roman"/>
              </a:rPr>
              <a:t>, при </a:t>
            </a:r>
            <a:r>
              <a:rPr lang="ru-RU" dirty="0" err="1">
                <a:solidFill>
                  <a:srgbClr val="000000"/>
                </a:solidFill>
                <a:ea typeface="Times New Roman"/>
              </a:rPr>
              <a:t>виконанні</a:t>
            </a:r>
            <a:r>
              <a:rPr lang="ru-RU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ea typeface="Times New Roman"/>
              </a:rPr>
              <a:t>якого</a:t>
            </a:r>
            <a:r>
              <a:rPr lang="ru-RU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ea typeface="Times New Roman"/>
              </a:rPr>
              <a:t>впевненість</a:t>
            </a:r>
            <a:r>
              <a:rPr lang="ru-RU" dirty="0">
                <a:solidFill>
                  <a:srgbClr val="000000"/>
                </a:solidFill>
                <a:ea typeface="Times New Roman"/>
              </a:rPr>
              <a:t> не </a:t>
            </a:r>
            <a:r>
              <a:rPr lang="ru-RU" dirty="0" err="1">
                <a:solidFill>
                  <a:srgbClr val="000000"/>
                </a:solidFill>
                <a:ea typeface="Times New Roman"/>
              </a:rPr>
              <a:t>забезпечується</a:t>
            </a:r>
            <a:r>
              <a:rPr lang="ru-RU" dirty="0">
                <a:solidFill>
                  <a:srgbClr val="000000"/>
                </a:solidFill>
                <a:ea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ea typeface="Times New Roman"/>
              </a:rPr>
              <a:t>або</a:t>
            </a:r>
            <a:r>
              <a:rPr lang="ru-RU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ea typeface="Times New Roman"/>
              </a:rPr>
              <a:t>завдання</a:t>
            </a:r>
            <a:r>
              <a:rPr lang="ru-RU" dirty="0">
                <a:solidFill>
                  <a:srgbClr val="000000"/>
                </a:solidFill>
                <a:ea typeface="Times New Roman"/>
              </a:rPr>
              <a:t> з </a:t>
            </a:r>
            <a:r>
              <a:rPr lang="ru-RU" dirty="0" err="1">
                <a:solidFill>
                  <a:srgbClr val="000000"/>
                </a:solidFill>
                <a:ea typeface="Times New Roman"/>
              </a:rPr>
              <a:t>надання</a:t>
            </a:r>
            <a:r>
              <a:rPr lang="ru-RU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ea typeface="Times New Roman"/>
              </a:rPr>
              <a:t>достатньої</a:t>
            </a:r>
            <a:r>
              <a:rPr lang="ru-RU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ea typeface="Times New Roman"/>
              </a:rPr>
              <a:t>впевненості</a:t>
            </a:r>
            <a:r>
              <a:rPr lang="ru-RU" dirty="0">
                <a:solidFill>
                  <a:srgbClr val="000000"/>
                </a:solidFill>
                <a:ea typeface="Times New Roman"/>
              </a:rPr>
              <a:t> на </a:t>
            </a:r>
            <a:r>
              <a:rPr lang="ru-RU" dirty="0" err="1">
                <a:solidFill>
                  <a:srgbClr val="000000"/>
                </a:solidFill>
                <a:ea typeface="Times New Roman"/>
              </a:rPr>
              <a:t>завдання</a:t>
            </a:r>
            <a:r>
              <a:rPr lang="ru-RU" dirty="0">
                <a:solidFill>
                  <a:srgbClr val="000000"/>
                </a:solidFill>
                <a:ea typeface="Times New Roman"/>
              </a:rPr>
              <a:t> з </a:t>
            </a:r>
            <a:r>
              <a:rPr lang="ru-RU" dirty="0" err="1">
                <a:solidFill>
                  <a:srgbClr val="000000"/>
                </a:solidFill>
                <a:ea typeface="Times New Roman"/>
              </a:rPr>
              <a:t>надання</a:t>
            </a:r>
            <a:r>
              <a:rPr lang="ru-RU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ea typeface="Times New Roman"/>
              </a:rPr>
              <a:t>обмеженої</a:t>
            </a:r>
            <a:r>
              <a:rPr lang="ru-RU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ea typeface="Times New Roman"/>
              </a:rPr>
              <a:t>впевненості</a:t>
            </a:r>
            <a:r>
              <a:rPr lang="ru-RU" dirty="0">
                <a:solidFill>
                  <a:srgbClr val="000000"/>
                </a:solidFill>
                <a:ea typeface="Times New Roman"/>
              </a:rPr>
              <a:t>.</a:t>
            </a:r>
            <a:endParaRPr lang="ru-RU" dirty="0">
              <a:solidFill>
                <a:srgbClr val="C1C1C1"/>
              </a:solidFill>
            </a:endParaRPr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611560" y="3933056"/>
            <a:ext cx="3672408" cy="136815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72A0FF"/>
              </a:buClr>
              <a:buFont typeface="Arial" pitchFamily="34" charset="0"/>
              <a:buNone/>
            </a:pPr>
            <a:r>
              <a:rPr lang="ru-RU" sz="2200" dirty="0" err="1">
                <a:solidFill>
                  <a:srgbClr val="000000"/>
                </a:solidFill>
                <a:ea typeface="Times New Roman"/>
              </a:rPr>
              <a:t>визнані</a:t>
            </a:r>
            <a:r>
              <a:rPr lang="ru-RU" sz="22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200" dirty="0" err="1">
                <a:solidFill>
                  <a:srgbClr val="000000"/>
                </a:solidFill>
                <a:ea typeface="Times New Roman"/>
              </a:rPr>
              <a:t>обставини</a:t>
            </a:r>
            <a:r>
              <a:rPr lang="ru-RU" sz="2200" dirty="0">
                <a:solidFill>
                  <a:srgbClr val="000000"/>
                </a:solidFill>
                <a:ea typeface="Times New Roman"/>
              </a:rPr>
              <a:t>, </a:t>
            </a:r>
            <a:r>
              <a:rPr lang="ru-RU" sz="2200" dirty="0" err="1">
                <a:solidFill>
                  <a:srgbClr val="000000"/>
                </a:solidFill>
                <a:ea typeface="Times New Roman"/>
              </a:rPr>
              <a:t>внаслідок</a:t>
            </a:r>
            <a:r>
              <a:rPr lang="ru-RU" sz="22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200" dirty="0" err="1">
                <a:solidFill>
                  <a:srgbClr val="000000"/>
                </a:solidFill>
                <a:ea typeface="Times New Roman"/>
              </a:rPr>
              <a:t>яких</a:t>
            </a:r>
            <a:r>
              <a:rPr lang="ru-RU" sz="22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200" dirty="0" err="1">
                <a:solidFill>
                  <a:srgbClr val="000000"/>
                </a:solidFill>
                <a:ea typeface="Times New Roman"/>
              </a:rPr>
              <a:t>змінилися</a:t>
            </a:r>
            <a:r>
              <a:rPr lang="ru-RU" sz="22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200" dirty="0" err="1">
                <a:solidFill>
                  <a:srgbClr val="000000"/>
                </a:solidFill>
                <a:ea typeface="Times New Roman"/>
              </a:rPr>
              <a:t>вимоги</a:t>
            </a:r>
            <a:r>
              <a:rPr lang="ru-RU" sz="22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200" dirty="0" err="1">
                <a:solidFill>
                  <a:srgbClr val="000000"/>
                </a:solidFill>
                <a:ea typeface="Times New Roman"/>
              </a:rPr>
              <a:t>визначених</a:t>
            </a:r>
            <a:r>
              <a:rPr lang="ru-RU" sz="22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200" dirty="0" err="1">
                <a:solidFill>
                  <a:srgbClr val="000000"/>
                </a:solidFill>
                <a:ea typeface="Times New Roman"/>
              </a:rPr>
              <a:t>користувачів</a:t>
            </a:r>
            <a:endParaRPr lang="ru-RU" sz="2200" dirty="0">
              <a:solidFill>
                <a:srgbClr val="C1C1C1"/>
              </a:solidFill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6372200" y="3195820"/>
            <a:ext cx="2269776" cy="52121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Clr>
                <a:srgbClr val="72A0FF"/>
              </a:buClr>
              <a:buFont typeface="Arial" pitchFamily="34" charset="0"/>
              <a:buNone/>
            </a:pPr>
            <a:r>
              <a:rPr lang="ru-RU" sz="2800" b="1" dirty="0" smtClean="0">
                <a:solidFill>
                  <a:srgbClr val="000000"/>
                </a:solidFill>
                <a:ea typeface="Times New Roman"/>
              </a:rPr>
              <a:t>П</a:t>
            </a:r>
            <a:r>
              <a:rPr lang="uk-UA" sz="2800" b="1" dirty="0" err="1" smtClean="0">
                <a:solidFill>
                  <a:srgbClr val="000000"/>
                </a:solidFill>
                <a:ea typeface="Times New Roman"/>
              </a:rPr>
              <a:t>ідстави</a:t>
            </a:r>
            <a:endParaRPr lang="ru-RU" sz="2800" b="1" dirty="0">
              <a:solidFill>
                <a:srgbClr val="000000"/>
              </a:solidFill>
              <a:ea typeface="Times New Roman"/>
            </a:endParaRPr>
          </a:p>
        </p:txBody>
      </p:sp>
      <p:sp>
        <p:nvSpPr>
          <p:cNvPr id="4" name="Блок-схема: узел суммирования 3"/>
          <p:cNvSpPr/>
          <p:nvPr/>
        </p:nvSpPr>
        <p:spPr>
          <a:xfrm>
            <a:off x="141984" y="1763107"/>
            <a:ext cx="655053" cy="338098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D8D8D8"/>
              </a:solidFill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716016" y="3938002"/>
            <a:ext cx="3672408" cy="136815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72A0FF"/>
              </a:buClr>
              <a:buFont typeface="Arial" pitchFamily="34" charset="0"/>
              <a:buNone/>
            </a:pPr>
            <a:r>
              <a:rPr lang="ru-RU" sz="2200" dirty="0" err="1">
                <a:solidFill>
                  <a:srgbClr val="000000"/>
                </a:solidFill>
                <a:ea typeface="Times New Roman"/>
              </a:rPr>
              <a:t>недостатнє</a:t>
            </a:r>
            <a:r>
              <a:rPr lang="ru-RU" sz="22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200" dirty="0" err="1">
                <a:solidFill>
                  <a:srgbClr val="000000"/>
                </a:solidFill>
                <a:ea typeface="Times New Roman"/>
              </a:rPr>
              <a:t>розуміння</a:t>
            </a:r>
            <a:r>
              <a:rPr lang="ru-RU" sz="22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200" dirty="0" err="1">
                <a:solidFill>
                  <a:srgbClr val="000000"/>
                </a:solidFill>
                <a:ea typeface="Times New Roman"/>
              </a:rPr>
              <a:t>користувачами</a:t>
            </a:r>
            <a:r>
              <a:rPr lang="ru-RU" sz="2200" dirty="0">
                <a:solidFill>
                  <a:srgbClr val="000000"/>
                </a:solidFill>
                <a:ea typeface="Times New Roman"/>
              </a:rPr>
              <a:t> характеру </a:t>
            </a:r>
            <a:r>
              <a:rPr lang="ru-RU" sz="2200" dirty="0" err="1">
                <a:solidFill>
                  <a:srgbClr val="000000"/>
                </a:solidFill>
                <a:ea typeface="Times New Roman"/>
              </a:rPr>
              <a:t>завдання</a:t>
            </a:r>
            <a:endParaRPr lang="ru-RU" sz="2200" dirty="0">
              <a:solidFill>
                <a:srgbClr val="C1C1C1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915816" y="3456426"/>
            <a:ext cx="3312368" cy="3326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5868144" y="3622733"/>
            <a:ext cx="360040" cy="16630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Объект 2"/>
          <p:cNvSpPr txBox="1">
            <a:spLocks/>
          </p:cNvSpPr>
          <p:nvPr/>
        </p:nvSpPr>
        <p:spPr>
          <a:xfrm>
            <a:off x="323528" y="5673724"/>
            <a:ext cx="7454352" cy="8189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72A0FF"/>
              </a:buClr>
              <a:buFont typeface="Arial" pitchFamily="34" charset="0"/>
              <a:buNone/>
            </a:pPr>
            <a:r>
              <a:rPr lang="ru-RU" sz="2200" dirty="0" err="1">
                <a:solidFill>
                  <a:srgbClr val="000000"/>
                </a:solidFill>
                <a:ea typeface="Times New Roman"/>
              </a:rPr>
              <a:t>Якщо</a:t>
            </a:r>
            <a:r>
              <a:rPr lang="ru-RU" sz="22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200" dirty="0" err="1">
                <a:solidFill>
                  <a:srgbClr val="000000"/>
                </a:solidFill>
                <a:ea typeface="Times New Roman"/>
              </a:rPr>
              <a:t>зміна</a:t>
            </a:r>
            <a:r>
              <a:rPr lang="ru-RU" sz="22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200" dirty="0" err="1">
                <a:solidFill>
                  <a:srgbClr val="000000"/>
                </a:solidFill>
                <a:ea typeface="Times New Roman"/>
              </a:rPr>
              <a:t>завдання</a:t>
            </a:r>
            <a:r>
              <a:rPr lang="ru-RU" sz="22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200" dirty="0" err="1">
                <a:solidFill>
                  <a:srgbClr val="000000"/>
                </a:solidFill>
                <a:ea typeface="Times New Roman"/>
              </a:rPr>
              <a:t>відбулася</a:t>
            </a:r>
            <a:r>
              <a:rPr lang="ru-RU" sz="2200" dirty="0">
                <a:solidFill>
                  <a:srgbClr val="000000"/>
                </a:solidFill>
                <a:ea typeface="Times New Roman"/>
              </a:rPr>
              <a:t>, аудитор </a:t>
            </a:r>
            <a:r>
              <a:rPr lang="ru-RU" sz="2200" b="1" dirty="0">
                <a:solidFill>
                  <a:srgbClr val="FF0000"/>
                </a:solidFill>
                <a:ea typeface="Times New Roman"/>
              </a:rPr>
              <a:t>не повинен </a:t>
            </a:r>
            <a:r>
              <a:rPr lang="ru-RU" sz="2200" b="1" dirty="0" err="1">
                <a:solidFill>
                  <a:srgbClr val="FF0000"/>
                </a:solidFill>
                <a:ea typeface="Times New Roman"/>
              </a:rPr>
              <a:t>ігнорувати</a:t>
            </a:r>
            <a:r>
              <a:rPr lang="ru-RU" sz="22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200" dirty="0" err="1">
                <a:solidFill>
                  <a:srgbClr val="000000"/>
                </a:solidFill>
                <a:ea typeface="Times New Roman"/>
              </a:rPr>
              <a:t>докази</a:t>
            </a:r>
            <a:r>
              <a:rPr lang="ru-RU" sz="2200" dirty="0">
                <a:solidFill>
                  <a:srgbClr val="000000"/>
                </a:solidFill>
                <a:ea typeface="Times New Roman"/>
              </a:rPr>
              <a:t>, </a:t>
            </a:r>
            <a:r>
              <a:rPr lang="ru-RU" sz="2200" dirty="0" err="1">
                <a:solidFill>
                  <a:srgbClr val="000000"/>
                </a:solidFill>
                <a:ea typeface="Times New Roman"/>
              </a:rPr>
              <a:t>отримані</a:t>
            </a:r>
            <a:r>
              <a:rPr lang="ru-RU" sz="2200" dirty="0">
                <a:solidFill>
                  <a:srgbClr val="000000"/>
                </a:solidFill>
                <a:ea typeface="Times New Roman"/>
              </a:rPr>
              <a:t> до того, як </a:t>
            </a:r>
            <a:r>
              <a:rPr lang="ru-RU" sz="2200" dirty="0" err="1">
                <a:solidFill>
                  <a:srgbClr val="000000"/>
                </a:solidFill>
                <a:ea typeface="Times New Roman"/>
              </a:rPr>
              <a:t>завдання</a:t>
            </a:r>
            <a:r>
              <a:rPr lang="ru-RU" sz="22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200" dirty="0" err="1">
                <a:solidFill>
                  <a:srgbClr val="000000"/>
                </a:solidFill>
                <a:ea typeface="Times New Roman"/>
              </a:rPr>
              <a:t>змінилося</a:t>
            </a:r>
            <a:endParaRPr lang="ru-RU" sz="2200" dirty="0">
              <a:solidFill>
                <a:srgbClr val="C1C1C1"/>
              </a:solidFill>
            </a:endParaRPr>
          </a:p>
        </p:txBody>
      </p:sp>
      <p:pic>
        <p:nvPicPr>
          <p:cNvPr id="2050" name="Picture 2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zcy;&amp;ncy;&amp;acy;&amp;kcy; &amp;vcy;&amp;ocy;&amp;scy;&amp;kcy;&amp;lcy;&amp;icy;&amp;tscy;&amp;acy;&amp;ncy;&amp;icy;&amp;yacy;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673724"/>
            <a:ext cx="605805" cy="80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51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792088"/>
          </a:xfrm>
          <a:gradFill flip="none" rotWithShape="1">
            <a:gsLst>
              <a:gs pos="0">
                <a:srgbClr val="DDEBCF"/>
              </a:gs>
              <a:gs pos="33000">
                <a:srgbClr val="9CB86E"/>
              </a:gs>
              <a:gs pos="100000">
                <a:srgbClr val="156B13"/>
              </a:gs>
            </a:gsLst>
            <a:lin ang="2700000" scaled="1"/>
            <a:tileRect/>
          </a:gra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/>
          </a:bodyPr>
          <a:lstStyle/>
          <a:p>
            <a:pPr lvl="0" algn="ctr">
              <a:spcBef>
                <a:spcPts val="0"/>
              </a:spcBef>
              <a:buClr>
                <a:srgbClr val="72A0FF"/>
              </a:buClr>
            </a:pPr>
            <a:r>
              <a:rPr lang="ru-RU" sz="2400" b="1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ПРОФЕСІЙНЕ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СУДЖЕННЯ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br>
              <a:rPr lang="ru-RU" sz="24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6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(</a:t>
            </a:r>
            <a:r>
              <a:rPr lang="ru-RU" sz="1600" b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Professional</a:t>
            </a:r>
            <a:r>
              <a:rPr lang="ru-RU" sz="16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judgment</a:t>
            </a:r>
            <a:r>
              <a:rPr lang="ru-RU" sz="16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)</a:t>
            </a:r>
            <a:endParaRPr lang="ru-RU" sz="1600" b="1" dirty="0">
              <a:solidFill>
                <a:srgbClr val="C1C1C1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219080" y="1220178"/>
            <a:ext cx="3168352" cy="237626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rgbClr val="669900"/>
            </a:solidFill>
            <a:prstDash val="sysDash"/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0" algn="l"/>
              </a:tabLst>
            </a:pPr>
            <a:r>
              <a:rPr lang="ru-RU" sz="1400" b="1" i="1" u="sng" dirty="0" smtClean="0">
                <a:solidFill>
                  <a:schemeClr val="tx1"/>
                </a:solidFill>
                <a:ea typeface="Calibri"/>
                <a:cs typeface="Times New Roman"/>
              </a:rPr>
              <a:t>Визначення: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0" algn="l"/>
              </a:tabLst>
            </a:pPr>
            <a:r>
              <a:rPr lang="ru-RU" sz="1400" b="1" dirty="0" err="1" smtClean="0">
                <a:solidFill>
                  <a:schemeClr val="tx1"/>
                </a:solidFill>
                <a:ea typeface="Calibri"/>
                <a:cs typeface="Times New Roman"/>
              </a:rPr>
              <a:t>застосування</a:t>
            </a:r>
            <a:r>
              <a:rPr lang="ru-RU" sz="1400" b="1" dirty="0" smtClean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ea typeface="Calibri"/>
                <a:cs typeface="Times New Roman"/>
              </a:rPr>
              <a:t>необхідних</a:t>
            </a:r>
            <a:r>
              <a:rPr lang="ru-RU" sz="1400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ea typeface="Calibri"/>
                <a:cs typeface="Times New Roman"/>
              </a:rPr>
              <a:t>навичок</a:t>
            </a:r>
            <a:r>
              <a:rPr lang="ru-RU" sz="1400" b="1" dirty="0">
                <a:solidFill>
                  <a:schemeClr val="tx1"/>
                </a:solidFill>
                <a:ea typeface="Calibri"/>
                <a:cs typeface="Times New Roman"/>
              </a:rPr>
              <a:t>, </a:t>
            </a:r>
            <a:r>
              <a:rPr lang="ru-RU" sz="1400" b="1" dirty="0" err="1">
                <a:solidFill>
                  <a:schemeClr val="tx1"/>
                </a:solidFill>
                <a:ea typeface="Calibri"/>
                <a:cs typeface="Times New Roman"/>
              </a:rPr>
              <a:t>знань</a:t>
            </a:r>
            <a:r>
              <a:rPr lang="ru-RU" sz="1400" b="1" dirty="0">
                <a:solidFill>
                  <a:schemeClr val="tx1"/>
                </a:solidFill>
                <a:ea typeface="Calibri"/>
                <a:cs typeface="Times New Roman"/>
              </a:rPr>
              <a:t> і </a:t>
            </a:r>
            <a:r>
              <a:rPr lang="ru-RU" sz="1400" b="1" dirty="0" err="1">
                <a:solidFill>
                  <a:schemeClr val="tx1"/>
                </a:solidFill>
                <a:ea typeface="Calibri"/>
                <a:cs typeface="Times New Roman"/>
              </a:rPr>
              <a:t>досвіду</a:t>
            </a:r>
            <a:r>
              <a:rPr lang="ru-RU" sz="1400" b="1" dirty="0">
                <a:solidFill>
                  <a:schemeClr val="tx1"/>
                </a:solidFill>
                <a:ea typeface="Calibri"/>
                <a:cs typeface="Times New Roman"/>
              </a:rPr>
              <a:t> в </a:t>
            </a:r>
            <a:r>
              <a:rPr lang="ru-RU" sz="1400" b="1" dirty="0" err="1">
                <a:solidFill>
                  <a:schemeClr val="tx1"/>
                </a:solidFill>
                <a:ea typeface="Calibri"/>
                <a:cs typeface="Times New Roman"/>
              </a:rPr>
              <a:t>контексті</a:t>
            </a:r>
            <a:r>
              <a:rPr lang="ru-RU" sz="1400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ea typeface="Calibri"/>
                <a:cs typeface="Times New Roman"/>
              </a:rPr>
              <a:t>вимог</a:t>
            </a:r>
            <a:r>
              <a:rPr lang="ru-RU" sz="1400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ea typeface="Calibri"/>
                <a:cs typeface="Times New Roman"/>
              </a:rPr>
              <a:t>стандартів</a:t>
            </a:r>
            <a:r>
              <a:rPr lang="ru-RU" sz="1400" b="1" dirty="0">
                <a:solidFill>
                  <a:schemeClr val="tx1"/>
                </a:solidFill>
                <a:ea typeface="Calibri"/>
                <a:cs typeface="Times New Roman"/>
              </a:rPr>
              <a:t> аудиту, </a:t>
            </a:r>
            <a:r>
              <a:rPr lang="ru-RU" sz="1400" b="1" dirty="0" err="1">
                <a:solidFill>
                  <a:schemeClr val="tx1"/>
                </a:solidFill>
                <a:ea typeface="Calibri"/>
                <a:cs typeface="Times New Roman"/>
              </a:rPr>
              <a:t>бухгалтерського</a:t>
            </a:r>
            <a:r>
              <a:rPr lang="ru-RU" sz="1400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ea typeface="Calibri"/>
                <a:cs typeface="Times New Roman"/>
              </a:rPr>
              <a:t>обліку</a:t>
            </a:r>
            <a:r>
              <a:rPr lang="ru-RU" sz="1400" b="1" dirty="0">
                <a:solidFill>
                  <a:schemeClr val="tx1"/>
                </a:solidFill>
                <a:ea typeface="Calibri"/>
                <a:cs typeface="Times New Roman"/>
              </a:rPr>
              <a:t> та </a:t>
            </a:r>
            <a:r>
              <a:rPr lang="ru-RU" sz="1400" b="1" dirty="0" err="1">
                <a:solidFill>
                  <a:schemeClr val="tx1"/>
                </a:solidFill>
                <a:ea typeface="Calibri"/>
                <a:cs typeface="Times New Roman"/>
              </a:rPr>
              <a:t>професійної</a:t>
            </a:r>
            <a:r>
              <a:rPr lang="ru-RU" sz="1400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ea typeface="Calibri"/>
                <a:cs typeface="Times New Roman"/>
              </a:rPr>
              <a:t>етики</a:t>
            </a:r>
            <a:r>
              <a:rPr lang="ru-RU" sz="1400" b="1" dirty="0">
                <a:solidFill>
                  <a:schemeClr val="tx1"/>
                </a:solidFill>
                <a:ea typeface="Calibri"/>
                <a:cs typeface="Times New Roman"/>
              </a:rPr>
              <a:t> при </a:t>
            </a:r>
            <a:r>
              <a:rPr lang="ru-RU" sz="1400" b="1" dirty="0" err="1">
                <a:solidFill>
                  <a:schemeClr val="tx1"/>
                </a:solidFill>
                <a:ea typeface="Calibri"/>
                <a:cs typeface="Times New Roman"/>
              </a:rPr>
              <a:t>прийнятті</a:t>
            </a:r>
            <a:r>
              <a:rPr lang="ru-RU" sz="1400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ea typeface="Calibri"/>
                <a:cs typeface="Times New Roman"/>
              </a:rPr>
              <a:t>обґрунтованих</a:t>
            </a:r>
            <a:r>
              <a:rPr lang="ru-RU" sz="1400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ea typeface="Calibri"/>
                <a:cs typeface="Times New Roman"/>
              </a:rPr>
              <a:t>рішень</a:t>
            </a:r>
            <a:r>
              <a:rPr lang="ru-RU" sz="1400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ea typeface="Calibri"/>
                <a:cs typeface="Times New Roman"/>
              </a:rPr>
              <a:t>щодо</a:t>
            </a:r>
            <a:r>
              <a:rPr lang="ru-RU" sz="1400" b="1" dirty="0">
                <a:solidFill>
                  <a:schemeClr val="tx1"/>
                </a:solidFill>
                <a:ea typeface="Calibri"/>
                <a:cs typeface="Times New Roman"/>
              </a:rPr>
              <a:t> плану </a:t>
            </a:r>
            <a:r>
              <a:rPr lang="ru-RU" sz="1400" b="1" dirty="0" err="1">
                <a:solidFill>
                  <a:schemeClr val="tx1"/>
                </a:solidFill>
                <a:ea typeface="Calibri"/>
                <a:cs typeface="Times New Roman"/>
              </a:rPr>
              <a:t>дій</a:t>
            </a:r>
            <a:r>
              <a:rPr lang="ru-RU" sz="1400" b="1" dirty="0">
                <a:solidFill>
                  <a:schemeClr val="tx1"/>
                </a:solidFill>
                <a:ea typeface="Calibri"/>
                <a:cs typeface="Times New Roman"/>
              </a:rPr>
              <a:t>, </a:t>
            </a:r>
            <a:r>
              <a:rPr lang="ru-RU" sz="1400" b="1" dirty="0" err="1">
                <a:solidFill>
                  <a:schemeClr val="tx1"/>
                </a:solidFill>
                <a:ea typeface="Calibri"/>
                <a:cs typeface="Times New Roman"/>
              </a:rPr>
              <a:t>які</a:t>
            </a:r>
            <a:r>
              <a:rPr lang="ru-RU" sz="1400" b="1" dirty="0">
                <a:solidFill>
                  <a:schemeClr val="tx1"/>
                </a:solidFill>
                <a:ea typeface="Calibri"/>
                <a:cs typeface="Times New Roman"/>
              </a:rPr>
              <a:t> є </a:t>
            </a:r>
            <a:r>
              <a:rPr lang="ru-RU" sz="1400" b="1" dirty="0" err="1">
                <a:solidFill>
                  <a:schemeClr val="tx1"/>
                </a:solidFill>
                <a:ea typeface="Calibri"/>
                <a:cs typeface="Times New Roman"/>
              </a:rPr>
              <a:t>прийнятними</a:t>
            </a:r>
            <a:r>
              <a:rPr lang="ru-RU" sz="1400" b="1" dirty="0">
                <a:solidFill>
                  <a:schemeClr val="tx1"/>
                </a:solidFill>
                <a:ea typeface="Calibri"/>
                <a:cs typeface="Times New Roman"/>
              </a:rPr>
              <a:t> за </a:t>
            </a:r>
            <a:r>
              <a:rPr lang="ru-RU" sz="1400" b="1" dirty="0" err="1">
                <a:solidFill>
                  <a:schemeClr val="tx1"/>
                </a:solidFill>
                <a:ea typeface="Calibri"/>
                <a:cs typeface="Times New Roman"/>
              </a:rPr>
              <a:t>обставин</a:t>
            </a:r>
            <a:r>
              <a:rPr lang="ru-RU" sz="1400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ea typeface="Calibri"/>
                <a:cs typeface="Times New Roman"/>
              </a:rPr>
              <a:t>завдання</a:t>
            </a:r>
            <a:r>
              <a:rPr lang="ru-RU" sz="1400" b="1" dirty="0">
                <a:solidFill>
                  <a:schemeClr val="tx1"/>
                </a:solidFill>
                <a:ea typeface="Calibri"/>
                <a:cs typeface="Times New Roman"/>
              </a:rPr>
              <a:t> з аудиту.</a:t>
            </a:r>
            <a:endParaRPr lang="ru-RU" sz="1400" b="1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3635896" y="3481038"/>
            <a:ext cx="700598" cy="468052"/>
          </a:xfrm>
          <a:prstGeom prst="chevron">
            <a:avLst/>
          </a:prstGeom>
          <a:gradFill flip="none" rotWithShape="1">
            <a:gsLst>
              <a:gs pos="0">
                <a:srgbClr val="669900">
                  <a:shade val="30000"/>
                  <a:satMod val="115000"/>
                </a:srgbClr>
              </a:gs>
              <a:gs pos="50000">
                <a:srgbClr val="669900">
                  <a:shade val="67500"/>
                  <a:satMod val="115000"/>
                </a:srgbClr>
              </a:gs>
              <a:gs pos="100000">
                <a:srgbClr val="669900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 flipH="1">
            <a:off x="4499992" y="1220178"/>
            <a:ext cx="4450685" cy="523315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rgbClr val="669900"/>
            </a:solidFill>
            <a:prstDash val="sysDash"/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200" b="1" dirty="0" err="1" smtClean="0">
                <a:solidFill>
                  <a:schemeClr val="accent4">
                    <a:lumMod val="75000"/>
                  </a:schemeClr>
                </a:solidFill>
                <a:ea typeface="Calibri"/>
                <a:cs typeface="Times New Roman"/>
              </a:rPr>
              <a:t>ПРОФЕСІЙНЕ</a:t>
            </a:r>
            <a:r>
              <a:rPr lang="ru-RU" sz="1200" b="1" dirty="0" smtClean="0">
                <a:solidFill>
                  <a:schemeClr val="accent4">
                    <a:lumMod val="75000"/>
                  </a:schemeClr>
                </a:solidFill>
                <a:ea typeface="Calibri"/>
                <a:cs typeface="Times New Roman"/>
              </a:rPr>
              <a:t> </a:t>
            </a:r>
            <a:r>
              <a:rPr lang="ru-RU" sz="1200" b="1" dirty="0" err="1" smtClean="0">
                <a:solidFill>
                  <a:schemeClr val="accent4">
                    <a:lumMod val="75000"/>
                  </a:schemeClr>
                </a:solidFill>
                <a:ea typeface="Calibri"/>
                <a:cs typeface="Times New Roman"/>
              </a:rPr>
              <a:t>СУДЖЕННЯ</a:t>
            </a:r>
            <a:r>
              <a:rPr lang="ru-RU" sz="1200" b="1" dirty="0" smtClean="0">
                <a:solidFill>
                  <a:schemeClr val="accent4">
                    <a:lumMod val="75000"/>
                  </a:schemeClr>
                </a:solidFill>
                <a:ea typeface="Calibri"/>
                <a:cs typeface="Times New Roman"/>
              </a:rPr>
              <a:t> </a:t>
            </a:r>
            <a:r>
              <a:rPr lang="ru-RU" sz="1200" b="1" dirty="0" err="1" smtClean="0">
                <a:solidFill>
                  <a:schemeClr val="accent4">
                    <a:lumMod val="75000"/>
                  </a:schemeClr>
                </a:solidFill>
                <a:ea typeface="Calibri"/>
                <a:cs typeface="Times New Roman"/>
              </a:rPr>
              <a:t>НЕОБХІДНЕ</a:t>
            </a:r>
            <a:r>
              <a:rPr lang="ru-RU" sz="1200" b="1" dirty="0" smtClean="0">
                <a:solidFill>
                  <a:schemeClr val="accent4">
                    <a:lumMod val="75000"/>
                  </a:schemeClr>
                </a:solidFill>
                <a:ea typeface="Calibri"/>
                <a:cs typeface="Times New Roman"/>
              </a:rPr>
              <a:t> ПРИ </a:t>
            </a:r>
            <a:r>
              <a:rPr lang="ru-RU" sz="1200" b="1" dirty="0" err="1" smtClean="0">
                <a:solidFill>
                  <a:schemeClr val="accent4">
                    <a:lumMod val="75000"/>
                  </a:schemeClr>
                </a:solidFill>
                <a:ea typeface="Calibri"/>
                <a:cs typeface="Times New Roman"/>
              </a:rPr>
              <a:t>ПРИЙНЯТТІ</a:t>
            </a:r>
            <a:r>
              <a:rPr lang="ru-RU" sz="1200" b="1" dirty="0" smtClean="0">
                <a:solidFill>
                  <a:schemeClr val="accent4">
                    <a:lumMod val="75000"/>
                  </a:schemeClr>
                </a:solidFill>
                <a:ea typeface="Calibri"/>
                <a:cs typeface="Times New Roman"/>
              </a:rPr>
              <a:t> </a:t>
            </a:r>
            <a:r>
              <a:rPr lang="ru-RU" sz="1200" b="1" dirty="0" err="1" smtClean="0">
                <a:solidFill>
                  <a:schemeClr val="accent4">
                    <a:lumMod val="75000"/>
                  </a:schemeClr>
                </a:solidFill>
                <a:ea typeface="Calibri"/>
                <a:cs typeface="Times New Roman"/>
              </a:rPr>
              <a:t>РІШЕНЬ</a:t>
            </a:r>
            <a:r>
              <a:rPr lang="ru-RU" sz="1200" b="1" dirty="0" smtClean="0">
                <a:solidFill>
                  <a:schemeClr val="accent4">
                    <a:lumMod val="75000"/>
                  </a:schemeClr>
                </a:solidFill>
                <a:ea typeface="Calibri"/>
                <a:cs typeface="Times New Roman"/>
              </a:rPr>
              <a:t> </a:t>
            </a:r>
            <a:r>
              <a:rPr lang="ru-RU" sz="1200" b="1" dirty="0" err="1" smtClean="0">
                <a:solidFill>
                  <a:schemeClr val="accent4">
                    <a:lumMod val="75000"/>
                  </a:schemeClr>
                </a:solidFill>
                <a:ea typeface="Calibri"/>
                <a:cs typeface="Times New Roman"/>
              </a:rPr>
              <a:t>ЩОДО</a:t>
            </a:r>
            <a:r>
              <a:rPr lang="ru-RU" sz="1200" b="1" dirty="0" smtClean="0">
                <a:solidFill>
                  <a:schemeClr val="tx1"/>
                </a:solidFill>
                <a:ea typeface="Calibri"/>
                <a:cs typeface="Times New Roman"/>
              </a:rPr>
              <a:t>: </a:t>
            </a:r>
            <a:endParaRPr lang="ru-RU" sz="1200" b="1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b="1" dirty="0">
                <a:solidFill>
                  <a:schemeClr val="tx1"/>
                </a:solidFill>
                <a:ea typeface="Calibri"/>
                <a:cs typeface="Times New Roman"/>
                <a:sym typeface="Symbol"/>
              </a:rPr>
              <a:t></a:t>
            </a:r>
            <a:r>
              <a:rPr lang="uk-UA" sz="1400" b="1" dirty="0">
                <a:solidFill>
                  <a:schemeClr val="tx1"/>
                </a:solidFill>
                <a:ea typeface="Calibri"/>
                <a:cs typeface="Times New Roman"/>
              </a:rPr>
              <a:t> Суттєвості та ризику завдання. </a:t>
            </a:r>
            <a:endParaRPr lang="ru-RU" sz="1400" b="1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b="1" dirty="0">
                <a:solidFill>
                  <a:schemeClr val="tx1"/>
                </a:solidFill>
                <a:ea typeface="Calibri"/>
                <a:cs typeface="Times New Roman"/>
                <a:sym typeface="Symbol"/>
              </a:rPr>
              <a:t></a:t>
            </a:r>
            <a:r>
              <a:rPr lang="ru-RU" sz="1400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uk-UA" sz="1400" b="1" dirty="0">
                <a:solidFill>
                  <a:schemeClr val="tx1"/>
                </a:solidFill>
                <a:ea typeface="Calibri"/>
                <a:cs typeface="Times New Roman"/>
              </a:rPr>
              <a:t>Характеру, часу та обсягу процедур, які використовувались для дотримання вимог доречних стандартів завдань з надання впевненості та отримання доказів. </a:t>
            </a:r>
            <a:endParaRPr lang="uk-UA" sz="1400" b="1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b="1" dirty="0" smtClean="0">
                <a:solidFill>
                  <a:schemeClr val="tx1"/>
                </a:solidFill>
                <a:ea typeface="Calibri"/>
                <a:cs typeface="Times New Roman"/>
                <a:sym typeface="Symbol"/>
              </a:rPr>
              <a:t></a:t>
            </a:r>
            <a:r>
              <a:rPr lang="uk-UA" sz="1400" b="1" dirty="0" smtClean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uk-UA" sz="1400" b="1" dirty="0">
                <a:solidFill>
                  <a:schemeClr val="tx1"/>
                </a:solidFill>
                <a:ea typeface="Calibri"/>
                <a:cs typeface="Times New Roman"/>
              </a:rPr>
              <a:t>Оцінювання, чи було отримано прийнятні докази у достатньому обсязі, та необхідності виконання додаткової роботи для досягнення цілей доречних стандартів завдань з надання впевненості. </a:t>
            </a:r>
            <a:endParaRPr lang="uk-UA" sz="1400" b="1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b="1" dirty="0" smtClean="0">
                <a:solidFill>
                  <a:schemeClr val="tx1"/>
                </a:solidFill>
                <a:ea typeface="Calibri"/>
                <a:cs typeface="Times New Roman"/>
                <a:sym typeface="Symbol"/>
              </a:rPr>
              <a:t></a:t>
            </a:r>
            <a:r>
              <a:rPr lang="uk-UA" sz="1400" b="1" dirty="0" smtClean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uk-UA" sz="1400" b="1" dirty="0">
                <a:solidFill>
                  <a:schemeClr val="tx1"/>
                </a:solidFill>
                <a:ea typeface="Calibri"/>
                <a:cs typeface="Times New Roman"/>
              </a:rPr>
              <a:t>У випадку прямого завдання – застосування критеріїв до предмета завдання та, якщо ці критерії підбирає або розробляє практикуючий фахівець, їх вибору чи розробки. </a:t>
            </a:r>
            <a:r>
              <a:rPr lang="ru-RU" sz="1400" b="1" dirty="0">
                <a:solidFill>
                  <a:schemeClr val="tx1"/>
                </a:solidFill>
                <a:ea typeface="Calibri"/>
                <a:cs typeface="Times New Roman"/>
              </a:rPr>
              <a:t>У </a:t>
            </a:r>
            <a:r>
              <a:rPr lang="ru-RU" sz="1400" b="1" dirty="0" err="1">
                <a:solidFill>
                  <a:schemeClr val="tx1"/>
                </a:solidFill>
                <a:ea typeface="Calibri"/>
                <a:cs typeface="Times New Roman"/>
              </a:rPr>
              <a:t>випадку</a:t>
            </a:r>
            <a:r>
              <a:rPr lang="ru-RU" sz="1400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ea typeface="Calibri"/>
                <a:cs typeface="Times New Roman"/>
              </a:rPr>
              <a:t>завдань</a:t>
            </a:r>
            <a:r>
              <a:rPr lang="ru-RU" sz="1400" b="1" dirty="0">
                <a:solidFill>
                  <a:schemeClr val="tx1"/>
                </a:solidFill>
                <a:ea typeface="Calibri"/>
                <a:cs typeface="Times New Roman"/>
              </a:rPr>
              <a:t> з </a:t>
            </a:r>
            <a:r>
              <a:rPr lang="ru-RU" sz="1400" b="1" dirty="0" err="1">
                <a:solidFill>
                  <a:schemeClr val="tx1"/>
                </a:solidFill>
                <a:ea typeface="Calibri"/>
                <a:cs typeface="Times New Roman"/>
              </a:rPr>
              <a:t>підтвердження</a:t>
            </a:r>
            <a:r>
              <a:rPr lang="ru-RU" sz="1400" b="1" dirty="0">
                <a:solidFill>
                  <a:schemeClr val="tx1"/>
                </a:solidFill>
                <a:ea typeface="Calibri"/>
                <a:cs typeface="Times New Roman"/>
              </a:rPr>
              <a:t> – </a:t>
            </a:r>
            <a:r>
              <a:rPr lang="ru-RU" sz="1400" b="1" dirty="0" err="1">
                <a:solidFill>
                  <a:schemeClr val="tx1"/>
                </a:solidFill>
                <a:ea typeface="Calibri"/>
                <a:cs typeface="Times New Roman"/>
              </a:rPr>
              <a:t>оцінювання</a:t>
            </a:r>
            <a:r>
              <a:rPr lang="ru-RU" sz="1400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ea typeface="Calibri"/>
                <a:cs typeface="Times New Roman"/>
              </a:rPr>
              <a:t>суджень</a:t>
            </a:r>
            <a:r>
              <a:rPr lang="ru-RU" sz="1400" b="1" dirty="0">
                <a:solidFill>
                  <a:schemeClr val="tx1"/>
                </a:solidFill>
                <a:ea typeface="Calibri"/>
                <a:cs typeface="Times New Roman"/>
              </a:rPr>
              <a:t>, </a:t>
            </a:r>
            <a:r>
              <a:rPr lang="ru-RU" sz="1400" b="1" dirty="0" err="1">
                <a:solidFill>
                  <a:schemeClr val="tx1"/>
                </a:solidFill>
                <a:ea typeface="Calibri"/>
                <a:cs typeface="Times New Roman"/>
              </a:rPr>
              <a:t>зроблених</a:t>
            </a:r>
            <a:r>
              <a:rPr lang="ru-RU" sz="1400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ea typeface="Calibri"/>
                <a:cs typeface="Times New Roman"/>
              </a:rPr>
              <a:t>іншими</a:t>
            </a:r>
            <a:r>
              <a:rPr lang="ru-RU" sz="1400" b="1" dirty="0">
                <a:solidFill>
                  <a:schemeClr val="tx1"/>
                </a:solidFill>
                <a:ea typeface="Calibri"/>
                <a:cs typeface="Times New Roman"/>
              </a:rPr>
              <a:t>. </a:t>
            </a:r>
            <a:endParaRPr lang="ru-RU" sz="1400" b="1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 algn="just">
              <a:buNone/>
            </a:pPr>
            <a:r>
              <a:rPr lang="ru-RU" sz="1400" b="1" dirty="0">
                <a:solidFill>
                  <a:schemeClr val="tx1"/>
                </a:solidFill>
                <a:ea typeface="Calibri"/>
                <a:cs typeface="Times New Roman"/>
                <a:sym typeface="Symbol"/>
              </a:rPr>
              <a:t></a:t>
            </a:r>
            <a:r>
              <a:rPr lang="ru-RU" sz="1400" b="1" dirty="0">
                <a:solidFill>
                  <a:schemeClr val="tx1"/>
                </a:solidFill>
                <a:ea typeface="Calibri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ea typeface="Calibri"/>
              </a:rPr>
              <a:t>Доречності</a:t>
            </a:r>
            <a:r>
              <a:rPr lang="ru-RU" sz="1400" b="1" dirty="0">
                <a:solidFill>
                  <a:schemeClr val="tx1"/>
                </a:solidFill>
                <a:ea typeface="Calibri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ea typeface="Calibri"/>
              </a:rPr>
              <a:t>висновків</a:t>
            </a:r>
            <a:r>
              <a:rPr lang="ru-RU" sz="1400" b="1" dirty="0">
                <a:solidFill>
                  <a:schemeClr val="tx1"/>
                </a:solidFill>
                <a:ea typeface="Calibri"/>
              </a:rPr>
              <a:t>, </a:t>
            </a:r>
            <a:r>
              <a:rPr lang="ru-RU" sz="1400" b="1" dirty="0" err="1">
                <a:solidFill>
                  <a:schemeClr val="tx1"/>
                </a:solidFill>
                <a:ea typeface="Calibri"/>
              </a:rPr>
              <a:t>які</a:t>
            </a:r>
            <a:r>
              <a:rPr lang="ru-RU" sz="1400" b="1" dirty="0">
                <a:solidFill>
                  <a:schemeClr val="tx1"/>
                </a:solidFill>
                <a:ea typeface="Calibri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ea typeface="Calibri"/>
              </a:rPr>
              <a:t>робляться</a:t>
            </a:r>
            <a:r>
              <a:rPr lang="ru-RU" sz="1400" b="1" dirty="0">
                <a:solidFill>
                  <a:schemeClr val="tx1"/>
                </a:solidFill>
                <a:ea typeface="Calibri"/>
              </a:rPr>
              <a:t> на </a:t>
            </a:r>
            <a:r>
              <a:rPr lang="ru-RU" sz="1400" b="1" dirty="0" err="1">
                <a:solidFill>
                  <a:schemeClr val="tx1"/>
                </a:solidFill>
                <a:ea typeface="Calibri"/>
              </a:rPr>
              <a:t>основі</a:t>
            </a:r>
            <a:r>
              <a:rPr lang="ru-RU" sz="1400" b="1" dirty="0">
                <a:solidFill>
                  <a:schemeClr val="tx1"/>
                </a:solidFill>
                <a:ea typeface="Calibri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ea typeface="Calibri"/>
              </a:rPr>
              <a:t>отриманих</a:t>
            </a:r>
            <a:r>
              <a:rPr lang="ru-RU" sz="1400" b="1" dirty="0">
                <a:solidFill>
                  <a:schemeClr val="tx1"/>
                </a:solidFill>
                <a:ea typeface="Calibri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ea typeface="Calibri"/>
              </a:rPr>
              <a:t>доказів</a:t>
            </a:r>
            <a:endParaRPr lang="ru-RU" sz="1400" b="1" dirty="0">
              <a:solidFill>
                <a:schemeClr val="tx1"/>
              </a:solidFill>
              <a:ea typeface="Calibri"/>
            </a:endParaRP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 flipH="1">
            <a:off x="219080" y="3933056"/>
            <a:ext cx="3168352" cy="258394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rgbClr val="669900"/>
            </a:solidFill>
            <a:prstDash val="sysDash"/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b="1" dirty="0" err="1">
                <a:solidFill>
                  <a:schemeClr val="tx1"/>
                </a:solidFill>
                <a:ea typeface="Calibri"/>
                <a:cs typeface="Times New Roman"/>
              </a:rPr>
              <a:t>Професійне</a:t>
            </a:r>
            <a:r>
              <a:rPr lang="ru-RU" sz="1400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ea typeface="Calibri"/>
                <a:cs typeface="Times New Roman"/>
              </a:rPr>
              <a:t>судження</a:t>
            </a:r>
            <a:r>
              <a:rPr lang="ru-RU" sz="1400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ea typeface="Calibri"/>
                <a:cs typeface="Times New Roman"/>
              </a:rPr>
              <a:t>слід</a:t>
            </a:r>
            <a:r>
              <a:rPr lang="ru-RU" sz="1400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ea typeface="Calibri"/>
                <a:cs typeface="Times New Roman"/>
              </a:rPr>
              <a:t>застосовувати</a:t>
            </a:r>
            <a:r>
              <a:rPr lang="ru-RU" sz="1400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ea typeface="Calibri"/>
                <a:cs typeface="Times New Roman"/>
              </a:rPr>
              <a:t>протягом</a:t>
            </a:r>
            <a:r>
              <a:rPr lang="ru-RU" sz="1400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ea typeface="Calibri"/>
                <a:cs typeface="Times New Roman"/>
              </a:rPr>
              <a:t>усього</a:t>
            </a:r>
            <a:r>
              <a:rPr lang="ru-RU" sz="1400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ea typeface="Calibri"/>
                <a:cs typeface="Times New Roman"/>
              </a:rPr>
              <a:t>завдання</a:t>
            </a:r>
            <a:r>
              <a:rPr lang="ru-RU" sz="1400" b="1" dirty="0">
                <a:solidFill>
                  <a:schemeClr val="tx1"/>
                </a:solidFill>
                <a:ea typeface="Calibri"/>
                <a:cs typeface="Times New Roman"/>
              </a:rPr>
              <a:t>. </a:t>
            </a:r>
            <a:endParaRPr lang="ru-RU" sz="1400" b="1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177800" indent="-17780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b="1" dirty="0" err="1" smtClean="0">
                <a:solidFill>
                  <a:schemeClr val="tx1"/>
                </a:solidFill>
                <a:ea typeface="Calibri"/>
                <a:cs typeface="Times New Roman"/>
              </a:rPr>
              <a:t>Професійне</a:t>
            </a:r>
            <a:r>
              <a:rPr lang="ru-RU" sz="1400" b="1" dirty="0" smtClean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ea typeface="Calibri"/>
                <a:cs typeface="Times New Roman"/>
              </a:rPr>
              <a:t>судження</a:t>
            </a:r>
            <a:r>
              <a:rPr lang="ru-RU" sz="1400" b="1" dirty="0">
                <a:solidFill>
                  <a:schemeClr val="tx1"/>
                </a:solidFill>
                <a:ea typeface="Calibri"/>
                <a:cs typeface="Times New Roman"/>
              </a:rPr>
              <a:t> не </a:t>
            </a:r>
            <a:r>
              <a:rPr lang="ru-RU" sz="1400" b="1" dirty="0" err="1">
                <a:solidFill>
                  <a:schemeClr val="tx1"/>
                </a:solidFill>
                <a:ea typeface="Calibri"/>
                <a:cs typeface="Times New Roman"/>
              </a:rPr>
              <a:t>може</a:t>
            </a:r>
            <a:r>
              <a:rPr lang="ru-RU" sz="1400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ea typeface="Calibri"/>
                <a:cs typeface="Times New Roman"/>
              </a:rPr>
              <a:t>використовуватись</a:t>
            </a:r>
            <a:r>
              <a:rPr lang="ru-RU" sz="1400" b="1" dirty="0">
                <a:solidFill>
                  <a:schemeClr val="tx1"/>
                </a:solidFill>
                <a:ea typeface="Calibri"/>
                <a:cs typeface="Times New Roman"/>
              </a:rPr>
              <a:t> як </a:t>
            </a:r>
            <a:r>
              <a:rPr lang="ru-RU" sz="1400" b="1" dirty="0" err="1">
                <a:solidFill>
                  <a:schemeClr val="tx1"/>
                </a:solidFill>
                <a:ea typeface="Calibri"/>
                <a:cs typeface="Times New Roman"/>
              </a:rPr>
              <a:t>виправдання</a:t>
            </a:r>
            <a:r>
              <a:rPr lang="ru-RU" sz="1400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ea typeface="Calibri"/>
                <a:cs typeface="Times New Roman"/>
              </a:rPr>
              <a:t>рішень</a:t>
            </a:r>
            <a:r>
              <a:rPr lang="ru-RU" sz="1400" b="1" dirty="0">
                <a:solidFill>
                  <a:schemeClr val="tx1"/>
                </a:solidFill>
                <a:ea typeface="Calibri"/>
                <a:cs typeface="Times New Roman"/>
              </a:rPr>
              <a:t>, </a:t>
            </a:r>
            <a:r>
              <a:rPr lang="ru-RU" sz="1400" b="1" dirty="0" err="1">
                <a:solidFill>
                  <a:schemeClr val="tx1"/>
                </a:solidFill>
                <a:ea typeface="Calibri"/>
                <a:cs typeface="Times New Roman"/>
              </a:rPr>
              <a:t>які</a:t>
            </a:r>
            <a:r>
              <a:rPr lang="ru-RU" sz="1400" b="1" dirty="0">
                <a:solidFill>
                  <a:schemeClr val="tx1"/>
                </a:solidFill>
                <a:ea typeface="Calibri"/>
                <a:cs typeface="Times New Roman"/>
              </a:rPr>
              <a:t> не </a:t>
            </a:r>
            <a:r>
              <a:rPr lang="ru-RU" sz="1400" b="1" dirty="0" err="1">
                <a:solidFill>
                  <a:schemeClr val="tx1"/>
                </a:solidFill>
                <a:ea typeface="Calibri"/>
                <a:cs typeface="Times New Roman"/>
              </a:rPr>
              <a:t>підтримуються</a:t>
            </a:r>
            <a:r>
              <a:rPr lang="ru-RU" sz="1400" b="1" dirty="0">
                <a:solidFill>
                  <a:schemeClr val="tx1"/>
                </a:solidFill>
                <a:ea typeface="Calibri"/>
                <a:cs typeface="Times New Roman"/>
              </a:rPr>
              <a:t> фактами й </a:t>
            </a:r>
            <a:r>
              <a:rPr lang="ru-RU" sz="1400" b="1" dirty="0" err="1">
                <a:solidFill>
                  <a:schemeClr val="tx1"/>
                </a:solidFill>
                <a:ea typeface="Calibri"/>
                <a:cs typeface="Times New Roman"/>
              </a:rPr>
              <a:t>обставинами</a:t>
            </a:r>
            <a:r>
              <a:rPr lang="ru-RU" sz="1400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ea typeface="Calibri"/>
                <a:cs typeface="Times New Roman"/>
              </a:rPr>
              <a:t>завдання</a:t>
            </a:r>
            <a:r>
              <a:rPr lang="ru-RU" sz="1400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ea typeface="Calibri"/>
                <a:cs typeface="Times New Roman"/>
              </a:rPr>
              <a:t>або</a:t>
            </a:r>
            <a:r>
              <a:rPr lang="ru-RU" sz="1400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ea typeface="Calibri"/>
                <a:cs typeface="Times New Roman"/>
              </a:rPr>
              <a:t>прийнятними</a:t>
            </a:r>
            <a:r>
              <a:rPr lang="ru-RU" sz="1400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ea typeface="Calibri"/>
                <a:cs typeface="Times New Roman"/>
              </a:rPr>
              <a:t>доказами</a:t>
            </a:r>
            <a:r>
              <a:rPr lang="ru-RU" sz="1400" b="1" dirty="0">
                <a:solidFill>
                  <a:schemeClr val="tx1"/>
                </a:solidFill>
                <a:ea typeface="Calibri"/>
                <a:cs typeface="Times New Roman"/>
              </a:rPr>
              <a:t> у </a:t>
            </a:r>
            <a:r>
              <a:rPr lang="ru-RU" sz="1400" b="1" dirty="0" err="1">
                <a:solidFill>
                  <a:schemeClr val="tx1"/>
                </a:solidFill>
                <a:ea typeface="Calibri"/>
                <a:cs typeface="Times New Roman"/>
              </a:rPr>
              <a:t>достатньому</a:t>
            </a:r>
            <a:r>
              <a:rPr lang="ru-RU" sz="1400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ea typeface="Calibri"/>
                <a:cs typeface="Times New Roman"/>
              </a:rPr>
              <a:t>обсязі</a:t>
            </a:r>
            <a:r>
              <a:rPr lang="ru-RU" sz="1400" b="1" dirty="0">
                <a:solidFill>
                  <a:schemeClr val="tx1"/>
                </a:solidFill>
                <a:ea typeface="Calibri"/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593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856984" cy="908720"/>
          </a:xfrm>
          <a:gradFill flip="none" rotWithShape="1">
            <a:gsLst>
              <a:gs pos="0">
                <a:srgbClr val="DDEBCF"/>
              </a:gs>
              <a:gs pos="33000">
                <a:srgbClr val="9CB86E"/>
              </a:gs>
              <a:gs pos="100000">
                <a:srgbClr val="156B13"/>
              </a:gs>
            </a:gsLst>
            <a:lin ang="2700000" scaled="1"/>
            <a:tileRect/>
          </a:gra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/>
          </a:bodyPr>
          <a:lstStyle/>
          <a:p>
            <a:pPr lvl="0" algn="ctr">
              <a:spcBef>
                <a:spcPts val="0"/>
              </a:spcBef>
              <a:buClr>
                <a:srgbClr val="72A0FF"/>
              </a:buClr>
            </a:pPr>
            <a:r>
              <a:rPr lang="uk-UA" sz="1600" b="1" dirty="0" smtClean="0">
                <a:latin typeface="Times New Roman"/>
                <a:ea typeface="Calibri"/>
              </a:rPr>
              <a:t>ПРОФЕСІЙНИЙ СКЕПТИЦИЗМ</a:t>
            </a:r>
            <a:r>
              <a:rPr lang="uk-UA" sz="1600" dirty="0" smtClean="0">
                <a:latin typeface="Times New Roman"/>
                <a:ea typeface="Calibri"/>
              </a:rPr>
              <a:t/>
            </a:r>
            <a:br>
              <a:rPr lang="uk-UA" sz="1600" dirty="0" smtClean="0">
                <a:latin typeface="Times New Roman"/>
                <a:ea typeface="Calibri"/>
              </a:rPr>
            </a:br>
            <a:r>
              <a:rPr lang="uk-UA" sz="1600" dirty="0" smtClean="0">
                <a:latin typeface="Times New Roman"/>
                <a:ea typeface="Calibri"/>
              </a:rPr>
              <a:t> </a:t>
            </a:r>
            <a:r>
              <a:rPr lang="uk-UA" sz="1600" b="1" dirty="0">
                <a:latin typeface="Times New Roman"/>
                <a:ea typeface="Calibri"/>
              </a:rPr>
              <a:t>(</a:t>
            </a:r>
            <a:r>
              <a:rPr lang="ru-RU" sz="1600" b="1" dirty="0" err="1">
                <a:latin typeface="Times New Roman"/>
                <a:ea typeface="Calibri"/>
              </a:rPr>
              <a:t>Professional</a:t>
            </a:r>
            <a:r>
              <a:rPr lang="ru-RU" sz="1600" b="1" dirty="0">
                <a:latin typeface="Times New Roman"/>
                <a:ea typeface="Calibri"/>
              </a:rPr>
              <a:t> </a:t>
            </a:r>
            <a:r>
              <a:rPr lang="ru-RU" sz="1600" b="1" dirty="0" err="1">
                <a:latin typeface="Times New Roman"/>
                <a:ea typeface="Calibri"/>
              </a:rPr>
              <a:t>skepticism</a:t>
            </a:r>
            <a:r>
              <a:rPr lang="uk-UA" sz="1600" b="1" dirty="0">
                <a:latin typeface="Times New Roman"/>
                <a:ea typeface="Calibri"/>
              </a:rPr>
              <a:t>) </a:t>
            </a:r>
            <a:endParaRPr lang="ru-RU" sz="1600" b="1" dirty="0">
              <a:solidFill>
                <a:srgbClr val="C1C1C1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219080" y="1220178"/>
            <a:ext cx="3168352" cy="237626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rgbClr val="669900"/>
            </a:solidFill>
            <a:prstDash val="sysDash"/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5000"/>
              </a:lnSpc>
              <a:buClr>
                <a:srgbClr val="72A0FF"/>
              </a:buClr>
              <a:buNone/>
              <a:tabLst>
                <a:tab pos="0" algn="l"/>
              </a:tabLst>
            </a:pPr>
            <a:r>
              <a:rPr lang="ru-RU" sz="1400" b="1" i="1" u="sng" dirty="0" smtClean="0">
                <a:solidFill>
                  <a:srgbClr val="000000"/>
                </a:solidFill>
                <a:ea typeface="Calibri"/>
                <a:cs typeface="Times New Roman"/>
              </a:rPr>
              <a:t>Визначення:</a:t>
            </a:r>
          </a:p>
          <a:p>
            <a:pPr marL="0" indent="0" algn="just">
              <a:lnSpc>
                <a:spcPct val="115000"/>
              </a:lnSpc>
              <a:buClr>
                <a:srgbClr val="72A0FF"/>
              </a:buClr>
              <a:buNone/>
              <a:tabLst>
                <a:tab pos="0" algn="l"/>
              </a:tabLst>
            </a:pPr>
            <a:r>
              <a:rPr lang="uk-UA" sz="1600" b="1" dirty="0" smtClean="0">
                <a:solidFill>
                  <a:schemeClr val="tx1"/>
                </a:solidFill>
                <a:ea typeface="Calibri"/>
              </a:rPr>
              <a:t>ставлення</a:t>
            </a:r>
            <a:r>
              <a:rPr lang="uk-UA" sz="1600" b="1" dirty="0">
                <a:solidFill>
                  <a:schemeClr val="tx1"/>
                </a:solidFill>
                <a:ea typeface="Calibri"/>
              </a:rPr>
              <a:t>, що поєднує допитливість, уважність до обставин, які можуть вказувати на можливе викривлення внаслідок помилки або шахрайства, та критичну оцінку доказів.</a:t>
            </a:r>
            <a:endParaRPr lang="ru-RU" sz="1600" b="1" i="1" u="sng" dirty="0" smtClean="0">
              <a:solidFill>
                <a:schemeClr val="tx1"/>
              </a:solidFill>
              <a:ea typeface="Calibri"/>
              <a:cs typeface="Times New Roman"/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 flipH="1">
            <a:off x="4788023" y="1340768"/>
            <a:ext cx="4162649" cy="504056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rgbClr val="669900"/>
            </a:solidFill>
            <a:prstDash val="sysDash"/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b="1" dirty="0" err="1">
                <a:solidFill>
                  <a:schemeClr val="tx1"/>
                </a:solidFill>
                <a:ea typeface="Calibri"/>
                <a:cs typeface="Times New Roman"/>
              </a:rPr>
              <a:t>Використання</a:t>
            </a:r>
            <a:r>
              <a:rPr lang="ru-RU" sz="1800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ea typeface="Calibri"/>
                <a:cs typeface="Times New Roman"/>
              </a:rPr>
              <a:t>професійного</a:t>
            </a:r>
            <a:r>
              <a:rPr lang="ru-RU" sz="1800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ea typeface="Calibri"/>
                <a:cs typeface="Times New Roman"/>
              </a:rPr>
              <a:t>скептицизму -</a:t>
            </a: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b="1" dirty="0" err="1" smtClean="0">
                <a:solidFill>
                  <a:schemeClr val="tx1"/>
                </a:solidFill>
                <a:ea typeface="Calibri"/>
                <a:cs typeface="Times New Roman"/>
              </a:rPr>
              <a:t>протягом</a:t>
            </a:r>
            <a:r>
              <a:rPr lang="ru-RU" sz="1800" b="1" dirty="0" smtClean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ea typeface="Calibri"/>
                <a:cs typeface="Times New Roman"/>
              </a:rPr>
              <a:t>виконання</a:t>
            </a:r>
            <a:r>
              <a:rPr lang="ru-RU" sz="1800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ea typeface="Calibri"/>
                <a:cs typeface="Times New Roman"/>
              </a:rPr>
              <a:t>завдання</a:t>
            </a:r>
            <a:r>
              <a:rPr lang="ru-RU" sz="1800" b="1" dirty="0" smtClean="0">
                <a:solidFill>
                  <a:schemeClr val="tx1"/>
                </a:solidFill>
                <a:ea typeface="Calibri"/>
                <a:cs typeface="Times New Roman"/>
              </a:rPr>
              <a:t>.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1800" b="1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0" indent="0" algn="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b="1" i="1" dirty="0" err="1">
                <a:solidFill>
                  <a:schemeClr val="tx1"/>
                </a:solidFill>
                <a:ea typeface="Calibri"/>
                <a:cs typeface="Times New Roman"/>
              </a:rPr>
              <a:t>Н</a:t>
            </a:r>
            <a:r>
              <a:rPr lang="ru-RU" sz="1800" b="1" i="1" dirty="0" err="1" smtClean="0">
                <a:solidFill>
                  <a:schemeClr val="tx1"/>
                </a:solidFill>
                <a:ea typeface="Calibri"/>
                <a:cs typeface="Times New Roman"/>
              </a:rPr>
              <a:t>априклад</a:t>
            </a:r>
            <a:r>
              <a:rPr lang="ru-RU" sz="1800" b="1" i="1" dirty="0">
                <a:solidFill>
                  <a:schemeClr val="tx1"/>
                </a:solidFill>
                <a:ea typeface="Calibri"/>
                <a:cs typeface="Times New Roman"/>
              </a:rPr>
              <a:t>, </a:t>
            </a:r>
            <a:endParaRPr lang="ru-RU" sz="1800" b="1" i="1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0" indent="0" algn="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b="1" i="1" dirty="0" smtClean="0">
                <a:solidFill>
                  <a:schemeClr val="tx1"/>
                </a:solidFill>
                <a:ea typeface="Calibri"/>
                <a:cs typeface="Times New Roman"/>
              </a:rPr>
              <a:t>для </a:t>
            </a:r>
            <a:r>
              <a:rPr lang="ru-RU" sz="1800" b="1" i="1" dirty="0" err="1">
                <a:solidFill>
                  <a:schemeClr val="tx1"/>
                </a:solidFill>
                <a:ea typeface="Calibri"/>
                <a:cs typeface="Times New Roman"/>
              </a:rPr>
              <a:t>зменшення</a:t>
            </a:r>
            <a:r>
              <a:rPr lang="ru-RU" sz="1800" b="1" i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800" b="1" i="1" dirty="0" err="1">
                <a:solidFill>
                  <a:schemeClr val="tx1"/>
                </a:solidFill>
                <a:ea typeface="Calibri"/>
                <a:cs typeface="Times New Roman"/>
              </a:rPr>
              <a:t>ризику</a:t>
            </a:r>
            <a:r>
              <a:rPr lang="ru-RU" sz="1800" b="1" dirty="0">
                <a:solidFill>
                  <a:schemeClr val="tx1"/>
                </a:solidFill>
                <a:ea typeface="Calibri"/>
                <a:cs typeface="Times New Roman"/>
              </a:rPr>
              <a:t>: </a:t>
            </a:r>
            <a:endParaRPr lang="ru-RU" sz="1800" b="1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tx1"/>
                </a:solidFill>
                <a:ea typeface="Calibri"/>
                <a:cs typeface="Times New Roman"/>
                <a:sym typeface="Symbol"/>
              </a:rPr>
              <a:t></a:t>
            </a:r>
            <a:r>
              <a:rPr lang="ru-RU" sz="1800" b="1" dirty="0">
                <a:solidFill>
                  <a:schemeClr val="tx1"/>
                </a:solidFill>
                <a:ea typeface="Calibri"/>
                <a:cs typeface="Times New Roman"/>
              </a:rPr>
              <a:t> Пропуску </a:t>
            </a:r>
            <a:r>
              <a:rPr lang="ru-RU" sz="1800" b="1" dirty="0" err="1">
                <a:solidFill>
                  <a:schemeClr val="tx1"/>
                </a:solidFill>
                <a:ea typeface="Calibri"/>
                <a:cs typeface="Times New Roman"/>
              </a:rPr>
              <a:t>незвичних</a:t>
            </a:r>
            <a:r>
              <a:rPr lang="ru-RU" sz="1800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ea typeface="Calibri"/>
                <a:cs typeface="Times New Roman"/>
              </a:rPr>
              <a:t>обставин</a:t>
            </a:r>
            <a:r>
              <a:rPr lang="ru-RU" sz="1800" b="1" dirty="0">
                <a:solidFill>
                  <a:schemeClr val="tx1"/>
                </a:solidFill>
                <a:ea typeface="Calibri"/>
                <a:cs typeface="Times New Roman"/>
              </a:rPr>
              <a:t>; </a:t>
            </a:r>
            <a:endParaRPr lang="ru-RU" sz="1800" b="1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tx1"/>
                </a:solidFill>
                <a:ea typeface="Calibri"/>
                <a:cs typeface="Times New Roman"/>
                <a:sym typeface="Symbol"/>
              </a:rPr>
              <a:t></a:t>
            </a:r>
            <a:r>
              <a:rPr lang="ru-RU" sz="1800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ea typeface="Calibri"/>
                <a:cs typeface="Times New Roman"/>
              </a:rPr>
              <a:t>Надмірного</a:t>
            </a:r>
            <a:r>
              <a:rPr lang="ru-RU" sz="1800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ea typeface="Calibri"/>
                <a:cs typeface="Times New Roman"/>
              </a:rPr>
              <a:t>узагальнення</a:t>
            </a:r>
            <a:r>
              <a:rPr lang="ru-RU" sz="1800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ea typeface="Calibri"/>
                <a:cs typeface="Times New Roman"/>
              </a:rPr>
              <a:t>висновків</a:t>
            </a:r>
            <a:r>
              <a:rPr lang="ru-RU" sz="1800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ea typeface="Calibri"/>
                <a:cs typeface="Times New Roman"/>
              </a:rPr>
              <a:t>зі</a:t>
            </a:r>
            <a:r>
              <a:rPr lang="ru-RU" sz="1800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ea typeface="Calibri"/>
                <a:cs typeface="Times New Roman"/>
              </a:rPr>
              <a:t>спостережень</a:t>
            </a:r>
            <a:r>
              <a:rPr lang="ru-RU" sz="1800" b="1" dirty="0">
                <a:solidFill>
                  <a:schemeClr val="tx1"/>
                </a:solidFill>
                <a:ea typeface="Calibri"/>
                <a:cs typeface="Times New Roman"/>
              </a:rPr>
              <a:t>; та </a:t>
            </a:r>
            <a:endParaRPr lang="ru-RU" sz="1800" b="1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tx1"/>
                </a:solidFill>
                <a:ea typeface="Calibri"/>
                <a:cs typeface="Times New Roman"/>
                <a:sym typeface="Symbol"/>
              </a:rPr>
              <a:t></a:t>
            </a:r>
            <a:r>
              <a:rPr lang="ru-RU" sz="1800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ea typeface="Calibri"/>
                <a:cs typeface="Times New Roman"/>
              </a:rPr>
              <a:t>Використання</a:t>
            </a:r>
            <a:r>
              <a:rPr lang="ru-RU" sz="1800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ea typeface="Calibri"/>
                <a:cs typeface="Times New Roman"/>
              </a:rPr>
              <a:t>неприйнятних</a:t>
            </a:r>
            <a:r>
              <a:rPr lang="ru-RU" sz="1800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ea typeface="Calibri"/>
                <a:cs typeface="Times New Roman"/>
              </a:rPr>
              <a:t>припущень</a:t>
            </a:r>
            <a:r>
              <a:rPr lang="ru-RU" sz="1800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ea typeface="Calibri"/>
                <a:cs typeface="Times New Roman"/>
              </a:rPr>
              <a:t>під</a:t>
            </a:r>
            <a:r>
              <a:rPr lang="ru-RU" sz="1800" b="1" dirty="0">
                <a:solidFill>
                  <a:schemeClr val="tx1"/>
                </a:solidFill>
                <a:ea typeface="Calibri"/>
                <a:cs typeface="Times New Roman"/>
              </a:rPr>
              <a:t> час визначення </a:t>
            </a:r>
            <a:r>
              <a:rPr lang="ru-RU" sz="1800" b="1" dirty="0" err="1">
                <a:solidFill>
                  <a:schemeClr val="tx1"/>
                </a:solidFill>
                <a:ea typeface="Calibri"/>
                <a:cs typeface="Times New Roman"/>
              </a:rPr>
              <a:t>харак</a:t>
            </a:r>
            <a:r>
              <a:rPr lang="ru-RU" sz="1800" b="1" dirty="0">
                <a:solidFill>
                  <a:schemeClr val="tx1"/>
                </a:solidFill>
                <a:ea typeface="Calibri"/>
                <a:cs typeface="Times New Roman"/>
              </a:rPr>
              <a:t>- </a:t>
            </a:r>
            <a:r>
              <a:rPr lang="ru-RU" sz="1800" b="1" dirty="0" err="1">
                <a:solidFill>
                  <a:schemeClr val="tx1"/>
                </a:solidFill>
                <a:ea typeface="Calibri"/>
                <a:cs typeface="Times New Roman"/>
              </a:rPr>
              <a:t>теру</a:t>
            </a:r>
            <a:r>
              <a:rPr lang="ru-RU" sz="1800" b="1" dirty="0">
                <a:solidFill>
                  <a:schemeClr val="tx1"/>
                </a:solidFill>
                <a:ea typeface="Calibri"/>
                <a:cs typeface="Times New Roman"/>
              </a:rPr>
              <a:t>, часу й </a:t>
            </a:r>
            <a:r>
              <a:rPr lang="ru-RU" sz="1800" b="1" dirty="0" err="1">
                <a:solidFill>
                  <a:schemeClr val="tx1"/>
                </a:solidFill>
                <a:ea typeface="Calibri"/>
                <a:cs typeface="Times New Roman"/>
              </a:rPr>
              <a:t>обсягу</a:t>
            </a:r>
            <a:r>
              <a:rPr lang="ru-RU" sz="1800" b="1" dirty="0">
                <a:solidFill>
                  <a:schemeClr val="tx1"/>
                </a:solidFill>
                <a:ea typeface="Calibri"/>
                <a:cs typeface="Times New Roman"/>
              </a:rPr>
              <a:t> процедур та </a:t>
            </a:r>
            <a:r>
              <a:rPr lang="ru-RU" sz="1800" b="1" dirty="0" err="1">
                <a:solidFill>
                  <a:schemeClr val="tx1"/>
                </a:solidFill>
                <a:ea typeface="Calibri"/>
                <a:cs typeface="Times New Roman"/>
              </a:rPr>
              <a:t>розгляду</a:t>
            </a:r>
            <a:r>
              <a:rPr lang="ru-RU" sz="1800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ea typeface="Calibri"/>
                <a:cs typeface="Times New Roman"/>
              </a:rPr>
              <a:t>отриманих</a:t>
            </a:r>
            <a:r>
              <a:rPr lang="ru-RU" sz="1800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ea typeface="Calibri"/>
                <a:cs typeface="Times New Roman"/>
              </a:rPr>
              <a:t>результатів</a:t>
            </a:r>
            <a:r>
              <a:rPr lang="ru-RU" sz="1800" b="1" dirty="0">
                <a:solidFill>
                  <a:schemeClr val="tx1"/>
                </a:solidFill>
                <a:ea typeface="Calibri"/>
                <a:cs typeface="Times New Roman"/>
              </a:rPr>
              <a:t>.</a:t>
            </a:r>
            <a:endParaRPr lang="ru-RU" sz="1800" b="1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708920"/>
            <a:ext cx="1751856" cy="9595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865246"/>
            <a:ext cx="3168352" cy="258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49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856984" cy="980728"/>
          </a:xfrm>
          <a:gradFill flip="none" rotWithShape="1">
            <a:gsLst>
              <a:gs pos="0">
                <a:srgbClr val="DDEBCF"/>
              </a:gs>
              <a:gs pos="33000">
                <a:srgbClr val="9CB86E"/>
              </a:gs>
              <a:gs pos="100000">
                <a:srgbClr val="156B13"/>
              </a:gs>
            </a:gsLst>
            <a:lin ang="2700000" scaled="1"/>
            <a:tileRect/>
          </a:gra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3600" b="1" dirty="0" smtClean="0">
                <a:latin typeface="Times New Roman"/>
                <a:ea typeface="Calibri"/>
                <a:cs typeface="Times New Roman"/>
              </a:rPr>
            </a:br>
            <a:r>
              <a:rPr lang="ru-RU" sz="3600" b="1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3600" b="1" dirty="0">
                <a:latin typeface="Times New Roman"/>
                <a:ea typeface="Calibri"/>
                <a:cs typeface="Times New Roman"/>
              </a:rPr>
            </a:br>
            <a:r>
              <a:rPr lang="ru-RU" sz="3600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3600" b="1" dirty="0" smtClean="0">
                <a:latin typeface="Times New Roman"/>
                <a:ea typeface="Calibri"/>
                <a:cs typeface="Times New Roman"/>
              </a:rPr>
            </a:br>
            <a:r>
              <a:rPr lang="ru-RU" sz="3600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3600" b="1" dirty="0" smtClean="0">
                <a:latin typeface="Times New Roman"/>
                <a:ea typeface="Calibri"/>
                <a:cs typeface="Times New Roman"/>
              </a:rPr>
            </a:br>
            <a:r>
              <a:rPr lang="ru-RU" sz="3600" b="1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3600" b="1" dirty="0">
                <a:latin typeface="Times New Roman"/>
                <a:ea typeface="Calibri"/>
                <a:cs typeface="Times New Roman"/>
              </a:rPr>
            </a:br>
            <a:r>
              <a:rPr lang="ru-RU" sz="3600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3600" b="1" dirty="0" smtClean="0">
                <a:latin typeface="Times New Roman"/>
                <a:ea typeface="Calibri"/>
                <a:cs typeface="Times New Roman"/>
              </a:rPr>
            </a:br>
            <a:r>
              <a:rPr lang="ru-RU" sz="3600" b="1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3600" b="1" dirty="0">
                <a:latin typeface="Times New Roman"/>
                <a:ea typeface="Calibri"/>
                <a:cs typeface="Times New Roman"/>
              </a:rPr>
            </a:br>
            <a:r>
              <a:rPr lang="ru-RU" sz="3600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3600" b="1" dirty="0" smtClean="0">
                <a:latin typeface="Times New Roman"/>
                <a:ea typeface="Calibri"/>
                <a:cs typeface="Times New Roman"/>
              </a:rPr>
            </a:br>
            <a:r>
              <a:rPr lang="ru-RU" sz="3600" b="1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3600" b="1" dirty="0">
                <a:latin typeface="Times New Roman"/>
                <a:ea typeface="Calibri"/>
                <a:cs typeface="Times New Roman"/>
              </a:rPr>
            </a:br>
            <a:r>
              <a:rPr lang="ru-RU" sz="3600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3600" b="1" dirty="0" smtClean="0">
                <a:latin typeface="Times New Roman"/>
                <a:ea typeface="Calibri"/>
                <a:cs typeface="Times New Roman"/>
              </a:rPr>
            </a:br>
            <a:r>
              <a:rPr lang="ru-RU" sz="3600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3600" b="1" dirty="0" smtClean="0">
                <a:latin typeface="Times New Roman"/>
                <a:ea typeface="Calibri"/>
                <a:cs typeface="Times New Roman"/>
              </a:rPr>
            </a:br>
            <a:r>
              <a:rPr lang="ru-RU" sz="3600" b="1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3600" b="1" dirty="0">
                <a:latin typeface="Times New Roman"/>
                <a:ea typeface="Calibri"/>
                <a:cs typeface="Times New Roman"/>
              </a:rPr>
            </a:br>
            <a:r>
              <a:rPr lang="ru-RU" sz="3600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3600" b="1" dirty="0" smtClean="0">
                <a:latin typeface="Times New Roman"/>
                <a:ea typeface="Calibri"/>
                <a:cs typeface="Times New Roman"/>
              </a:rPr>
            </a:br>
            <a:r>
              <a:rPr lang="ru-RU" sz="3600" b="1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3600" b="1" dirty="0">
                <a:latin typeface="Times New Roman"/>
                <a:ea typeface="Calibri"/>
                <a:cs typeface="Times New Roman"/>
              </a:rPr>
            </a:br>
            <a:r>
              <a:rPr lang="ru-RU" sz="3600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3600" b="1" dirty="0" smtClean="0">
                <a:latin typeface="Times New Roman"/>
                <a:ea typeface="Calibri"/>
                <a:cs typeface="Times New Roman"/>
              </a:rPr>
            </a:br>
            <a:r>
              <a:rPr lang="ru-RU" sz="3600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3600" b="1" dirty="0" smtClean="0">
                <a:latin typeface="Times New Roman"/>
                <a:ea typeface="Calibri"/>
                <a:cs typeface="Times New Roman"/>
              </a:rPr>
            </a:br>
            <a:r>
              <a:rPr lang="ru-RU" sz="3100" b="1" dirty="0" err="1" smtClean="0">
                <a:latin typeface="Times New Roman"/>
                <a:ea typeface="Calibri"/>
                <a:cs typeface="Times New Roman"/>
              </a:rPr>
              <a:t>Суттєвість</a:t>
            </a:r>
            <a:r>
              <a:rPr lang="ru-RU" sz="3100" dirty="0">
                <a:latin typeface="Calibri"/>
                <a:ea typeface="Calibri"/>
                <a:cs typeface="Times New Roman"/>
              </a:rPr>
              <a:t/>
            </a:r>
            <a:br>
              <a:rPr lang="ru-RU" sz="3100" dirty="0">
                <a:latin typeface="Calibri"/>
                <a:ea typeface="Calibri"/>
                <a:cs typeface="Times New Roman"/>
              </a:rPr>
            </a:br>
            <a:endParaRPr lang="ru-RU" sz="3100" b="1" dirty="0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350972" y="1340768"/>
            <a:ext cx="7101348" cy="1512168"/>
          </a:xfrm>
          <a:prstGeom prst="rect">
            <a:avLst/>
          </a:prstGeom>
          <a:gradFill flip="none" rotWithShape="1">
            <a:gsLst>
              <a:gs pos="0">
                <a:srgbClr val="669900">
                  <a:tint val="66000"/>
                  <a:satMod val="160000"/>
                </a:srgbClr>
              </a:gs>
              <a:gs pos="50000">
                <a:srgbClr val="669900">
                  <a:tint val="44500"/>
                  <a:satMod val="160000"/>
                </a:srgbClr>
              </a:gs>
              <a:gs pos="100000">
                <a:srgbClr val="669900">
                  <a:tint val="23500"/>
                  <a:satMod val="160000"/>
                </a:srgbClr>
              </a:gs>
            </a:gsLst>
            <a:lin ang="8100000" scaled="1"/>
            <a:tileRect/>
          </a:gradFill>
          <a:ln w="28575">
            <a:solidFill>
              <a:srgbClr val="669900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b="1" dirty="0" err="1">
                <a:solidFill>
                  <a:srgbClr val="FF0000"/>
                </a:solidFill>
                <a:ea typeface="Calibri"/>
                <a:cs typeface="Times New Roman"/>
              </a:rPr>
              <a:t>Викривлення</a:t>
            </a:r>
            <a:r>
              <a:rPr lang="ru-RU" sz="1800" b="1" dirty="0">
                <a:solidFill>
                  <a:schemeClr val="tx1"/>
                </a:solidFill>
                <a:ea typeface="Calibri"/>
                <a:cs typeface="Times New Roman"/>
              </a:rPr>
              <a:t>, </a:t>
            </a:r>
            <a:r>
              <a:rPr lang="ru-RU" sz="1800" b="1" dirty="0" err="1">
                <a:solidFill>
                  <a:schemeClr val="tx1"/>
                </a:solidFill>
                <a:ea typeface="Calibri"/>
                <a:cs typeface="Times New Roman"/>
              </a:rPr>
              <a:t>включаючи</a:t>
            </a:r>
            <a:r>
              <a:rPr lang="ru-RU" sz="1800" b="1" dirty="0">
                <a:solidFill>
                  <a:schemeClr val="tx1"/>
                </a:solidFill>
                <a:ea typeface="Calibri"/>
                <a:cs typeface="Times New Roman"/>
              </a:rPr>
              <a:t> пропуски, </a:t>
            </a:r>
            <a:r>
              <a:rPr lang="ru-RU" sz="1800" b="1" dirty="0" err="1">
                <a:solidFill>
                  <a:srgbClr val="FF0000"/>
                </a:solidFill>
                <a:ea typeface="Calibri"/>
                <a:cs typeface="Times New Roman"/>
              </a:rPr>
              <a:t>вважаються</a:t>
            </a:r>
            <a:r>
              <a:rPr lang="ru-RU" sz="1800" b="1" dirty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r>
              <a:rPr lang="ru-RU" sz="1800" b="1" dirty="0" err="1">
                <a:solidFill>
                  <a:srgbClr val="FF0000"/>
                </a:solidFill>
                <a:ea typeface="Calibri"/>
                <a:cs typeface="Times New Roman"/>
              </a:rPr>
              <a:t>суттєвими</a:t>
            </a:r>
            <a:r>
              <a:rPr lang="ru-RU" sz="1800" b="1" dirty="0">
                <a:solidFill>
                  <a:schemeClr val="tx1"/>
                </a:solidFill>
                <a:ea typeface="Calibri"/>
                <a:cs typeface="Times New Roman"/>
              </a:rPr>
              <a:t>, </a:t>
            </a:r>
            <a:r>
              <a:rPr lang="ru-RU" sz="1800" b="1" dirty="0" err="1">
                <a:solidFill>
                  <a:schemeClr val="tx1"/>
                </a:solidFill>
                <a:ea typeface="Calibri"/>
                <a:cs typeface="Times New Roman"/>
              </a:rPr>
              <a:t>якщо</a:t>
            </a:r>
            <a:r>
              <a:rPr lang="ru-RU" sz="1800" b="1" dirty="0">
                <a:solidFill>
                  <a:schemeClr val="tx1"/>
                </a:solidFill>
                <a:ea typeface="Calibri"/>
                <a:cs typeface="Times New Roman"/>
              </a:rPr>
              <a:t> вони </a:t>
            </a:r>
            <a:r>
              <a:rPr lang="ru-RU" sz="1800" b="1" dirty="0" err="1">
                <a:solidFill>
                  <a:schemeClr val="tx1"/>
                </a:solidFill>
                <a:ea typeface="Calibri"/>
                <a:cs typeface="Times New Roman"/>
              </a:rPr>
              <a:t>поодинці</a:t>
            </a:r>
            <a:r>
              <a:rPr lang="ru-RU" sz="1800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ea typeface="Calibri"/>
                <a:cs typeface="Times New Roman"/>
              </a:rPr>
              <a:t>чи</a:t>
            </a:r>
            <a:r>
              <a:rPr lang="ru-RU" sz="1800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ea typeface="Calibri"/>
                <a:cs typeface="Times New Roman"/>
              </a:rPr>
              <a:t>взяті</a:t>
            </a:r>
            <a:r>
              <a:rPr lang="ru-RU" sz="1800" b="1" dirty="0">
                <a:solidFill>
                  <a:schemeClr val="tx1"/>
                </a:solidFill>
                <a:ea typeface="Calibri"/>
                <a:cs typeface="Times New Roman"/>
              </a:rPr>
              <a:t> разом </a:t>
            </a:r>
            <a:r>
              <a:rPr lang="ru-RU" sz="1800" b="1" dirty="0" err="1">
                <a:solidFill>
                  <a:schemeClr val="tx1"/>
                </a:solidFill>
                <a:ea typeface="Calibri"/>
                <a:cs typeface="Times New Roman"/>
              </a:rPr>
              <a:t>можуть</a:t>
            </a:r>
            <a:r>
              <a:rPr lang="ru-RU" sz="1800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ea typeface="Calibri"/>
                <a:cs typeface="Times New Roman"/>
              </a:rPr>
              <a:t>очікувано</a:t>
            </a:r>
            <a:r>
              <a:rPr lang="ru-RU" sz="1800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ea typeface="Calibri"/>
                <a:cs typeface="Times New Roman"/>
              </a:rPr>
              <a:t>впливати</a:t>
            </a:r>
            <a:r>
              <a:rPr lang="ru-RU" sz="1800" b="1" dirty="0">
                <a:solidFill>
                  <a:schemeClr val="tx1"/>
                </a:solidFill>
                <a:ea typeface="Calibri"/>
                <a:cs typeface="Times New Roman"/>
              </a:rPr>
              <a:t> на </a:t>
            </a:r>
            <a:r>
              <a:rPr lang="ru-RU" sz="1800" b="1" dirty="0" err="1">
                <a:solidFill>
                  <a:schemeClr val="tx1"/>
                </a:solidFill>
                <a:ea typeface="Calibri"/>
                <a:cs typeface="Times New Roman"/>
              </a:rPr>
              <a:t>важливі</a:t>
            </a:r>
            <a:r>
              <a:rPr lang="ru-RU" sz="1800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ea typeface="Calibri"/>
                <a:cs typeface="Times New Roman"/>
              </a:rPr>
              <a:t>рішення</a:t>
            </a:r>
            <a:r>
              <a:rPr lang="ru-RU" sz="1800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ea typeface="Calibri"/>
                <a:cs typeface="Times New Roman"/>
              </a:rPr>
              <a:t>визначених</a:t>
            </a:r>
            <a:r>
              <a:rPr lang="ru-RU" sz="1800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ea typeface="Calibri"/>
                <a:cs typeface="Times New Roman"/>
              </a:rPr>
              <a:t>користувачів</a:t>
            </a:r>
            <a:r>
              <a:rPr lang="ru-RU" sz="1800" b="1" dirty="0">
                <a:solidFill>
                  <a:schemeClr val="tx1"/>
                </a:solidFill>
                <a:ea typeface="Calibri"/>
                <a:cs typeface="Times New Roman"/>
              </a:rPr>
              <a:t>, </a:t>
            </a:r>
            <a:r>
              <a:rPr lang="ru-RU" sz="1800" b="1" dirty="0" err="1">
                <a:solidFill>
                  <a:schemeClr val="tx1"/>
                </a:solidFill>
                <a:ea typeface="Calibri"/>
                <a:cs typeface="Times New Roman"/>
              </a:rPr>
              <a:t>які</a:t>
            </a:r>
            <a:r>
              <a:rPr lang="ru-RU" sz="1800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ea typeface="Calibri"/>
                <a:cs typeface="Times New Roman"/>
              </a:rPr>
              <a:t>приймаються</a:t>
            </a:r>
            <a:r>
              <a:rPr lang="ru-RU" sz="1800" b="1" dirty="0">
                <a:solidFill>
                  <a:schemeClr val="tx1"/>
                </a:solidFill>
                <a:ea typeface="Calibri"/>
                <a:cs typeface="Times New Roman"/>
              </a:rPr>
              <a:t> на </a:t>
            </a:r>
            <a:r>
              <a:rPr lang="ru-RU" sz="1800" b="1" dirty="0" err="1">
                <a:solidFill>
                  <a:schemeClr val="tx1"/>
                </a:solidFill>
                <a:ea typeface="Calibri"/>
                <a:cs typeface="Times New Roman"/>
              </a:rPr>
              <a:t>основі</a:t>
            </a:r>
            <a:r>
              <a:rPr lang="ru-RU" sz="1800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ea typeface="Calibri"/>
                <a:cs typeface="Times New Roman"/>
              </a:rPr>
              <a:t>інформації</a:t>
            </a:r>
            <a:r>
              <a:rPr lang="ru-RU" sz="1800" b="1" dirty="0">
                <a:solidFill>
                  <a:schemeClr val="tx1"/>
                </a:solidFill>
                <a:ea typeface="Calibri"/>
                <a:cs typeface="Times New Roman"/>
              </a:rPr>
              <a:t> з предмета </a:t>
            </a:r>
            <a:r>
              <a:rPr lang="ru-RU" sz="1800" b="1" dirty="0" err="1">
                <a:solidFill>
                  <a:schemeClr val="tx1"/>
                </a:solidFill>
                <a:ea typeface="Calibri"/>
                <a:cs typeface="Times New Roman"/>
              </a:rPr>
              <a:t>завдання</a:t>
            </a:r>
            <a:r>
              <a:rPr lang="ru-RU" sz="1800" b="1" dirty="0">
                <a:solidFill>
                  <a:schemeClr val="tx1"/>
                </a:solidFill>
                <a:ea typeface="Calibri"/>
                <a:cs typeface="Times New Roman"/>
              </a:rPr>
              <a:t>. </a:t>
            </a:r>
            <a:endParaRPr lang="ru-RU" sz="1800" b="1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382834" y="3140968"/>
            <a:ext cx="7069486" cy="1080120"/>
          </a:xfrm>
          <a:prstGeom prst="rect">
            <a:avLst/>
          </a:prstGeom>
          <a:solidFill>
            <a:srgbClr val="B2FEEC"/>
          </a:solidFill>
          <a:ln w="28575">
            <a:solidFill>
              <a:srgbClr val="669900"/>
            </a:solidFill>
            <a:prstDash val="sysDash"/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buClr>
                <a:srgbClr val="72A0FF"/>
              </a:buClr>
              <a:buNone/>
            </a:pPr>
            <a:r>
              <a:rPr lang="ru-RU" sz="1800" b="1" dirty="0" err="1">
                <a:solidFill>
                  <a:schemeClr val="tx1"/>
                </a:solidFill>
                <a:ea typeface="Calibri"/>
                <a:cs typeface="Times New Roman"/>
              </a:rPr>
              <a:t>Розгляд</a:t>
            </a:r>
            <a:r>
              <a:rPr lang="ru-RU" sz="1800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ea typeface="Calibri"/>
                <a:cs typeface="Times New Roman"/>
              </a:rPr>
              <a:t>суттєвості</a:t>
            </a:r>
            <a:r>
              <a:rPr lang="ru-RU" sz="1800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ea typeface="Calibri"/>
                <a:cs typeface="Times New Roman"/>
              </a:rPr>
              <a:t>- </a:t>
            </a:r>
            <a:r>
              <a:rPr lang="ru-RU" sz="1800" b="1" dirty="0" err="1" smtClean="0">
                <a:solidFill>
                  <a:schemeClr val="tx1"/>
                </a:solidFill>
                <a:ea typeface="Calibri"/>
                <a:cs typeface="Times New Roman"/>
              </a:rPr>
              <a:t>питання</a:t>
            </a:r>
            <a:r>
              <a:rPr lang="ru-RU" sz="1800" b="1" dirty="0" smtClean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ea typeface="Calibri"/>
                <a:cs typeface="Times New Roman"/>
              </a:rPr>
              <a:t>професійного</a:t>
            </a:r>
            <a:r>
              <a:rPr lang="ru-RU" sz="1800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ea typeface="Calibri"/>
                <a:cs typeface="Times New Roman"/>
              </a:rPr>
              <a:t>судження</a:t>
            </a:r>
            <a:r>
              <a:rPr lang="ru-RU" sz="1800" b="1" dirty="0">
                <a:solidFill>
                  <a:schemeClr val="tx1"/>
                </a:solidFill>
                <a:ea typeface="Calibri"/>
                <a:cs typeface="Times New Roman"/>
              </a:rPr>
              <a:t>, на яке </a:t>
            </a:r>
            <a:r>
              <a:rPr lang="ru-RU" sz="1800" b="1" dirty="0" err="1">
                <a:solidFill>
                  <a:schemeClr val="tx1"/>
                </a:solidFill>
                <a:ea typeface="Calibri"/>
                <a:cs typeface="Times New Roman"/>
              </a:rPr>
              <a:t>впливає</a:t>
            </a:r>
            <a:r>
              <a:rPr lang="ru-RU" sz="1800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ea typeface="Calibri"/>
                <a:cs typeface="Times New Roman"/>
              </a:rPr>
              <a:t>розуміння</a:t>
            </a:r>
            <a:r>
              <a:rPr lang="ru-RU" sz="1800" b="1" dirty="0">
                <a:solidFill>
                  <a:schemeClr val="tx1"/>
                </a:solidFill>
                <a:ea typeface="Calibri"/>
                <a:cs typeface="Times New Roman"/>
              </a:rPr>
              <a:t> ним </a:t>
            </a:r>
            <a:r>
              <a:rPr lang="ru-RU" sz="1800" b="1" dirty="0" err="1">
                <a:solidFill>
                  <a:schemeClr val="tx1"/>
                </a:solidFill>
                <a:ea typeface="Calibri"/>
                <a:cs typeface="Times New Roman"/>
              </a:rPr>
              <a:t>загальних</a:t>
            </a:r>
            <a:r>
              <a:rPr lang="ru-RU" sz="1800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ea typeface="Calibri"/>
                <a:cs typeface="Times New Roman"/>
              </a:rPr>
              <a:t>інформаційних</a:t>
            </a:r>
            <a:r>
              <a:rPr lang="ru-RU" sz="1800" b="1" dirty="0">
                <a:solidFill>
                  <a:schemeClr val="tx1"/>
                </a:solidFill>
                <a:ea typeface="Calibri"/>
                <a:cs typeface="Times New Roman"/>
              </a:rPr>
              <a:t> потреб </a:t>
            </a:r>
            <a:r>
              <a:rPr lang="ru-RU" sz="1800" b="1" dirty="0" err="1">
                <a:solidFill>
                  <a:schemeClr val="tx1"/>
                </a:solidFill>
                <a:ea typeface="Calibri"/>
                <a:cs typeface="Times New Roman"/>
              </a:rPr>
              <a:t>визначених</a:t>
            </a:r>
            <a:r>
              <a:rPr lang="ru-RU" sz="1800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ea typeface="Calibri"/>
                <a:cs typeface="Times New Roman"/>
              </a:rPr>
              <a:t>користувачів</a:t>
            </a:r>
            <a:r>
              <a:rPr lang="ru-RU" sz="1800" b="1" dirty="0">
                <a:solidFill>
                  <a:schemeClr val="tx1"/>
                </a:solidFill>
                <a:ea typeface="Calibri"/>
                <a:cs typeface="Times New Roman"/>
              </a:rPr>
              <a:t> як </a:t>
            </a:r>
            <a:r>
              <a:rPr lang="ru-RU" sz="1800" b="1" dirty="0" err="1">
                <a:solidFill>
                  <a:schemeClr val="tx1"/>
                </a:solidFill>
                <a:ea typeface="Calibri"/>
                <a:cs typeface="Times New Roman"/>
              </a:rPr>
              <a:t>групи</a:t>
            </a:r>
            <a:r>
              <a:rPr lang="ru-RU" sz="1800" b="1" dirty="0">
                <a:solidFill>
                  <a:schemeClr val="tx1"/>
                </a:solidFill>
                <a:ea typeface="Calibri"/>
                <a:cs typeface="Times New Roman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4624"/>
            <a:ext cx="1519808" cy="93610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82834" y="4509120"/>
            <a:ext cx="8537090" cy="673224"/>
          </a:xfrm>
          <a:prstGeom prst="rect">
            <a:avLst/>
          </a:prstGeom>
          <a:solidFill>
            <a:srgbClr val="B2FE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tx1"/>
                </a:solidFill>
                <a:ea typeface="Calibri"/>
                <a:cs typeface="Times New Roman"/>
              </a:rPr>
              <a:t>Суттєвість</a:t>
            </a:r>
            <a:r>
              <a:rPr lang="ru-RU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b="1" dirty="0" err="1">
                <a:solidFill>
                  <a:schemeClr val="tx1"/>
                </a:solidFill>
                <a:ea typeface="Calibri"/>
                <a:cs typeface="Times New Roman"/>
              </a:rPr>
              <a:t>розглядається</a:t>
            </a:r>
            <a:r>
              <a:rPr lang="ru-RU" b="1" dirty="0">
                <a:solidFill>
                  <a:schemeClr val="tx1"/>
                </a:solidFill>
                <a:ea typeface="Calibri"/>
                <a:cs typeface="Times New Roman"/>
              </a:rPr>
              <a:t> в </a:t>
            </a:r>
            <a:r>
              <a:rPr lang="ru-RU" b="1" dirty="0" err="1">
                <a:solidFill>
                  <a:schemeClr val="tx1"/>
                </a:solidFill>
                <a:ea typeface="Calibri"/>
                <a:cs typeface="Times New Roman"/>
              </a:rPr>
              <a:t>контексті</a:t>
            </a:r>
            <a:r>
              <a:rPr lang="ru-RU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b="1" dirty="0" err="1">
                <a:solidFill>
                  <a:schemeClr val="tx1"/>
                </a:solidFill>
                <a:ea typeface="Calibri"/>
                <a:cs typeface="Times New Roman"/>
              </a:rPr>
              <a:t>якісних</a:t>
            </a:r>
            <a:r>
              <a:rPr lang="ru-RU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b="1" dirty="0" smtClean="0">
                <a:solidFill>
                  <a:schemeClr val="tx1"/>
                </a:solidFill>
                <a:ea typeface="Calibri"/>
                <a:cs typeface="Times New Roman"/>
              </a:rPr>
              <a:t>та </a:t>
            </a:r>
            <a:r>
              <a:rPr lang="ru-RU" b="1" dirty="0" err="1" smtClean="0">
                <a:solidFill>
                  <a:schemeClr val="tx1"/>
                </a:solidFill>
                <a:ea typeface="Calibri"/>
                <a:cs typeface="Times New Roman"/>
              </a:rPr>
              <a:t>кількісних</a:t>
            </a:r>
            <a:r>
              <a:rPr lang="ru-RU" b="1" dirty="0" smtClean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ea typeface="Calibri"/>
                <a:cs typeface="Times New Roman"/>
              </a:rPr>
              <a:t>чинників</a:t>
            </a:r>
            <a:endParaRPr lang="ru-RU" b="1" dirty="0">
              <a:solidFill>
                <a:schemeClr val="tx1"/>
              </a:solidFill>
              <a:ea typeface="Calibri"/>
              <a:cs typeface="Times New Roman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82834" y="5445224"/>
            <a:ext cx="8590038" cy="936104"/>
          </a:xfrm>
          <a:prstGeom prst="rect">
            <a:avLst/>
          </a:prstGeom>
          <a:solidFill>
            <a:srgbClr val="B2FE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uk-UA" b="1" dirty="0">
                <a:solidFill>
                  <a:schemeClr val="tx1"/>
                </a:solidFill>
                <a:ea typeface="Calibri"/>
                <a:cs typeface="Times New Roman"/>
              </a:rPr>
              <a:t>Суттєвість стосується інформації, яка охоплюється звітом </a:t>
            </a:r>
            <a:r>
              <a:rPr lang="uk-UA" b="1" dirty="0" smtClean="0">
                <a:solidFill>
                  <a:schemeClr val="tx1"/>
                </a:solidFill>
                <a:ea typeface="Calibri"/>
                <a:cs typeface="Times New Roman"/>
              </a:rPr>
              <a:t>аудитора з </a:t>
            </a:r>
            <a:r>
              <a:rPr lang="uk-UA" b="1" dirty="0">
                <a:solidFill>
                  <a:schemeClr val="tx1"/>
                </a:solidFill>
                <a:ea typeface="Calibri"/>
                <a:cs typeface="Times New Roman"/>
              </a:rPr>
              <a:t>надання впевненості</a:t>
            </a:r>
            <a:endParaRPr lang="ru-RU" b="1" dirty="0">
              <a:solidFill>
                <a:schemeClr val="tx1"/>
              </a:solidFill>
              <a:ea typeface="Calibri"/>
              <a:cs typeface="Times New Roman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700808"/>
            <a:ext cx="1441698" cy="223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94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856984" cy="980728"/>
          </a:xfrm>
          <a:gradFill flip="none" rotWithShape="1">
            <a:gsLst>
              <a:gs pos="0">
                <a:srgbClr val="DDEBCF"/>
              </a:gs>
              <a:gs pos="33000">
                <a:srgbClr val="9CB86E"/>
              </a:gs>
              <a:gs pos="100000">
                <a:srgbClr val="156B13"/>
              </a:gs>
            </a:gsLst>
            <a:lin ang="2700000" scaled="1"/>
            <a:tileRect/>
          </a:gra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dirty="0" err="1">
                <a:latin typeface="Times New Roman"/>
                <a:ea typeface="Calibri"/>
                <a:cs typeface="Times New Roman"/>
              </a:rPr>
              <a:t>Ризик</a:t>
            </a:r>
            <a:r>
              <a:rPr lang="ru-RU" sz="36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3600" b="1" dirty="0" err="1">
                <a:latin typeface="Times New Roman"/>
                <a:ea typeface="Calibri"/>
                <a:cs typeface="Times New Roman"/>
              </a:rPr>
              <a:t>завдання</a:t>
            </a:r>
            <a:endParaRPr lang="ru-RU" sz="28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251520" y="1196753"/>
            <a:ext cx="8668404" cy="8640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600" b="1" i="1" dirty="0" err="1">
                <a:solidFill>
                  <a:srgbClr val="FF0000"/>
                </a:solidFill>
                <a:ea typeface="Calibri"/>
                <a:cs typeface="Times New Roman"/>
              </a:rPr>
              <a:t>Р</a:t>
            </a:r>
            <a:r>
              <a:rPr lang="ru-RU" sz="1600" b="1" i="1" dirty="0" err="1" smtClean="0">
                <a:solidFill>
                  <a:srgbClr val="FF0000"/>
                </a:solidFill>
                <a:ea typeface="Calibri"/>
                <a:cs typeface="Times New Roman"/>
              </a:rPr>
              <a:t>изик</a:t>
            </a:r>
            <a:r>
              <a:rPr lang="ru-RU" sz="1600" b="1" i="1" dirty="0" smtClean="0">
                <a:solidFill>
                  <a:srgbClr val="FF0000"/>
                </a:solidFill>
                <a:ea typeface="Calibri"/>
                <a:cs typeface="Times New Roman"/>
              </a:rPr>
              <a:t> - </a:t>
            </a:r>
            <a:r>
              <a:rPr lang="ru-RU" sz="1600" b="1" i="1" dirty="0" err="1" smtClean="0">
                <a:solidFill>
                  <a:srgbClr val="FF0000"/>
                </a:solidFill>
                <a:ea typeface="Calibri"/>
                <a:cs typeface="Times New Roman"/>
              </a:rPr>
              <a:t>вчинок</a:t>
            </a:r>
            <a:r>
              <a:rPr lang="ru-RU" sz="1600" b="1" i="1" dirty="0" smtClean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r>
              <a:rPr lang="ru-RU" sz="1600" b="1" i="1" dirty="0">
                <a:solidFill>
                  <a:srgbClr val="FF0000"/>
                </a:solidFill>
                <a:ea typeface="Calibri"/>
                <a:cs typeface="Times New Roman"/>
              </a:rPr>
              <a:t>в </a:t>
            </a:r>
            <a:r>
              <a:rPr lang="ru-RU" sz="1600" b="1" i="1" dirty="0" err="1">
                <a:solidFill>
                  <a:srgbClr val="FF0000"/>
                </a:solidFill>
                <a:ea typeface="Calibri"/>
                <a:cs typeface="Times New Roman"/>
              </a:rPr>
              <a:t>надії</a:t>
            </a:r>
            <a:r>
              <a:rPr lang="ru-RU" sz="1600" b="1" i="1" dirty="0">
                <a:solidFill>
                  <a:srgbClr val="FF0000"/>
                </a:solidFill>
                <a:ea typeface="Calibri"/>
                <a:cs typeface="Times New Roman"/>
              </a:rPr>
              <a:t> на </a:t>
            </a:r>
            <a:r>
              <a:rPr lang="ru-RU" sz="1600" b="1" i="1" dirty="0" err="1">
                <a:solidFill>
                  <a:srgbClr val="FF0000"/>
                </a:solidFill>
                <a:ea typeface="Calibri"/>
                <a:cs typeface="Times New Roman"/>
              </a:rPr>
              <a:t>щасливий</a:t>
            </a:r>
            <a:r>
              <a:rPr lang="ru-RU" sz="1600" b="1" i="1" dirty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r>
              <a:rPr lang="ru-RU" sz="1600" b="1" i="1" dirty="0" err="1" smtClean="0">
                <a:solidFill>
                  <a:srgbClr val="FF0000"/>
                </a:solidFill>
                <a:ea typeface="Calibri"/>
                <a:cs typeface="Times New Roman"/>
              </a:rPr>
              <a:t>вихід</a:t>
            </a:r>
            <a:r>
              <a:rPr lang="ru-RU" sz="1600" b="1" i="1" dirty="0" smtClean="0">
                <a:solidFill>
                  <a:srgbClr val="FF0000"/>
                </a:solidFill>
                <a:ea typeface="Calibri"/>
                <a:cs typeface="Times New Roman"/>
              </a:rPr>
              <a:t>, </a:t>
            </a:r>
            <a:r>
              <a:rPr lang="ru-RU" sz="1600" b="1" i="1" dirty="0" err="1">
                <a:solidFill>
                  <a:srgbClr val="FF0000"/>
                </a:solidFill>
                <a:ea typeface="Calibri"/>
                <a:cs typeface="Times New Roman"/>
              </a:rPr>
              <a:t>тобто</a:t>
            </a:r>
            <a:r>
              <a:rPr lang="ru-RU" sz="1600" b="1" i="1" dirty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ea typeface="Calibri"/>
                <a:cs typeface="Times New Roman"/>
              </a:rPr>
              <a:t>вчинок</a:t>
            </a:r>
            <a:r>
              <a:rPr lang="ru-RU" sz="1600" b="1" i="1" dirty="0">
                <a:solidFill>
                  <a:srgbClr val="FF0000"/>
                </a:solidFill>
                <a:ea typeface="Calibri"/>
                <a:cs typeface="Times New Roman"/>
              </a:rPr>
              <a:t>, </a:t>
            </a:r>
            <a:r>
              <a:rPr lang="ru-RU" sz="1600" b="1" i="1" dirty="0" err="1">
                <a:solidFill>
                  <a:srgbClr val="FF0000"/>
                </a:solidFill>
                <a:ea typeface="Calibri"/>
                <a:cs typeface="Times New Roman"/>
              </a:rPr>
              <a:t>який</a:t>
            </a:r>
            <a:r>
              <a:rPr lang="ru-RU" sz="1600" b="1" i="1" dirty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ea typeface="Calibri"/>
                <a:cs typeface="Times New Roman"/>
              </a:rPr>
              <a:t>здійснюється</a:t>
            </a:r>
            <a:r>
              <a:rPr lang="ru-RU" sz="1600" b="1" i="1" dirty="0">
                <a:solidFill>
                  <a:srgbClr val="FF0000"/>
                </a:solidFill>
                <a:ea typeface="Calibri"/>
                <a:cs typeface="Times New Roman"/>
              </a:rPr>
              <a:t> в </a:t>
            </a:r>
            <a:r>
              <a:rPr lang="ru-RU" sz="1600" b="1" i="1" dirty="0" err="1">
                <a:solidFill>
                  <a:srgbClr val="FF0000"/>
                </a:solidFill>
                <a:ea typeface="Calibri"/>
                <a:cs typeface="Times New Roman"/>
              </a:rPr>
              <a:t>умовах</a:t>
            </a:r>
            <a:r>
              <a:rPr lang="ru-RU" sz="1600" b="1" i="1" dirty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ea typeface="Calibri"/>
                <a:cs typeface="Times New Roman"/>
              </a:rPr>
              <a:t>невизначеності</a:t>
            </a:r>
            <a:r>
              <a:rPr lang="ru-RU" sz="1600" b="1" i="1" dirty="0">
                <a:solidFill>
                  <a:srgbClr val="FF0000"/>
                </a:solidFill>
                <a:ea typeface="Calibri"/>
                <a:cs typeface="Times New Roman"/>
              </a:rPr>
              <a:t>. </a:t>
            </a:r>
            <a:endParaRPr lang="ru-RU" sz="1600" b="1" i="1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marL="0" indent="0" algn="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600" b="1" i="1" dirty="0" err="1" smtClean="0">
                <a:solidFill>
                  <a:srgbClr val="FF0000"/>
                </a:solidFill>
                <a:ea typeface="Calibri"/>
                <a:cs typeface="Times New Roman"/>
              </a:rPr>
              <a:t>Ризик</a:t>
            </a:r>
            <a:r>
              <a:rPr lang="ru-RU" sz="1600" b="1" i="1" dirty="0">
                <a:solidFill>
                  <a:srgbClr val="FF0000"/>
                </a:solidFill>
                <a:ea typeface="Calibri"/>
                <a:cs typeface="Times New Roman"/>
              </a:rPr>
              <a:t> </a:t>
            </a:r>
            <a:r>
              <a:rPr lang="ru-RU" sz="1600" b="1" i="1" dirty="0" smtClean="0">
                <a:solidFill>
                  <a:srgbClr val="FF0000"/>
                </a:solidFill>
                <a:ea typeface="Calibri"/>
                <a:cs typeface="Times New Roman"/>
              </a:rPr>
              <a:t>- </a:t>
            </a:r>
            <a:r>
              <a:rPr lang="ru-RU" sz="1600" b="1" i="1" dirty="0" err="1">
                <a:solidFill>
                  <a:srgbClr val="FF0000"/>
                </a:solidFill>
                <a:ea typeface="Calibri"/>
                <a:cs typeface="Times New Roman"/>
              </a:rPr>
              <a:t>можлива</a:t>
            </a:r>
            <a:r>
              <a:rPr lang="ru-RU" sz="1600" b="1" i="1" dirty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ea typeface="Calibri"/>
                <a:cs typeface="Times New Roman"/>
              </a:rPr>
              <a:t>небезпека</a:t>
            </a:r>
            <a:r>
              <a:rPr lang="ru-RU" sz="1600" b="1" i="1" dirty="0">
                <a:solidFill>
                  <a:srgbClr val="FF0000"/>
                </a:solidFill>
                <a:ea typeface="Calibri"/>
                <a:cs typeface="Times New Roman"/>
              </a:rPr>
              <a:t> будь-</a:t>
            </a:r>
            <a:r>
              <a:rPr lang="ru-RU" sz="1600" b="1" i="1" dirty="0" err="1">
                <a:solidFill>
                  <a:srgbClr val="FF0000"/>
                </a:solidFill>
                <a:ea typeface="Calibri"/>
                <a:cs typeface="Times New Roman"/>
              </a:rPr>
              <a:t>якого</a:t>
            </a:r>
            <a:r>
              <a:rPr lang="ru-RU" sz="1600" b="1" i="1" dirty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  <a:ea typeface="Calibri"/>
                <a:cs typeface="Times New Roman"/>
              </a:rPr>
              <a:t>несприятливого</a:t>
            </a:r>
            <a:r>
              <a:rPr lang="ru-RU" sz="1600" b="1" i="1" dirty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r>
              <a:rPr lang="ru-RU" sz="1600" b="1" i="1" dirty="0" smtClean="0">
                <a:solidFill>
                  <a:srgbClr val="FF0000"/>
                </a:solidFill>
                <a:ea typeface="Calibri"/>
                <a:cs typeface="Times New Roman"/>
              </a:rPr>
              <a:t>результату</a:t>
            </a:r>
            <a:r>
              <a:rPr lang="ru-RU" sz="1400" b="1" i="1" dirty="0">
                <a:solidFill>
                  <a:srgbClr val="FF0000"/>
                </a:solidFill>
                <a:ea typeface="Calibri"/>
                <a:cs typeface="Times New Roman"/>
              </a:rPr>
              <a:t>.</a:t>
            </a:r>
            <a:endParaRPr lang="ru-RU" sz="1400" b="1" i="1" dirty="0">
              <a:solidFill>
                <a:srgbClr val="FF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382834" y="2636912"/>
            <a:ext cx="8537090" cy="11521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  <a:prstDash val="sysDash"/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buClr>
                <a:srgbClr val="72A0FF"/>
              </a:buClr>
              <a:buNone/>
            </a:pPr>
            <a:r>
              <a:rPr lang="ru-RU" sz="1800" b="1" dirty="0" err="1">
                <a:solidFill>
                  <a:schemeClr val="tx1"/>
                </a:solidFill>
                <a:ea typeface="Calibri"/>
              </a:rPr>
              <a:t>Ризик</a:t>
            </a:r>
            <a:r>
              <a:rPr lang="ru-RU" sz="1800" b="1" dirty="0">
                <a:solidFill>
                  <a:schemeClr val="tx1"/>
                </a:solidFill>
                <a:ea typeface="Calibri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ea typeface="Calibri"/>
              </a:rPr>
              <a:t>завдання</a:t>
            </a:r>
            <a:r>
              <a:rPr lang="ru-RU" sz="1800" b="1" dirty="0">
                <a:solidFill>
                  <a:schemeClr val="tx1"/>
                </a:solidFill>
                <a:ea typeface="Calibri"/>
              </a:rPr>
              <a:t> – </a:t>
            </a:r>
            <a:r>
              <a:rPr lang="ru-RU" sz="1800" b="1" dirty="0" err="1">
                <a:solidFill>
                  <a:schemeClr val="tx1"/>
                </a:solidFill>
                <a:ea typeface="Calibri"/>
              </a:rPr>
              <a:t>це</a:t>
            </a:r>
            <a:r>
              <a:rPr lang="ru-RU" sz="1800" b="1" dirty="0">
                <a:solidFill>
                  <a:schemeClr val="tx1"/>
                </a:solidFill>
                <a:ea typeface="Calibri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ea typeface="Calibri"/>
              </a:rPr>
              <a:t>ризик</a:t>
            </a:r>
            <a:r>
              <a:rPr lang="ru-RU" sz="1800" b="1" dirty="0">
                <a:solidFill>
                  <a:schemeClr val="tx1"/>
                </a:solidFill>
                <a:ea typeface="Calibri"/>
              </a:rPr>
              <a:t> того, </a:t>
            </a:r>
            <a:r>
              <a:rPr lang="ru-RU" sz="1800" b="1" dirty="0" err="1">
                <a:solidFill>
                  <a:schemeClr val="tx1"/>
                </a:solidFill>
                <a:ea typeface="Calibri"/>
              </a:rPr>
              <a:t>що</a:t>
            </a:r>
            <a:r>
              <a:rPr lang="ru-RU" sz="1800" b="1" dirty="0">
                <a:solidFill>
                  <a:schemeClr val="tx1"/>
                </a:solidFill>
                <a:ea typeface="Calibri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ea typeface="Calibri"/>
              </a:rPr>
              <a:t>аудитор </a:t>
            </a:r>
            <a:r>
              <a:rPr lang="ru-RU" sz="1800" b="1" dirty="0" err="1" smtClean="0">
                <a:solidFill>
                  <a:schemeClr val="tx1"/>
                </a:solidFill>
                <a:ea typeface="Calibri"/>
              </a:rPr>
              <a:t>висловить</a:t>
            </a:r>
            <a:r>
              <a:rPr lang="ru-RU" sz="1800" b="1" dirty="0" smtClean="0">
                <a:solidFill>
                  <a:schemeClr val="tx1"/>
                </a:solidFill>
                <a:ea typeface="Calibri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ea typeface="Calibri"/>
              </a:rPr>
              <a:t>невідповідний</a:t>
            </a:r>
            <a:r>
              <a:rPr lang="ru-RU" sz="1800" b="1" dirty="0">
                <a:solidFill>
                  <a:schemeClr val="tx1"/>
                </a:solidFill>
                <a:ea typeface="Calibri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ea typeface="Calibri"/>
              </a:rPr>
              <a:t>висновок</a:t>
            </a:r>
            <a:r>
              <a:rPr lang="ru-RU" sz="1800" b="1" dirty="0">
                <a:solidFill>
                  <a:schemeClr val="tx1"/>
                </a:solidFill>
                <a:ea typeface="Calibri"/>
              </a:rPr>
              <a:t>, </a:t>
            </a:r>
            <a:r>
              <a:rPr lang="ru-RU" sz="1800" b="1" dirty="0" err="1">
                <a:solidFill>
                  <a:schemeClr val="tx1"/>
                </a:solidFill>
                <a:ea typeface="Calibri"/>
              </a:rPr>
              <a:t>якщо</a:t>
            </a:r>
            <a:r>
              <a:rPr lang="ru-RU" sz="1800" b="1" dirty="0">
                <a:solidFill>
                  <a:schemeClr val="tx1"/>
                </a:solidFill>
                <a:ea typeface="Calibri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ea typeface="Calibri"/>
              </a:rPr>
              <a:t>інформацію</a:t>
            </a:r>
            <a:r>
              <a:rPr lang="ru-RU" sz="1800" b="1" dirty="0">
                <a:solidFill>
                  <a:schemeClr val="tx1"/>
                </a:solidFill>
                <a:ea typeface="Calibri"/>
              </a:rPr>
              <a:t> з предмета </a:t>
            </a:r>
            <a:r>
              <a:rPr lang="ru-RU" sz="1800" b="1" dirty="0" err="1">
                <a:solidFill>
                  <a:schemeClr val="tx1"/>
                </a:solidFill>
                <a:ea typeface="Calibri"/>
              </a:rPr>
              <a:t>завдання</a:t>
            </a:r>
            <a:r>
              <a:rPr lang="ru-RU" sz="1800" b="1" dirty="0">
                <a:solidFill>
                  <a:schemeClr val="tx1"/>
                </a:solidFill>
                <a:ea typeface="Calibri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ea typeface="Calibri"/>
              </a:rPr>
              <a:t>суттєво</a:t>
            </a:r>
            <a:r>
              <a:rPr lang="ru-RU" sz="1800" b="1" dirty="0">
                <a:solidFill>
                  <a:schemeClr val="tx1"/>
                </a:solidFill>
                <a:ea typeface="Calibri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ea typeface="Calibri"/>
              </a:rPr>
              <a:t>викривлено</a:t>
            </a:r>
            <a:r>
              <a:rPr lang="ru-RU" sz="1800" b="1" dirty="0">
                <a:solidFill>
                  <a:schemeClr val="tx1"/>
                </a:solidFill>
                <a:ea typeface="Calibri"/>
              </a:rPr>
              <a:t>. </a:t>
            </a:r>
            <a:endParaRPr lang="ru-RU" sz="1800" b="1" dirty="0">
              <a:solidFill>
                <a:schemeClr val="tx1"/>
              </a:solidFill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2834" y="4509120"/>
            <a:ext cx="8537090" cy="1800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err="1">
                <a:solidFill>
                  <a:schemeClr val="tx1"/>
                </a:solidFill>
                <a:ea typeface="Calibri"/>
              </a:rPr>
              <a:t>Ризик</a:t>
            </a:r>
            <a:r>
              <a:rPr lang="ru-RU" b="1" dirty="0">
                <a:solidFill>
                  <a:schemeClr val="tx1"/>
                </a:solidFill>
                <a:ea typeface="Calibri"/>
              </a:rPr>
              <a:t> </a:t>
            </a:r>
            <a:r>
              <a:rPr lang="ru-RU" b="1" dirty="0" err="1">
                <a:solidFill>
                  <a:schemeClr val="tx1"/>
                </a:solidFill>
                <a:ea typeface="Calibri"/>
              </a:rPr>
              <a:t>завдання</a:t>
            </a:r>
            <a:r>
              <a:rPr lang="ru-RU" b="1" dirty="0">
                <a:solidFill>
                  <a:schemeClr val="tx1"/>
                </a:solidFill>
                <a:ea typeface="Calibri"/>
              </a:rPr>
              <a:t> не </a:t>
            </a:r>
            <a:r>
              <a:rPr lang="ru-RU" b="1" dirty="0" err="1">
                <a:solidFill>
                  <a:schemeClr val="tx1"/>
                </a:solidFill>
                <a:ea typeface="Calibri"/>
              </a:rPr>
              <a:t>стосується</a:t>
            </a:r>
            <a:r>
              <a:rPr lang="ru-RU" b="1" dirty="0">
                <a:solidFill>
                  <a:schemeClr val="tx1"/>
                </a:solidFill>
                <a:ea typeface="Calibri"/>
              </a:rPr>
              <a:t> </a:t>
            </a:r>
            <a:r>
              <a:rPr lang="ru-RU" b="1" dirty="0" err="1">
                <a:solidFill>
                  <a:schemeClr val="tx1"/>
                </a:solidFill>
                <a:ea typeface="Calibri"/>
              </a:rPr>
              <a:t>ділових</a:t>
            </a:r>
            <a:r>
              <a:rPr lang="ru-RU" b="1" dirty="0">
                <a:solidFill>
                  <a:schemeClr val="tx1"/>
                </a:solidFill>
                <a:ea typeface="Calibri"/>
              </a:rPr>
              <a:t> </a:t>
            </a:r>
            <a:r>
              <a:rPr lang="ru-RU" b="1" dirty="0" err="1">
                <a:solidFill>
                  <a:schemeClr val="tx1"/>
                </a:solidFill>
                <a:ea typeface="Calibri"/>
              </a:rPr>
              <a:t>ризиків</a:t>
            </a:r>
            <a:r>
              <a:rPr lang="ru-RU" b="1" dirty="0">
                <a:solidFill>
                  <a:schemeClr val="tx1"/>
                </a:solidFill>
                <a:ea typeface="Calibri"/>
              </a:rPr>
              <a:t> </a:t>
            </a:r>
            <a:r>
              <a:rPr lang="ru-RU" b="1" dirty="0" err="1">
                <a:solidFill>
                  <a:schemeClr val="tx1"/>
                </a:solidFill>
                <a:ea typeface="Calibri"/>
              </a:rPr>
              <a:t>практикуючого</a:t>
            </a:r>
            <a:r>
              <a:rPr lang="ru-RU" b="1" dirty="0">
                <a:solidFill>
                  <a:schemeClr val="tx1"/>
                </a:solidFill>
                <a:ea typeface="Calibri"/>
              </a:rPr>
              <a:t> </a:t>
            </a:r>
            <a:r>
              <a:rPr lang="ru-RU" b="1" dirty="0" err="1">
                <a:solidFill>
                  <a:schemeClr val="tx1"/>
                </a:solidFill>
                <a:ea typeface="Calibri"/>
              </a:rPr>
              <a:t>фахівця</a:t>
            </a:r>
            <a:r>
              <a:rPr lang="ru-RU" b="1" dirty="0">
                <a:solidFill>
                  <a:schemeClr val="tx1"/>
                </a:solidFill>
                <a:ea typeface="Calibri"/>
              </a:rPr>
              <a:t>, </a:t>
            </a:r>
            <a:r>
              <a:rPr lang="ru-RU" b="1" dirty="0" err="1">
                <a:solidFill>
                  <a:schemeClr val="tx1"/>
                </a:solidFill>
                <a:ea typeface="Calibri"/>
              </a:rPr>
              <a:t>наприклад</a:t>
            </a:r>
            <a:r>
              <a:rPr lang="ru-RU" b="1" dirty="0">
                <a:solidFill>
                  <a:schemeClr val="tx1"/>
                </a:solidFill>
                <a:ea typeface="Calibri"/>
              </a:rPr>
              <a:t> </a:t>
            </a:r>
            <a:r>
              <a:rPr lang="ru-RU" b="1" dirty="0" err="1">
                <a:solidFill>
                  <a:schemeClr val="tx1"/>
                </a:solidFill>
                <a:ea typeface="Calibri"/>
              </a:rPr>
              <a:t>можливих</a:t>
            </a:r>
            <a:r>
              <a:rPr lang="ru-RU" b="1" dirty="0">
                <a:solidFill>
                  <a:schemeClr val="tx1"/>
                </a:solidFill>
                <a:ea typeface="Calibri"/>
              </a:rPr>
              <a:t> </a:t>
            </a:r>
            <a:r>
              <a:rPr lang="ru-RU" b="1" dirty="0" err="1">
                <a:solidFill>
                  <a:schemeClr val="tx1"/>
                </a:solidFill>
                <a:ea typeface="Calibri"/>
              </a:rPr>
              <a:t>збитків</a:t>
            </a:r>
            <a:r>
              <a:rPr lang="ru-RU" b="1" dirty="0">
                <a:solidFill>
                  <a:schemeClr val="tx1"/>
                </a:solidFill>
                <a:ea typeface="Calibri"/>
              </a:rPr>
              <a:t> </a:t>
            </a:r>
            <a:r>
              <a:rPr lang="ru-RU" b="1" dirty="0" err="1">
                <a:solidFill>
                  <a:schemeClr val="tx1"/>
                </a:solidFill>
                <a:ea typeface="Calibri"/>
              </a:rPr>
              <a:t>внаслідок</a:t>
            </a:r>
            <a:r>
              <a:rPr lang="ru-RU" b="1" dirty="0">
                <a:solidFill>
                  <a:schemeClr val="tx1"/>
                </a:solidFill>
                <a:ea typeface="Calibri"/>
              </a:rPr>
              <a:t> </a:t>
            </a:r>
            <a:r>
              <a:rPr lang="ru-RU" b="1" dirty="0" err="1">
                <a:solidFill>
                  <a:schemeClr val="tx1"/>
                </a:solidFill>
                <a:ea typeface="Calibri"/>
              </a:rPr>
              <a:t>судових</a:t>
            </a:r>
            <a:r>
              <a:rPr lang="ru-RU" b="1" dirty="0">
                <a:solidFill>
                  <a:schemeClr val="tx1"/>
                </a:solidFill>
                <a:ea typeface="Calibri"/>
              </a:rPr>
              <a:t> </a:t>
            </a:r>
            <a:r>
              <a:rPr lang="ru-RU" b="1" dirty="0" err="1">
                <a:solidFill>
                  <a:schemeClr val="tx1"/>
                </a:solidFill>
                <a:ea typeface="Calibri"/>
              </a:rPr>
              <a:t>позовів</a:t>
            </a:r>
            <a:r>
              <a:rPr lang="ru-RU" b="1" dirty="0">
                <a:solidFill>
                  <a:schemeClr val="tx1"/>
                </a:solidFill>
                <a:ea typeface="Calibri"/>
              </a:rPr>
              <a:t>, негативного </a:t>
            </a:r>
            <a:r>
              <a:rPr lang="ru-RU" b="1" dirty="0" err="1">
                <a:solidFill>
                  <a:schemeClr val="tx1"/>
                </a:solidFill>
                <a:ea typeface="Calibri"/>
              </a:rPr>
              <a:t>розголосу</a:t>
            </a:r>
            <a:r>
              <a:rPr lang="ru-RU" b="1" dirty="0">
                <a:solidFill>
                  <a:schemeClr val="tx1"/>
                </a:solidFill>
                <a:ea typeface="Calibri"/>
              </a:rPr>
              <a:t> </a:t>
            </a:r>
            <a:r>
              <a:rPr lang="ru-RU" b="1" dirty="0" err="1">
                <a:solidFill>
                  <a:schemeClr val="tx1"/>
                </a:solidFill>
                <a:ea typeface="Calibri"/>
              </a:rPr>
              <a:t>чи</a:t>
            </a:r>
            <a:r>
              <a:rPr lang="ru-RU" b="1" dirty="0">
                <a:solidFill>
                  <a:schemeClr val="tx1"/>
                </a:solidFill>
                <a:ea typeface="Calibri"/>
              </a:rPr>
              <a:t> </a:t>
            </a:r>
            <a:r>
              <a:rPr lang="ru-RU" b="1" dirty="0" err="1">
                <a:solidFill>
                  <a:schemeClr val="tx1"/>
                </a:solidFill>
                <a:ea typeface="Calibri"/>
              </a:rPr>
              <a:t>інших</a:t>
            </a:r>
            <a:r>
              <a:rPr lang="ru-RU" b="1" dirty="0">
                <a:solidFill>
                  <a:schemeClr val="tx1"/>
                </a:solidFill>
                <a:ea typeface="Calibri"/>
              </a:rPr>
              <a:t> </a:t>
            </a:r>
            <a:r>
              <a:rPr lang="ru-RU" b="1" dirty="0" err="1">
                <a:solidFill>
                  <a:schemeClr val="tx1"/>
                </a:solidFill>
                <a:ea typeface="Calibri"/>
              </a:rPr>
              <a:t>подій</a:t>
            </a:r>
            <a:r>
              <a:rPr lang="ru-RU" b="1" dirty="0">
                <a:solidFill>
                  <a:schemeClr val="tx1"/>
                </a:solidFill>
                <a:ea typeface="Calibri"/>
              </a:rPr>
              <a:t>, </a:t>
            </a:r>
            <a:r>
              <a:rPr lang="ru-RU" b="1" dirty="0" err="1">
                <a:solidFill>
                  <a:schemeClr val="tx1"/>
                </a:solidFill>
                <a:ea typeface="Calibri"/>
              </a:rPr>
              <a:t>що</a:t>
            </a:r>
            <a:r>
              <a:rPr lang="ru-RU" b="1" dirty="0">
                <a:solidFill>
                  <a:schemeClr val="tx1"/>
                </a:solidFill>
                <a:ea typeface="Calibri"/>
              </a:rPr>
              <a:t> </a:t>
            </a:r>
            <a:r>
              <a:rPr lang="ru-RU" b="1" dirty="0" err="1">
                <a:solidFill>
                  <a:schemeClr val="tx1"/>
                </a:solidFill>
                <a:ea typeface="Calibri"/>
              </a:rPr>
              <a:t>можуть</a:t>
            </a:r>
            <a:r>
              <a:rPr lang="ru-RU" b="1" dirty="0">
                <a:solidFill>
                  <a:schemeClr val="tx1"/>
                </a:solidFill>
                <a:ea typeface="Calibri"/>
              </a:rPr>
              <a:t> </a:t>
            </a:r>
            <a:r>
              <a:rPr lang="ru-RU" b="1" dirty="0" err="1">
                <a:solidFill>
                  <a:schemeClr val="tx1"/>
                </a:solidFill>
                <a:ea typeface="Calibri"/>
              </a:rPr>
              <a:t>виникнути</a:t>
            </a:r>
            <a:r>
              <a:rPr lang="ru-RU" b="1" dirty="0">
                <a:solidFill>
                  <a:schemeClr val="tx1"/>
                </a:solidFill>
                <a:ea typeface="Calibri"/>
              </a:rPr>
              <a:t> в </a:t>
            </a:r>
            <a:r>
              <a:rPr lang="ru-RU" b="1" dirty="0" err="1">
                <a:solidFill>
                  <a:schemeClr val="tx1"/>
                </a:solidFill>
                <a:ea typeface="Calibri"/>
              </a:rPr>
              <a:t>зв’язку</a:t>
            </a:r>
            <a:r>
              <a:rPr lang="ru-RU" b="1" dirty="0">
                <a:solidFill>
                  <a:schemeClr val="tx1"/>
                </a:solidFill>
                <a:ea typeface="Calibri"/>
              </a:rPr>
              <a:t> з конкретною </a:t>
            </a:r>
            <a:r>
              <a:rPr lang="ru-RU" b="1" dirty="0" err="1">
                <a:solidFill>
                  <a:schemeClr val="tx1"/>
                </a:solidFill>
                <a:ea typeface="Calibri"/>
              </a:rPr>
              <a:t>інформацією</a:t>
            </a:r>
            <a:r>
              <a:rPr lang="ru-RU" b="1" dirty="0">
                <a:solidFill>
                  <a:schemeClr val="tx1"/>
                </a:solidFill>
                <a:ea typeface="Calibri"/>
              </a:rPr>
              <a:t> з предмета </a:t>
            </a:r>
            <a:r>
              <a:rPr lang="ru-RU" b="1" dirty="0" err="1">
                <a:solidFill>
                  <a:schemeClr val="tx1"/>
                </a:solidFill>
                <a:ea typeface="Calibri"/>
              </a:rPr>
              <a:t>завдання</a:t>
            </a:r>
            <a:r>
              <a:rPr lang="ru-RU" b="1" dirty="0">
                <a:solidFill>
                  <a:schemeClr val="tx1"/>
                </a:solidFill>
                <a:ea typeface="Calibri"/>
              </a:rPr>
              <a:t>, та не </a:t>
            </a:r>
            <a:r>
              <a:rPr lang="ru-RU" b="1" dirty="0" err="1">
                <a:solidFill>
                  <a:schemeClr val="tx1"/>
                </a:solidFill>
                <a:ea typeface="Calibri"/>
              </a:rPr>
              <a:t>включає</a:t>
            </a:r>
            <a:r>
              <a:rPr lang="ru-RU" b="1" dirty="0">
                <a:solidFill>
                  <a:schemeClr val="tx1"/>
                </a:solidFill>
                <a:ea typeface="Calibri"/>
              </a:rPr>
              <a:t> </a:t>
            </a:r>
            <a:r>
              <a:rPr lang="ru-RU" b="1" dirty="0" err="1">
                <a:solidFill>
                  <a:schemeClr val="tx1"/>
                </a:solidFill>
                <a:ea typeface="Calibri"/>
              </a:rPr>
              <a:t>їх</a:t>
            </a:r>
            <a:r>
              <a:rPr lang="ru-RU" b="1" dirty="0">
                <a:solidFill>
                  <a:schemeClr val="tx1"/>
                </a:solidFill>
                <a:ea typeface="Calibri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916832"/>
            <a:ext cx="1584176" cy="83326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738458"/>
            <a:ext cx="1798637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22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1296144"/>
          </a:xfrm>
          <a:gradFill flip="none" rotWithShape="1">
            <a:gsLst>
              <a:gs pos="0">
                <a:srgbClr val="DDEBCF"/>
              </a:gs>
              <a:gs pos="33000">
                <a:srgbClr val="9CB86E"/>
              </a:gs>
              <a:gs pos="100000">
                <a:srgbClr val="156B13"/>
              </a:gs>
            </a:gsLst>
            <a:lin ang="2700000" scaled="1"/>
            <a:tileRect/>
          </a:gra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/>
          </a:bodyPr>
          <a:lstStyle/>
          <a:p>
            <a:pPr indent="457200" algn="ctr">
              <a:spcAft>
                <a:spcPts val="0"/>
              </a:spcAft>
            </a:pPr>
            <a:r>
              <a:rPr lang="uk-UA" sz="3600" b="1" dirty="0">
                <a:latin typeface="Times New Roman"/>
                <a:ea typeface="Times New Roman"/>
              </a:rPr>
              <a:t>Структура стандартів, виданих РМСАНВ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  <p:grpSp>
        <p:nvGrpSpPr>
          <p:cNvPr id="11" name="Полотно 185"/>
          <p:cNvGrpSpPr/>
          <p:nvPr/>
        </p:nvGrpSpPr>
        <p:grpSpPr>
          <a:xfrm>
            <a:off x="249289" y="1313384"/>
            <a:ext cx="8662007" cy="5544616"/>
            <a:chOff x="-163498" y="0"/>
            <a:chExt cx="6555847" cy="486029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0" y="0"/>
              <a:ext cx="5940425" cy="4860290"/>
            </a:xfrm>
            <a:prstGeom prst="rect">
              <a:avLst/>
            </a:prstGeom>
            <a:noFill/>
          </p:spPr>
        </p:sp>
        <p:cxnSp>
          <p:nvCxnSpPr>
            <p:cNvPr id="13" name="AutoShape 187"/>
            <p:cNvCxnSpPr>
              <a:cxnSpLocks noChangeShapeType="1"/>
              <a:stCxn id="16" idx="2"/>
            </p:cNvCxnSpPr>
            <p:nvPr/>
          </p:nvCxnSpPr>
          <p:spPr bwMode="auto">
            <a:xfrm flipH="1">
              <a:off x="3120086" y="996644"/>
              <a:ext cx="1" cy="101255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Rectangle 188"/>
            <p:cNvSpPr>
              <a:spLocks noChangeArrowheads="1"/>
            </p:cNvSpPr>
            <p:nvPr/>
          </p:nvSpPr>
          <p:spPr bwMode="auto">
            <a:xfrm>
              <a:off x="136249" y="674055"/>
              <a:ext cx="5967675" cy="32258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uk-UA" sz="2200" dirty="0">
                  <a:effectLst/>
                  <a:latin typeface="Times New Roman"/>
                  <a:ea typeface="Times New Roman"/>
                </a:rPr>
                <a:t>Послуги, до яких застосовується дія стандартів РМСАНВ</a:t>
              </a:r>
              <a:endParaRPr lang="ru-RU" sz="2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7" name="Rectangle 189"/>
            <p:cNvSpPr>
              <a:spLocks noChangeArrowheads="1"/>
            </p:cNvSpPr>
            <p:nvPr/>
          </p:nvSpPr>
          <p:spPr bwMode="auto">
            <a:xfrm>
              <a:off x="136249" y="1067299"/>
              <a:ext cx="5967674" cy="36661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uk-UA" sz="2200" dirty="0">
                  <a:effectLst/>
                  <a:latin typeface="Times New Roman"/>
                  <a:ea typeface="Times New Roman"/>
                </a:rPr>
                <a:t>Міжнародні стандарти контролю якості МСАЯ 1-99</a:t>
              </a:r>
              <a:endParaRPr lang="ru-RU" sz="2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8" name="Rectangle 190"/>
            <p:cNvSpPr>
              <a:spLocks noChangeArrowheads="1"/>
            </p:cNvSpPr>
            <p:nvPr/>
          </p:nvSpPr>
          <p:spPr bwMode="auto">
            <a:xfrm>
              <a:off x="0" y="1527142"/>
              <a:ext cx="6240171" cy="3671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uk-UA" sz="2200" dirty="0">
                  <a:effectLst/>
                  <a:latin typeface="Times New Roman"/>
                  <a:ea typeface="Times New Roman"/>
                </a:rPr>
                <a:t>Міжнародна концептуальна основа завдань з надання впевненості</a:t>
              </a:r>
              <a:endParaRPr lang="ru-RU" sz="2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9" name="Rectangle 191"/>
            <p:cNvSpPr>
              <a:spLocks noChangeArrowheads="1"/>
            </p:cNvSpPr>
            <p:nvPr/>
          </p:nvSpPr>
          <p:spPr bwMode="auto">
            <a:xfrm>
              <a:off x="-163498" y="2127174"/>
              <a:ext cx="2227796" cy="81596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uk-UA" b="1" dirty="0">
                  <a:effectLst/>
                  <a:latin typeface="Times New Roman"/>
                  <a:ea typeface="Times New Roman"/>
                </a:rPr>
                <a:t>Аудит та огляд </a:t>
              </a:r>
              <a:endParaRPr lang="uk-UA" b="1" dirty="0" smtClean="0"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uk-UA" b="1" dirty="0" smtClean="0">
                  <a:effectLst/>
                  <a:latin typeface="Times New Roman"/>
                  <a:ea typeface="Times New Roman"/>
                </a:rPr>
                <a:t>історичної </a:t>
              </a:r>
              <a:r>
                <a:rPr lang="uk-UA" b="1" dirty="0">
                  <a:effectLst/>
                  <a:latin typeface="Times New Roman"/>
                  <a:ea typeface="Times New Roman"/>
                </a:rPr>
                <a:t>фінансової інформації</a:t>
              </a:r>
              <a:endParaRPr lang="ru-RU" b="1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0" name="Rectangle 192"/>
            <p:cNvSpPr>
              <a:spLocks noChangeArrowheads="1"/>
            </p:cNvSpPr>
            <p:nvPr/>
          </p:nvSpPr>
          <p:spPr bwMode="auto">
            <a:xfrm>
              <a:off x="2216934" y="2133013"/>
              <a:ext cx="2413298" cy="111616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uk-UA" b="1" dirty="0">
                  <a:effectLst/>
                  <a:latin typeface="Times New Roman"/>
                  <a:ea typeface="Times New Roman"/>
                </a:rPr>
                <a:t>Завдання з надання впевненості інші ніж аудит чи огляд історичної фінансової звітності</a:t>
              </a:r>
              <a:endParaRPr lang="ru-RU" b="1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1" name="Rectangle 193"/>
            <p:cNvSpPr>
              <a:spLocks noChangeArrowheads="1"/>
            </p:cNvSpPr>
            <p:nvPr/>
          </p:nvSpPr>
          <p:spPr bwMode="auto">
            <a:xfrm>
              <a:off x="5153935" y="2297728"/>
              <a:ext cx="1238414" cy="61300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uk-UA" b="1" dirty="0">
                  <a:effectLst/>
                  <a:latin typeface="Times New Roman"/>
                  <a:ea typeface="Times New Roman"/>
                </a:rPr>
                <a:t>Супутні послуги</a:t>
              </a:r>
              <a:endParaRPr lang="ru-RU" b="1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2" name="Rectangle 194"/>
            <p:cNvSpPr>
              <a:spLocks noChangeArrowheads="1"/>
            </p:cNvSpPr>
            <p:nvPr/>
          </p:nvSpPr>
          <p:spPr bwMode="auto">
            <a:xfrm>
              <a:off x="-158647" y="3086873"/>
              <a:ext cx="1580813" cy="8147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uk-UA" b="1" dirty="0">
                  <a:solidFill>
                    <a:srgbClr val="FF0000"/>
                  </a:solidFill>
                  <a:effectLst/>
                  <a:latin typeface="Times New Roman"/>
                  <a:ea typeface="Times New Roman"/>
                </a:rPr>
                <a:t>Міжнародні стандарти аудиту МСА 100-999</a:t>
              </a:r>
              <a:endParaRPr lang="ru-RU" b="1" dirty="0">
                <a:solidFill>
                  <a:srgbClr val="FF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3" name="Rectangle 195"/>
            <p:cNvSpPr>
              <a:spLocks noChangeArrowheads="1"/>
            </p:cNvSpPr>
            <p:nvPr/>
          </p:nvSpPr>
          <p:spPr bwMode="auto">
            <a:xfrm>
              <a:off x="2611954" y="3646719"/>
              <a:ext cx="2018278" cy="10984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uk-UA" b="1" dirty="0">
                  <a:solidFill>
                    <a:srgbClr val="FF0000"/>
                  </a:solidFill>
                  <a:effectLst/>
                  <a:latin typeface="Times New Roman"/>
                  <a:ea typeface="Times New Roman"/>
                </a:rPr>
                <a:t>Міжнародні стандарти завдань з надання впевненості МСЗНВ </a:t>
              </a:r>
              <a:endParaRPr lang="ru-RU" b="1" dirty="0">
                <a:solidFill>
                  <a:srgbClr val="FF0000"/>
                </a:solidFill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uk-UA" b="1" dirty="0">
                  <a:solidFill>
                    <a:srgbClr val="FF0000"/>
                  </a:solidFill>
                  <a:effectLst/>
                  <a:latin typeface="Times New Roman"/>
                  <a:ea typeface="Times New Roman"/>
                </a:rPr>
                <a:t>3000-3699</a:t>
              </a:r>
              <a:endParaRPr lang="ru-RU" b="1" dirty="0">
                <a:solidFill>
                  <a:srgbClr val="FF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4" name="Rectangle 196"/>
            <p:cNvSpPr>
              <a:spLocks noChangeArrowheads="1"/>
            </p:cNvSpPr>
            <p:nvPr/>
          </p:nvSpPr>
          <p:spPr bwMode="auto">
            <a:xfrm>
              <a:off x="4854189" y="3313560"/>
              <a:ext cx="1538160" cy="143165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uk-UA" b="1" dirty="0">
                  <a:solidFill>
                    <a:srgbClr val="FF0000"/>
                  </a:solidFill>
                  <a:effectLst/>
                  <a:latin typeface="Times New Roman"/>
                  <a:ea typeface="Times New Roman"/>
                </a:rPr>
                <a:t>Міжнародні стандарти супутніх послуг МССП </a:t>
              </a:r>
              <a:endParaRPr lang="ru-RU" b="1" dirty="0">
                <a:solidFill>
                  <a:srgbClr val="FF0000"/>
                </a:solidFill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uk-UA" b="1" dirty="0">
                  <a:solidFill>
                    <a:srgbClr val="FF0000"/>
                  </a:solidFill>
                  <a:effectLst/>
                  <a:latin typeface="Times New Roman"/>
                  <a:ea typeface="Times New Roman"/>
                </a:rPr>
                <a:t>4000-4699</a:t>
              </a:r>
              <a:endParaRPr lang="ru-RU" b="1" dirty="0">
                <a:solidFill>
                  <a:srgbClr val="FF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5" name="Rectangle 197"/>
            <p:cNvSpPr>
              <a:spLocks noChangeArrowheads="1"/>
            </p:cNvSpPr>
            <p:nvPr/>
          </p:nvSpPr>
          <p:spPr bwMode="auto">
            <a:xfrm>
              <a:off x="375401" y="3969250"/>
              <a:ext cx="2079150" cy="77596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uk-UA" b="1" dirty="0">
                  <a:solidFill>
                    <a:srgbClr val="FF0000"/>
                  </a:solidFill>
                  <a:latin typeface="Times New Roman"/>
                  <a:ea typeface="Times New Roman"/>
                </a:rPr>
                <a:t>Міжнародні стандарти завдань з огляду МСЗО 2000-2699</a:t>
              </a:r>
              <a:endParaRPr lang="ru-RU" b="1" dirty="0">
                <a:solidFill>
                  <a:srgbClr val="FF0000"/>
                </a:solidFill>
                <a:latin typeface="Times New Roman"/>
                <a:ea typeface="Times New Roman"/>
              </a:endParaRPr>
            </a:p>
          </p:txBody>
        </p:sp>
        <p:sp>
          <p:nvSpPr>
            <p:cNvPr id="26" name="Rectangle 198"/>
            <p:cNvSpPr>
              <a:spLocks noChangeArrowheads="1"/>
            </p:cNvSpPr>
            <p:nvPr/>
          </p:nvSpPr>
          <p:spPr bwMode="auto">
            <a:xfrm>
              <a:off x="136249" y="228535"/>
              <a:ext cx="5967674" cy="3217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uk-UA" sz="2200" dirty="0">
                  <a:effectLst/>
                  <a:latin typeface="Times New Roman"/>
                  <a:ea typeface="Times New Roman"/>
                </a:rPr>
                <a:t>Кодекс етики професійних бухгалтерів РМСЕБ</a:t>
              </a:r>
              <a:endParaRPr lang="ru-RU" sz="2200" dirty="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27" name="AutoShape 199"/>
            <p:cNvCxnSpPr>
              <a:cxnSpLocks noChangeShapeType="1"/>
              <a:stCxn id="19" idx="2"/>
            </p:cNvCxnSpPr>
            <p:nvPr/>
          </p:nvCxnSpPr>
          <p:spPr bwMode="auto">
            <a:xfrm>
              <a:off x="950400" y="2943135"/>
              <a:ext cx="0" cy="14373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AutoShape 200"/>
            <p:cNvCxnSpPr>
              <a:cxnSpLocks noChangeShapeType="1"/>
            </p:cNvCxnSpPr>
            <p:nvPr/>
          </p:nvCxnSpPr>
          <p:spPr bwMode="auto">
            <a:xfrm>
              <a:off x="950400" y="3002591"/>
              <a:ext cx="76407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AutoShape 201"/>
            <p:cNvCxnSpPr>
              <a:cxnSpLocks noChangeShapeType="1"/>
            </p:cNvCxnSpPr>
            <p:nvPr/>
          </p:nvCxnSpPr>
          <p:spPr bwMode="auto">
            <a:xfrm>
              <a:off x="1714473" y="2993232"/>
              <a:ext cx="0" cy="97601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AutoShape 202"/>
            <p:cNvCxnSpPr>
              <a:cxnSpLocks noChangeShapeType="1"/>
              <a:stCxn id="17" idx="3"/>
            </p:cNvCxnSpPr>
            <p:nvPr/>
          </p:nvCxnSpPr>
          <p:spPr bwMode="auto">
            <a:xfrm flipV="1">
              <a:off x="6103923" y="1250605"/>
              <a:ext cx="227505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AutoShape 203"/>
            <p:cNvCxnSpPr>
              <a:cxnSpLocks noChangeShapeType="1"/>
            </p:cNvCxnSpPr>
            <p:nvPr/>
          </p:nvCxnSpPr>
          <p:spPr bwMode="auto">
            <a:xfrm>
              <a:off x="6331428" y="1250605"/>
              <a:ext cx="0" cy="104712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AutoShape 204"/>
            <p:cNvCxnSpPr>
              <a:cxnSpLocks noChangeShapeType="1"/>
            </p:cNvCxnSpPr>
            <p:nvPr/>
          </p:nvCxnSpPr>
          <p:spPr bwMode="auto">
            <a:xfrm>
              <a:off x="1040145" y="2008370"/>
              <a:ext cx="2405872" cy="82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AutoShape 205"/>
            <p:cNvCxnSpPr>
              <a:cxnSpLocks noChangeShapeType="1"/>
              <a:endCxn id="19" idx="0"/>
            </p:cNvCxnSpPr>
            <p:nvPr/>
          </p:nvCxnSpPr>
          <p:spPr bwMode="auto">
            <a:xfrm flipH="1">
              <a:off x="950400" y="2008370"/>
              <a:ext cx="73498" cy="11880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AutoShape 206"/>
            <p:cNvCxnSpPr>
              <a:cxnSpLocks noChangeShapeType="1"/>
            </p:cNvCxnSpPr>
            <p:nvPr/>
          </p:nvCxnSpPr>
          <p:spPr bwMode="auto">
            <a:xfrm flipH="1">
              <a:off x="3448161" y="2014209"/>
              <a:ext cx="5363" cy="11880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207"/>
            <p:cNvCxnSpPr>
              <a:cxnSpLocks noChangeShapeType="1"/>
              <a:stCxn id="20" idx="2"/>
              <a:endCxn id="23" idx="0"/>
            </p:cNvCxnSpPr>
            <p:nvPr/>
          </p:nvCxnSpPr>
          <p:spPr bwMode="auto">
            <a:xfrm>
              <a:off x="3423584" y="3249179"/>
              <a:ext cx="197510" cy="39754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AutoShape 208"/>
            <p:cNvCxnSpPr>
              <a:cxnSpLocks noChangeShapeType="1"/>
              <a:stCxn id="21" idx="2"/>
              <a:endCxn id="24" idx="0"/>
            </p:cNvCxnSpPr>
            <p:nvPr/>
          </p:nvCxnSpPr>
          <p:spPr bwMode="auto">
            <a:xfrm flipH="1">
              <a:off x="5623269" y="2910729"/>
              <a:ext cx="149873" cy="40283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7508467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856984" cy="980728"/>
          </a:xfrm>
          <a:gradFill flip="none" rotWithShape="1">
            <a:gsLst>
              <a:gs pos="0">
                <a:srgbClr val="DDEBCF"/>
              </a:gs>
              <a:gs pos="33000">
                <a:srgbClr val="9CB86E"/>
              </a:gs>
              <a:gs pos="100000">
                <a:srgbClr val="156B13"/>
              </a:gs>
            </a:gsLst>
            <a:lin ang="2700000" scaled="1"/>
            <a:tileRect/>
          </a:gra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dirty="0" err="1">
                <a:latin typeface="Times New Roman"/>
                <a:ea typeface="Calibri"/>
                <a:cs typeface="Times New Roman"/>
              </a:rPr>
              <a:t>Ризик</a:t>
            </a:r>
            <a:r>
              <a:rPr lang="ru-RU" sz="36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3600" b="1" dirty="0" err="1">
                <a:latin typeface="Times New Roman"/>
                <a:ea typeface="Calibri"/>
                <a:cs typeface="Times New Roman"/>
              </a:rPr>
              <a:t>завдання</a:t>
            </a:r>
            <a:endParaRPr lang="ru-RU" sz="28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251520" y="1196752"/>
            <a:ext cx="8668404" cy="18722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5000"/>
              </a:lnSpc>
              <a:buClr>
                <a:srgbClr val="72A0FF"/>
              </a:buClr>
              <a:buNone/>
            </a:pPr>
            <a:r>
              <a:rPr lang="ru-RU" sz="2000" b="1" dirty="0" err="1">
                <a:solidFill>
                  <a:schemeClr val="tx1"/>
                </a:solidFill>
                <a:ea typeface="Calibri"/>
              </a:rPr>
              <a:t>Зменшення</a:t>
            </a:r>
            <a:r>
              <a:rPr lang="ru-RU" sz="2000" b="1" dirty="0">
                <a:solidFill>
                  <a:schemeClr val="tx1"/>
                </a:solidFill>
                <a:ea typeface="Calibri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ea typeface="Calibri"/>
              </a:rPr>
              <a:t>ризику</a:t>
            </a:r>
            <a:r>
              <a:rPr lang="ru-RU" sz="2000" b="1" dirty="0">
                <a:solidFill>
                  <a:schemeClr val="tx1"/>
                </a:solidFill>
                <a:ea typeface="Calibri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ea typeface="Calibri"/>
              </a:rPr>
              <a:t>завдання</a:t>
            </a:r>
            <a:r>
              <a:rPr lang="ru-RU" sz="2000" b="1" dirty="0">
                <a:solidFill>
                  <a:schemeClr val="tx1"/>
                </a:solidFill>
                <a:ea typeface="Calibri"/>
              </a:rPr>
              <a:t> до нуля </a:t>
            </a:r>
            <a:r>
              <a:rPr lang="ru-RU" sz="2000" b="1" dirty="0" err="1">
                <a:solidFill>
                  <a:schemeClr val="tx1"/>
                </a:solidFill>
                <a:ea typeface="Calibri"/>
              </a:rPr>
              <a:t>можна</a:t>
            </a:r>
            <a:r>
              <a:rPr lang="ru-RU" sz="2000" b="1" dirty="0">
                <a:solidFill>
                  <a:schemeClr val="tx1"/>
                </a:solidFill>
                <a:ea typeface="Calibri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ea typeface="Calibri"/>
              </a:rPr>
              <a:t>досягнути</a:t>
            </a:r>
            <a:r>
              <a:rPr lang="ru-RU" sz="2000" b="1" dirty="0">
                <a:solidFill>
                  <a:schemeClr val="tx1"/>
                </a:solidFill>
                <a:ea typeface="Calibri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ea typeface="Calibri"/>
              </a:rPr>
              <a:t>вкрай</a:t>
            </a:r>
            <a:r>
              <a:rPr lang="ru-RU" sz="2000" b="1" dirty="0">
                <a:solidFill>
                  <a:schemeClr val="tx1"/>
                </a:solidFill>
                <a:ea typeface="Calibri"/>
              </a:rPr>
              <a:t> нечасто, до того ж </a:t>
            </a:r>
            <a:r>
              <a:rPr lang="ru-RU" sz="2000" b="1" dirty="0" err="1">
                <a:solidFill>
                  <a:schemeClr val="tx1"/>
                </a:solidFill>
                <a:ea typeface="Calibri"/>
              </a:rPr>
              <a:t>це</a:t>
            </a:r>
            <a:r>
              <a:rPr lang="ru-RU" sz="2000" b="1" dirty="0">
                <a:solidFill>
                  <a:schemeClr val="tx1"/>
                </a:solidFill>
                <a:ea typeface="Calibri"/>
              </a:rPr>
              <a:t> є </a:t>
            </a:r>
            <a:r>
              <a:rPr lang="ru-RU" sz="2000" b="1" dirty="0" err="1">
                <a:solidFill>
                  <a:schemeClr val="tx1"/>
                </a:solidFill>
                <a:ea typeface="Calibri"/>
              </a:rPr>
              <a:t>економічно</a:t>
            </a:r>
            <a:r>
              <a:rPr lang="ru-RU" sz="2000" b="1" dirty="0">
                <a:solidFill>
                  <a:schemeClr val="tx1"/>
                </a:solidFill>
                <a:ea typeface="Calibri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ea typeface="Calibri"/>
              </a:rPr>
              <a:t>невигідним</a:t>
            </a:r>
            <a:endParaRPr lang="ru-RU" sz="2000" b="1" dirty="0" smtClean="0">
              <a:solidFill>
                <a:schemeClr val="tx1"/>
              </a:solidFill>
              <a:ea typeface="Calibri"/>
            </a:endParaRPr>
          </a:p>
          <a:p>
            <a:pPr marL="0" indent="0" algn="ctr">
              <a:lnSpc>
                <a:spcPct val="115000"/>
              </a:lnSpc>
              <a:buClr>
                <a:srgbClr val="72A0FF"/>
              </a:buClr>
              <a:buNone/>
            </a:pPr>
            <a:r>
              <a:rPr lang="ru-RU" sz="2000" b="1" dirty="0" smtClean="0">
                <a:solidFill>
                  <a:schemeClr val="tx1"/>
                </a:solidFill>
                <a:ea typeface="Calibri"/>
              </a:rPr>
              <a:t>                     тому </a:t>
            </a:r>
          </a:p>
          <a:p>
            <a:pPr marL="0" indent="0" algn="just">
              <a:lnSpc>
                <a:spcPct val="115000"/>
              </a:lnSpc>
              <a:buClr>
                <a:srgbClr val="72A0FF"/>
              </a:buClr>
              <a:buNone/>
            </a:pPr>
            <a:r>
              <a:rPr lang="ru-RU" sz="2000" b="1" dirty="0" smtClean="0">
                <a:solidFill>
                  <a:schemeClr val="tx1"/>
                </a:solidFill>
                <a:ea typeface="Calibri"/>
              </a:rPr>
              <a:t>«</a:t>
            </a:r>
            <a:r>
              <a:rPr lang="ru-RU" sz="2000" b="1" dirty="0" err="1">
                <a:solidFill>
                  <a:schemeClr val="tx1"/>
                </a:solidFill>
                <a:ea typeface="Calibri"/>
              </a:rPr>
              <a:t>обґрунтована</a:t>
            </a:r>
            <a:r>
              <a:rPr lang="ru-RU" sz="2000" b="1" dirty="0">
                <a:solidFill>
                  <a:schemeClr val="tx1"/>
                </a:solidFill>
                <a:ea typeface="Calibri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ea typeface="Calibri"/>
              </a:rPr>
              <a:t>впевненість</a:t>
            </a:r>
            <a:r>
              <a:rPr lang="ru-RU" sz="2000" b="1" dirty="0">
                <a:solidFill>
                  <a:schemeClr val="tx1"/>
                </a:solidFill>
                <a:ea typeface="Calibri"/>
              </a:rPr>
              <a:t>» є </a:t>
            </a:r>
            <a:r>
              <a:rPr lang="ru-RU" sz="2000" b="1" dirty="0" err="1">
                <a:solidFill>
                  <a:schemeClr val="tx1"/>
                </a:solidFill>
                <a:ea typeface="Calibri"/>
              </a:rPr>
              <a:t>нижчою</a:t>
            </a:r>
            <a:r>
              <a:rPr lang="ru-RU" sz="2000" b="1" dirty="0">
                <a:solidFill>
                  <a:schemeClr val="tx1"/>
                </a:solidFill>
                <a:ea typeface="Calibri"/>
              </a:rPr>
              <a:t> за </a:t>
            </a:r>
            <a:r>
              <a:rPr lang="ru-RU" sz="2000" b="1" dirty="0" err="1">
                <a:solidFill>
                  <a:schemeClr val="tx1"/>
                </a:solidFill>
                <a:ea typeface="Calibri"/>
              </a:rPr>
              <a:t>абсолютну</a:t>
            </a:r>
            <a:r>
              <a:rPr lang="ru-RU" sz="2000" b="1" dirty="0">
                <a:solidFill>
                  <a:schemeClr val="tx1"/>
                </a:solidFill>
                <a:ea typeface="Calibri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ea typeface="Calibri"/>
              </a:rPr>
              <a:t>впевненість</a:t>
            </a:r>
            <a:r>
              <a:rPr lang="ru-RU" sz="2000" b="1" dirty="0">
                <a:solidFill>
                  <a:schemeClr val="tx1"/>
                </a:solidFill>
                <a:ea typeface="Calibri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ea typeface="Calibri"/>
              </a:rPr>
              <a:t>внаслідок</a:t>
            </a:r>
            <a:r>
              <a:rPr lang="ru-RU" sz="2000" b="1" dirty="0">
                <a:solidFill>
                  <a:schemeClr val="tx1"/>
                </a:solidFill>
                <a:ea typeface="Calibri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ea typeface="Calibri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ea typeface="Calibri"/>
              </a:rPr>
              <a:t>чинників</a:t>
            </a:r>
            <a:r>
              <a:rPr lang="ru-RU" sz="2000" b="1" dirty="0">
                <a:solidFill>
                  <a:schemeClr val="tx1"/>
                </a:solidFill>
                <a:ea typeface="Calibri"/>
              </a:rPr>
              <a:t>: </a:t>
            </a:r>
            <a:endParaRPr lang="ru-RU" sz="2000" b="1" i="1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2834" y="3429000"/>
            <a:ext cx="8537090" cy="28803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ea typeface="Calibri"/>
                <a:cs typeface="Times New Roman"/>
                <a:sym typeface="Symbol"/>
              </a:rPr>
              <a:t></a:t>
            </a:r>
            <a:r>
              <a:rPr lang="ru-RU" b="1" dirty="0" smtClean="0">
                <a:solidFill>
                  <a:srgbClr val="000000"/>
                </a:solidFill>
                <a:ea typeface="Calibri"/>
                <a:cs typeface="Times New Roman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ea typeface="Calibri"/>
                <a:cs typeface="Times New Roman"/>
              </a:rPr>
              <a:t>Використання</a:t>
            </a:r>
            <a:r>
              <a:rPr lang="ru-RU" b="1" dirty="0" smtClean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b="1" dirty="0" err="1">
                <a:solidFill>
                  <a:schemeClr val="tx1"/>
                </a:solidFill>
                <a:ea typeface="Calibri"/>
                <a:cs typeface="Times New Roman"/>
              </a:rPr>
              <a:t>вибіркового</a:t>
            </a:r>
            <a:r>
              <a:rPr lang="ru-RU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b="1" dirty="0" err="1">
                <a:solidFill>
                  <a:schemeClr val="tx1"/>
                </a:solidFill>
                <a:ea typeface="Calibri"/>
                <a:cs typeface="Times New Roman"/>
              </a:rPr>
              <a:t>тестування</a:t>
            </a:r>
            <a:r>
              <a:rPr lang="ru-RU" b="1" dirty="0">
                <a:solidFill>
                  <a:schemeClr val="tx1"/>
                </a:solidFill>
                <a:ea typeface="Calibri"/>
                <a:cs typeface="Times New Roman"/>
              </a:rPr>
              <a:t>. </a:t>
            </a:r>
            <a:endParaRPr lang="ru-RU" b="1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tx1"/>
                </a:solidFill>
                <a:ea typeface="Calibri"/>
                <a:cs typeface="Times New Roman"/>
                <a:sym typeface="Symbol"/>
              </a:rPr>
              <a:t></a:t>
            </a:r>
            <a:r>
              <a:rPr lang="ru-RU" b="1" dirty="0" smtClean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b="1" dirty="0" err="1">
                <a:solidFill>
                  <a:schemeClr val="tx1"/>
                </a:solidFill>
                <a:ea typeface="Calibri"/>
                <a:cs typeface="Times New Roman"/>
              </a:rPr>
              <a:t>Властивих</a:t>
            </a:r>
            <a:r>
              <a:rPr lang="ru-RU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b="1" dirty="0" err="1">
                <a:solidFill>
                  <a:schemeClr val="tx1"/>
                </a:solidFill>
                <a:ea typeface="Calibri"/>
                <a:cs typeface="Times New Roman"/>
              </a:rPr>
              <a:t>обмежень</a:t>
            </a:r>
            <a:r>
              <a:rPr lang="ru-RU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b="1" dirty="0" err="1">
                <a:solidFill>
                  <a:schemeClr val="tx1"/>
                </a:solidFill>
                <a:ea typeface="Calibri"/>
                <a:cs typeface="Times New Roman"/>
              </a:rPr>
              <a:t>внутрішнього</a:t>
            </a:r>
            <a:r>
              <a:rPr lang="ru-RU" b="1" dirty="0">
                <a:solidFill>
                  <a:schemeClr val="tx1"/>
                </a:solidFill>
                <a:ea typeface="Calibri"/>
                <a:cs typeface="Times New Roman"/>
              </a:rPr>
              <a:t> контролю. </a:t>
            </a:r>
            <a:endParaRPr lang="ru-RU" b="1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tx1"/>
                </a:solidFill>
                <a:ea typeface="Calibri"/>
                <a:cs typeface="Times New Roman"/>
                <a:sym typeface="Symbol"/>
              </a:rPr>
              <a:t></a:t>
            </a:r>
            <a:r>
              <a:rPr lang="ru-RU" b="1" dirty="0" smtClean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b="1" dirty="0" err="1">
                <a:solidFill>
                  <a:schemeClr val="tx1"/>
                </a:solidFill>
                <a:ea typeface="Calibri"/>
                <a:cs typeface="Times New Roman"/>
              </a:rPr>
              <a:t>Б</a:t>
            </a:r>
            <a:r>
              <a:rPr lang="ru-RU" b="1" dirty="0" err="1" smtClean="0">
                <a:solidFill>
                  <a:schemeClr val="tx1"/>
                </a:solidFill>
                <a:ea typeface="Calibri"/>
                <a:cs typeface="Times New Roman"/>
              </a:rPr>
              <a:t>ільшість</a:t>
            </a:r>
            <a:r>
              <a:rPr lang="ru-RU" b="1" dirty="0" smtClean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ea typeface="Calibri"/>
                <a:cs typeface="Times New Roman"/>
              </a:rPr>
              <a:t>доказів</a:t>
            </a:r>
            <a:r>
              <a:rPr lang="ru-RU" b="1" dirty="0" smtClean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ea typeface="Calibri"/>
                <a:cs typeface="Times New Roman"/>
              </a:rPr>
              <a:t>будуть</a:t>
            </a:r>
            <a:r>
              <a:rPr lang="ru-RU" b="1" dirty="0" smtClean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b="1" dirty="0" err="1">
                <a:solidFill>
                  <a:schemeClr val="tx1"/>
                </a:solidFill>
                <a:ea typeface="Calibri"/>
                <a:cs typeface="Times New Roman"/>
              </a:rPr>
              <a:t>швидше</a:t>
            </a:r>
            <a:r>
              <a:rPr lang="ru-RU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b="1" dirty="0" err="1">
                <a:solidFill>
                  <a:schemeClr val="tx1"/>
                </a:solidFill>
                <a:ea typeface="Calibri"/>
                <a:cs typeface="Times New Roman"/>
              </a:rPr>
              <a:t>переконливими</a:t>
            </a:r>
            <a:r>
              <a:rPr lang="ru-RU" b="1" dirty="0">
                <a:solidFill>
                  <a:schemeClr val="tx1"/>
                </a:solidFill>
                <a:ea typeface="Calibri"/>
                <a:cs typeface="Times New Roman"/>
              </a:rPr>
              <a:t>, </a:t>
            </a:r>
            <a:r>
              <a:rPr lang="ru-RU" b="1" dirty="0" err="1">
                <a:solidFill>
                  <a:schemeClr val="tx1"/>
                </a:solidFill>
                <a:ea typeface="Calibri"/>
                <a:cs typeface="Times New Roman"/>
              </a:rPr>
              <a:t>ніж</a:t>
            </a:r>
            <a:r>
              <a:rPr lang="ru-RU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b="1" dirty="0" err="1">
                <a:solidFill>
                  <a:schemeClr val="tx1"/>
                </a:solidFill>
                <a:ea typeface="Calibri"/>
                <a:cs typeface="Times New Roman"/>
              </a:rPr>
              <a:t>неспростовними</a:t>
            </a:r>
            <a:r>
              <a:rPr lang="ru-RU" b="1" dirty="0">
                <a:solidFill>
                  <a:schemeClr val="tx1"/>
                </a:solidFill>
                <a:ea typeface="Calibri"/>
                <a:cs typeface="Times New Roman"/>
              </a:rPr>
              <a:t>. </a:t>
            </a:r>
            <a:endParaRPr lang="ru-RU" b="1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ea typeface="Calibri"/>
                <a:cs typeface="Times New Roman"/>
              </a:rPr>
              <a:t> </a:t>
            </a:r>
            <a:r>
              <a:rPr lang="ru-RU" b="1" dirty="0">
                <a:solidFill>
                  <a:srgbClr val="000000"/>
                </a:solidFill>
                <a:ea typeface="Calibri"/>
                <a:cs typeface="Times New Roman"/>
                <a:sym typeface="Symbol"/>
              </a:rPr>
              <a:t></a:t>
            </a:r>
            <a:r>
              <a:rPr lang="ru-RU" b="1" dirty="0">
                <a:solidFill>
                  <a:srgbClr val="000000"/>
                </a:solidFill>
                <a:ea typeface="Calibri"/>
                <a:cs typeface="Times New Roman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ea typeface="Calibri"/>
                <a:cs typeface="Times New Roman"/>
              </a:rPr>
              <a:t>Використання</a:t>
            </a:r>
            <a:r>
              <a:rPr lang="ru-RU" b="1" dirty="0" smtClean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b="1" dirty="0" err="1">
                <a:solidFill>
                  <a:schemeClr val="tx1"/>
                </a:solidFill>
                <a:ea typeface="Calibri"/>
                <a:cs typeface="Times New Roman"/>
              </a:rPr>
              <a:t>професійного</a:t>
            </a:r>
            <a:r>
              <a:rPr lang="ru-RU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b="1" dirty="0" err="1">
                <a:solidFill>
                  <a:schemeClr val="tx1"/>
                </a:solidFill>
                <a:ea typeface="Calibri"/>
                <a:cs typeface="Times New Roman"/>
              </a:rPr>
              <a:t>судження</a:t>
            </a:r>
            <a:r>
              <a:rPr lang="ru-RU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b="1" dirty="0" err="1">
                <a:solidFill>
                  <a:schemeClr val="tx1"/>
                </a:solidFill>
                <a:ea typeface="Calibri"/>
                <a:cs typeface="Times New Roman"/>
              </a:rPr>
              <a:t>під</a:t>
            </a:r>
            <a:r>
              <a:rPr lang="ru-RU" b="1" dirty="0">
                <a:solidFill>
                  <a:schemeClr val="tx1"/>
                </a:solidFill>
                <a:ea typeface="Calibri"/>
                <a:cs typeface="Times New Roman"/>
              </a:rPr>
              <a:t> час </a:t>
            </a:r>
            <a:r>
              <a:rPr lang="ru-RU" b="1" dirty="0" err="1">
                <a:solidFill>
                  <a:schemeClr val="tx1"/>
                </a:solidFill>
                <a:ea typeface="Calibri"/>
                <a:cs typeface="Times New Roman"/>
              </a:rPr>
              <a:t>отримання</a:t>
            </a:r>
            <a:r>
              <a:rPr lang="ru-RU" b="1" dirty="0">
                <a:solidFill>
                  <a:schemeClr val="tx1"/>
                </a:solidFill>
                <a:ea typeface="Calibri"/>
                <a:cs typeface="Times New Roman"/>
              </a:rPr>
              <a:t> й </a:t>
            </a:r>
            <a:r>
              <a:rPr lang="ru-RU" b="1" dirty="0" err="1">
                <a:solidFill>
                  <a:schemeClr val="tx1"/>
                </a:solidFill>
                <a:ea typeface="Calibri"/>
                <a:cs typeface="Times New Roman"/>
              </a:rPr>
              <a:t>оцінювання</a:t>
            </a:r>
            <a:r>
              <a:rPr lang="ru-RU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b="1" dirty="0" err="1">
                <a:solidFill>
                  <a:schemeClr val="tx1"/>
                </a:solidFill>
                <a:ea typeface="Calibri"/>
                <a:cs typeface="Times New Roman"/>
              </a:rPr>
              <a:t>доказів</a:t>
            </a:r>
            <a:r>
              <a:rPr lang="ru-RU" b="1" dirty="0">
                <a:solidFill>
                  <a:schemeClr val="tx1"/>
                </a:solidFill>
                <a:ea typeface="Calibri"/>
                <a:cs typeface="Times New Roman"/>
              </a:rPr>
              <a:t> та </a:t>
            </a:r>
            <a:r>
              <a:rPr lang="ru-RU" b="1" dirty="0" err="1">
                <a:solidFill>
                  <a:schemeClr val="tx1"/>
                </a:solidFill>
                <a:ea typeface="Calibri"/>
                <a:cs typeface="Times New Roman"/>
              </a:rPr>
              <a:t>формування</a:t>
            </a:r>
            <a:r>
              <a:rPr lang="ru-RU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b="1" dirty="0" err="1">
                <a:solidFill>
                  <a:schemeClr val="tx1"/>
                </a:solidFill>
                <a:ea typeface="Calibri"/>
                <a:cs typeface="Times New Roman"/>
              </a:rPr>
              <a:t>висновків</a:t>
            </a:r>
            <a:r>
              <a:rPr lang="ru-RU" b="1" dirty="0">
                <a:solidFill>
                  <a:schemeClr val="tx1"/>
                </a:solidFill>
                <a:ea typeface="Calibri"/>
                <a:cs typeface="Times New Roman"/>
              </a:rPr>
              <a:t> на </a:t>
            </a:r>
            <a:r>
              <a:rPr lang="ru-RU" b="1" dirty="0" err="1">
                <a:solidFill>
                  <a:schemeClr val="tx1"/>
                </a:solidFill>
                <a:ea typeface="Calibri"/>
                <a:cs typeface="Times New Roman"/>
              </a:rPr>
              <a:t>їх</a:t>
            </a:r>
            <a:r>
              <a:rPr lang="ru-RU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b="1" dirty="0" err="1">
                <a:solidFill>
                  <a:schemeClr val="tx1"/>
                </a:solidFill>
                <a:ea typeface="Calibri"/>
                <a:cs typeface="Times New Roman"/>
              </a:rPr>
              <a:t>основі</a:t>
            </a:r>
            <a:r>
              <a:rPr lang="ru-RU" b="1" dirty="0">
                <a:solidFill>
                  <a:schemeClr val="tx1"/>
                </a:solidFill>
                <a:ea typeface="Calibri"/>
                <a:cs typeface="Times New Roman"/>
              </a:rPr>
              <a:t>. </a:t>
            </a:r>
            <a:endParaRPr lang="ru-RU" b="1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tx1"/>
                </a:solidFill>
                <a:ea typeface="Calibri"/>
                <a:cs typeface="Times New Roman"/>
                <a:sym typeface="Symbol"/>
              </a:rPr>
              <a:t></a:t>
            </a:r>
            <a:r>
              <a:rPr lang="ru-RU" b="1" dirty="0" smtClean="0">
                <a:solidFill>
                  <a:schemeClr val="tx1"/>
                </a:solidFill>
                <a:ea typeface="Calibri"/>
                <a:cs typeface="Times New Roman"/>
              </a:rPr>
              <a:t> Через </a:t>
            </a:r>
            <a:r>
              <a:rPr lang="ru-RU" b="1" dirty="0" err="1">
                <a:solidFill>
                  <a:schemeClr val="tx1"/>
                </a:solidFill>
                <a:ea typeface="Calibri"/>
                <a:cs typeface="Times New Roman"/>
              </a:rPr>
              <a:t>властиві</a:t>
            </a:r>
            <a:r>
              <a:rPr lang="ru-RU" b="1" dirty="0">
                <a:solidFill>
                  <a:schemeClr val="tx1"/>
                </a:solidFill>
                <a:ea typeface="Calibri"/>
                <a:cs typeface="Times New Roman"/>
              </a:rPr>
              <a:t> характеристики предмета </a:t>
            </a:r>
            <a:r>
              <a:rPr lang="ru-RU" b="1" dirty="0" err="1">
                <a:solidFill>
                  <a:schemeClr val="tx1"/>
                </a:solidFill>
                <a:ea typeface="Calibri"/>
                <a:cs typeface="Times New Roman"/>
              </a:rPr>
              <a:t>завдання</a:t>
            </a:r>
            <a:r>
              <a:rPr lang="ru-RU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b="1" dirty="0" err="1">
                <a:solidFill>
                  <a:schemeClr val="tx1"/>
                </a:solidFill>
                <a:ea typeface="Calibri"/>
                <a:cs typeface="Times New Roman"/>
              </a:rPr>
              <a:t>під</a:t>
            </a:r>
            <a:r>
              <a:rPr lang="ru-RU" b="1" dirty="0">
                <a:solidFill>
                  <a:schemeClr val="tx1"/>
                </a:solidFill>
                <a:ea typeface="Calibri"/>
                <a:cs typeface="Times New Roman"/>
              </a:rPr>
              <a:t> час </a:t>
            </a:r>
            <a:r>
              <a:rPr lang="ru-RU" b="1" dirty="0" err="1">
                <a:solidFill>
                  <a:schemeClr val="tx1"/>
                </a:solidFill>
                <a:ea typeface="Calibri"/>
                <a:cs typeface="Times New Roman"/>
              </a:rPr>
              <a:t>його</a:t>
            </a:r>
            <a:r>
              <a:rPr lang="ru-RU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b="1" dirty="0" err="1">
                <a:solidFill>
                  <a:schemeClr val="tx1"/>
                </a:solidFill>
                <a:ea typeface="Calibri"/>
                <a:cs typeface="Times New Roman"/>
              </a:rPr>
              <a:t>вимірювання</a:t>
            </a:r>
            <a:r>
              <a:rPr lang="ru-RU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b="1" dirty="0" err="1">
                <a:solidFill>
                  <a:schemeClr val="tx1"/>
                </a:solidFill>
                <a:ea typeface="Calibri"/>
                <a:cs typeface="Times New Roman"/>
              </a:rPr>
              <a:t>чи</a:t>
            </a:r>
            <a:r>
              <a:rPr lang="ru-RU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b="1" dirty="0" err="1">
                <a:solidFill>
                  <a:schemeClr val="tx1"/>
                </a:solidFill>
                <a:ea typeface="Calibri"/>
                <a:cs typeface="Times New Roman"/>
              </a:rPr>
              <a:t>оцінювання</a:t>
            </a:r>
            <a:r>
              <a:rPr lang="ru-RU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b="1" dirty="0" err="1">
                <a:solidFill>
                  <a:schemeClr val="tx1"/>
                </a:solidFill>
                <a:ea typeface="Calibri"/>
                <a:cs typeface="Times New Roman"/>
              </a:rPr>
              <a:t>стосовно</a:t>
            </a:r>
            <a:r>
              <a:rPr lang="ru-RU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ea typeface="Calibri"/>
                <a:cs typeface="Times New Roman"/>
              </a:rPr>
              <a:t>критеріїв</a:t>
            </a:r>
            <a:r>
              <a:rPr lang="ru-RU" b="1" dirty="0" smtClean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i="1" dirty="0" smtClean="0">
                <a:solidFill>
                  <a:schemeClr val="tx1"/>
                </a:solidFill>
                <a:ea typeface="Calibri"/>
                <a:cs typeface="Times New Roman"/>
              </a:rPr>
              <a:t>(у </a:t>
            </a:r>
            <a:r>
              <a:rPr lang="ru-RU" i="1" dirty="0" err="1" smtClean="0">
                <a:solidFill>
                  <a:schemeClr val="tx1"/>
                </a:solidFill>
                <a:ea typeface="Calibri"/>
                <a:cs typeface="Times New Roman"/>
              </a:rPr>
              <a:t>деяких</a:t>
            </a:r>
            <a:r>
              <a:rPr lang="ru-RU" i="1" dirty="0" smtClean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i="1" dirty="0" err="1" smtClean="0">
                <a:solidFill>
                  <a:schemeClr val="tx1"/>
                </a:solidFill>
                <a:ea typeface="Calibri"/>
                <a:cs typeface="Times New Roman"/>
              </a:rPr>
              <a:t>випадках</a:t>
            </a:r>
            <a:r>
              <a:rPr lang="ru-RU" i="1" dirty="0" smtClean="0">
                <a:solidFill>
                  <a:schemeClr val="tx1"/>
                </a:solidFill>
                <a:ea typeface="Calibri"/>
                <a:cs typeface="Times New Roman"/>
              </a:rPr>
              <a:t>).</a:t>
            </a:r>
            <a:endParaRPr lang="ru-RU" i="1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628800"/>
            <a:ext cx="1608770" cy="6480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3501008"/>
            <a:ext cx="1243538" cy="87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72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856984" cy="648072"/>
          </a:xfrm>
          <a:gradFill flip="none" rotWithShape="1">
            <a:gsLst>
              <a:gs pos="0">
                <a:srgbClr val="DDEBCF"/>
              </a:gs>
              <a:gs pos="33000">
                <a:srgbClr val="9CB86E"/>
              </a:gs>
              <a:gs pos="100000">
                <a:srgbClr val="156B13"/>
              </a:gs>
            </a:gsLst>
            <a:lin ang="2700000" scaled="1"/>
            <a:tileRect/>
          </a:gra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 fontScale="90000"/>
          </a:bodyPr>
          <a:lstStyle/>
          <a:p>
            <a:pPr lvl="0" algn="ctr">
              <a:spcBef>
                <a:spcPts val="0"/>
              </a:spcBef>
            </a:pPr>
            <a:r>
              <a:rPr lang="ru-RU" sz="2000" b="1" dirty="0" smtClean="0">
                <a:solidFill>
                  <a:srgbClr val="000000"/>
                </a:solidFill>
                <a:latin typeface="Times New Roman"/>
                <a:ea typeface="Times New Roman"/>
                <a:cs typeface="+mn-cs"/>
              </a:rPr>
              <a:t/>
            </a:r>
            <a:br>
              <a:rPr lang="ru-RU" sz="2000" b="1" dirty="0" smtClean="0">
                <a:solidFill>
                  <a:srgbClr val="000000"/>
                </a:solidFill>
                <a:latin typeface="Times New Roman"/>
                <a:ea typeface="Times New Roman"/>
                <a:cs typeface="+mn-cs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  <a:cs typeface="+mn-cs"/>
              </a:rPr>
              <a:t/>
            </a:r>
            <a:b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  <a:cs typeface="+mn-cs"/>
              </a:rPr>
            </a:br>
            <a:r>
              <a:rPr lang="ru-RU" sz="2000" b="1" dirty="0" smtClean="0">
                <a:solidFill>
                  <a:srgbClr val="000000"/>
                </a:solidFill>
                <a:latin typeface="Times New Roman"/>
                <a:ea typeface="Times New Roman"/>
                <a:cs typeface="+mn-cs"/>
              </a:rPr>
              <a:t/>
            </a:r>
            <a:br>
              <a:rPr lang="ru-RU" sz="2000" b="1" dirty="0" smtClean="0">
                <a:solidFill>
                  <a:srgbClr val="000000"/>
                </a:solidFill>
                <a:latin typeface="Times New Roman"/>
                <a:ea typeface="Times New Roman"/>
                <a:cs typeface="+mn-cs"/>
              </a:rPr>
            </a:br>
            <a:r>
              <a:rPr lang="ru-RU" sz="2000" b="1" dirty="0" err="1" smtClean="0">
                <a:solidFill>
                  <a:srgbClr val="000000"/>
                </a:solidFill>
                <a:latin typeface="Times New Roman"/>
                <a:ea typeface="Times New Roman"/>
                <a:cs typeface="+mn-cs"/>
              </a:rPr>
              <a:t>ДОСТАТНІ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  <a:ea typeface="Times New Roman"/>
                <a:cs typeface="+mn-cs"/>
              </a:rPr>
              <a:t> Й </a:t>
            </a:r>
            <a:r>
              <a:rPr lang="ru-RU" sz="2000" b="1" dirty="0" err="1" smtClean="0">
                <a:solidFill>
                  <a:srgbClr val="000000"/>
                </a:solidFill>
                <a:latin typeface="Times New Roman"/>
                <a:ea typeface="Times New Roman"/>
                <a:cs typeface="+mn-cs"/>
              </a:rPr>
              <a:t>ПРИЙНЯТНІ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  <a:ea typeface="Times New Roman"/>
                <a:cs typeface="+mn-cs"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latin typeface="Times New Roman"/>
                <a:ea typeface="Times New Roman"/>
                <a:cs typeface="+mn-cs"/>
              </a:rPr>
              <a:t>ДОКАЗИ</a:t>
            </a:r>
            <a:r>
              <a:rPr lang="ru-RU" sz="2000" b="1" dirty="0" smtClean="0">
                <a:solidFill>
                  <a:srgbClr val="C1C1C1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ru-RU" sz="2000" b="1" dirty="0" smtClean="0">
                <a:solidFill>
                  <a:srgbClr val="C1C1C1"/>
                </a:solidFill>
                <a:latin typeface="Times New Roman"/>
                <a:ea typeface="+mn-ea"/>
                <a:cs typeface="+mn-cs"/>
              </a:rPr>
            </a:br>
            <a:endParaRPr lang="ru-RU" sz="2000" b="1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179512" y="3573016"/>
            <a:ext cx="4752528" cy="864096"/>
          </a:xfrm>
          <a:prstGeom prst="rect">
            <a:avLst/>
          </a:prstGeom>
          <a:solidFill>
            <a:srgbClr val="E5FFFC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uk-UA" sz="1600" b="1" dirty="0">
                <a:solidFill>
                  <a:schemeClr val="tx1"/>
                </a:solidFill>
                <a:ea typeface="Calibri"/>
                <a:cs typeface="Times New Roman"/>
              </a:rPr>
              <a:t>Прийнятність є мірою якості доказів, тобто їх доречності та надійності для підтримки висновку практикуючого фахівця. </a:t>
            </a:r>
            <a:endParaRPr lang="ru-RU" sz="1600" b="1" dirty="0">
              <a:solidFill>
                <a:schemeClr val="tx1"/>
              </a:solidFill>
              <a:ea typeface="Calibri"/>
              <a:cs typeface="Times New Roman"/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143508" y="764703"/>
            <a:ext cx="4824536" cy="2664297"/>
          </a:xfrm>
          <a:prstGeom prst="rect">
            <a:avLst/>
          </a:prstGeom>
          <a:solidFill>
            <a:srgbClr val="E5FFFC"/>
          </a:solidFill>
          <a:ln w="28575">
            <a:solidFill>
              <a:srgbClr val="669900"/>
            </a:solidFill>
            <a:prstDash val="sysDash"/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600" b="1" dirty="0" err="1">
                <a:solidFill>
                  <a:schemeClr val="tx1"/>
                </a:solidFill>
                <a:ea typeface="Calibri"/>
                <a:cs typeface="Times New Roman"/>
              </a:rPr>
              <a:t>Достатність</a:t>
            </a:r>
            <a:r>
              <a:rPr lang="ru-RU" sz="1600" b="1" dirty="0">
                <a:solidFill>
                  <a:schemeClr val="tx1"/>
                </a:solidFill>
                <a:ea typeface="Calibri"/>
                <a:cs typeface="Times New Roman"/>
              </a:rPr>
              <a:t> є </a:t>
            </a:r>
            <a:r>
              <a:rPr lang="ru-RU" sz="1600" b="1" dirty="0" err="1">
                <a:solidFill>
                  <a:schemeClr val="tx1"/>
                </a:solidFill>
                <a:ea typeface="Calibri"/>
                <a:cs typeface="Times New Roman"/>
              </a:rPr>
              <a:t>мірою</a:t>
            </a:r>
            <a:r>
              <a:rPr lang="ru-RU" sz="1600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ea typeface="Calibri"/>
                <a:cs typeface="Times New Roman"/>
              </a:rPr>
              <a:t>кількості</a:t>
            </a:r>
            <a:r>
              <a:rPr lang="ru-RU" sz="1600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ea typeface="Calibri"/>
                <a:cs typeface="Times New Roman"/>
              </a:rPr>
              <a:t>доказів</a:t>
            </a:r>
            <a:r>
              <a:rPr lang="ru-RU" sz="1600" b="1" dirty="0">
                <a:solidFill>
                  <a:schemeClr val="tx1"/>
                </a:solidFill>
                <a:ea typeface="Calibri"/>
                <a:cs typeface="Times New Roman"/>
              </a:rPr>
              <a:t>. </a:t>
            </a:r>
            <a:endParaRPr lang="ru-RU" sz="1600" b="1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600" b="1" dirty="0" smtClean="0">
                <a:solidFill>
                  <a:schemeClr val="tx1"/>
                </a:solidFill>
                <a:ea typeface="Calibri"/>
                <a:cs typeface="Times New Roman"/>
              </a:rPr>
              <a:t>На </a:t>
            </a:r>
            <a:r>
              <a:rPr lang="ru-RU" sz="1600" b="1" dirty="0" err="1">
                <a:solidFill>
                  <a:schemeClr val="tx1"/>
                </a:solidFill>
                <a:ea typeface="Calibri"/>
                <a:cs typeface="Times New Roman"/>
              </a:rPr>
              <a:t>кількість</a:t>
            </a:r>
            <a:r>
              <a:rPr lang="ru-RU" sz="1600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ea typeface="Calibri"/>
                <a:cs typeface="Times New Roman"/>
              </a:rPr>
              <a:t>необхідних</a:t>
            </a:r>
            <a:r>
              <a:rPr lang="ru-RU" sz="1600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ea typeface="Calibri"/>
                <a:cs typeface="Times New Roman"/>
              </a:rPr>
              <a:t>доказів</a:t>
            </a:r>
            <a:r>
              <a:rPr lang="ru-RU" sz="1600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ea typeface="Calibri"/>
                <a:cs typeface="Times New Roman"/>
              </a:rPr>
              <a:t>впливають</a:t>
            </a:r>
            <a:r>
              <a:rPr lang="ru-RU" sz="1600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ea typeface="Calibri"/>
                <a:cs typeface="Times New Roman"/>
              </a:rPr>
              <a:t>ризики</a:t>
            </a:r>
            <a:r>
              <a:rPr lang="ru-RU" sz="1600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ea typeface="Calibri"/>
                <a:cs typeface="Times New Roman"/>
              </a:rPr>
              <a:t>суттєвого</a:t>
            </a:r>
            <a:r>
              <a:rPr lang="ru-RU" sz="1600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ea typeface="Calibri"/>
                <a:cs typeface="Times New Roman"/>
              </a:rPr>
              <a:t>викривлення</a:t>
            </a:r>
            <a:r>
              <a:rPr lang="ru-RU" sz="1600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ea typeface="Calibri"/>
                <a:cs typeface="Times New Roman"/>
              </a:rPr>
              <a:t>інформації</a:t>
            </a:r>
            <a:r>
              <a:rPr lang="ru-RU" sz="1600" b="1" dirty="0">
                <a:solidFill>
                  <a:schemeClr val="tx1"/>
                </a:solidFill>
                <a:ea typeface="Calibri"/>
                <a:cs typeface="Times New Roman"/>
              </a:rPr>
              <a:t> з предмета </a:t>
            </a:r>
            <a:r>
              <a:rPr lang="ru-RU" sz="1600" b="1" dirty="0" err="1">
                <a:solidFill>
                  <a:schemeClr val="tx1"/>
                </a:solidFill>
                <a:ea typeface="Calibri"/>
                <a:cs typeface="Times New Roman"/>
              </a:rPr>
              <a:t>завдання</a:t>
            </a:r>
            <a:r>
              <a:rPr lang="ru-RU" sz="1600" b="1" dirty="0">
                <a:solidFill>
                  <a:schemeClr val="tx1"/>
                </a:solidFill>
                <a:ea typeface="Calibri"/>
                <a:cs typeface="Times New Roman"/>
              </a:rPr>
              <a:t> (</a:t>
            </a:r>
            <a:r>
              <a:rPr lang="ru-RU" sz="1600" b="1" dirty="0" err="1">
                <a:solidFill>
                  <a:schemeClr val="tx1"/>
                </a:solidFill>
                <a:ea typeface="Calibri"/>
                <a:cs typeface="Times New Roman"/>
              </a:rPr>
              <a:t>чим</a:t>
            </a:r>
            <a:r>
              <a:rPr lang="ru-RU" sz="1600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ea typeface="Calibri"/>
                <a:cs typeface="Times New Roman"/>
              </a:rPr>
              <a:t>вищими</a:t>
            </a:r>
            <a:r>
              <a:rPr lang="ru-RU" sz="1600" b="1" dirty="0">
                <a:solidFill>
                  <a:schemeClr val="tx1"/>
                </a:solidFill>
                <a:ea typeface="Calibri"/>
                <a:cs typeface="Times New Roman"/>
              </a:rPr>
              <a:t> є </a:t>
            </a:r>
            <a:r>
              <a:rPr lang="ru-RU" sz="1600" b="1" dirty="0" err="1">
                <a:solidFill>
                  <a:schemeClr val="tx1"/>
                </a:solidFill>
                <a:ea typeface="Calibri"/>
                <a:cs typeface="Times New Roman"/>
              </a:rPr>
              <a:t>ризики</a:t>
            </a:r>
            <a:r>
              <a:rPr lang="ru-RU" sz="1600" b="1" dirty="0">
                <a:solidFill>
                  <a:schemeClr val="tx1"/>
                </a:solidFill>
                <a:ea typeface="Calibri"/>
                <a:cs typeface="Times New Roman"/>
              </a:rPr>
              <a:t>, </a:t>
            </a:r>
            <a:r>
              <a:rPr lang="ru-RU" sz="1600" b="1" dirty="0" err="1">
                <a:solidFill>
                  <a:schemeClr val="tx1"/>
                </a:solidFill>
                <a:ea typeface="Calibri"/>
                <a:cs typeface="Times New Roman"/>
              </a:rPr>
              <a:t>тим</a:t>
            </a:r>
            <a:r>
              <a:rPr lang="ru-RU" sz="1600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ea typeface="Calibri"/>
                <a:cs typeface="Times New Roman"/>
              </a:rPr>
              <a:t>більше</a:t>
            </a:r>
            <a:r>
              <a:rPr lang="ru-RU" sz="1600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ea typeface="Calibri"/>
                <a:cs typeface="Times New Roman"/>
              </a:rPr>
              <a:t>доказів</a:t>
            </a:r>
            <a:r>
              <a:rPr lang="ru-RU" sz="1600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ea typeface="Calibri"/>
                <a:cs typeface="Times New Roman"/>
              </a:rPr>
              <a:t>необхідно</a:t>
            </a:r>
            <a:r>
              <a:rPr lang="ru-RU" sz="1600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ea typeface="Calibri"/>
                <a:cs typeface="Times New Roman"/>
              </a:rPr>
              <a:t>отримати</a:t>
            </a:r>
            <a:r>
              <a:rPr lang="ru-RU" sz="1600" b="1" dirty="0">
                <a:solidFill>
                  <a:schemeClr val="tx1"/>
                </a:solidFill>
                <a:ea typeface="Calibri"/>
                <a:cs typeface="Times New Roman"/>
              </a:rPr>
              <a:t>), а </a:t>
            </a:r>
            <a:r>
              <a:rPr lang="ru-RU" sz="1600" b="1" dirty="0" err="1">
                <a:solidFill>
                  <a:schemeClr val="tx1"/>
                </a:solidFill>
                <a:ea typeface="Calibri"/>
                <a:cs typeface="Times New Roman"/>
              </a:rPr>
              <a:t>також</a:t>
            </a:r>
            <a:r>
              <a:rPr lang="ru-RU" sz="1600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ea typeface="Calibri"/>
                <a:cs typeface="Times New Roman"/>
              </a:rPr>
              <a:t>якість</a:t>
            </a:r>
            <a:r>
              <a:rPr lang="ru-RU" sz="1600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ea typeface="Calibri"/>
                <a:cs typeface="Times New Roman"/>
              </a:rPr>
              <a:t>цих</a:t>
            </a:r>
            <a:r>
              <a:rPr lang="ru-RU" sz="1600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ea typeface="Calibri"/>
                <a:cs typeface="Times New Roman"/>
              </a:rPr>
              <a:t>доказів</a:t>
            </a:r>
            <a:r>
              <a:rPr lang="ru-RU" sz="1600" b="1" dirty="0">
                <a:solidFill>
                  <a:schemeClr val="tx1"/>
                </a:solidFill>
                <a:ea typeface="Calibri"/>
                <a:cs typeface="Times New Roman"/>
              </a:rPr>
              <a:t> (</a:t>
            </a:r>
            <a:r>
              <a:rPr lang="ru-RU" sz="1600" b="1" dirty="0" err="1">
                <a:solidFill>
                  <a:schemeClr val="tx1"/>
                </a:solidFill>
                <a:ea typeface="Calibri"/>
                <a:cs typeface="Times New Roman"/>
              </a:rPr>
              <a:t>чим</a:t>
            </a:r>
            <a:r>
              <a:rPr lang="ru-RU" sz="1600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ea typeface="Calibri"/>
                <a:cs typeface="Times New Roman"/>
              </a:rPr>
              <a:t>вища</a:t>
            </a:r>
            <a:r>
              <a:rPr lang="ru-RU" sz="1600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ea typeface="Calibri"/>
                <a:cs typeface="Times New Roman"/>
              </a:rPr>
              <a:t>їх</a:t>
            </a:r>
            <a:r>
              <a:rPr lang="ru-RU" sz="1600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ea typeface="Calibri"/>
                <a:cs typeface="Times New Roman"/>
              </a:rPr>
              <a:t>якість</a:t>
            </a:r>
            <a:r>
              <a:rPr lang="ru-RU" sz="1600" b="1" dirty="0">
                <a:solidFill>
                  <a:schemeClr val="tx1"/>
                </a:solidFill>
                <a:ea typeface="Calibri"/>
                <a:cs typeface="Times New Roman"/>
              </a:rPr>
              <a:t>, </a:t>
            </a:r>
            <a:r>
              <a:rPr lang="ru-RU" sz="1600" b="1" dirty="0" err="1">
                <a:solidFill>
                  <a:schemeClr val="tx1"/>
                </a:solidFill>
                <a:ea typeface="Calibri"/>
                <a:cs typeface="Times New Roman"/>
              </a:rPr>
              <a:t>тим</a:t>
            </a:r>
            <a:r>
              <a:rPr lang="ru-RU" sz="1600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ea typeface="Calibri"/>
                <a:cs typeface="Times New Roman"/>
              </a:rPr>
              <a:t>менше</a:t>
            </a:r>
            <a:r>
              <a:rPr lang="ru-RU" sz="1600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ea typeface="Calibri"/>
                <a:cs typeface="Times New Roman"/>
              </a:rPr>
              <a:t>їх</a:t>
            </a:r>
            <a:r>
              <a:rPr lang="ru-RU" sz="1600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ea typeface="Calibri"/>
                <a:cs typeface="Times New Roman"/>
              </a:rPr>
              <a:t>потрібно</a:t>
            </a:r>
            <a:r>
              <a:rPr lang="ru-RU" sz="1600" b="1" dirty="0">
                <a:solidFill>
                  <a:schemeClr val="tx1"/>
                </a:solidFill>
                <a:ea typeface="Calibri"/>
                <a:cs typeface="Times New Roman"/>
              </a:rPr>
              <a:t>). </a:t>
            </a:r>
            <a:r>
              <a:rPr lang="ru-RU" sz="1600" b="1" dirty="0" err="1">
                <a:solidFill>
                  <a:schemeClr val="tx1"/>
                </a:solidFill>
                <a:ea typeface="Calibri"/>
                <a:cs typeface="Times New Roman"/>
              </a:rPr>
              <a:t>Отримання</a:t>
            </a:r>
            <a:r>
              <a:rPr lang="ru-RU" sz="1600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ea typeface="Calibri"/>
                <a:cs typeface="Times New Roman"/>
              </a:rPr>
              <a:t>великої</a:t>
            </a:r>
            <a:r>
              <a:rPr lang="ru-RU" sz="1600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ea typeface="Calibri"/>
                <a:cs typeface="Times New Roman"/>
              </a:rPr>
              <a:t>кількості</a:t>
            </a:r>
            <a:r>
              <a:rPr lang="ru-RU" sz="1600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ea typeface="Calibri"/>
                <a:cs typeface="Times New Roman"/>
              </a:rPr>
              <a:t>доказів</a:t>
            </a:r>
            <a:r>
              <a:rPr lang="ru-RU" sz="1600" b="1" dirty="0">
                <a:solidFill>
                  <a:schemeClr val="tx1"/>
                </a:solidFill>
                <a:ea typeface="Calibri"/>
                <a:cs typeface="Times New Roman"/>
              </a:rPr>
              <a:t> при </a:t>
            </a:r>
            <a:r>
              <a:rPr lang="ru-RU" sz="1600" b="1" dirty="0" err="1">
                <a:solidFill>
                  <a:schemeClr val="tx1"/>
                </a:solidFill>
                <a:ea typeface="Calibri"/>
                <a:cs typeface="Times New Roman"/>
              </a:rPr>
              <a:t>цьому</a:t>
            </a:r>
            <a:r>
              <a:rPr lang="ru-RU" sz="1600" b="1" dirty="0">
                <a:solidFill>
                  <a:schemeClr val="tx1"/>
                </a:solidFill>
                <a:ea typeface="Calibri"/>
                <a:cs typeface="Times New Roman"/>
              </a:rPr>
              <a:t> не </a:t>
            </a:r>
            <a:r>
              <a:rPr lang="ru-RU" sz="1600" b="1" dirty="0" err="1">
                <a:solidFill>
                  <a:schemeClr val="tx1"/>
                </a:solidFill>
                <a:ea typeface="Calibri"/>
                <a:cs typeface="Times New Roman"/>
              </a:rPr>
              <a:t>може</a:t>
            </a:r>
            <a:r>
              <a:rPr lang="ru-RU" sz="1600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ea typeface="Calibri"/>
                <a:cs typeface="Times New Roman"/>
              </a:rPr>
              <a:t>компенсувати</a:t>
            </a:r>
            <a:r>
              <a:rPr lang="ru-RU" sz="1600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ea typeface="Calibri"/>
                <a:cs typeface="Times New Roman"/>
              </a:rPr>
              <a:t>їх</a:t>
            </a:r>
            <a:r>
              <a:rPr lang="ru-RU" sz="1600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ea typeface="Calibri"/>
                <a:cs typeface="Times New Roman"/>
              </a:rPr>
              <a:t>низьку</a:t>
            </a:r>
            <a:r>
              <a:rPr lang="ru-RU" sz="1600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ea typeface="Calibri"/>
                <a:cs typeface="Times New Roman"/>
              </a:rPr>
              <a:t>якість</a:t>
            </a:r>
            <a:r>
              <a:rPr lang="uk-UA" sz="1600" b="1" dirty="0">
                <a:solidFill>
                  <a:schemeClr val="tx1"/>
                </a:solidFill>
                <a:ea typeface="Calibri"/>
                <a:cs typeface="Times New Roman"/>
              </a:rPr>
              <a:t>.</a:t>
            </a:r>
            <a:endParaRPr lang="ru-RU" sz="1600" b="1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32"/>
            <a:ext cx="1259632" cy="74657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148064" y="908720"/>
            <a:ext cx="3744416" cy="10801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a typeface="Calibri"/>
                <a:cs typeface="Times New Roman"/>
              </a:rPr>
              <a:t>На </a:t>
            </a:r>
            <a:r>
              <a:rPr lang="ru-RU" sz="1600" b="1" dirty="0" err="1">
                <a:solidFill>
                  <a:schemeClr val="tx1"/>
                </a:solidFill>
                <a:ea typeface="Calibri"/>
                <a:cs typeface="Times New Roman"/>
              </a:rPr>
              <a:t>надійність</a:t>
            </a:r>
            <a:r>
              <a:rPr lang="ru-RU" sz="1600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ea typeface="Calibri"/>
                <a:cs typeface="Times New Roman"/>
              </a:rPr>
              <a:t>доказів</a:t>
            </a:r>
            <a:r>
              <a:rPr lang="ru-RU" sz="1600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ea typeface="Calibri"/>
                <a:cs typeface="Times New Roman"/>
              </a:rPr>
              <a:t>впливають</a:t>
            </a:r>
            <a:r>
              <a:rPr lang="ru-RU" sz="1600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ea typeface="Calibri"/>
                <a:cs typeface="Times New Roman"/>
              </a:rPr>
              <a:t>джерело</a:t>
            </a:r>
            <a:r>
              <a:rPr lang="ru-RU" sz="1600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ea typeface="Calibri"/>
                <a:cs typeface="Times New Roman"/>
              </a:rPr>
              <a:t>їх</a:t>
            </a:r>
            <a:r>
              <a:rPr lang="ru-RU" sz="1600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ea typeface="Calibri"/>
                <a:cs typeface="Times New Roman"/>
              </a:rPr>
              <a:t>походження</a:t>
            </a:r>
            <a:r>
              <a:rPr lang="ru-RU" sz="1600" b="1" dirty="0">
                <a:solidFill>
                  <a:schemeClr val="tx1"/>
                </a:solidFill>
                <a:ea typeface="Calibri"/>
                <a:cs typeface="Times New Roman"/>
              </a:rPr>
              <a:t> та </a:t>
            </a:r>
            <a:r>
              <a:rPr lang="ru-RU" sz="1600" b="1" dirty="0" err="1">
                <a:solidFill>
                  <a:schemeClr val="tx1"/>
                </a:solidFill>
                <a:ea typeface="Calibri"/>
                <a:cs typeface="Times New Roman"/>
              </a:rPr>
              <a:t>їхній</a:t>
            </a:r>
            <a:r>
              <a:rPr lang="ru-RU" sz="1600" b="1" dirty="0">
                <a:solidFill>
                  <a:schemeClr val="tx1"/>
                </a:solidFill>
                <a:ea typeface="Calibri"/>
                <a:cs typeface="Times New Roman"/>
              </a:rPr>
              <a:t> характер, вона </a:t>
            </a:r>
            <a:r>
              <a:rPr lang="ru-RU" sz="1600" b="1" dirty="0" err="1">
                <a:solidFill>
                  <a:schemeClr val="tx1"/>
                </a:solidFill>
                <a:ea typeface="Calibri"/>
                <a:cs typeface="Times New Roman"/>
              </a:rPr>
              <a:t>залежить</a:t>
            </a:r>
            <a:r>
              <a:rPr lang="ru-RU" sz="1600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ea typeface="Calibri"/>
                <a:cs typeface="Times New Roman"/>
              </a:rPr>
              <a:t>від</a:t>
            </a:r>
            <a:r>
              <a:rPr lang="ru-RU" sz="1600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ea typeface="Calibri"/>
                <a:cs typeface="Times New Roman"/>
              </a:rPr>
              <a:t>конкретних</a:t>
            </a:r>
            <a:r>
              <a:rPr lang="ru-RU" sz="1600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ea typeface="Calibri"/>
                <a:cs typeface="Times New Roman"/>
              </a:rPr>
              <a:t>обставин</a:t>
            </a:r>
            <a:r>
              <a:rPr lang="ru-RU" sz="1600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ea typeface="Calibri"/>
                <a:cs typeface="Times New Roman"/>
              </a:rPr>
              <a:t>їх</a:t>
            </a:r>
            <a:r>
              <a:rPr lang="ru-RU" sz="1600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ea typeface="Calibri"/>
                <a:cs typeface="Times New Roman"/>
              </a:rPr>
              <a:t>отримання</a:t>
            </a:r>
            <a:endParaRPr lang="ru-RU" sz="1600" b="1" dirty="0">
              <a:solidFill>
                <a:schemeClr val="tx1"/>
              </a:solidFill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48064" y="2132856"/>
            <a:ext cx="3744416" cy="41044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sz="1300" b="1" dirty="0" err="1">
                <a:solidFill>
                  <a:schemeClr val="tx1"/>
                </a:solidFill>
                <a:ea typeface="Calibri"/>
                <a:cs typeface="Times New Roman"/>
              </a:rPr>
              <a:t>Докази</a:t>
            </a:r>
            <a:r>
              <a:rPr lang="ru-RU" sz="1300" b="1" dirty="0">
                <a:solidFill>
                  <a:schemeClr val="tx1"/>
                </a:solidFill>
                <a:ea typeface="Calibri"/>
                <a:cs typeface="Times New Roman"/>
              </a:rPr>
              <a:t> є </a:t>
            </a:r>
            <a:r>
              <a:rPr lang="ru-RU" sz="1300" b="1" dirty="0" err="1">
                <a:solidFill>
                  <a:schemeClr val="tx1"/>
                </a:solidFill>
                <a:ea typeface="Calibri"/>
                <a:cs typeface="Times New Roman"/>
              </a:rPr>
              <a:t>надійнішими</a:t>
            </a:r>
            <a:r>
              <a:rPr lang="ru-RU" sz="1300" b="1" dirty="0">
                <a:solidFill>
                  <a:schemeClr val="tx1"/>
                </a:solidFill>
                <a:ea typeface="Calibri"/>
                <a:cs typeface="Times New Roman"/>
              </a:rPr>
              <a:t>, коли </a:t>
            </a:r>
            <a:r>
              <a:rPr lang="ru-RU" sz="1300" b="1" dirty="0" err="1">
                <a:solidFill>
                  <a:schemeClr val="tx1"/>
                </a:solidFill>
                <a:ea typeface="Calibri"/>
                <a:cs typeface="Times New Roman"/>
              </a:rPr>
              <a:t>їх</a:t>
            </a:r>
            <a:r>
              <a:rPr lang="ru-RU" sz="1300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300" b="1" dirty="0" err="1">
                <a:solidFill>
                  <a:schemeClr val="tx1"/>
                </a:solidFill>
                <a:ea typeface="Calibri"/>
                <a:cs typeface="Times New Roman"/>
              </a:rPr>
              <a:t>отримано</a:t>
            </a:r>
            <a:r>
              <a:rPr lang="ru-RU" sz="1300" b="1" dirty="0">
                <a:solidFill>
                  <a:schemeClr val="tx1"/>
                </a:solidFill>
                <a:ea typeface="Calibri"/>
                <a:cs typeface="Times New Roman"/>
              </a:rPr>
              <a:t> з </a:t>
            </a:r>
            <a:r>
              <a:rPr lang="ru-RU" sz="1300" b="1" dirty="0" err="1">
                <a:solidFill>
                  <a:schemeClr val="tx1"/>
                </a:solidFill>
                <a:ea typeface="Calibri"/>
                <a:cs typeface="Times New Roman"/>
              </a:rPr>
              <a:t>джерел</a:t>
            </a:r>
            <a:r>
              <a:rPr lang="ru-RU" sz="1300" b="1" dirty="0">
                <a:solidFill>
                  <a:schemeClr val="tx1"/>
                </a:solidFill>
                <a:ea typeface="Calibri"/>
                <a:cs typeface="Times New Roman"/>
              </a:rPr>
              <a:t> поза межами </a:t>
            </a:r>
            <a:r>
              <a:rPr lang="ru-RU" sz="1300" b="1" dirty="0" err="1">
                <a:solidFill>
                  <a:schemeClr val="tx1"/>
                </a:solidFill>
                <a:ea typeface="Calibri"/>
                <a:cs typeface="Times New Roman"/>
              </a:rPr>
              <a:t>відповідальної</a:t>
            </a:r>
            <a:r>
              <a:rPr lang="ru-RU" sz="1300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300" b="1" dirty="0" err="1">
                <a:solidFill>
                  <a:schemeClr val="tx1"/>
                </a:solidFill>
                <a:ea typeface="Calibri"/>
                <a:cs typeface="Times New Roman"/>
              </a:rPr>
              <a:t>сторони</a:t>
            </a:r>
            <a:r>
              <a:rPr lang="ru-RU" sz="1300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300" b="1" dirty="0" smtClean="0">
                <a:solidFill>
                  <a:schemeClr val="tx1"/>
                </a:solidFill>
                <a:ea typeface="Calibri"/>
                <a:cs typeface="Times New Roman"/>
              </a:rPr>
              <a:t>. </a:t>
            </a:r>
            <a:endParaRPr lang="ru-RU" sz="1300" b="1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171450" indent="-17145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sz="1300" b="1" dirty="0" err="1" smtClean="0">
                <a:solidFill>
                  <a:schemeClr val="tx1"/>
                </a:solidFill>
                <a:ea typeface="Calibri"/>
                <a:cs typeface="Times New Roman"/>
              </a:rPr>
              <a:t>Докази</a:t>
            </a:r>
            <a:r>
              <a:rPr lang="ru-RU" sz="1300" b="1" dirty="0">
                <a:solidFill>
                  <a:schemeClr val="tx1"/>
                </a:solidFill>
                <a:ea typeface="Calibri"/>
                <a:cs typeface="Times New Roman"/>
              </a:rPr>
              <a:t>, </a:t>
            </a:r>
            <a:r>
              <a:rPr lang="ru-RU" sz="1300" b="1" dirty="0" err="1">
                <a:solidFill>
                  <a:schemeClr val="tx1"/>
                </a:solidFill>
                <a:ea typeface="Calibri"/>
                <a:cs typeface="Times New Roman"/>
              </a:rPr>
              <a:t>створені</a:t>
            </a:r>
            <a:r>
              <a:rPr lang="ru-RU" sz="1300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300" b="1" dirty="0" err="1">
                <a:solidFill>
                  <a:schemeClr val="tx1"/>
                </a:solidFill>
                <a:ea typeface="Calibri"/>
                <a:cs typeface="Times New Roman"/>
              </a:rPr>
              <a:t>суб’єктом</a:t>
            </a:r>
            <a:r>
              <a:rPr lang="ru-RU" sz="1300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300" b="1" dirty="0" err="1">
                <a:solidFill>
                  <a:schemeClr val="tx1"/>
                </a:solidFill>
                <a:ea typeface="Calibri"/>
                <a:cs typeface="Times New Roman"/>
              </a:rPr>
              <a:t>господарювання</a:t>
            </a:r>
            <a:r>
              <a:rPr lang="ru-RU" sz="1300" b="1" dirty="0">
                <a:solidFill>
                  <a:schemeClr val="tx1"/>
                </a:solidFill>
                <a:ea typeface="Calibri"/>
                <a:cs typeface="Times New Roman"/>
              </a:rPr>
              <a:t>, є </a:t>
            </a:r>
            <a:r>
              <a:rPr lang="ru-RU" sz="1300" b="1" dirty="0" err="1">
                <a:solidFill>
                  <a:schemeClr val="tx1"/>
                </a:solidFill>
                <a:ea typeface="Calibri"/>
                <a:cs typeface="Times New Roman"/>
              </a:rPr>
              <a:t>надійнішими</a:t>
            </a:r>
            <a:r>
              <a:rPr lang="ru-RU" sz="1300" b="1" dirty="0">
                <a:solidFill>
                  <a:schemeClr val="tx1"/>
                </a:solidFill>
                <a:ea typeface="Calibri"/>
                <a:cs typeface="Times New Roman"/>
              </a:rPr>
              <a:t>, </a:t>
            </a:r>
            <a:r>
              <a:rPr lang="ru-RU" sz="1300" b="1" dirty="0" smtClean="0">
                <a:solidFill>
                  <a:schemeClr val="tx1"/>
                </a:solidFill>
                <a:ea typeface="Calibri"/>
                <a:cs typeface="Times New Roman"/>
              </a:rPr>
              <a:t>коли </a:t>
            </a:r>
            <a:r>
              <a:rPr lang="ru-RU" sz="1300" b="1" dirty="0" err="1" smtClean="0">
                <a:solidFill>
                  <a:schemeClr val="tx1"/>
                </a:solidFill>
                <a:ea typeface="Calibri"/>
                <a:cs typeface="Times New Roman"/>
              </a:rPr>
              <a:t>відповідні</a:t>
            </a:r>
            <a:r>
              <a:rPr lang="ru-RU" sz="1300" b="1" dirty="0" smtClean="0">
                <a:solidFill>
                  <a:schemeClr val="tx1"/>
                </a:solidFill>
                <a:ea typeface="Calibri"/>
                <a:cs typeface="Times New Roman"/>
              </a:rPr>
              <a:t> заходи </a:t>
            </a:r>
            <a:r>
              <a:rPr lang="ru-RU" sz="1300" b="1" dirty="0">
                <a:solidFill>
                  <a:schemeClr val="tx1"/>
                </a:solidFill>
                <a:ea typeface="Calibri"/>
                <a:cs typeface="Times New Roman"/>
              </a:rPr>
              <a:t>контролю є </a:t>
            </a:r>
            <a:r>
              <a:rPr lang="ru-RU" sz="1300" b="1" dirty="0" err="1">
                <a:solidFill>
                  <a:schemeClr val="tx1"/>
                </a:solidFill>
                <a:ea typeface="Calibri"/>
                <a:cs typeface="Times New Roman"/>
              </a:rPr>
              <a:t>ефективними</a:t>
            </a:r>
            <a:r>
              <a:rPr lang="ru-RU" sz="1300" b="1" dirty="0">
                <a:solidFill>
                  <a:schemeClr val="tx1"/>
                </a:solidFill>
                <a:ea typeface="Calibri"/>
                <a:cs typeface="Times New Roman"/>
              </a:rPr>
              <a:t>. </a:t>
            </a:r>
            <a:endParaRPr lang="ru-RU" sz="1300" b="1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171450" indent="-17145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sz="1300" b="1" dirty="0" err="1" smtClean="0">
                <a:solidFill>
                  <a:schemeClr val="tx1"/>
                </a:solidFill>
                <a:ea typeface="Calibri"/>
                <a:cs typeface="Times New Roman"/>
              </a:rPr>
              <a:t>Докази</a:t>
            </a:r>
            <a:r>
              <a:rPr lang="ru-RU" sz="1300" b="1" dirty="0">
                <a:solidFill>
                  <a:schemeClr val="tx1"/>
                </a:solidFill>
                <a:ea typeface="Calibri"/>
                <a:cs typeface="Times New Roman"/>
              </a:rPr>
              <a:t>, </a:t>
            </a:r>
            <a:r>
              <a:rPr lang="ru-RU" sz="1300" b="1" dirty="0" err="1">
                <a:solidFill>
                  <a:schemeClr val="tx1"/>
                </a:solidFill>
                <a:ea typeface="Calibri"/>
                <a:cs typeface="Times New Roman"/>
              </a:rPr>
              <a:t>отримані</a:t>
            </a:r>
            <a:r>
              <a:rPr lang="ru-RU" sz="1300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300" b="1" dirty="0" err="1">
                <a:solidFill>
                  <a:schemeClr val="tx1"/>
                </a:solidFill>
                <a:ea typeface="Calibri"/>
                <a:cs typeface="Times New Roman"/>
              </a:rPr>
              <a:t>безпосередньо</a:t>
            </a:r>
            <a:r>
              <a:rPr lang="ru-RU" sz="1300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300" b="1" dirty="0" err="1">
                <a:solidFill>
                  <a:schemeClr val="tx1"/>
                </a:solidFill>
                <a:ea typeface="Calibri"/>
                <a:cs typeface="Times New Roman"/>
              </a:rPr>
              <a:t>практикуючим</a:t>
            </a:r>
            <a:r>
              <a:rPr lang="ru-RU" sz="1300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300" b="1" dirty="0" err="1">
                <a:solidFill>
                  <a:schemeClr val="tx1"/>
                </a:solidFill>
                <a:ea typeface="Calibri"/>
                <a:cs typeface="Times New Roman"/>
              </a:rPr>
              <a:t>фахівцем</a:t>
            </a:r>
            <a:r>
              <a:rPr lang="ru-RU" sz="1300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300" b="1" dirty="0" smtClean="0">
                <a:solidFill>
                  <a:schemeClr val="tx1"/>
                </a:solidFill>
                <a:ea typeface="Calibri"/>
                <a:cs typeface="Times New Roman"/>
              </a:rPr>
              <a:t>є </a:t>
            </a:r>
            <a:r>
              <a:rPr lang="ru-RU" sz="1300" b="1" dirty="0" err="1">
                <a:solidFill>
                  <a:schemeClr val="tx1"/>
                </a:solidFill>
                <a:ea typeface="Calibri"/>
                <a:cs typeface="Times New Roman"/>
              </a:rPr>
              <a:t>надійнішими</a:t>
            </a:r>
            <a:r>
              <a:rPr lang="ru-RU" sz="1300" b="1" dirty="0">
                <a:solidFill>
                  <a:schemeClr val="tx1"/>
                </a:solidFill>
                <a:ea typeface="Calibri"/>
                <a:cs typeface="Times New Roman"/>
              </a:rPr>
              <a:t> за </a:t>
            </a:r>
            <a:r>
              <a:rPr lang="ru-RU" sz="1300" b="1" dirty="0" err="1">
                <a:solidFill>
                  <a:schemeClr val="tx1"/>
                </a:solidFill>
                <a:ea typeface="Calibri"/>
                <a:cs typeface="Times New Roman"/>
              </a:rPr>
              <a:t>докази</a:t>
            </a:r>
            <a:r>
              <a:rPr lang="ru-RU" sz="1300" b="1" dirty="0">
                <a:solidFill>
                  <a:schemeClr val="tx1"/>
                </a:solidFill>
                <a:ea typeface="Calibri"/>
                <a:cs typeface="Times New Roman"/>
              </a:rPr>
              <a:t>, </a:t>
            </a:r>
            <a:r>
              <a:rPr lang="ru-RU" sz="1300" b="1" dirty="0" err="1">
                <a:solidFill>
                  <a:schemeClr val="tx1"/>
                </a:solidFill>
                <a:ea typeface="Calibri"/>
                <a:cs typeface="Times New Roman"/>
              </a:rPr>
              <a:t>отримані</a:t>
            </a:r>
            <a:r>
              <a:rPr lang="ru-RU" sz="1300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300" b="1" dirty="0" err="1">
                <a:solidFill>
                  <a:schemeClr val="tx1"/>
                </a:solidFill>
                <a:ea typeface="Calibri"/>
                <a:cs typeface="Times New Roman"/>
              </a:rPr>
              <a:t>опосередковано</a:t>
            </a:r>
            <a:r>
              <a:rPr lang="ru-RU" sz="1300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300" b="1" dirty="0" err="1">
                <a:solidFill>
                  <a:schemeClr val="tx1"/>
                </a:solidFill>
                <a:ea typeface="Calibri"/>
                <a:cs typeface="Times New Roman"/>
              </a:rPr>
              <a:t>або</a:t>
            </a:r>
            <a:r>
              <a:rPr lang="ru-RU" sz="1300" b="1" dirty="0">
                <a:solidFill>
                  <a:schemeClr val="tx1"/>
                </a:solidFill>
                <a:ea typeface="Calibri"/>
                <a:cs typeface="Times New Roman"/>
              </a:rPr>
              <a:t> шляхом </a:t>
            </a:r>
            <a:r>
              <a:rPr lang="ru-RU" sz="1300" b="1" dirty="0" err="1">
                <a:solidFill>
                  <a:schemeClr val="tx1"/>
                </a:solidFill>
                <a:ea typeface="Calibri"/>
                <a:cs typeface="Times New Roman"/>
              </a:rPr>
              <a:t>логічного</a:t>
            </a:r>
            <a:r>
              <a:rPr lang="ru-RU" sz="1300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300" b="1" dirty="0" err="1" smtClean="0">
                <a:solidFill>
                  <a:schemeClr val="tx1"/>
                </a:solidFill>
                <a:ea typeface="Calibri"/>
                <a:cs typeface="Times New Roman"/>
              </a:rPr>
              <a:t>висновку</a:t>
            </a:r>
            <a:r>
              <a:rPr lang="ru-RU" sz="1300" b="1" dirty="0" smtClean="0">
                <a:solidFill>
                  <a:schemeClr val="tx1"/>
                </a:solidFill>
                <a:ea typeface="Calibri"/>
                <a:cs typeface="Times New Roman"/>
              </a:rPr>
              <a:t>.</a:t>
            </a:r>
          </a:p>
          <a:p>
            <a:pPr marL="171450" indent="-17145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sz="1300" b="1" dirty="0" err="1" smtClean="0">
                <a:solidFill>
                  <a:schemeClr val="tx1"/>
                </a:solidFill>
                <a:ea typeface="Calibri"/>
                <a:cs typeface="Times New Roman"/>
              </a:rPr>
              <a:t>Докази</a:t>
            </a:r>
            <a:r>
              <a:rPr lang="ru-RU" sz="1300" b="1" dirty="0" smtClean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300" b="1" dirty="0">
                <a:solidFill>
                  <a:schemeClr val="tx1"/>
                </a:solidFill>
                <a:ea typeface="Calibri"/>
                <a:cs typeface="Times New Roman"/>
              </a:rPr>
              <a:t>є </a:t>
            </a:r>
            <a:r>
              <a:rPr lang="ru-RU" sz="1300" b="1" dirty="0" err="1">
                <a:solidFill>
                  <a:schemeClr val="tx1"/>
                </a:solidFill>
                <a:ea typeface="Calibri"/>
                <a:cs typeface="Times New Roman"/>
              </a:rPr>
              <a:t>надійнішими</a:t>
            </a:r>
            <a:r>
              <a:rPr lang="ru-RU" sz="1300" b="1" dirty="0">
                <a:solidFill>
                  <a:schemeClr val="tx1"/>
                </a:solidFill>
                <a:ea typeface="Calibri"/>
                <a:cs typeface="Times New Roman"/>
              </a:rPr>
              <a:t>, коли вони </a:t>
            </a:r>
            <a:r>
              <a:rPr lang="ru-RU" sz="1300" b="1" dirty="0" err="1">
                <a:solidFill>
                  <a:schemeClr val="tx1"/>
                </a:solidFill>
                <a:ea typeface="Calibri"/>
                <a:cs typeface="Times New Roman"/>
              </a:rPr>
              <a:t>існують</a:t>
            </a:r>
            <a:r>
              <a:rPr lang="ru-RU" sz="1300" b="1" dirty="0">
                <a:solidFill>
                  <a:schemeClr val="tx1"/>
                </a:solidFill>
                <a:ea typeface="Calibri"/>
                <a:cs typeface="Times New Roman"/>
              </a:rPr>
              <a:t> у </a:t>
            </a:r>
            <a:r>
              <a:rPr lang="ru-RU" sz="1300" b="1" dirty="0" err="1">
                <a:solidFill>
                  <a:schemeClr val="tx1"/>
                </a:solidFill>
                <a:ea typeface="Calibri"/>
                <a:cs typeface="Times New Roman"/>
              </a:rPr>
              <a:t>задокументованій</a:t>
            </a:r>
            <a:r>
              <a:rPr lang="ru-RU" sz="1300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300" b="1" dirty="0" err="1">
                <a:solidFill>
                  <a:schemeClr val="tx1"/>
                </a:solidFill>
                <a:ea typeface="Calibri"/>
                <a:cs typeface="Times New Roman"/>
              </a:rPr>
              <a:t>формі</a:t>
            </a:r>
            <a:r>
              <a:rPr lang="ru-RU" sz="1300" b="1" dirty="0">
                <a:solidFill>
                  <a:schemeClr val="tx1"/>
                </a:solidFill>
                <a:ea typeface="Calibri"/>
                <a:cs typeface="Times New Roman"/>
              </a:rPr>
              <a:t> – на </a:t>
            </a:r>
            <a:r>
              <a:rPr lang="ru-RU" sz="1300" b="1" dirty="0" err="1">
                <a:solidFill>
                  <a:schemeClr val="tx1"/>
                </a:solidFill>
                <a:ea typeface="Calibri"/>
                <a:cs typeface="Times New Roman"/>
              </a:rPr>
              <a:t>папері</a:t>
            </a:r>
            <a:r>
              <a:rPr lang="ru-RU" sz="1300" b="1" dirty="0">
                <a:solidFill>
                  <a:schemeClr val="tx1"/>
                </a:solidFill>
                <a:ea typeface="Calibri"/>
                <a:cs typeface="Times New Roman"/>
              </a:rPr>
              <a:t>, в </a:t>
            </a:r>
            <a:r>
              <a:rPr lang="ru-RU" sz="1300" b="1" dirty="0" err="1">
                <a:solidFill>
                  <a:schemeClr val="tx1"/>
                </a:solidFill>
                <a:ea typeface="Calibri"/>
                <a:cs typeface="Times New Roman"/>
              </a:rPr>
              <a:t>електронному</a:t>
            </a:r>
            <a:r>
              <a:rPr lang="ru-RU" sz="1300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300" b="1" dirty="0" err="1">
                <a:solidFill>
                  <a:schemeClr val="tx1"/>
                </a:solidFill>
                <a:ea typeface="Calibri"/>
                <a:cs typeface="Times New Roman"/>
              </a:rPr>
              <a:t>вигляді</a:t>
            </a:r>
            <a:r>
              <a:rPr lang="ru-RU" sz="1300" b="1" dirty="0">
                <a:solidFill>
                  <a:schemeClr val="tx1"/>
                </a:solidFill>
                <a:ea typeface="Calibri"/>
                <a:cs typeface="Times New Roman"/>
              </a:rPr>
              <a:t>, </a:t>
            </a:r>
            <a:r>
              <a:rPr lang="ru-RU" sz="1300" b="1" dirty="0" err="1">
                <a:solidFill>
                  <a:schemeClr val="tx1"/>
                </a:solidFill>
                <a:ea typeface="Calibri"/>
                <a:cs typeface="Times New Roman"/>
              </a:rPr>
              <a:t>інших</a:t>
            </a:r>
            <a:r>
              <a:rPr lang="ru-RU" sz="1300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300" b="1" dirty="0" err="1">
                <a:solidFill>
                  <a:schemeClr val="tx1"/>
                </a:solidFill>
                <a:ea typeface="Calibri"/>
                <a:cs typeface="Times New Roman"/>
              </a:rPr>
              <a:t>носіях</a:t>
            </a:r>
            <a:r>
              <a:rPr lang="ru-RU" sz="1300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300" b="1" dirty="0" err="1" smtClean="0">
                <a:solidFill>
                  <a:schemeClr val="tx1"/>
                </a:solidFill>
                <a:ea typeface="Calibri"/>
                <a:cs typeface="Times New Roman"/>
              </a:rPr>
              <a:t>інформації</a:t>
            </a:r>
            <a:r>
              <a:rPr lang="ru-RU" sz="1300" b="1" dirty="0" smtClean="0">
                <a:solidFill>
                  <a:schemeClr val="tx1"/>
                </a:solidFill>
                <a:ea typeface="Calibri"/>
                <a:cs typeface="Times New Roman"/>
              </a:rPr>
              <a:t> (</a:t>
            </a:r>
            <a:r>
              <a:rPr lang="ru-RU" sz="1300" b="1" dirty="0" err="1" smtClean="0">
                <a:solidFill>
                  <a:schemeClr val="tx1"/>
                </a:solidFill>
                <a:ea typeface="Calibri"/>
                <a:cs typeface="Times New Roman"/>
              </a:rPr>
              <a:t>наприклад</a:t>
            </a:r>
            <a:r>
              <a:rPr lang="ru-RU" sz="1300" b="1" dirty="0" smtClean="0">
                <a:solidFill>
                  <a:schemeClr val="tx1"/>
                </a:solidFill>
                <a:ea typeface="Calibri"/>
                <a:cs typeface="Times New Roman"/>
              </a:rPr>
              <a:t>, </a:t>
            </a:r>
            <a:r>
              <a:rPr lang="ru-RU" sz="1300" b="1" dirty="0" err="1" smtClean="0">
                <a:solidFill>
                  <a:schemeClr val="tx1"/>
                </a:solidFill>
                <a:ea typeface="Calibri"/>
                <a:cs typeface="Times New Roman"/>
              </a:rPr>
              <a:t>безпосередній</a:t>
            </a:r>
            <a:r>
              <a:rPr lang="ru-RU" sz="1300" b="1" dirty="0" smtClean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300" b="1" dirty="0" err="1" smtClean="0">
                <a:solidFill>
                  <a:schemeClr val="tx1"/>
                </a:solidFill>
                <a:ea typeface="Calibri"/>
                <a:cs typeface="Times New Roman"/>
              </a:rPr>
              <a:t>аудіозапис</a:t>
            </a:r>
            <a:r>
              <a:rPr lang="ru-RU" sz="1300" b="1" dirty="0" smtClean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300" b="1" dirty="0" err="1" smtClean="0">
                <a:solidFill>
                  <a:schemeClr val="tx1"/>
                </a:solidFill>
                <a:ea typeface="Calibri"/>
                <a:cs typeface="Times New Roman"/>
              </a:rPr>
              <a:t>певної</a:t>
            </a:r>
            <a:r>
              <a:rPr lang="ru-RU" sz="1300" b="1" dirty="0" smtClean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300" b="1" dirty="0" err="1" smtClean="0">
                <a:solidFill>
                  <a:schemeClr val="tx1"/>
                </a:solidFill>
                <a:ea typeface="Calibri"/>
                <a:cs typeface="Times New Roman"/>
              </a:rPr>
              <a:t>зустрічі</a:t>
            </a:r>
            <a:r>
              <a:rPr lang="ru-RU" sz="1300" b="1" dirty="0" smtClean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300" b="1" dirty="0" err="1" smtClean="0">
                <a:solidFill>
                  <a:schemeClr val="tx1"/>
                </a:solidFill>
                <a:ea typeface="Calibri"/>
                <a:cs typeface="Times New Roman"/>
              </a:rPr>
              <a:t>зазвичай</a:t>
            </a:r>
            <a:r>
              <a:rPr lang="ru-RU" sz="1300" b="1" dirty="0" smtClean="0">
                <a:solidFill>
                  <a:schemeClr val="tx1"/>
                </a:solidFill>
                <a:ea typeface="Calibri"/>
                <a:cs typeface="Times New Roman"/>
              </a:rPr>
              <a:t> буде </a:t>
            </a:r>
            <a:r>
              <a:rPr lang="ru-RU" sz="1300" b="1" dirty="0" err="1" smtClean="0">
                <a:solidFill>
                  <a:schemeClr val="tx1"/>
                </a:solidFill>
                <a:ea typeface="Calibri"/>
                <a:cs typeface="Times New Roman"/>
              </a:rPr>
              <a:t>надійнішим</a:t>
            </a:r>
            <a:r>
              <a:rPr lang="ru-RU" sz="1300" b="1" dirty="0" smtClean="0">
                <a:solidFill>
                  <a:schemeClr val="tx1"/>
                </a:solidFill>
                <a:ea typeface="Calibri"/>
                <a:cs typeface="Times New Roman"/>
              </a:rPr>
              <a:t> за </a:t>
            </a:r>
            <a:r>
              <a:rPr lang="ru-RU" sz="1300" b="1" dirty="0" err="1" smtClean="0">
                <a:solidFill>
                  <a:schemeClr val="tx1"/>
                </a:solidFill>
                <a:ea typeface="Calibri"/>
                <a:cs typeface="Times New Roman"/>
              </a:rPr>
              <a:t>наступний</a:t>
            </a:r>
            <a:r>
              <a:rPr lang="ru-RU" sz="1300" b="1" dirty="0" smtClean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300" b="1" dirty="0" err="1" smtClean="0">
                <a:solidFill>
                  <a:schemeClr val="tx1"/>
                </a:solidFill>
                <a:ea typeface="Calibri"/>
                <a:cs typeface="Times New Roman"/>
              </a:rPr>
              <a:t>усний</a:t>
            </a:r>
            <a:r>
              <a:rPr lang="ru-RU" sz="1300" b="1" dirty="0" smtClean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300" b="1" dirty="0" err="1" smtClean="0">
                <a:solidFill>
                  <a:schemeClr val="tx1"/>
                </a:solidFill>
                <a:ea typeface="Calibri"/>
                <a:cs typeface="Times New Roman"/>
              </a:rPr>
              <a:t>переказ</a:t>
            </a:r>
            <a:r>
              <a:rPr lang="ru-RU" sz="1300" b="1" dirty="0" smtClean="0">
                <a:solidFill>
                  <a:schemeClr val="tx1"/>
                </a:solidFill>
                <a:ea typeface="Calibri"/>
                <a:cs typeface="Times New Roman"/>
              </a:rPr>
              <a:t> того, </a:t>
            </a:r>
            <a:r>
              <a:rPr lang="ru-RU" sz="1300" b="1" dirty="0" err="1" smtClean="0">
                <a:solidFill>
                  <a:schemeClr val="tx1"/>
                </a:solidFill>
                <a:ea typeface="Calibri"/>
                <a:cs typeface="Times New Roman"/>
              </a:rPr>
              <a:t>що</a:t>
            </a:r>
            <a:r>
              <a:rPr lang="ru-RU" sz="1300" b="1" dirty="0" smtClean="0">
                <a:solidFill>
                  <a:schemeClr val="tx1"/>
                </a:solidFill>
                <a:ea typeface="Calibri"/>
                <a:cs typeface="Times New Roman"/>
              </a:rPr>
              <a:t> на </a:t>
            </a:r>
            <a:r>
              <a:rPr lang="ru-RU" sz="1300" b="1" dirty="0" err="1" smtClean="0">
                <a:solidFill>
                  <a:schemeClr val="tx1"/>
                </a:solidFill>
                <a:ea typeface="Calibri"/>
                <a:cs typeface="Times New Roman"/>
              </a:rPr>
              <a:t>цій</a:t>
            </a:r>
            <a:r>
              <a:rPr lang="ru-RU" sz="1300" b="1" dirty="0" smtClean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300" b="1" dirty="0" err="1" smtClean="0">
                <a:solidFill>
                  <a:schemeClr val="tx1"/>
                </a:solidFill>
                <a:ea typeface="Calibri"/>
                <a:cs typeface="Times New Roman"/>
              </a:rPr>
              <a:t>зустрічі</a:t>
            </a:r>
            <a:r>
              <a:rPr lang="ru-RU" sz="1300" b="1" dirty="0" smtClean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300" b="1" dirty="0" err="1" smtClean="0">
                <a:solidFill>
                  <a:schemeClr val="tx1"/>
                </a:solidFill>
                <a:ea typeface="Calibri"/>
                <a:cs typeface="Times New Roman"/>
              </a:rPr>
              <a:t>обговорювалось</a:t>
            </a:r>
            <a:r>
              <a:rPr lang="ru-RU" sz="1300" b="1" dirty="0" smtClean="0">
                <a:solidFill>
                  <a:schemeClr val="tx1"/>
                </a:solidFill>
                <a:ea typeface="Calibri"/>
                <a:cs typeface="Times New Roman"/>
              </a:rPr>
              <a:t>).</a:t>
            </a:r>
            <a:endParaRPr lang="ru-RU" sz="1300" b="1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Двойная стрелка вверх/вниз 5"/>
          <p:cNvSpPr/>
          <p:nvPr/>
        </p:nvSpPr>
        <p:spPr>
          <a:xfrm>
            <a:off x="2277456" y="3068960"/>
            <a:ext cx="484632" cy="55510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4581128"/>
            <a:ext cx="4752528" cy="20882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 err="1" smtClean="0">
                <a:solidFill>
                  <a:schemeClr val="tx1"/>
                </a:solidFill>
                <a:ea typeface="Calibri"/>
                <a:cs typeface="Times New Roman"/>
              </a:rPr>
              <a:t>Більше</a:t>
            </a:r>
            <a:r>
              <a:rPr lang="ru-RU" sz="1400" b="1" dirty="0" smtClean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ea typeface="Calibri"/>
                <a:cs typeface="Times New Roman"/>
              </a:rPr>
              <a:t>впевненості</a:t>
            </a:r>
            <a:r>
              <a:rPr lang="ru-RU" sz="1400" b="1" dirty="0" smtClean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ea typeface="Calibri"/>
                <a:cs typeface="Times New Roman"/>
              </a:rPr>
              <a:t>отримується</a:t>
            </a:r>
            <a:r>
              <a:rPr lang="ru-RU" sz="1400" b="1" dirty="0" smtClean="0">
                <a:solidFill>
                  <a:schemeClr val="tx1"/>
                </a:solidFill>
                <a:ea typeface="Calibri"/>
                <a:cs typeface="Times New Roman"/>
              </a:rPr>
              <a:t> через </a:t>
            </a:r>
            <a:r>
              <a:rPr lang="ru-RU" sz="1400" b="1" dirty="0" err="1" smtClean="0">
                <a:solidFill>
                  <a:schemeClr val="tx1"/>
                </a:solidFill>
                <a:ea typeface="Calibri"/>
                <a:cs typeface="Times New Roman"/>
              </a:rPr>
              <a:t>якісні</a:t>
            </a:r>
            <a:r>
              <a:rPr lang="ru-RU" sz="1400" b="1" dirty="0" smtClean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ea typeface="Calibri"/>
                <a:cs typeface="Times New Roman"/>
              </a:rPr>
              <a:t>докази</a:t>
            </a:r>
            <a:r>
              <a:rPr lang="ru-RU" sz="1400" b="1" dirty="0" smtClean="0">
                <a:solidFill>
                  <a:schemeClr val="tx1"/>
                </a:solidFill>
                <a:ea typeface="Calibri"/>
                <a:cs typeface="Times New Roman"/>
              </a:rPr>
              <a:t>, </a:t>
            </a:r>
            <a:r>
              <a:rPr lang="ru-RU" sz="1400" b="1" dirty="0" err="1" smtClean="0">
                <a:solidFill>
                  <a:schemeClr val="tx1"/>
                </a:solidFill>
                <a:ea typeface="Calibri"/>
                <a:cs typeface="Times New Roman"/>
              </a:rPr>
              <a:t>отримані</a:t>
            </a:r>
            <a:r>
              <a:rPr lang="ru-RU" sz="1400" b="1" dirty="0" smtClean="0">
                <a:solidFill>
                  <a:schemeClr val="tx1"/>
                </a:solidFill>
                <a:ea typeface="Calibri"/>
                <a:cs typeface="Times New Roman"/>
              </a:rPr>
              <a:t> з </a:t>
            </a:r>
            <a:r>
              <a:rPr lang="ru-RU" sz="1400" b="1" dirty="0" err="1" smtClean="0">
                <a:solidFill>
                  <a:schemeClr val="tx1"/>
                </a:solidFill>
                <a:ea typeface="Calibri"/>
                <a:cs typeface="Times New Roman"/>
              </a:rPr>
              <a:t>різних</a:t>
            </a:r>
            <a:r>
              <a:rPr lang="ru-RU" sz="1400" b="1" dirty="0" smtClean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ea typeface="Calibri"/>
                <a:cs typeface="Times New Roman"/>
              </a:rPr>
              <a:t>джерел</a:t>
            </a:r>
            <a:r>
              <a:rPr lang="ru-RU" sz="1400" b="1" dirty="0" smtClean="0">
                <a:solidFill>
                  <a:schemeClr val="tx1"/>
                </a:solidFill>
                <a:ea typeface="Calibri"/>
                <a:cs typeface="Times New Roman"/>
              </a:rPr>
              <a:t>, </a:t>
            </a:r>
            <a:r>
              <a:rPr lang="ru-RU" sz="1400" b="1" dirty="0" err="1" smtClean="0">
                <a:solidFill>
                  <a:schemeClr val="tx1"/>
                </a:solidFill>
                <a:ea typeface="Calibri"/>
                <a:cs typeface="Times New Roman"/>
              </a:rPr>
              <a:t>чи</a:t>
            </a:r>
            <a:r>
              <a:rPr lang="ru-RU" sz="1400" b="1" dirty="0" smtClean="0">
                <a:solidFill>
                  <a:schemeClr val="tx1"/>
                </a:solidFill>
                <a:ea typeface="Calibri"/>
                <a:cs typeface="Times New Roman"/>
              </a:rPr>
              <a:t> через </a:t>
            </a:r>
            <a:r>
              <a:rPr lang="ru-RU" sz="1400" b="1" dirty="0" err="1" smtClean="0">
                <a:solidFill>
                  <a:schemeClr val="tx1"/>
                </a:solidFill>
                <a:ea typeface="Calibri"/>
                <a:cs typeface="Times New Roman"/>
              </a:rPr>
              <a:t>докази</a:t>
            </a:r>
            <a:r>
              <a:rPr lang="ru-RU" sz="1400" b="1" dirty="0" smtClean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ea typeface="Calibri"/>
                <a:cs typeface="Times New Roman"/>
              </a:rPr>
              <a:t>різного</a:t>
            </a:r>
            <a:r>
              <a:rPr lang="ru-RU" sz="1400" b="1" dirty="0" smtClean="0">
                <a:solidFill>
                  <a:schemeClr val="tx1"/>
                </a:solidFill>
                <a:ea typeface="Calibri"/>
                <a:cs typeface="Times New Roman"/>
              </a:rPr>
              <a:t> характеру, </a:t>
            </a:r>
            <a:r>
              <a:rPr lang="ru-RU" sz="1400" b="1" dirty="0" err="1" smtClean="0">
                <a:solidFill>
                  <a:schemeClr val="tx1"/>
                </a:solidFill>
                <a:ea typeface="Calibri"/>
                <a:cs typeface="Times New Roman"/>
              </a:rPr>
              <a:t>ніж</a:t>
            </a:r>
            <a:r>
              <a:rPr lang="ru-RU" sz="1400" b="1" dirty="0" smtClean="0">
                <a:solidFill>
                  <a:schemeClr val="tx1"/>
                </a:solidFill>
                <a:ea typeface="Calibri"/>
                <a:cs typeface="Times New Roman"/>
              </a:rPr>
              <a:t> через </a:t>
            </a:r>
            <a:r>
              <a:rPr lang="ru-RU" sz="1400" b="1" dirty="0" err="1" smtClean="0">
                <a:solidFill>
                  <a:schemeClr val="tx1"/>
                </a:solidFill>
                <a:ea typeface="Calibri"/>
                <a:cs typeface="Times New Roman"/>
              </a:rPr>
              <a:t>окремі</a:t>
            </a:r>
            <a:r>
              <a:rPr lang="ru-RU" sz="1400" b="1" dirty="0" smtClean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ea typeface="Calibri"/>
                <a:cs typeface="Times New Roman"/>
              </a:rPr>
              <a:t>докази</a:t>
            </a:r>
            <a:r>
              <a:rPr lang="ru-RU" sz="1400" b="1" dirty="0" smtClean="0">
                <a:solidFill>
                  <a:schemeClr val="tx1"/>
                </a:solidFill>
                <a:ea typeface="Calibri"/>
                <a:cs typeface="Times New Roman"/>
              </a:rPr>
              <a:t>, </a:t>
            </a:r>
            <a:r>
              <a:rPr lang="ru-RU" sz="1400" b="1" dirty="0" err="1" smtClean="0">
                <a:solidFill>
                  <a:schemeClr val="tx1"/>
                </a:solidFill>
                <a:ea typeface="Calibri"/>
                <a:cs typeface="Times New Roman"/>
              </a:rPr>
              <a:t>які</a:t>
            </a:r>
            <a:r>
              <a:rPr lang="ru-RU" sz="1400" b="1" dirty="0" smtClean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ea typeface="Calibri"/>
                <a:cs typeface="Times New Roman"/>
              </a:rPr>
              <a:t>розглядаються</a:t>
            </a:r>
            <a:r>
              <a:rPr lang="ru-RU" sz="1400" b="1" dirty="0" smtClean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ea typeface="Calibri"/>
                <a:cs typeface="Times New Roman"/>
              </a:rPr>
              <a:t>поодинці</a:t>
            </a:r>
            <a:r>
              <a:rPr lang="ru-RU" sz="1400" b="1" dirty="0" smtClean="0">
                <a:solidFill>
                  <a:schemeClr val="tx1"/>
                </a:solidFill>
                <a:ea typeface="Calibri"/>
                <a:cs typeface="Times New Roman"/>
              </a:rPr>
              <a:t>.</a:t>
            </a:r>
          </a:p>
          <a:p>
            <a:pPr algn="just"/>
            <a:endParaRPr lang="ru-RU" sz="1400" b="1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just"/>
            <a:r>
              <a:rPr lang="ru-RU" sz="1400" b="1" dirty="0" err="1" smtClean="0">
                <a:solidFill>
                  <a:schemeClr val="tx1"/>
                </a:solidFill>
                <a:ea typeface="Calibri"/>
                <a:cs typeface="Times New Roman"/>
              </a:rPr>
              <a:t>Якщо</a:t>
            </a:r>
            <a:r>
              <a:rPr lang="ru-RU" sz="1400" b="1" dirty="0" smtClean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ea typeface="Calibri"/>
                <a:cs typeface="Times New Roman"/>
              </a:rPr>
              <a:t>докази</a:t>
            </a:r>
            <a:r>
              <a:rPr lang="ru-RU" sz="1400" b="1" dirty="0">
                <a:solidFill>
                  <a:schemeClr val="tx1"/>
                </a:solidFill>
                <a:ea typeface="Calibri"/>
                <a:cs typeface="Times New Roman"/>
              </a:rPr>
              <a:t>, </a:t>
            </a:r>
            <a:r>
              <a:rPr lang="ru-RU" sz="1400" b="1" dirty="0" err="1">
                <a:solidFill>
                  <a:schemeClr val="tx1"/>
                </a:solidFill>
                <a:ea typeface="Calibri"/>
                <a:cs typeface="Times New Roman"/>
              </a:rPr>
              <a:t>отримані</a:t>
            </a:r>
            <a:r>
              <a:rPr lang="ru-RU" sz="1400" b="1" dirty="0">
                <a:solidFill>
                  <a:schemeClr val="tx1"/>
                </a:solidFill>
                <a:ea typeface="Calibri"/>
                <a:cs typeface="Times New Roman"/>
              </a:rPr>
              <a:t> з одного </a:t>
            </a:r>
            <a:r>
              <a:rPr lang="ru-RU" sz="1400" b="1" dirty="0" err="1">
                <a:solidFill>
                  <a:schemeClr val="tx1"/>
                </a:solidFill>
                <a:ea typeface="Calibri"/>
                <a:cs typeface="Times New Roman"/>
              </a:rPr>
              <a:t>джерела</a:t>
            </a:r>
            <a:r>
              <a:rPr lang="ru-RU" sz="1400" b="1" dirty="0">
                <a:solidFill>
                  <a:schemeClr val="tx1"/>
                </a:solidFill>
                <a:ea typeface="Calibri"/>
                <a:cs typeface="Times New Roman"/>
              </a:rPr>
              <a:t>, </a:t>
            </a:r>
            <a:r>
              <a:rPr lang="ru-RU" sz="1400" b="1" dirty="0" err="1">
                <a:solidFill>
                  <a:schemeClr val="tx1"/>
                </a:solidFill>
                <a:ea typeface="Calibri"/>
                <a:cs typeface="Times New Roman"/>
              </a:rPr>
              <a:t>суперечать</a:t>
            </a:r>
            <a:r>
              <a:rPr lang="ru-RU" sz="1400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ea typeface="Calibri"/>
                <a:cs typeface="Times New Roman"/>
              </a:rPr>
              <a:t>доказам</a:t>
            </a:r>
            <a:r>
              <a:rPr lang="ru-RU" sz="1400" b="1" dirty="0">
                <a:solidFill>
                  <a:schemeClr val="tx1"/>
                </a:solidFill>
                <a:ea typeface="Calibri"/>
                <a:cs typeface="Times New Roman"/>
              </a:rPr>
              <a:t>, </a:t>
            </a:r>
            <a:r>
              <a:rPr lang="ru-RU" sz="1400" b="1" dirty="0" err="1">
                <a:solidFill>
                  <a:schemeClr val="tx1"/>
                </a:solidFill>
                <a:ea typeface="Calibri"/>
                <a:cs typeface="Times New Roman"/>
              </a:rPr>
              <a:t>отриманим</a:t>
            </a:r>
            <a:r>
              <a:rPr lang="ru-RU" sz="1400" b="1" dirty="0">
                <a:solidFill>
                  <a:schemeClr val="tx1"/>
                </a:solidFill>
                <a:ea typeface="Calibri"/>
                <a:cs typeface="Times New Roman"/>
              </a:rPr>
              <a:t> з </a:t>
            </a:r>
            <a:r>
              <a:rPr lang="ru-RU" sz="1400" b="1" dirty="0" err="1">
                <a:solidFill>
                  <a:schemeClr val="tx1"/>
                </a:solidFill>
                <a:ea typeface="Calibri"/>
                <a:cs typeface="Times New Roman"/>
              </a:rPr>
              <a:t>іншого</a:t>
            </a:r>
            <a:r>
              <a:rPr lang="ru-RU" sz="1400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ea typeface="Calibri"/>
                <a:cs typeface="Times New Roman"/>
              </a:rPr>
              <a:t>джерела</a:t>
            </a:r>
            <a:r>
              <a:rPr lang="ru-RU" sz="1400" b="1" dirty="0">
                <a:solidFill>
                  <a:schemeClr val="tx1"/>
                </a:solidFill>
                <a:ea typeface="Calibri"/>
                <a:cs typeface="Times New Roman"/>
              </a:rPr>
              <a:t>, </a:t>
            </a:r>
            <a:r>
              <a:rPr lang="ru-RU" sz="1400" b="1" dirty="0" err="1">
                <a:solidFill>
                  <a:schemeClr val="tx1"/>
                </a:solidFill>
                <a:ea typeface="Calibri"/>
                <a:cs typeface="Times New Roman"/>
              </a:rPr>
              <a:t>необхідно</a:t>
            </a:r>
            <a:r>
              <a:rPr lang="ru-RU" sz="1400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ea typeface="Calibri"/>
                <a:cs typeface="Times New Roman"/>
              </a:rPr>
              <a:t>визначити</a:t>
            </a:r>
            <a:r>
              <a:rPr lang="ru-RU" sz="1400" b="1" dirty="0">
                <a:solidFill>
                  <a:schemeClr val="tx1"/>
                </a:solidFill>
                <a:ea typeface="Calibri"/>
                <a:cs typeface="Times New Roman"/>
              </a:rPr>
              <a:t>, </a:t>
            </a:r>
            <a:r>
              <a:rPr lang="ru-RU" sz="1400" b="1" dirty="0" err="1">
                <a:solidFill>
                  <a:schemeClr val="tx1"/>
                </a:solidFill>
                <a:ea typeface="Calibri"/>
                <a:cs typeface="Times New Roman"/>
              </a:rPr>
              <a:t>які</a:t>
            </a:r>
            <a:r>
              <a:rPr lang="ru-RU" sz="1400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ea typeface="Calibri"/>
                <a:cs typeface="Times New Roman"/>
              </a:rPr>
              <a:t>додаткові</a:t>
            </a:r>
            <a:r>
              <a:rPr lang="ru-RU" sz="1400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ea typeface="Calibri"/>
                <a:cs typeface="Times New Roman"/>
              </a:rPr>
              <a:t>процедури</a:t>
            </a:r>
            <a:r>
              <a:rPr lang="ru-RU" sz="1400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ea typeface="Calibri"/>
                <a:cs typeface="Times New Roman"/>
              </a:rPr>
              <a:t>потрібні</a:t>
            </a:r>
            <a:r>
              <a:rPr lang="ru-RU" sz="1400" b="1" dirty="0">
                <a:solidFill>
                  <a:schemeClr val="tx1"/>
                </a:solidFill>
                <a:ea typeface="Calibri"/>
                <a:cs typeface="Times New Roman"/>
              </a:rPr>
              <a:t> для </a:t>
            </a:r>
            <a:r>
              <a:rPr lang="ru-RU" sz="1400" b="1" dirty="0" err="1">
                <a:solidFill>
                  <a:schemeClr val="tx1"/>
                </a:solidFill>
                <a:ea typeface="Calibri"/>
                <a:cs typeface="Times New Roman"/>
              </a:rPr>
              <a:t>вирішення</a:t>
            </a:r>
            <a:r>
              <a:rPr lang="ru-RU" sz="1400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ea typeface="Calibri"/>
                <a:cs typeface="Times New Roman"/>
              </a:rPr>
              <a:t>цього</a:t>
            </a:r>
            <a:r>
              <a:rPr lang="ru-RU" sz="1400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ea typeface="Calibri"/>
                <a:cs typeface="Times New Roman"/>
              </a:rPr>
              <a:t>протиріччя</a:t>
            </a:r>
            <a:endParaRPr lang="ru-RU" sz="1400" b="1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just"/>
            <a:endParaRPr lang="ru-RU" sz="1300" b="1" dirty="0">
              <a:solidFill>
                <a:schemeClr val="tx1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371441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856984" cy="936104"/>
          </a:xfrm>
          <a:gradFill flip="none" rotWithShape="1">
            <a:gsLst>
              <a:gs pos="0">
                <a:srgbClr val="DDEBCF"/>
              </a:gs>
              <a:gs pos="33000">
                <a:srgbClr val="9CB86E"/>
              </a:gs>
              <a:gs pos="100000">
                <a:srgbClr val="156B13"/>
              </a:gs>
            </a:gsLst>
            <a:lin ang="2700000" scaled="1"/>
            <a:tileRect/>
          </a:gra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ХАРАКТЕР, ЧАС ТА </a:t>
            </a:r>
            <a:r>
              <a:rPr lang="ru-RU" sz="2400" b="1" dirty="0" err="1" smtClean="0">
                <a:latin typeface="Times New Roman"/>
                <a:ea typeface="Calibri"/>
                <a:cs typeface="Times New Roman"/>
              </a:rPr>
              <a:t>ОБСЯГ</a:t>
            </a: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 ПРОЦЕДУР 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186404" y="1224614"/>
            <a:ext cx="8740412" cy="1556314"/>
          </a:xfrm>
          <a:prstGeom prst="rect">
            <a:avLst/>
          </a:prstGeom>
          <a:gradFill flip="none" rotWithShape="1">
            <a:gsLst>
              <a:gs pos="0">
                <a:srgbClr val="669900">
                  <a:tint val="66000"/>
                  <a:satMod val="160000"/>
                </a:srgbClr>
              </a:gs>
              <a:gs pos="50000">
                <a:srgbClr val="669900">
                  <a:tint val="44500"/>
                  <a:satMod val="160000"/>
                </a:srgbClr>
              </a:gs>
              <a:gs pos="100000">
                <a:srgbClr val="669900">
                  <a:tint val="23500"/>
                  <a:satMod val="160000"/>
                </a:srgbClr>
              </a:gs>
            </a:gsLst>
            <a:lin ang="8100000" scaled="1"/>
            <a:tileRect/>
          </a:gradFill>
          <a:ln w="28575">
            <a:solidFill>
              <a:srgbClr val="669900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72A0FF"/>
              </a:buClr>
              <a:buNone/>
            </a:pPr>
            <a:r>
              <a:rPr lang="ru-RU" sz="1800" dirty="0" smtClean="0">
                <a:solidFill>
                  <a:srgbClr val="000000"/>
                </a:solidFill>
                <a:ea typeface="Calibri"/>
                <a:cs typeface="Times New Roman"/>
                <a:sym typeface="Symbol"/>
              </a:rPr>
              <a:t></a:t>
            </a:r>
            <a:r>
              <a:rPr lang="ru-RU" sz="1800" b="1" dirty="0" err="1" smtClean="0">
                <a:solidFill>
                  <a:srgbClr val="000000"/>
                </a:solidFill>
                <a:ea typeface="Calibri"/>
              </a:rPr>
              <a:t>ІНСПЕКТУВАННЯ</a:t>
            </a:r>
            <a:r>
              <a:rPr lang="ru-RU" sz="1800" b="1" dirty="0" smtClean="0">
                <a:solidFill>
                  <a:srgbClr val="000000"/>
                </a:solidFill>
                <a:ea typeface="Calibri"/>
              </a:rPr>
              <a:t>            </a:t>
            </a:r>
            <a:r>
              <a:rPr lang="ru-RU" sz="1800" b="1" dirty="0" smtClean="0">
                <a:solidFill>
                  <a:srgbClr val="000000"/>
                </a:solidFill>
                <a:ea typeface="Calibri"/>
                <a:cs typeface="Times New Roman"/>
                <a:sym typeface="Symbol"/>
              </a:rPr>
              <a:t></a:t>
            </a:r>
            <a:r>
              <a:rPr lang="ru-RU" sz="1800" b="1" dirty="0" err="1" smtClean="0">
                <a:solidFill>
                  <a:srgbClr val="000000"/>
                </a:solidFill>
                <a:ea typeface="Calibri"/>
              </a:rPr>
              <a:t>СПОСТЕРЕЖЕННЯ</a:t>
            </a:r>
            <a:r>
              <a:rPr lang="ru-RU" sz="1800" b="1" dirty="0" smtClean="0">
                <a:solidFill>
                  <a:srgbClr val="000000"/>
                </a:solidFill>
                <a:ea typeface="Calibri"/>
              </a:rPr>
              <a:t>              </a:t>
            </a:r>
            <a:r>
              <a:rPr lang="ru-RU" sz="1800" b="1" dirty="0" smtClean="0">
                <a:solidFill>
                  <a:srgbClr val="000000"/>
                </a:solidFill>
                <a:ea typeface="Calibri"/>
                <a:cs typeface="Times New Roman"/>
                <a:sym typeface="Symbol"/>
              </a:rPr>
              <a:t></a:t>
            </a:r>
            <a:r>
              <a:rPr lang="ru-RU" sz="1800" b="1" dirty="0" err="1" smtClean="0">
                <a:solidFill>
                  <a:srgbClr val="000000"/>
                </a:solidFill>
                <a:ea typeface="Calibri"/>
              </a:rPr>
              <a:t>ПІДТВЕРДЖЕННЯ</a:t>
            </a:r>
            <a:endParaRPr lang="ru-RU" sz="1800" b="1" dirty="0" smtClean="0">
              <a:solidFill>
                <a:srgbClr val="000000"/>
              </a:solidFill>
              <a:ea typeface="Calibri"/>
            </a:endParaRPr>
          </a:p>
          <a:p>
            <a:pPr marL="0" indent="0" algn="ctr">
              <a:buClr>
                <a:srgbClr val="72A0FF"/>
              </a:buClr>
              <a:buNone/>
            </a:pPr>
            <a:r>
              <a:rPr lang="ru-RU" sz="1800" b="1" dirty="0" smtClean="0">
                <a:solidFill>
                  <a:srgbClr val="000000"/>
                </a:solidFill>
                <a:ea typeface="Calibri"/>
              </a:rPr>
              <a:t>  </a:t>
            </a:r>
            <a:r>
              <a:rPr lang="ru-RU" sz="1800" b="1" dirty="0" smtClean="0">
                <a:solidFill>
                  <a:srgbClr val="000000"/>
                </a:solidFill>
                <a:ea typeface="Calibri"/>
                <a:cs typeface="Times New Roman"/>
                <a:sym typeface="Symbol"/>
              </a:rPr>
              <a:t></a:t>
            </a:r>
            <a:r>
              <a:rPr lang="ru-RU" sz="1800" b="1" dirty="0" err="1" smtClean="0">
                <a:solidFill>
                  <a:srgbClr val="000000"/>
                </a:solidFill>
                <a:ea typeface="Calibri"/>
              </a:rPr>
              <a:t>ПОВТОРНИЙ</a:t>
            </a:r>
            <a:r>
              <a:rPr lang="ru-RU" sz="1800" b="1" dirty="0" smtClean="0">
                <a:solidFill>
                  <a:srgbClr val="000000"/>
                </a:solidFill>
                <a:ea typeface="Calibri"/>
              </a:rPr>
              <a:t>   </a:t>
            </a:r>
            <a:r>
              <a:rPr lang="ru-RU" sz="1800" b="1" dirty="0" err="1" smtClean="0">
                <a:solidFill>
                  <a:srgbClr val="000000"/>
                </a:solidFill>
                <a:ea typeface="Calibri"/>
              </a:rPr>
              <a:t>ПІДРАХУНОК</a:t>
            </a:r>
            <a:r>
              <a:rPr lang="ru-RU" sz="1800" b="1" dirty="0" smtClean="0">
                <a:solidFill>
                  <a:srgbClr val="000000"/>
                </a:solidFill>
                <a:ea typeface="Calibri"/>
              </a:rPr>
              <a:t>                </a:t>
            </a:r>
            <a:r>
              <a:rPr lang="ru-RU" sz="1800" b="1" dirty="0" smtClean="0">
                <a:solidFill>
                  <a:srgbClr val="000000"/>
                </a:solidFill>
                <a:ea typeface="Calibri"/>
                <a:cs typeface="Times New Roman"/>
                <a:sym typeface="Symbol"/>
              </a:rPr>
              <a:t></a:t>
            </a:r>
            <a:r>
              <a:rPr lang="ru-RU" sz="1800" b="1" dirty="0" err="1" smtClean="0">
                <a:solidFill>
                  <a:srgbClr val="000000"/>
                </a:solidFill>
                <a:ea typeface="Calibri"/>
              </a:rPr>
              <a:t>ПОВТОРНЕ</a:t>
            </a:r>
            <a:r>
              <a:rPr lang="ru-RU" sz="1800" b="1" dirty="0" smtClean="0">
                <a:solidFill>
                  <a:srgbClr val="000000"/>
                </a:solidFill>
                <a:ea typeface="Calibri"/>
              </a:rPr>
              <a:t>   </a:t>
            </a:r>
            <a:r>
              <a:rPr lang="ru-RU" sz="1800" b="1" dirty="0" err="1" smtClean="0">
                <a:solidFill>
                  <a:srgbClr val="000000"/>
                </a:solidFill>
                <a:ea typeface="Calibri"/>
              </a:rPr>
              <a:t>ВИКОНАННЯ</a:t>
            </a:r>
            <a:r>
              <a:rPr lang="ru-RU" sz="1800" b="1" dirty="0" smtClean="0">
                <a:solidFill>
                  <a:srgbClr val="000000"/>
                </a:solidFill>
                <a:ea typeface="Calibri"/>
              </a:rPr>
              <a:t>  </a:t>
            </a:r>
          </a:p>
          <a:p>
            <a:pPr marL="0" indent="0" algn="ctr">
              <a:buClr>
                <a:srgbClr val="72A0FF"/>
              </a:buClr>
              <a:buNone/>
            </a:pPr>
            <a:r>
              <a:rPr lang="ru-RU" sz="1800" b="1" dirty="0" smtClean="0">
                <a:solidFill>
                  <a:srgbClr val="000000"/>
                </a:solidFill>
                <a:ea typeface="Calibri"/>
                <a:cs typeface="Times New Roman"/>
                <a:sym typeface="Symbol"/>
              </a:rPr>
              <a:t></a:t>
            </a:r>
            <a:r>
              <a:rPr lang="ru-RU" sz="1800" b="1" dirty="0" err="1" smtClean="0">
                <a:solidFill>
                  <a:srgbClr val="000000"/>
                </a:solidFill>
                <a:ea typeface="Calibri"/>
              </a:rPr>
              <a:t>АНАЛІТИЧНІ</a:t>
            </a:r>
            <a:r>
              <a:rPr lang="ru-RU" sz="1800" b="1" dirty="0" smtClean="0">
                <a:solidFill>
                  <a:srgbClr val="000000"/>
                </a:solidFill>
                <a:ea typeface="Calibri"/>
              </a:rPr>
              <a:t> </a:t>
            </a:r>
            <a:r>
              <a:rPr lang="ru-RU" sz="1800" b="1" dirty="0" err="1" smtClean="0">
                <a:solidFill>
                  <a:srgbClr val="000000"/>
                </a:solidFill>
                <a:ea typeface="Calibri"/>
              </a:rPr>
              <a:t>ПРОЦЕДУРИ</a:t>
            </a:r>
            <a:r>
              <a:rPr lang="ru-RU" sz="1800" b="1" dirty="0" smtClean="0">
                <a:solidFill>
                  <a:srgbClr val="000000"/>
                </a:solidFill>
                <a:ea typeface="Calibri"/>
              </a:rPr>
              <a:t>                     </a:t>
            </a:r>
            <a:r>
              <a:rPr lang="ru-RU" sz="1800" b="1" dirty="0" smtClean="0">
                <a:solidFill>
                  <a:srgbClr val="000000"/>
                </a:solidFill>
                <a:ea typeface="Calibri"/>
                <a:cs typeface="Times New Roman"/>
                <a:sym typeface="Symbol"/>
              </a:rPr>
              <a:t></a:t>
            </a:r>
            <a:r>
              <a:rPr lang="ru-RU" sz="1800" b="1" dirty="0" err="1" smtClean="0">
                <a:solidFill>
                  <a:srgbClr val="000000"/>
                </a:solidFill>
                <a:ea typeface="Calibri"/>
              </a:rPr>
              <a:t>ЗАПИТИ</a:t>
            </a:r>
            <a:endParaRPr lang="ru-RU" sz="3200" b="1" dirty="0">
              <a:ea typeface="Calibri"/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4211960" y="3284984"/>
            <a:ext cx="4707964" cy="2808312"/>
          </a:xfrm>
          <a:prstGeom prst="rect">
            <a:avLst/>
          </a:prstGeom>
          <a:solidFill>
            <a:srgbClr val="CBFBDB"/>
          </a:solidFill>
          <a:ln w="28575">
            <a:solidFill>
              <a:srgbClr val="669900"/>
            </a:solidFill>
            <a:prstDash val="sysDash"/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ts val="0"/>
              </a:spcBef>
              <a:buClr>
                <a:srgbClr val="72A0FF"/>
              </a:buClr>
              <a:buNone/>
            </a:pPr>
            <a:r>
              <a:rPr lang="ru-RU" sz="1800" b="1" i="1" dirty="0" err="1" smtClean="0">
                <a:solidFill>
                  <a:srgbClr val="000000"/>
                </a:solidFill>
                <a:ea typeface="Calibri"/>
              </a:rPr>
              <a:t>ХРАКТЕР</a:t>
            </a:r>
            <a:r>
              <a:rPr lang="ru-RU" sz="1800" b="1" i="1" dirty="0" smtClean="0">
                <a:solidFill>
                  <a:srgbClr val="000000"/>
                </a:solidFill>
                <a:ea typeface="Calibri"/>
              </a:rPr>
              <a:t>, ЧАС ТА </a:t>
            </a:r>
            <a:r>
              <a:rPr lang="ru-RU" sz="1800" b="1" i="1" dirty="0" err="1" smtClean="0">
                <a:solidFill>
                  <a:srgbClr val="000000"/>
                </a:solidFill>
                <a:ea typeface="Calibri"/>
              </a:rPr>
              <a:t>ОБСЯГ</a:t>
            </a:r>
            <a:r>
              <a:rPr lang="ru-RU" sz="1800" b="1" i="1" dirty="0" smtClean="0">
                <a:solidFill>
                  <a:srgbClr val="000000"/>
                </a:solidFill>
                <a:ea typeface="Calibri"/>
              </a:rPr>
              <a:t> ПРОЦЕДУР </a:t>
            </a:r>
            <a:r>
              <a:rPr lang="ru-RU" sz="1800" b="1" i="1" dirty="0" err="1" smtClean="0">
                <a:solidFill>
                  <a:srgbClr val="000000"/>
                </a:solidFill>
                <a:ea typeface="Calibri"/>
              </a:rPr>
              <a:t>ЗАЛЕЖАТЬ</a:t>
            </a:r>
            <a:r>
              <a:rPr lang="ru-RU" sz="1800" b="1" i="1" dirty="0" smtClean="0">
                <a:solidFill>
                  <a:srgbClr val="000000"/>
                </a:solidFill>
                <a:ea typeface="Calibri"/>
              </a:rPr>
              <a:t> </a:t>
            </a:r>
          </a:p>
          <a:p>
            <a:pPr marL="0" lvl="0" indent="0" algn="ctr">
              <a:spcBef>
                <a:spcPts val="0"/>
              </a:spcBef>
              <a:buClr>
                <a:srgbClr val="72A0FF"/>
              </a:buClr>
              <a:buNone/>
            </a:pPr>
            <a:r>
              <a:rPr lang="ru-RU" sz="1800" b="1" i="1" dirty="0" err="1" smtClean="0">
                <a:solidFill>
                  <a:srgbClr val="000000"/>
                </a:solidFill>
                <a:ea typeface="Calibri"/>
              </a:rPr>
              <a:t>ВІД</a:t>
            </a:r>
            <a:r>
              <a:rPr lang="ru-RU" sz="1800" b="1" i="1" dirty="0" smtClean="0">
                <a:solidFill>
                  <a:srgbClr val="000000"/>
                </a:solidFill>
                <a:ea typeface="Calibri"/>
              </a:rPr>
              <a:t> КОНКРЕТНОГО </a:t>
            </a:r>
            <a:r>
              <a:rPr lang="ru-RU" sz="1800" b="1" i="1" dirty="0" err="1" smtClean="0">
                <a:solidFill>
                  <a:srgbClr val="000000"/>
                </a:solidFill>
                <a:ea typeface="Calibri"/>
              </a:rPr>
              <a:t>ЗАВДАННЯ</a:t>
            </a:r>
            <a:r>
              <a:rPr lang="ru-RU" sz="1800" b="1" i="1" dirty="0" smtClean="0">
                <a:solidFill>
                  <a:srgbClr val="000000"/>
                </a:solidFill>
                <a:ea typeface="Calibri"/>
              </a:rPr>
              <a:t> З </a:t>
            </a:r>
            <a:r>
              <a:rPr lang="ru-RU" sz="1800" b="1" i="1" dirty="0" err="1" smtClean="0">
                <a:solidFill>
                  <a:srgbClr val="000000"/>
                </a:solidFill>
                <a:ea typeface="Calibri"/>
              </a:rPr>
              <a:t>НАДАННЯ</a:t>
            </a:r>
            <a:r>
              <a:rPr lang="ru-RU" sz="1800" b="1" i="1" dirty="0" smtClean="0">
                <a:solidFill>
                  <a:srgbClr val="000000"/>
                </a:solidFill>
                <a:ea typeface="Calibri"/>
              </a:rPr>
              <a:t> </a:t>
            </a:r>
            <a:r>
              <a:rPr lang="ru-RU" sz="1800" b="1" i="1" dirty="0" err="1" smtClean="0">
                <a:solidFill>
                  <a:srgbClr val="000000"/>
                </a:solidFill>
                <a:ea typeface="Calibri"/>
              </a:rPr>
              <a:t>ВПЕВНЕНОСТІ</a:t>
            </a:r>
            <a:endParaRPr lang="ru-RU" sz="1800" b="1" i="1" dirty="0">
              <a:solidFill>
                <a:srgbClr val="0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284984"/>
            <a:ext cx="3528392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22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856984" cy="720080"/>
          </a:xfrm>
          <a:gradFill flip="none" rotWithShape="1">
            <a:gsLst>
              <a:gs pos="0">
                <a:srgbClr val="DDEBCF"/>
              </a:gs>
              <a:gs pos="33000">
                <a:srgbClr val="9CB86E"/>
              </a:gs>
              <a:gs pos="100000">
                <a:srgbClr val="156B13"/>
              </a:gs>
            </a:gsLst>
            <a:lin ang="2700000" scaled="1"/>
            <a:tileRect/>
          </a:gra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ХАРАКТЕР, ЧАС ТА </a:t>
            </a:r>
            <a:r>
              <a:rPr lang="ru-RU" sz="2400" b="1" dirty="0" err="1" smtClean="0">
                <a:latin typeface="Times New Roman"/>
                <a:ea typeface="Calibri"/>
                <a:cs typeface="Times New Roman"/>
              </a:rPr>
              <a:t>ОБСЯГ</a:t>
            </a: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 ПРОЦЕДУР 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186404" y="1052736"/>
            <a:ext cx="8740412" cy="2376264"/>
          </a:xfrm>
          <a:prstGeom prst="rect">
            <a:avLst/>
          </a:prstGeom>
          <a:gradFill flip="none" rotWithShape="1">
            <a:gsLst>
              <a:gs pos="0">
                <a:srgbClr val="669900">
                  <a:tint val="66000"/>
                  <a:satMod val="160000"/>
                </a:srgbClr>
              </a:gs>
              <a:gs pos="50000">
                <a:srgbClr val="669900">
                  <a:tint val="44500"/>
                  <a:satMod val="160000"/>
                </a:srgbClr>
              </a:gs>
              <a:gs pos="100000">
                <a:srgbClr val="669900">
                  <a:tint val="23500"/>
                  <a:satMod val="160000"/>
                </a:srgbClr>
              </a:gs>
            </a:gsLst>
            <a:lin ang="8100000" scaled="1"/>
            <a:tileRect/>
          </a:gradFill>
          <a:ln w="28575">
            <a:solidFill>
              <a:srgbClr val="669900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uk-UA" sz="1600" b="1" dirty="0" smtClean="0">
                <a:solidFill>
                  <a:schemeClr val="tx1"/>
                </a:solidFill>
                <a:ea typeface="Calibri"/>
                <a:cs typeface="Times New Roman"/>
              </a:rPr>
              <a:t>ЗАВДАННЯ З НАДАННЯ </a:t>
            </a:r>
            <a:r>
              <a:rPr lang="uk-UA" sz="1600" b="1" dirty="0" smtClean="0">
                <a:solidFill>
                  <a:schemeClr val="accent1">
                    <a:lumMod val="75000"/>
                  </a:schemeClr>
                </a:solidFill>
                <a:ea typeface="Calibri"/>
                <a:cs typeface="Times New Roman"/>
              </a:rPr>
              <a:t>ОБҐРУНТОВАНОЇ ВПЕВНЕНОСТІ </a:t>
            </a:r>
            <a:r>
              <a:rPr lang="uk-UA" sz="1600" b="1" dirty="0" smtClean="0">
                <a:solidFill>
                  <a:schemeClr val="tx1"/>
                </a:solidFill>
                <a:ea typeface="Calibri"/>
                <a:cs typeface="Times New Roman"/>
              </a:rPr>
              <a:t>включає: 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uk-UA" sz="1600" b="1" dirty="0" smtClean="0">
                <a:solidFill>
                  <a:schemeClr val="tx1"/>
                </a:solidFill>
                <a:ea typeface="Calibri"/>
                <a:cs typeface="Times New Roman"/>
              </a:rPr>
              <a:t>(</a:t>
            </a:r>
            <a:r>
              <a:rPr lang="ru-RU" sz="1600" b="1" dirty="0">
                <a:solidFill>
                  <a:schemeClr val="tx1"/>
                </a:solidFill>
                <a:ea typeface="Calibri"/>
                <a:cs typeface="Times New Roman"/>
              </a:rPr>
              <a:t>a</a:t>
            </a:r>
            <a:r>
              <a:rPr lang="uk-UA" sz="1600" b="1" dirty="0">
                <a:solidFill>
                  <a:schemeClr val="tx1"/>
                </a:solidFill>
                <a:ea typeface="Calibri"/>
                <a:cs typeface="Times New Roman"/>
              </a:rPr>
              <a:t>) Ідентифікацію й оцінювання ризиків суттєвого викривлення інформації з предмета завдання на основі розуміння предмета завдання та інших обставин завдання; </a:t>
            </a:r>
            <a:endParaRPr lang="uk-UA" sz="1600" b="1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uk-UA" sz="1600" b="1" dirty="0" smtClean="0">
                <a:solidFill>
                  <a:schemeClr val="tx1"/>
                </a:solidFill>
                <a:ea typeface="Calibri"/>
                <a:cs typeface="Times New Roman"/>
              </a:rPr>
              <a:t>(</a:t>
            </a:r>
            <a:r>
              <a:rPr lang="ru-RU" sz="1600" b="1" dirty="0">
                <a:solidFill>
                  <a:schemeClr val="tx1"/>
                </a:solidFill>
                <a:ea typeface="Calibri"/>
                <a:cs typeface="Times New Roman"/>
              </a:rPr>
              <a:t>b</a:t>
            </a:r>
            <a:r>
              <a:rPr lang="uk-UA" sz="1600" b="1" dirty="0">
                <a:solidFill>
                  <a:schemeClr val="tx1"/>
                </a:solidFill>
                <a:ea typeface="Calibri"/>
                <a:cs typeface="Times New Roman"/>
              </a:rPr>
              <a:t>) Розробку та виконання процедур для дій у відповідь на оцінені ризики й отримання обґрунтованої впевненості на підтримку висновку практикуючого фахівця; </a:t>
            </a:r>
            <a:endParaRPr lang="uk-UA" sz="1600" b="1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uk-UA" sz="1600" b="1" dirty="0" smtClean="0">
                <a:solidFill>
                  <a:schemeClr val="tx1"/>
                </a:solidFill>
                <a:ea typeface="Calibri"/>
                <a:cs typeface="Times New Roman"/>
              </a:rPr>
              <a:t>(</a:t>
            </a:r>
            <a:r>
              <a:rPr lang="ru-RU" sz="1600" b="1" dirty="0">
                <a:solidFill>
                  <a:schemeClr val="tx1"/>
                </a:solidFill>
                <a:ea typeface="Calibri"/>
                <a:cs typeface="Times New Roman"/>
              </a:rPr>
              <a:t>c</a:t>
            </a:r>
            <a:r>
              <a:rPr lang="uk-UA" sz="1600" b="1" dirty="0">
                <a:solidFill>
                  <a:schemeClr val="tx1"/>
                </a:solidFill>
                <a:ea typeface="Calibri"/>
                <a:cs typeface="Times New Roman"/>
              </a:rPr>
              <a:t>) Оцінювання достатності та прийнятності отриманих доказів у контексті завдання та, якщо це потрібно за обставин завдання, прагнення отримати подальші докази.</a:t>
            </a:r>
            <a:endParaRPr lang="ru-RU" sz="1600" b="1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186404" y="3645024"/>
            <a:ext cx="8740412" cy="2808312"/>
          </a:xfrm>
          <a:prstGeom prst="rect">
            <a:avLst/>
          </a:prstGeom>
          <a:solidFill>
            <a:srgbClr val="CBFBDB"/>
          </a:solidFill>
          <a:ln w="28575">
            <a:solidFill>
              <a:srgbClr val="669900"/>
            </a:solidFill>
            <a:prstDash val="sysDash"/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600" b="1" dirty="0" err="1" smtClean="0">
                <a:solidFill>
                  <a:schemeClr val="tx1"/>
                </a:solidFill>
                <a:ea typeface="Calibri"/>
                <a:cs typeface="Times New Roman"/>
              </a:rPr>
              <a:t>ЗАВДАННЯ</a:t>
            </a:r>
            <a:r>
              <a:rPr lang="ru-RU" sz="1600" b="1" dirty="0" smtClean="0">
                <a:solidFill>
                  <a:schemeClr val="tx1"/>
                </a:solidFill>
                <a:ea typeface="Calibri"/>
                <a:cs typeface="Times New Roman"/>
              </a:rPr>
              <a:t> З </a:t>
            </a:r>
            <a:r>
              <a:rPr lang="ru-RU" sz="1600" b="1" dirty="0" err="1" smtClean="0">
                <a:solidFill>
                  <a:schemeClr val="tx1"/>
                </a:solidFill>
                <a:ea typeface="Calibri"/>
                <a:cs typeface="Times New Roman"/>
              </a:rPr>
              <a:t>НАДАННЯ</a:t>
            </a:r>
            <a:r>
              <a:rPr lang="ru-RU" sz="1600" b="1" dirty="0" smtClean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a typeface="Calibri"/>
                <a:cs typeface="Times New Roman"/>
              </a:rPr>
              <a:t>ОБМЕЖЕНОЇ</a:t>
            </a:r>
            <a:r>
              <a:rPr lang="ru-RU" sz="1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a typeface="Calibri"/>
                <a:cs typeface="Times New Roman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a typeface="Calibri"/>
                <a:cs typeface="Times New Roman"/>
              </a:rPr>
              <a:t>ВПЕВНЕНОСТІ</a:t>
            </a:r>
            <a:r>
              <a:rPr lang="ru-RU" sz="1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a typeface="Calibri"/>
                <a:cs typeface="Times New Roman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ea typeface="Calibri"/>
                <a:cs typeface="Times New Roman"/>
              </a:rPr>
              <a:t>включає</a:t>
            </a:r>
            <a:r>
              <a:rPr lang="ru-RU" sz="1600" b="1" dirty="0" smtClean="0">
                <a:solidFill>
                  <a:schemeClr val="tx1"/>
                </a:solidFill>
                <a:ea typeface="Calibri"/>
                <a:cs typeface="Times New Roman"/>
              </a:rPr>
              <a:t>: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600" b="1" dirty="0" smtClean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600" b="1" dirty="0">
                <a:solidFill>
                  <a:schemeClr val="tx1"/>
                </a:solidFill>
                <a:ea typeface="Calibri"/>
                <a:cs typeface="Times New Roman"/>
              </a:rPr>
              <a:t>(a) </a:t>
            </a:r>
            <a:r>
              <a:rPr lang="ru-RU" sz="1600" b="1" dirty="0" err="1">
                <a:solidFill>
                  <a:schemeClr val="tx1"/>
                </a:solidFill>
                <a:ea typeface="Calibri"/>
                <a:cs typeface="Times New Roman"/>
              </a:rPr>
              <a:t>ідентифікацію</a:t>
            </a:r>
            <a:r>
              <a:rPr lang="ru-RU" sz="1600" b="1" dirty="0">
                <a:solidFill>
                  <a:schemeClr val="tx1"/>
                </a:solidFill>
                <a:ea typeface="Calibri"/>
                <a:cs typeface="Times New Roman"/>
              </a:rPr>
              <a:t> областей, в </a:t>
            </a:r>
            <a:r>
              <a:rPr lang="ru-RU" sz="1600" b="1" dirty="0" err="1">
                <a:solidFill>
                  <a:schemeClr val="tx1"/>
                </a:solidFill>
                <a:ea typeface="Calibri"/>
                <a:cs typeface="Times New Roman"/>
              </a:rPr>
              <a:t>яких</a:t>
            </a:r>
            <a:r>
              <a:rPr lang="ru-RU" sz="1600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ea typeface="Calibri"/>
                <a:cs typeface="Times New Roman"/>
              </a:rPr>
              <a:t>можуть</a:t>
            </a:r>
            <a:r>
              <a:rPr lang="ru-RU" sz="1600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ea typeface="Calibri"/>
                <a:cs typeface="Times New Roman"/>
              </a:rPr>
              <a:t>існувати</a:t>
            </a:r>
            <a:r>
              <a:rPr lang="ru-RU" sz="1600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ea typeface="Calibri"/>
                <a:cs typeface="Times New Roman"/>
              </a:rPr>
              <a:t>суттєві</a:t>
            </a:r>
            <a:r>
              <a:rPr lang="ru-RU" sz="1600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ea typeface="Calibri"/>
                <a:cs typeface="Times New Roman"/>
              </a:rPr>
              <a:t>викривлення</a:t>
            </a:r>
            <a:r>
              <a:rPr lang="ru-RU" sz="1600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ea typeface="Calibri"/>
                <a:cs typeface="Times New Roman"/>
              </a:rPr>
              <a:t>інформації</a:t>
            </a:r>
            <a:r>
              <a:rPr lang="ru-RU" sz="1600" b="1" dirty="0">
                <a:solidFill>
                  <a:schemeClr val="tx1"/>
                </a:solidFill>
                <a:ea typeface="Calibri"/>
                <a:cs typeface="Times New Roman"/>
              </a:rPr>
              <a:t> з предмета </a:t>
            </a:r>
            <a:r>
              <a:rPr lang="ru-RU" sz="1600" b="1" dirty="0" err="1">
                <a:solidFill>
                  <a:schemeClr val="tx1"/>
                </a:solidFill>
                <a:ea typeface="Calibri"/>
                <a:cs typeface="Times New Roman"/>
              </a:rPr>
              <a:t>завдання</a:t>
            </a:r>
            <a:r>
              <a:rPr lang="ru-RU" sz="1600" b="1" dirty="0">
                <a:solidFill>
                  <a:schemeClr val="tx1"/>
                </a:solidFill>
                <a:ea typeface="Calibri"/>
                <a:cs typeface="Times New Roman"/>
              </a:rPr>
              <a:t> на </a:t>
            </a:r>
            <a:r>
              <a:rPr lang="ru-RU" sz="1600" b="1" dirty="0" err="1">
                <a:solidFill>
                  <a:schemeClr val="tx1"/>
                </a:solidFill>
                <a:ea typeface="Calibri"/>
                <a:cs typeface="Times New Roman"/>
              </a:rPr>
              <a:t>основі</a:t>
            </a:r>
            <a:r>
              <a:rPr lang="ru-RU" sz="1600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ea typeface="Calibri"/>
                <a:cs typeface="Times New Roman"/>
              </a:rPr>
              <a:t>розумін</a:t>
            </a:r>
            <a:r>
              <a:rPr lang="ru-RU" sz="1600" b="1" dirty="0">
                <a:solidFill>
                  <a:schemeClr val="tx1"/>
                </a:solidFill>
                <a:ea typeface="Calibri"/>
                <a:cs typeface="Times New Roman"/>
              </a:rPr>
              <a:t>- </a:t>
            </a:r>
            <a:r>
              <a:rPr lang="ru-RU" sz="1600" b="1" dirty="0" err="1">
                <a:solidFill>
                  <a:schemeClr val="tx1"/>
                </a:solidFill>
                <a:ea typeface="Calibri"/>
                <a:cs typeface="Times New Roman"/>
              </a:rPr>
              <a:t>ня</a:t>
            </a:r>
            <a:r>
              <a:rPr lang="ru-RU" sz="1600" b="1" dirty="0">
                <a:solidFill>
                  <a:schemeClr val="tx1"/>
                </a:solidFill>
                <a:ea typeface="Calibri"/>
                <a:cs typeface="Times New Roman"/>
              </a:rPr>
              <a:t> предмета </a:t>
            </a:r>
            <a:r>
              <a:rPr lang="ru-RU" sz="1600" b="1" dirty="0" err="1">
                <a:solidFill>
                  <a:schemeClr val="tx1"/>
                </a:solidFill>
                <a:ea typeface="Calibri"/>
                <a:cs typeface="Times New Roman"/>
              </a:rPr>
              <a:t>завдання</a:t>
            </a:r>
            <a:r>
              <a:rPr lang="ru-RU" sz="1600" b="1" dirty="0">
                <a:solidFill>
                  <a:schemeClr val="tx1"/>
                </a:solidFill>
                <a:ea typeface="Calibri"/>
                <a:cs typeface="Times New Roman"/>
              </a:rPr>
              <a:t> та </a:t>
            </a:r>
            <a:r>
              <a:rPr lang="ru-RU" sz="1600" b="1" dirty="0" err="1">
                <a:solidFill>
                  <a:schemeClr val="tx1"/>
                </a:solidFill>
                <a:ea typeface="Calibri"/>
                <a:cs typeface="Times New Roman"/>
              </a:rPr>
              <a:t>інших</a:t>
            </a:r>
            <a:r>
              <a:rPr lang="ru-RU" sz="1600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ea typeface="Calibri"/>
                <a:cs typeface="Times New Roman"/>
              </a:rPr>
              <a:t>обставин</a:t>
            </a:r>
            <a:r>
              <a:rPr lang="ru-RU" sz="1600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ea typeface="Calibri"/>
                <a:cs typeface="Times New Roman"/>
              </a:rPr>
              <a:t>завдання</a:t>
            </a:r>
            <a:r>
              <a:rPr lang="ru-RU" sz="1600" b="1" dirty="0">
                <a:solidFill>
                  <a:schemeClr val="tx1"/>
                </a:solidFill>
                <a:ea typeface="Calibri"/>
                <a:cs typeface="Times New Roman"/>
              </a:rPr>
              <a:t>; </a:t>
            </a:r>
            <a:endParaRPr lang="ru-RU" sz="1600" b="1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600" b="1" dirty="0" smtClean="0">
                <a:solidFill>
                  <a:schemeClr val="tx1"/>
                </a:solidFill>
                <a:ea typeface="Calibri"/>
                <a:cs typeface="Times New Roman"/>
              </a:rPr>
              <a:t>(</a:t>
            </a:r>
            <a:r>
              <a:rPr lang="ru-RU" sz="1600" b="1" dirty="0">
                <a:solidFill>
                  <a:schemeClr val="tx1"/>
                </a:solidFill>
                <a:ea typeface="Calibri"/>
                <a:cs typeface="Times New Roman"/>
              </a:rPr>
              <a:t>b) </a:t>
            </a:r>
            <a:r>
              <a:rPr lang="ru-RU" sz="1600" b="1" dirty="0" err="1">
                <a:solidFill>
                  <a:schemeClr val="tx1"/>
                </a:solidFill>
                <a:ea typeface="Calibri"/>
                <a:cs typeface="Times New Roman"/>
              </a:rPr>
              <a:t>розробку</a:t>
            </a:r>
            <a:r>
              <a:rPr lang="ru-RU" sz="1600" b="1" dirty="0">
                <a:solidFill>
                  <a:schemeClr val="tx1"/>
                </a:solidFill>
                <a:ea typeface="Calibri"/>
                <a:cs typeface="Times New Roman"/>
              </a:rPr>
              <a:t> й </a:t>
            </a:r>
            <a:r>
              <a:rPr lang="ru-RU" sz="1600" b="1" dirty="0" err="1">
                <a:solidFill>
                  <a:schemeClr val="tx1"/>
                </a:solidFill>
                <a:ea typeface="Calibri"/>
                <a:cs typeface="Times New Roman"/>
              </a:rPr>
              <a:t>виконання</a:t>
            </a:r>
            <a:r>
              <a:rPr lang="ru-RU" sz="1600" b="1" dirty="0">
                <a:solidFill>
                  <a:schemeClr val="tx1"/>
                </a:solidFill>
                <a:ea typeface="Calibri"/>
                <a:cs typeface="Times New Roman"/>
              </a:rPr>
              <a:t> процедур для </a:t>
            </a:r>
            <a:r>
              <a:rPr lang="ru-RU" sz="1600" b="1" dirty="0" err="1">
                <a:solidFill>
                  <a:schemeClr val="tx1"/>
                </a:solidFill>
                <a:ea typeface="Calibri"/>
                <a:cs typeface="Times New Roman"/>
              </a:rPr>
              <a:t>розгляду</a:t>
            </a:r>
            <a:r>
              <a:rPr lang="ru-RU" sz="1600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ea typeface="Calibri"/>
                <a:cs typeface="Times New Roman"/>
              </a:rPr>
              <a:t>цих</a:t>
            </a:r>
            <a:r>
              <a:rPr lang="ru-RU" sz="1600" b="1" dirty="0">
                <a:solidFill>
                  <a:schemeClr val="tx1"/>
                </a:solidFill>
                <a:ea typeface="Calibri"/>
                <a:cs typeface="Times New Roman"/>
              </a:rPr>
              <a:t> областей та </a:t>
            </a:r>
            <a:r>
              <a:rPr lang="ru-RU" sz="1600" b="1" dirty="0" err="1">
                <a:solidFill>
                  <a:schemeClr val="tx1"/>
                </a:solidFill>
                <a:ea typeface="Calibri"/>
                <a:cs typeface="Times New Roman"/>
              </a:rPr>
              <a:t>отримання</a:t>
            </a:r>
            <a:r>
              <a:rPr lang="ru-RU" sz="1600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ea typeface="Calibri"/>
                <a:cs typeface="Times New Roman"/>
              </a:rPr>
              <a:t>обмеженої</a:t>
            </a:r>
            <a:r>
              <a:rPr lang="ru-RU" sz="1600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ea typeface="Calibri"/>
                <a:cs typeface="Times New Roman"/>
              </a:rPr>
              <a:t>впевненості</a:t>
            </a:r>
            <a:r>
              <a:rPr lang="ru-RU" sz="1600" b="1" dirty="0">
                <a:solidFill>
                  <a:schemeClr val="tx1"/>
                </a:solidFill>
                <a:ea typeface="Calibri"/>
                <a:cs typeface="Times New Roman"/>
              </a:rPr>
              <a:t> на </a:t>
            </a:r>
            <a:r>
              <a:rPr lang="ru-RU" sz="1600" b="1" dirty="0" err="1">
                <a:solidFill>
                  <a:schemeClr val="tx1"/>
                </a:solidFill>
                <a:ea typeface="Calibri"/>
                <a:cs typeface="Times New Roman"/>
              </a:rPr>
              <a:t>підтримку</a:t>
            </a:r>
            <a:r>
              <a:rPr lang="ru-RU" sz="1600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ea typeface="Calibri"/>
                <a:cs typeface="Times New Roman"/>
              </a:rPr>
              <a:t>висновку</a:t>
            </a:r>
            <a:r>
              <a:rPr lang="ru-RU" sz="1600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ea typeface="Calibri"/>
                <a:cs typeface="Times New Roman"/>
              </a:rPr>
              <a:t>практикуючого</a:t>
            </a:r>
            <a:r>
              <a:rPr lang="ru-RU" sz="1600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ea typeface="Calibri"/>
                <a:cs typeface="Times New Roman"/>
              </a:rPr>
              <a:t>фахівця</a:t>
            </a:r>
            <a:r>
              <a:rPr lang="ru-RU" sz="1600" b="1" dirty="0">
                <a:solidFill>
                  <a:schemeClr val="tx1"/>
                </a:solidFill>
                <a:ea typeface="Calibri"/>
                <a:cs typeface="Times New Roman"/>
              </a:rPr>
              <a:t>; 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600" b="1" dirty="0" smtClean="0">
                <a:solidFill>
                  <a:schemeClr val="tx1"/>
                </a:solidFill>
                <a:ea typeface="Calibri"/>
                <a:cs typeface="Times New Roman"/>
              </a:rPr>
              <a:t>(c</a:t>
            </a:r>
            <a:r>
              <a:rPr lang="ru-RU" sz="1600" b="1" dirty="0">
                <a:solidFill>
                  <a:schemeClr val="tx1"/>
                </a:solidFill>
                <a:ea typeface="Calibri"/>
                <a:cs typeface="Times New Roman"/>
              </a:rPr>
              <a:t>) </a:t>
            </a:r>
            <a:r>
              <a:rPr lang="ru-RU" sz="1600" b="1" dirty="0" err="1" smtClean="0">
                <a:solidFill>
                  <a:schemeClr val="tx1"/>
                </a:solidFill>
                <a:ea typeface="Calibri"/>
                <a:cs typeface="Times New Roman"/>
              </a:rPr>
              <a:t>розробку</a:t>
            </a:r>
            <a:r>
              <a:rPr lang="ru-RU" sz="1600" b="1" dirty="0" smtClean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600" b="1" dirty="0">
                <a:solidFill>
                  <a:schemeClr val="tx1"/>
                </a:solidFill>
                <a:ea typeface="Calibri"/>
                <a:cs typeface="Times New Roman"/>
              </a:rPr>
              <a:t>та </a:t>
            </a:r>
            <a:r>
              <a:rPr lang="ru-RU" sz="1600" b="1" dirty="0" err="1">
                <a:solidFill>
                  <a:schemeClr val="tx1"/>
                </a:solidFill>
                <a:ea typeface="Calibri"/>
                <a:cs typeface="Times New Roman"/>
              </a:rPr>
              <a:t>виконання</a:t>
            </a:r>
            <a:r>
              <a:rPr lang="ru-RU" sz="1600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ea typeface="Calibri"/>
                <a:cs typeface="Times New Roman"/>
              </a:rPr>
              <a:t>додаткових</a:t>
            </a:r>
            <a:r>
              <a:rPr lang="ru-RU" sz="1600" b="1" dirty="0">
                <a:solidFill>
                  <a:schemeClr val="tx1"/>
                </a:solidFill>
                <a:ea typeface="Calibri"/>
                <a:cs typeface="Times New Roman"/>
              </a:rPr>
              <a:t> процедур для </a:t>
            </a:r>
            <a:r>
              <a:rPr lang="ru-RU" sz="1600" b="1" dirty="0" err="1">
                <a:solidFill>
                  <a:schemeClr val="tx1"/>
                </a:solidFill>
                <a:ea typeface="Calibri"/>
                <a:cs typeface="Times New Roman"/>
              </a:rPr>
              <a:t>отримання</a:t>
            </a:r>
            <a:r>
              <a:rPr lang="ru-RU" sz="1600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ea typeface="Calibri"/>
                <a:cs typeface="Times New Roman"/>
              </a:rPr>
              <a:t>подальших</a:t>
            </a:r>
            <a:r>
              <a:rPr lang="ru-RU" sz="1600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ea typeface="Calibri"/>
                <a:cs typeface="Times New Roman"/>
              </a:rPr>
              <a:t>доказів</a:t>
            </a:r>
            <a:r>
              <a:rPr lang="ru-RU" sz="1600" b="1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ea typeface="Calibri"/>
                <a:cs typeface="Times New Roman"/>
              </a:rPr>
              <a:t>(у </a:t>
            </a:r>
            <a:r>
              <a:rPr lang="ru-RU" sz="1600" b="1" dirty="0" err="1" smtClean="0">
                <a:solidFill>
                  <a:schemeClr val="tx1"/>
                </a:solidFill>
                <a:ea typeface="Calibri"/>
                <a:cs typeface="Times New Roman"/>
              </a:rPr>
              <a:t>разі</a:t>
            </a:r>
            <a:r>
              <a:rPr lang="ru-RU" sz="1600" b="1" dirty="0" smtClean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ea typeface="Calibri"/>
                <a:cs typeface="Times New Roman"/>
              </a:rPr>
              <a:t>якщо</a:t>
            </a:r>
            <a:r>
              <a:rPr lang="ru-RU" sz="1600" b="1" dirty="0">
                <a:solidFill>
                  <a:srgbClr val="000000"/>
                </a:solidFill>
                <a:ea typeface="Calibri"/>
                <a:cs typeface="Times New Roman"/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ea typeface="Calibri"/>
                <a:cs typeface="Times New Roman"/>
              </a:rPr>
              <a:t>аудитору </a:t>
            </a:r>
            <a:r>
              <a:rPr lang="ru-RU" sz="1600" b="1" dirty="0" err="1" smtClean="0">
                <a:solidFill>
                  <a:srgbClr val="000000"/>
                </a:solidFill>
                <a:ea typeface="Calibri"/>
                <a:cs typeface="Times New Roman"/>
              </a:rPr>
              <a:t>стає</a:t>
            </a:r>
            <a:r>
              <a:rPr lang="ru-RU" sz="1600" b="1" dirty="0" smtClean="0">
                <a:solidFill>
                  <a:srgbClr val="000000"/>
                </a:solidFill>
                <a:ea typeface="Calibri"/>
                <a:cs typeface="Times New Roman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ea typeface="Calibri"/>
                <a:cs typeface="Times New Roman"/>
              </a:rPr>
              <a:t>відомо</a:t>
            </a:r>
            <a:r>
              <a:rPr lang="ru-RU" sz="1600" b="1" dirty="0">
                <a:solidFill>
                  <a:srgbClr val="000000"/>
                </a:solidFill>
                <a:ea typeface="Calibri"/>
                <a:cs typeface="Times New Roman"/>
              </a:rPr>
              <a:t> про </a:t>
            </a:r>
            <a:r>
              <a:rPr lang="ru-RU" sz="1600" b="1" dirty="0" err="1">
                <a:solidFill>
                  <a:srgbClr val="000000"/>
                </a:solidFill>
                <a:ea typeface="Calibri"/>
                <a:cs typeface="Times New Roman"/>
              </a:rPr>
              <a:t>питання</a:t>
            </a:r>
            <a:r>
              <a:rPr lang="ru-RU" sz="1600" b="1" dirty="0">
                <a:solidFill>
                  <a:srgbClr val="000000"/>
                </a:solidFill>
                <a:ea typeface="Calibri"/>
                <a:cs typeface="Times New Roman"/>
              </a:rPr>
              <a:t>, </a:t>
            </a:r>
            <a:r>
              <a:rPr lang="ru-RU" sz="1600" b="1" dirty="0" err="1">
                <a:solidFill>
                  <a:srgbClr val="000000"/>
                </a:solidFill>
                <a:ea typeface="Calibri"/>
                <a:cs typeface="Times New Roman"/>
              </a:rPr>
              <a:t>які</a:t>
            </a:r>
            <a:r>
              <a:rPr lang="ru-RU" sz="1600" b="1" dirty="0">
                <a:solidFill>
                  <a:srgbClr val="000000"/>
                </a:solidFill>
                <a:ea typeface="Calibri"/>
                <a:cs typeface="Times New Roman"/>
              </a:rPr>
              <a:t> б </a:t>
            </a:r>
            <a:r>
              <a:rPr lang="ru-RU" sz="1600" b="1" dirty="0" err="1">
                <a:solidFill>
                  <a:srgbClr val="000000"/>
                </a:solidFill>
                <a:ea typeface="Calibri"/>
                <a:cs typeface="Times New Roman"/>
              </a:rPr>
              <a:t>змусили</a:t>
            </a:r>
            <a:r>
              <a:rPr lang="ru-RU" sz="1600" b="1" dirty="0">
                <a:solidFill>
                  <a:srgbClr val="000000"/>
                </a:solidFill>
                <a:ea typeface="Calibri"/>
                <a:cs typeface="Times New Roman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ea typeface="Calibri"/>
                <a:cs typeface="Times New Roman"/>
              </a:rPr>
              <a:t>його</a:t>
            </a:r>
            <a:r>
              <a:rPr lang="ru-RU" sz="1600" b="1" dirty="0">
                <a:solidFill>
                  <a:srgbClr val="000000"/>
                </a:solidFill>
                <a:ea typeface="Calibri"/>
                <a:cs typeface="Times New Roman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ea typeface="Calibri"/>
                <a:cs typeface="Times New Roman"/>
              </a:rPr>
              <a:t>вважати</a:t>
            </a:r>
            <a:r>
              <a:rPr lang="ru-RU" sz="1600" b="1" dirty="0">
                <a:solidFill>
                  <a:srgbClr val="000000"/>
                </a:solidFill>
                <a:ea typeface="Calibri"/>
                <a:cs typeface="Times New Roman"/>
              </a:rPr>
              <a:t>, </a:t>
            </a:r>
            <a:r>
              <a:rPr lang="ru-RU" sz="1600" b="1" dirty="0" err="1">
                <a:solidFill>
                  <a:srgbClr val="000000"/>
                </a:solidFill>
                <a:ea typeface="Calibri"/>
                <a:cs typeface="Times New Roman"/>
              </a:rPr>
              <a:t>що</a:t>
            </a:r>
            <a:r>
              <a:rPr lang="ru-RU" sz="1600" b="1" dirty="0">
                <a:solidFill>
                  <a:srgbClr val="000000"/>
                </a:solidFill>
                <a:ea typeface="Calibri"/>
                <a:cs typeface="Times New Roman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ea typeface="Calibri"/>
                <a:cs typeface="Times New Roman"/>
              </a:rPr>
              <a:t>інформацію</a:t>
            </a:r>
            <a:r>
              <a:rPr lang="ru-RU" sz="1600" b="1" dirty="0">
                <a:solidFill>
                  <a:srgbClr val="000000"/>
                </a:solidFill>
                <a:ea typeface="Calibri"/>
                <a:cs typeface="Times New Roman"/>
              </a:rPr>
              <a:t> з предмета </a:t>
            </a:r>
            <a:r>
              <a:rPr lang="ru-RU" sz="1600" b="1" dirty="0" err="1">
                <a:solidFill>
                  <a:srgbClr val="000000"/>
                </a:solidFill>
                <a:ea typeface="Calibri"/>
                <a:cs typeface="Times New Roman"/>
              </a:rPr>
              <a:t>завдання</a:t>
            </a:r>
            <a:r>
              <a:rPr lang="ru-RU" sz="1600" b="1" dirty="0">
                <a:solidFill>
                  <a:srgbClr val="000000"/>
                </a:solidFill>
                <a:ea typeface="Calibri"/>
                <a:cs typeface="Times New Roman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ea typeface="Calibri"/>
                <a:cs typeface="Times New Roman"/>
              </a:rPr>
              <a:t>може</a:t>
            </a:r>
            <a:r>
              <a:rPr lang="ru-RU" sz="1600" b="1" dirty="0">
                <a:solidFill>
                  <a:srgbClr val="000000"/>
                </a:solidFill>
                <a:ea typeface="Calibri"/>
                <a:cs typeface="Times New Roman"/>
              </a:rPr>
              <a:t> бути </a:t>
            </a:r>
            <a:r>
              <a:rPr lang="ru-RU" sz="1600" b="1" dirty="0" err="1">
                <a:solidFill>
                  <a:srgbClr val="000000"/>
                </a:solidFill>
                <a:ea typeface="Calibri"/>
                <a:cs typeface="Times New Roman"/>
              </a:rPr>
              <a:t>суттєво</a:t>
            </a:r>
            <a:r>
              <a:rPr lang="ru-RU" sz="1600" b="1" dirty="0">
                <a:solidFill>
                  <a:srgbClr val="000000"/>
                </a:solidFill>
                <a:ea typeface="Calibri"/>
                <a:cs typeface="Times New Roman"/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  <a:ea typeface="Calibri"/>
                <a:cs typeface="Times New Roman"/>
              </a:rPr>
              <a:t>викривлено</a:t>
            </a:r>
            <a:r>
              <a:rPr lang="ru-RU" sz="1600" b="1" dirty="0">
                <a:solidFill>
                  <a:srgbClr val="000000"/>
                </a:solidFill>
                <a:ea typeface="Calibri"/>
                <a:cs typeface="Times New Roman"/>
              </a:rPr>
              <a:t>)</a:t>
            </a:r>
            <a:endParaRPr lang="ru-RU" sz="1600" b="1" dirty="0">
              <a:solidFill>
                <a:schemeClr val="tx1"/>
              </a:solidFill>
              <a:ea typeface="Calibri"/>
              <a:cs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416" y="1052736"/>
            <a:ext cx="931400" cy="50405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235" y="3645024"/>
            <a:ext cx="93345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138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720080"/>
          </a:xfrm>
          <a:gradFill flip="none" rotWithShape="1">
            <a:gsLst>
              <a:gs pos="0">
                <a:srgbClr val="DDEBCF"/>
              </a:gs>
              <a:gs pos="33000">
                <a:srgbClr val="9CB86E"/>
              </a:gs>
              <a:gs pos="100000">
                <a:srgbClr val="156B13"/>
              </a:gs>
            </a:gsLst>
            <a:lin ang="2700000" scaled="1"/>
            <a:tileRect/>
          </a:gra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/>
          </a:bodyPr>
          <a:lstStyle/>
          <a:p>
            <a:pPr lvl="0" algn="ctr">
              <a:spcBef>
                <a:spcPts val="0"/>
              </a:spcBef>
              <a:buClr>
                <a:srgbClr val="72A0FF"/>
              </a:buClr>
            </a:pPr>
            <a:r>
              <a:rPr lang="ru-RU" sz="3200" b="1" dirty="0" err="1">
                <a:solidFill>
                  <a:srgbClr val="000000"/>
                </a:solidFill>
                <a:latin typeface="Times New Roman"/>
                <a:ea typeface="Times New Roman"/>
                <a:cs typeface="+mn-cs"/>
              </a:rPr>
              <a:t>Письмовий</a:t>
            </a:r>
            <a:r>
              <a:rPr lang="ru-RU" sz="3200" b="1" dirty="0">
                <a:solidFill>
                  <a:srgbClr val="000000"/>
                </a:solidFill>
                <a:latin typeface="Times New Roman"/>
                <a:ea typeface="Times New Roman"/>
                <a:cs typeface="+mn-cs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Times New Roman"/>
                <a:ea typeface="Times New Roman"/>
                <a:cs typeface="+mn-cs"/>
              </a:rPr>
              <a:t>звіт</a:t>
            </a:r>
            <a:r>
              <a:rPr lang="ru-RU" sz="3200" b="1" dirty="0">
                <a:solidFill>
                  <a:srgbClr val="000000"/>
                </a:solidFill>
                <a:latin typeface="Times New Roman"/>
                <a:ea typeface="Times New Roman"/>
                <a:cs typeface="+mn-cs"/>
              </a:rPr>
              <a:t> з </a:t>
            </a:r>
            <a:r>
              <a:rPr lang="ru-RU" sz="3200" b="1" dirty="0" err="1">
                <a:solidFill>
                  <a:srgbClr val="000000"/>
                </a:solidFill>
                <a:latin typeface="Times New Roman"/>
                <a:ea typeface="Times New Roman"/>
                <a:cs typeface="+mn-cs"/>
              </a:rPr>
              <a:t>надання</a:t>
            </a:r>
            <a:r>
              <a:rPr lang="ru-RU" sz="3200" b="1" dirty="0">
                <a:solidFill>
                  <a:srgbClr val="000000"/>
                </a:solidFill>
                <a:latin typeface="Times New Roman"/>
                <a:ea typeface="Times New Roman"/>
                <a:cs typeface="+mn-cs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Times New Roman"/>
                <a:ea typeface="Times New Roman"/>
                <a:cs typeface="+mn-cs"/>
              </a:rPr>
              <a:t>впевненості</a:t>
            </a:r>
            <a:endParaRPr lang="ru-RU" sz="3200" b="1" dirty="0">
              <a:solidFill>
                <a:srgbClr val="C1C1C1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3059832" y="1124744"/>
            <a:ext cx="1512168" cy="61389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rgbClr val="669900"/>
            </a:solidFill>
            <a:prstDash val="sysDash"/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indent="0">
              <a:buClr>
                <a:srgbClr val="72A0FF"/>
              </a:buClr>
              <a:buNone/>
            </a:pPr>
            <a:r>
              <a:rPr lang="uk-UA" sz="1600" b="1" dirty="0" smtClean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ВИСНОВОК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ea typeface="Times New Roman"/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2070849" y="1124744"/>
            <a:ext cx="700598" cy="468052"/>
          </a:xfrm>
          <a:prstGeom prst="chevron">
            <a:avLst/>
          </a:prstGeom>
          <a:gradFill flip="none" rotWithShape="1">
            <a:gsLst>
              <a:gs pos="0">
                <a:srgbClr val="669900">
                  <a:shade val="30000"/>
                  <a:satMod val="115000"/>
                </a:srgbClr>
              </a:gs>
              <a:gs pos="50000">
                <a:srgbClr val="669900">
                  <a:shade val="67500"/>
                  <a:satMod val="115000"/>
                </a:srgbClr>
              </a:gs>
              <a:gs pos="100000">
                <a:srgbClr val="669900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24744"/>
            <a:ext cx="1663588" cy="802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220511"/>
            <a:ext cx="817563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83" y="1052736"/>
            <a:ext cx="154305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235962"/>
            <a:ext cx="7493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2627784" y="1988840"/>
            <a:ext cx="2376264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tx1"/>
                </a:solidFill>
                <a:ea typeface="Calibri"/>
              </a:rPr>
              <a:t>Стандарти</a:t>
            </a:r>
            <a:r>
              <a:rPr lang="ru-RU" b="1" dirty="0">
                <a:solidFill>
                  <a:schemeClr val="tx1"/>
                </a:solidFill>
                <a:ea typeface="Calibri"/>
              </a:rPr>
              <a:t> з </a:t>
            </a:r>
            <a:r>
              <a:rPr lang="ru-RU" b="1" dirty="0" err="1">
                <a:solidFill>
                  <a:schemeClr val="tx1"/>
                </a:solidFill>
                <a:ea typeface="Calibri"/>
              </a:rPr>
              <a:t>надання</a:t>
            </a:r>
            <a:r>
              <a:rPr lang="ru-RU" b="1" dirty="0">
                <a:solidFill>
                  <a:schemeClr val="tx1"/>
                </a:solidFill>
                <a:ea typeface="Calibri"/>
              </a:rPr>
              <a:t> </a:t>
            </a:r>
            <a:r>
              <a:rPr lang="ru-RU" b="1" dirty="0" err="1">
                <a:solidFill>
                  <a:schemeClr val="tx1"/>
                </a:solidFill>
                <a:ea typeface="Calibri"/>
              </a:rPr>
              <a:t>впевненості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102" y="2420888"/>
            <a:ext cx="7493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6156176" y="2276872"/>
            <a:ext cx="2088232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Елементи звіту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Стрелка углом вверх 6"/>
          <p:cNvSpPr/>
          <p:nvPr/>
        </p:nvSpPr>
        <p:spPr>
          <a:xfrm>
            <a:off x="7200292" y="1702923"/>
            <a:ext cx="850392" cy="73152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3429000"/>
            <a:ext cx="8568952" cy="648072"/>
          </a:xfrm>
          <a:prstGeom prst="rect">
            <a:avLst/>
          </a:prstGeom>
          <a:solidFill>
            <a:srgbClr val="CBFB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70C0"/>
                </a:solidFill>
                <a:ea typeface="Calibri"/>
              </a:rPr>
              <a:t>ФОРМИ ВИСНОВКУ ПРАКТИКУЮЧОГО ФАХІВЦЯ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72083" y="4365104"/>
            <a:ext cx="3003773" cy="194421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b="1" dirty="0" smtClean="0">
                <a:solidFill>
                  <a:schemeClr val="tx1"/>
                </a:solidFill>
                <a:ea typeface="Calibri"/>
              </a:rPr>
              <a:t> </a:t>
            </a:r>
          </a:p>
          <a:p>
            <a:pPr algn="just"/>
            <a:endParaRPr lang="uk-UA" b="1" dirty="0" smtClean="0">
              <a:solidFill>
                <a:schemeClr val="tx1"/>
              </a:solidFill>
              <a:ea typeface="Calibri"/>
            </a:endParaRPr>
          </a:p>
          <a:p>
            <a:pPr algn="just"/>
            <a:r>
              <a:rPr lang="uk-UA" sz="1600" b="1" dirty="0" smtClean="0">
                <a:solidFill>
                  <a:schemeClr val="tx1"/>
                </a:solidFill>
                <a:ea typeface="Calibri"/>
              </a:rPr>
              <a:t>ЗАВДАННІ З НАДАННЯ </a:t>
            </a:r>
          </a:p>
          <a:p>
            <a:pPr algn="just"/>
            <a:endParaRPr lang="uk-UA" b="1" dirty="0" smtClean="0">
              <a:solidFill>
                <a:schemeClr val="tx1"/>
              </a:solidFill>
              <a:ea typeface="Calibri"/>
            </a:endParaRPr>
          </a:p>
          <a:p>
            <a:pPr algn="just"/>
            <a:r>
              <a:rPr lang="uk-UA" b="1" dirty="0" smtClean="0">
                <a:solidFill>
                  <a:schemeClr val="tx1"/>
                </a:solidFill>
                <a:ea typeface="Calibri"/>
              </a:rPr>
              <a:t>обґрунтованої впевненості</a:t>
            </a:r>
          </a:p>
          <a:p>
            <a:pPr lvl="0" algn="just"/>
            <a:endParaRPr lang="uk-UA" b="1" dirty="0" smtClean="0">
              <a:solidFill>
                <a:schemeClr val="tx1"/>
              </a:solidFill>
              <a:ea typeface="Calibri"/>
            </a:endParaRPr>
          </a:p>
          <a:p>
            <a:pPr lvl="0" algn="just"/>
            <a:r>
              <a:rPr lang="uk-UA" b="1" dirty="0" smtClean="0">
                <a:solidFill>
                  <a:schemeClr val="tx1"/>
                </a:solidFill>
                <a:ea typeface="Calibri"/>
              </a:rPr>
              <a:t> </a:t>
            </a:r>
            <a:r>
              <a:rPr lang="uk-UA" b="1" dirty="0" smtClean="0">
                <a:solidFill>
                  <a:srgbClr val="000000"/>
                </a:solidFill>
                <a:ea typeface="Calibri"/>
              </a:rPr>
              <a:t>обмеженої </a:t>
            </a:r>
          </a:p>
          <a:p>
            <a:pPr lvl="0" algn="just"/>
            <a:r>
              <a:rPr lang="uk-UA" b="1" dirty="0" smtClean="0">
                <a:solidFill>
                  <a:srgbClr val="000000"/>
                </a:solidFill>
                <a:ea typeface="Calibri"/>
              </a:rPr>
              <a:t>впевненості </a:t>
            </a:r>
            <a:endParaRPr lang="ru-RU" b="1" dirty="0">
              <a:solidFill>
                <a:srgbClr val="000000"/>
              </a:solidFill>
            </a:endParaRPr>
          </a:p>
          <a:p>
            <a:pPr algn="just"/>
            <a:endParaRPr lang="uk-UA" b="1" dirty="0" smtClean="0">
              <a:solidFill>
                <a:schemeClr val="tx1"/>
              </a:solidFill>
              <a:ea typeface="Calibri"/>
            </a:endParaRPr>
          </a:p>
          <a:p>
            <a:pPr algn="just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56038" y="4365104"/>
            <a:ext cx="4636442" cy="2031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just"/>
            <a:r>
              <a:rPr lang="uk-UA" sz="1400" b="1" dirty="0" smtClean="0">
                <a:solidFill>
                  <a:srgbClr val="000000"/>
                </a:solidFill>
                <a:ea typeface="Calibri"/>
              </a:rPr>
              <a:t>позитивна форма - </a:t>
            </a:r>
            <a:r>
              <a:rPr lang="uk-UA" sz="1400" b="1" dirty="0">
                <a:solidFill>
                  <a:srgbClr val="000000"/>
                </a:solidFill>
                <a:ea typeface="Calibri"/>
              </a:rPr>
              <a:t>передає думки практикуючого фахівця щодо результатів вимірювання чи оцінювання предмета </a:t>
            </a:r>
            <a:r>
              <a:rPr lang="uk-UA" sz="1400" b="1" dirty="0" smtClean="0">
                <a:solidFill>
                  <a:srgbClr val="000000"/>
                </a:solidFill>
                <a:ea typeface="Calibri"/>
              </a:rPr>
              <a:t>завдання;</a:t>
            </a:r>
          </a:p>
          <a:p>
            <a:pPr lvl="0" algn="just"/>
            <a:endParaRPr lang="uk-UA" sz="1400" b="1" dirty="0" smtClean="0">
              <a:solidFill>
                <a:srgbClr val="000000"/>
              </a:solidFill>
              <a:ea typeface="Calibri"/>
            </a:endParaRPr>
          </a:p>
          <a:p>
            <a:pPr lvl="0" algn="just"/>
            <a:endParaRPr lang="uk-UA" sz="1400" b="1" dirty="0" smtClean="0">
              <a:solidFill>
                <a:srgbClr val="000000"/>
              </a:solidFill>
              <a:ea typeface="Calibri"/>
            </a:endParaRPr>
          </a:p>
          <a:p>
            <a:pPr lvl="0" algn="just"/>
            <a:r>
              <a:rPr lang="uk-UA" sz="1400" b="1" dirty="0" smtClean="0">
                <a:solidFill>
                  <a:srgbClr val="000000"/>
                </a:solidFill>
                <a:ea typeface="Calibri"/>
              </a:rPr>
              <a:t>формі</a:t>
            </a:r>
            <a:r>
              <a:rPr lang="uk-UA" sz="1400" b="1" dirty="0">
                <a:solidFill>
                  <a:srgbClr val="000000"/>
                </a:solidFill>
                <a:ea typeface="Calibri"/>
              </a:rPr>
              <a:t>, яка передає, чи не привернуло під час виконання завдання його увагу щось, що б змусило його вважати, що інформацію з предмета завдання суттєво </a:t>
            </a:r>
            <a:r>
              <a:rPr lang="uk-UA" sz="1400" b="1" dirty="0" smtClean="0">
                <a:solidFill>
                  <a:srgbClr val="000000"/>
                </a:solidFill>
                <a:ea typeface="Calibri"/>
              </a:rPr>
              <a:t>викривлено</a:t>
            </a:r>
            <a:endParaRPr lang="ru-RU" sz="1400" b="1" dirty="0">
              <a:solidFill>
                <a:srgbClr val="000000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3433837" y="4797152"/>
            <a:ext cx="54813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3441233" y="5661248"/>
            <a:ext cx="54813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4827984"/>
            <a:ext cx="375220" cy="621780"/>
          </a:xfrm>
          <a:prstGeom prst="rect">
            <a:avLst/>
          </a:prstGeom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844824"/>
            <a:ext cx="792087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118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856984" cy="720080"/>
          </a:xfrm>
          <a:gradFill flip="none" rotWithShape="1">
            <a:gsLst>
              <a:gs pos="0">
                <a:srgbClr val="DDEBCF"/>
              </a:gs>
              <a:gs pos="33000">
                <a:srgbClr val="9CB86E"/>
              </a:gs>
              <a:gs pos="100000">
                <a:srgbClr val="156B13"/>
              </a:gs>
            </a:gsLst>
            <a:lin ang="2700000" scaled="1"/>
            <a:tileRect/>
          </a:gra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err="1">
                <a:latin typeface="Times New Roman"/>
                <a:ea typeface="Calibri"/>
                <a:cs typeface="Times New Roman"/>
              </a:rPr>
              <a:t>Документація</a:t>
            </a:r>
            <a:endParaRPr lang="ru-RU" sz="18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186404" y="1052736"/>
            <a:ext cx="8740412" cy="1584176"/>
          </a:xfrm>
          <a:prstGeom prst="rect">
            <a:avLst/>
          </a:prstGeom>
          <a:gradFill flip="none" rotWithShape="1">
            <a:gsLst>
              <a:gs pos="0">
                <a:srgbClr val="669900">
                  <a:tint val="66000"/>
                  <a:satMod val="160000"/>
                </a:srgbClr>
              </a:gs>
              <a:gs pos="50000">
                <a:srgbClr val="669900">
                  <a:tint val="44500"/>
                  <a:satMod val="160000"/>
                </a:srgbClr>
              </a:gs>
              <a:gs pos="100000">
                <a:srgbClr val="669900">
                  <a:tint val="23500"/>
                  <a:satMod val="160000"/>
                </a:srgbClr>
              </a:gs>
            </a:gsLst>
            <a:lin ang="8100000" scaled="1"/>
            <a:tileRect/>
          </a:gradFill>
          <a:ln w="28575">
            <a:solidFill>
              <a:srgbClr val="669900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uk-UA" sz="1600" b="1" dirty="0">
                <a:solidFill>
                  <a:schemeClr val="tx1"/>
                </a:solidFill>
                <a:ea typeface="Calibri"/>
                <a:cs typeface="Times New Roman"/>
              </a:rPr>
              <a:t>Практикуючий фахівець повинен своєчасно підготувати документацію із завдання, яка б містила записи, на основі яких було підготовлено звіт із завдання, та які були б достатніми і прийнятними для того, щоб досвідчений практикуючий фахівець, який не мав жодного попереднього стосунку до завдання, міг зрозуміти: </a:t>
            </a:r>
            <a:endParaRPr lang="ru-RU" sz="1200" b="1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323528" y="3284984"/>
            <a:ext cx="2448272" cy="2808312"/>
          </a:xfrm>
          <a:prstGeom prst="flowChartAlternateProcess">
            <a:avLst/>
          </a:prstGeom>
          <a:solidFill>
            <a:srgbClr val="99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solidFill>
                  <a:schemeClr val="tx1"/>
                </a:solidFill>
                <a:ea typeface="Calibri"/>
                <a:cs typeface="Times New Roman"/>
              </a:rPr>
              <a:t>Характер, час та обсяг процедур, виконаних для дотримання вимог відповідних Стандартів з надання впевненості і застосовних вимог законодавчих та нормативних </a:t>
            </a:r>
            <a:r>
              <a:rPr lang="uk-UA" sz="1600" b="1" dirty="0" smtClean="0">
                <a:solidFill>
                  <a:schemeClr val="tx1"/>
                </a:solidFill>
                <a:ea typeface="Calibri"/>
                <a:cs typeface="Times New Roman"/>
              </a:rPr>
              <a:t>актів. </a:t>
            </a:r>
            <a:endParaRPr lang="ru-RU" sz="1600" b="1" dirty="0">
              <a:solidFill>
                <a:schemeClr val="tx1"/>
              </a:solidFill>
              <a:ea typeface="Calibri"/>
              <a:cs typeface="Times New Roman"/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3419872" y="3284984"/>
            <a:ext cx="1656184" cy="2808312"/>
          </a:xfrm>
          <a:prstGeom prst="flowChartAlternateProcess">
            <a:avLst/>
          </a:prstGeom>
          <a:solidFill>
            <a:srgbClr val="99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solidFill>
                  <a:schemeClr val="tx1"/>
                </a:solidFill>
                <a:ea typeface="Calibri"/>
                <a:cs typeface="Times New Roman"/>
              </a:rPr>
              <a:t>Результати виконаних процедур та отримані </a:t>
            </a:r>
            <a:r>
              <a:rPr lang="uk-UA" sz="1600" b="1" dirty="0" smtClean="0">
                <a:solidFill>
                  <a:schemeClr val="tx1"/>
                </a:solidFill>
                <a:ea typeface="Calibri"/>
                <a:cs typeface="Times New Roman"/>
              </a:rPr>
              <a:t>докази.</a:t>
            </a:r>
            <a:endParaRPr lang="ru-RU" sz="1600" b="1" dirty="0">
              <a:solidFill>
                <a:schemeClr val="tx1"/>
              </a:solidFill>
              <a:ea typeface="Calibri"/>
              <a:cs typeface="Times New Roman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5940152" y="3284984"/>
            <a:ext cx="2880320" cy="2808312"/>
          </a:xfrm>
          <a:prstGeom prst="flowChartAlternateProcess">
            <a:avLst/>
          </a:prstGeom>
          <a:solidFill>
            <a:srgbClr val="99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solidFill>
                  <a:schemeClr val="tx1"/>
                </a:solidFill>
                <a:ea typeface="Calibri"/>
                <a:cs typeface="Times New Roman"/>
              </a:rPr>
              <a:t>Важливі питання, </a:t>
            </a:r>
            <a:endParaRPr lang="uk-UA" sz="1600" b="1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ctr"/>
            <a:r>
              <a:rPr lang="uk-UA" sz="1600" b="1" dirty="0" smtClean="0">
                <a:solidFill>
                  <a:schemeClr val="tx1"/>
                </a:solidFill>
                <a:ea typeface="Calibri"/>
                <a:cs typeface="Times New Roman"/>
              </a:rPr>
              <a:t>що </a:t>
            </a:r>
            <a:r>
              <a:rPr lang="uk-UA" sz="1600" b="1" dirty="0">
                <a:solidFill>
                  <a:schemeClr val="tx1"/>
                </a:solidFill>
                <a:ea typeface="Calibri"/>
                <a:cs typeface="Times New Roman"/>
              </a:rPr>
              <a:t>виникли під час виконання завдання, висновки, досягнуті стосовно них, </a:t>
            </a:r>
            <a:endParaRPr lang="uk-UA" sz="1600" b="1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ctr"/>
            <a:r>
              <a:rPr lang="uk-UA" sz="1600" b="1" dirty="0" smtClean="0">
                <a:solidFill>
                  <a:schemeClr val="tx1"/>
                </a:solidFill>
                <a:ea typeface="Calibri"/>
                <a:cs typeface="Times New Roman"/>
              </a:rPr>
              <a:t>та </a:t>
            </a:r>
            <a:r>
              <a:rPr lang="uk-UA" sz="1600" b="1" dirty="0">
                <a:solidFill>
                  <a:schemeClr val="tx1"/>
                </a:solidFill>
                <a:ea typeface="Calibri"/>
                <a:cs typeface="Times New Roman"/>
              </a:rPr>
              <a:t>важливі професійні судження, зроблені під час досягнення цих висновків.</a:t>
            </a:r>
            <a:endParaRPr lang="ru-RU" sz="1600" b="1" dirty="0">
              <a:solidFill>
                <a:schemeClr val="tx1"/>
              </a:solidFill>
              <a:ea typeface="Calibri"/>
              <a:cs typeface="Times New Roman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719" y="2635325"/>
            <a:ext cx="952500" cy="952500"/>
          </a:xfrm>
          <a:prstGeom prst="rect">
            <a:avLst/>
          </a:prstGeom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2636912"/>
            <a:ext cx="95091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890" y="2636912"/>
            <a:ext cx="95091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721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720080"/>
          </a:xfrm>
          <a:gradFill flip="none" rotWithShape="1">
            <a:gsLst>
              <a:gs pos="0">
                <a:srgbClr val="DDEBCF"/>
              </a:gs>
              <a:gs pos="33000">
                <a:srgbClr val="9CB86E"/>
              </a:gs>
              <a:gs pos="100000">
                <a:srgbClr val="156B13"/>
              </a:gs>
            </a:gsLst>
            <a:lin ang="2700000" scaled="1"/>
            <a:tileRect/>
          </a:gra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/>
          </a:bodyPr>
          <a:lstStyle/>
          <a:p>
            <a:pPr algn="ctr"/>
            <a:r>
              <a:rPr lang="ru-RU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Огляд</a:t>
            </a:r>
            <a:r>
              <a:rPr lang="ru-RU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 контролю </a:t>
            </a:r>
            <a:r>
              <a:rPr lang="ru-RU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якості</a:t>
            </a:r>
            <a:r>
              <a:rPr lang="ru-RU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завдання</a:t>
            </a:r>
            <a:endParaRPr lang="ru-RU" sz="3600" b="1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971600" y="3265014"/>
            <a:ext cx="7731264" cy="86409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rgbClr val="669900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72A0FF"/>
              </a:buClr>
              <a:buNone/>
            </a:pPr>
            <a:r>
              <a:rPr lang="ru-RU" sz="2200" spc="-20" dirty="0" err="1">
                <a:solidFill>
                  <a:schemeClr val="tx1"/>
                </a:solidFill>
                <a:ea typeface="Times New Roman"/>
              </a:rPr>
              <a:t>ідентифікацію</a:t>
            </a:r>
            <a:r>
              <a:rPr lang="ru-RU" sz="2200" spc="-150" dirty="0">
                <a:solidFill>
                  <a:schemeClr val="tx1"/>
                </a:solidFill>
                <a:ea typeface="Times New Roman"/>
              </a:rPr>
              <a:t> </a:t>
            </a:r>
            <a:r>
              <a:rPr lang="ru-RU" sz="2200" spc="-20" dirty="0" err="1">
                <a:solidFill>
                  <a:schemeClr val="tx1"/>
                </a:solidFill>
                <a:ea typeface="Times New Roman"/>
              </a:rPr>
              <a:t>незвичайних</a:t>
            </a:r>
            <a:r>
              <a:rPr lang="ru-RU" sz="2200" spc="-145" dirty="0">
                <a:solidFill>
                  <a:schemeClr val="tx1"/>
                </a:solidFill>
                <a:ea typeface="Times New Roman"/>
              </a:rPr>
              <a:t> </a:t>
            </a:r>
            <a:r>
              <a:rPr lang="ru-RU" sz="2200" spc="-20" dirty="0" err="1">
                <a:solidFill>
                  <a:schemeClr val="tx1"/>
                </a:solidFill>
                <a:ea typeface="Times New Roman"/>
              </a:rPr>
              <a:t>обставин</a:t>
            </a:r>
            <a:r>
              <a:rPr lang="ru-RU" sz="2200" spc="-150" dirty="0">
                <a:solidFill>
                  <a:schemeClr val="tx1"/>
                </a:solidFill>
                <a:ea typeface="Times New Roman"/>
              </a:rPr>
              <a:t> </a:t>
            </a:r>
            <a:r>
              <a:rPr lang="ru-RU" sz="2200" spc="-15" dirty="0" err="1">
                <a:solidFill>
                  <a:schemeClr val="tx1"/>
                </a:solidFill>
                <a:ea typeface="Times New Roman"/>
              </a:rPr>
              <a:t>чи</a:t>
            </a:r>
            <a:r>
              <a:rPr lang="ru-RU" sz="2200" spc="-145" dirty="0">
                <a:solidFill>
                  <a:schemeClr val="tx1"/>
                </a:solidFill>
                <a:ea typeface="Times New Roman"/>
              </a:rPr>
              <a:t> </a:t>
            </a:r>
            <a:r>
              <a:rPr lang="ru-RU" sz="2200" spc="-15" dirty="0" err="1">
                <a:solidFill>
                  <a:schemeClr val="tx1"/>
                </a:solidFill>
                <a:ea typeface="Times New Roman"/>
              </a:rPr>
              <a:t>ризиків</a:t>
            </a:r>
            <a:r>
              <a:rPr lang="ru-RU" sz="2200" spc="-150" dirty="0">
                <a:solidFill>
                  <a:schemeClr val="tx1"/>
                </a:solidFill>
                <a:ea typeface="Times New Roman"/>
              </a:rPr>
              <a:t> </a:t>
            </a:r>
            <a:r>
              <a:rPr lang="ru-RU" sz="2200" spc="-15" dirty="0" err="1">
                <a:solidFill>
                  <a:schemeClr val="tx1"/>
                </a:solidFill>
                <a:ea typeface="Times New Roman"/>
              </a:rPr>
              <a:t>завдання</a:t>
            </a:r>
            <a:r>
              <a:rPr lang="ru-RU" sz="2200" spc="-145" dirty="0">
                <a:solidFill>
                  <a:schemeClr val="tx1"/>
                </a:solidFill>
                <a:ea typeface="Times New Roman"/>
              </a:rPr>
              <a:t> </a:t>
            </a:r>
            <a:r>
              <a:rPr lang="ru-RU" sz="2200" spc="-15" dirty="0" err="1">
                <a:solidFill>
                  <a:schemeClr val="tx1"/>
                </a:solidFill>
                <a:ea typeface="Times New Roman"/>
              </a:rPr>
              <a:t>або</a:t>
            </a:r>
            <a:r>
              <a:rPr lang="ru-RU" sz="2200" spc="-145" dirty="0">
                <a:solidFill>
                  <a:schemeClr val="tx1"/>
                </a:solidFill>
                <a:ea typeface="Times New Roman"/>
              </a:rPr>
              <a:t> </a:t>
            </a:r>
            <a:r>
              <a:rPr lang="ru-RU" sz="2200" spc="-15" dirty="0" err="1">
                <a:solidFill>
                  <a:schemeClr val="tx1"/>
                </a:solidFill>
                <a:ea typeface="Times New Roman"/>
              </a:rPr>
              <a:t>класу</a:t>
            </a:r>
            <a:r>
              <a:rPr lang="ru-RU" sz="2200" spc="155" dirty="0">
                <a:solidFill>
                  <a:schemeClr val="tx1"/>
                </a:solidFill>
                <a:ea typeface="Times New Roman"/>
              </a:rPr>
              <a:t> </a:t>
            </a:r>
            <a:r>
              <a:rPr lang="ru-RU" sz="2200" dirty="0" err="1">
                <a:solidFill>
                  <a:schemeClr val="tx1"/>
                </a:solidFill>
                <a:ea typeface="Times New Roman"/>
              </a:rPr>
              <a:t>завдань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971600" y="4257092"/>
            <a:ext cx="7743790" cy="86409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rgbClr val="669900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72A0FF"/>
              </a:buClr>
              <a:buNone/>
            </a:pPr>
            <a:r>
              <a:rPr lang="ru-RU" sz="2200" dirty="0" err="1">
                <a:solidFill>
                  <a:schemeClr val="tx1"/>
                </a:solidFill>
              </a:rPr>
              <a:t>чи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вимагають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законодавчі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або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нормативні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акти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проведення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огляду</a:t>
            </a:r>
            <a:r>
              <a:rPr lang="ru-RU" sz="2200" dirty="0">
                <a:solidFill>
                  <a:schemeClr val="tx1"/>
                </a:solidFill>
              </a:rPr>
              <a:t> контролю </a:t>
            </a:r>
            <a:r>
              <a:rPr lang="ru-RU" sz="2200" dirty="0" err="1">
                <a:solidFill>
                  <a:schemeClr val="tx1"/>
                </a:solidFill>
              </a:rPr>
              <a:t>якості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завдання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883588" y="1052736"/>
            <a:ext cx="7416824" cy="9001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72A0FF"/>
              </a:buClr>
              <a:buNone/>
            </a:pPr>
            <a:r>
              <a:rPr lang="ru-RU" sz="2800" dirty="0" err="1">
                <a:solidFill>
                  <a:srgbClr val="000000"/>
                </a:solidFill>
                <a:ea typeface="Times New Roman"/>
              </a:rPr>
              <a:t>Критерії</a:t>
            </a:r>
            <a:r>
              <a:rPr lang="ru-RU" sz="28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800" dirty="0" err="1">
                <a:solidFill>
                  <a:srgbClr val="000000"/>
                </a:solidFill>
                <a:ea typeface="Times New Roman"/>
              </a:rPr>
              <a:t>визначення</a:t>
            </a:r>
            <a:r>
              <a:rPr lang="ru-RU" sz="2800" dirty="0">
                <a:solidFill>
                  <a:srgbClr val="000000"/>
                </a:solidFill>
                <a:ea typeface="Times New Roman"/>
              </a:rPr>
              <a:t>, </a:t>
            </a:r>
            <a:r>
              <a:rPr lang="ru-RU" sz="2800" dirty="0" err="1">
                <a:solidFill>
                  <a:srgbClr val="000000"/>
                </a:solidFill>
                <a:ea typeface="Times New Roman"/>
              </a:rPr>
              <a:t>які</a:t>
            </a:r>
            <a:r>
              <a:rPr lang="ru-RU" sz="28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ea typeface="Times New Roman"/>
              </a:rPr>
              <a:t>завдання</a:t>
            </a:r>
            <a:r>
              <a:rPr lang="ru-RU" sz="28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800" dirty="0" err="1">
                <a:solidFill>
                  <a:srgbClr val="000000"/>
                </a:solidFill>
                <a:ea typeface="Times New Roman"/>
              </a:rPr>
              <a:t>слід</a:t>
            </a:r>
            <a:r>
              <a:rPr lang="ru-RU" sz="28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800" dirty="0" err="1">
                <a:solidFill>
                  <a:srgbClr val="000000"/>
                </a:solidFill>
                <a:ea typeface="Times New Roman"/>
              </a:rPr>
              <a:t>перевірити</a:t>
            </a:r>
            <a:r>
              <a:rPr lang="ru-RU" sz="2800" dirty="0">
                <a:solidFill>
                  <a:srgbClr val="000000"/>
                </a:solidFill>
                <a:ea typeface="Times New Roman"/>
              </a:rPr>
              <a:t> на контроль </a:t>
            </a:r>
            <a:r>
              <a:rPr lang="ru-RU" sz="2800" dirty="0" err="1">
                <a:solidFill>
                  <a:srgbClr val="000000"/>
                </a:solidFill>
                <a:ea typeface="Times New Roman"/>
              </a:rPr>
              <a:t>якості</a:t>
            </a:r>
            <a:r>
              <a:rPr lang="ru-RU" sz="28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ea typeface="Times New Roman"/>
              </a:rPr>
              <a:t>виконання</a:t>
            </a:r>
            <a:r>
              <a:rPr lang="ru-RU" sz="2800" dirty="0" smtClean="0">
                <a:solidFill>
                  <a:srgbClr val="000000"/>
                </a:solidFill>
                <a:ea typeface="Times New Roman"/>
              </a:rPr>
              <a:t>:</a:t>
            </a:r>
            <a:endParaRPr lang="ru-RU" sz="2800" dirty="0">
              <a:solidFill>
                <a:srgbClr val="C1C1C1"/>
              </a:solidFill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971600" y="2278038"/>
            <a:ext cx="7731264" cy="86008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rgbClr val="669900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Clr>
                <a:srgbClr val="72A0FF"/>
              </a:buClr>
              <a:buNone/>
            </a:pPr>
            <a:r>
              <a:rPr lang="ru-RU" sz="2200" dirty="0">
                <a:solidFill>
                  <a:schemeClr val="tx1"/>
                </a:solidFill>
                <a:ea typeface="Times New Roman"/>
              </a:rPr>
              <a:t>характер</a:t>
            </a:r>
            <a:r>
              <a:rPr lang="ru-RU" sz="2200" spc="-85" dirty="0">
                <a:solidFill>
                  <a:schemeClr val="tx1"/>
                </a:solidFill>
                <a:ea typeface="Times New Roman"/>
              </a:rPr>
              <a:t> </a:t>
            </a:r>
            <a:r>
              <a:rPr lang="ru-RU" sz="2200" dirty="0" err="1">
                <a:solidFill>
                  <a:schemeClr val="tx1"/>
                </a:solidFill>
                <a:ea typeface="Times New Roman"/>
              </a:rPr>
              <a:t>завдання</a:t>
            </a:r>
            <a:r>
              <a:rPr lang="ru-RU" sz="2200" dirty="0">
                <a:solidFill>
                  <a:schemeClr val="tx1"/>
                </a:solidFill>
                <a:ea typeface="Times New Roman"/>
              </a:rPr>
              <a:t>,</a:t>
            </a:r>
            <a:r>
              <a:rPr lang="ru-RU" sz="2200" spc="-85" dirty="0">
                <a:solidFill>
                  <a:schemeClr val="tx1"/>
                </a:solidFill>
                <a:ea typeface="Times New Roman"/>
              </a:rPr>
              <a:t> </a:t>
            </a:r>
            <a:r>
              <a:rPr lang="ru-RU" sz="2200" dirty="0" err="1">
                <a:solidFill>
                  <a:schemeClr val="tx1"/>
                </a:solidFill>
                <a:ea typeface="Times New Roman"/>
              </a:rPr>
              <a:t>включаючи</a:t>
            </a:r>
            <a:r>
              <a:rPr lang="ru-RU" sz="2200" spc="-80" dirty="0">
                <a:solidFill>
                  <a:schemeClr val="tx1"/>
                </a:solidFill>
                <a:ea typeface="Times New Roman"/>
              </a:rPr>
              <a:t> </a:t>
            </a:r>
            <a:r>
              <a:rPr lang="ru-RU" sz="2200" dirty="0" err="1">
                <a:solidFill>
                  <a:schemeClr val="tx1"/>
                </a:solidFill>
                <a:ea typeface="Times New Roman"/>
              </a:rPr>
              <a:t>ступінь</a:t>
            </a:r>
            <a:r>
              <a:rPr lang="ru-RU" sz="2200" spc="-85" dirty="0">
                <a:solidFill>
                  <a:schemeClr val="tx1"/>
                </a:solidFill>
                <a:ea typeface="Times New Roman"/>
              </a:rPr>
              <a:t> </a:t>
            </a:r>
            <a:r>
              <a:rPr lang="ru-RU" sz="2200" dirty="0" err="1">
                <a:solidFill>
                  <a:schemeClr val="tx1"/>
                </a:solidFill>
                <a:ea typeface="Times New Roman"/>
              </a:rPr>
              <a:t>інтересу</a:t>
            </a:r>
            <a:r>
              <a:rPr lang="ru-RU" sz="2200" spc="-85" dirty="0">
                <a:solidFill>
                  <a:schemeClr val="tx1"/>
                </a:solidFill>
                <a:ea typeface="Times New Roman"/>
              </a:rPr>
              <a:t> </a:t>
            </a:r>
            <a:r>
              <a:rPr lang="ru-RU" sz="2200" dirty="0" err="1">
                <a:solidFill>
                  <a:schemeClr val="tx1"/>
                </a:solidFill>
                <a:ea typeface="Times New Roman"/>
              </a:rPr>
              <a:t>суспільства</a:t>
            </a:r>
            <a:endParaRPr lang="ru-RU" sz="2200" dirty="0">
              <a:solidFill>
                <a:schemeClr val="tx1"/>
              </a:solidFill>
              <a:ea typeface="Times New Roman"/>
            </a:endParaRPr>
          </a:p>
        </p:txBody>
      </p:sp>
      <p:sp>
        <p:nvSpPr>
          <p:cNvPr id="17" name="Нашивка 16"/>
          <p:cNvSpPr/>
          <p:nvPr/>
        </p:nvSpPr>
        <p:spPr>
          <a:xfrm>
            <a:off x="116134" y="2528058"/>
            <a:ext cx="648072" cy="360040"/>
          </a:xfrm>
          <a:prstGeom prst="chevron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1335078" y="5445224"/>
            <a:ext cx="7380312" cy="106979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Clr>
                <a:srgbClr val="72A0FF"/>
              </a:buClr>
              <a:buNone/>
            </a:pPr>
            <a:r>
              <a:rPr lang="ru-RU" sz="2000" dirty="0" err="1">
                <a:solidFill>
                  <a:srgbClr val="000000"/>
                </a:solidFill>
                <a:ea typeface="Times New Roman"/>
              </a:rPr>
              <a:t>Звіт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/>
              </a:rPr>
              <a:t>із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/>
              </a:rPr>
              <a:t>завдання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 не </a:t>
            </a:r>
            <a:r>
              <a:rPr lang="ru-RU" sz="2000" dirty="0" err="1">
                <a:solidFill>
                  <a:srgbClr val="000000"/>
                </a:solidFill>
                <a:ea typeface="Times New Roman"/>
              </a:rPr>
              <a:t>датується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 до </a:t>
            </a:r>
            <a:r>
              <a:rPr lang="ru-RU" sz="2000" dirty="0" err="1">
                <a:solidFill>
                  <a:srgbClr val="000000"/>
                </a:solidFill>
                <a:ea typeface="Times New Roman"/>
              </a:rPr>
              <a:t>завершення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/>
              </a:rPr>
              <a:t>огляду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 контролю </a:t>
            </a:r>
            <a:r>
              <a:rPr lang="ru-RU" sz="2000" dirty="0" err="1">
                <a:solidFill>
                  <a:srgbClr val="000000"/>
                </a:solidFill>
                <a:ea typeface="Times New Roman"/>
              </a:rPr>
              <a:t>якості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/>
              </a:rPr>
              <a:t>завдання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. При </a:t>
            </a:r>
            <a:r>
              <a:rPr lang="ru-RU" sz="2000" dirty="0" err="1">
                <a:solidFill>
                  <a:srgbClr val="000000"/>
                </a:solidFill>
                <a:ea typeface="Times New Roman"/>
              </a:rPr>
              <a:t>цьому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/>
              </a:rPr>
              <a:t>оформлення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/>
              </a:rPr>
              <a:t>документації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 з </a:t>
            </a:r>
            <a:r>
              <a:rPr lang="ru-RU" sz="2000" dirty="0" err="1">
                <a:solidFill>
                  <a:srgbClr val="000000"/>
                </a:solidFill>
                <a:ea typeface="Times New Roman"/>
              </a:rPr>
              <a:t>огляду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 контролю </a:t>
            </a:r>
            <a:r>
              <a:rPr lang="ru-RU" sz="2000" dirty="0" err="1">
                <a:solidFill>
                  <a:srgbClr val="000000"/>
                </a:solidFill>
                <a:ea typeface="Times New Roman"/>
              </a:rPr>
              <a:t>якості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/>
              </a:rPr>
              <a:t>завдання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/>
              </a:rPr>
              <a:t>може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 бути </a:t>
            </a:r>
            <a:r>
              <a:rPr lang="ru-RU" sz="2000" dirty="0" err="1">
                <a:solidFill>
                  <a:srgbClr val="000000"/>
                </a:solidFill>
                <a:ea typeface="Times New Roman"/>
              </a:rPr>
              <a:t>закінченим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/>
              </a:rPr>
              <a:t>після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/>
              </a:rPr>
              <a:t>дати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ea typeface="Times New Roman"/>
              </a:rPr>
              <a:t>звіту</a:t>
            </a:r>
            <a:r>
              <a:rPr lang="ru-RU" sz="2000" dirty="0">
                <a:solidFill>
                  <a:srgbClr val="000000"/>
                </a:solidFill>
                <a:ea typeface="Times New Roman"/>
              </a:rPr>
              <a:t>.</a:t>
            </a:r>
            <a:endParaRPr lang="ru-RU" sz="2000" dirty="0">
              <a:solidFill>
                <a:srgbClr val="C1C1C1"/>
              </a:solidFill>
            </a:endParaRPr>
          </a:p>
        </p:txBody>
      </p:sp>
      <p:sp>
        <p:nvSpPr>
          <p:cNvPr id="14" name="Нашивка 13"/>
          <p:cNvSpPr/>
          <p:nvPr/>
        </p:nvSpPr>
        <p:spPr>
          <a:xfrm>
            <a:off x="116134" y="3517042"/>
            <a:ext cx="648072" cy="360040"/>
          </a:xfrm>
          <a:prstGeom prst="chevron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sp>
        <p:nvSpPr>
          <p:cNvPr id="15" name="Нашивка 14"/>
          <p:cNvSpPr/>
          <p:nvPr/>
        </p:nvSpPr>
        <p:spPr>
          <a:xfrm>
            <a:off x="116134" y="4509120"/>
            <a:ext cx="648072" cy="360040"/>
          </a:xfrm>
          <a:prstGeom prst="chevron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58077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1368152"/>
          </a:xfrm>
          <a:gradFill flip="none" rotWithShape="1">
            <a:gsLst>
              <a:gs pos="0">
                <a:srgbClr val="DDEBCF"/>
              </a:gs>
              <a:gs pos="33000">
                <a:srgbClr val="9CB86E"/>
              </a:gs>
              <a:gs pos="100000">
                <a:srgbClr val="156B13"/>
              </a:gs>
            </a:gsLst>
            <a:lin ang="2700000" scaled="1"/>
            <a:tileRect/>
          </a:gra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/>
          </a:bodyPr>
          <a:lstStyle/>
          <a:p>
            <a:pPr algn="ctr"/>
            <a:r>
              <a:rPr lang="uk-UA" sz="2600" b="1" dirty="0">
                <a:solidFill>
                  <a:srgbClr val="000000"/>
                </a:solidFill>
                <a:latin typeface="Times New Roman"/>
                <a:ea typeface="Times New Roman"/>
              </a:rPr>
              <a:t>Контроль якості для фірм, що виконують аудити та огляди фінансової звітності, а також інші завдання з надання впевненості і супутні послуги (МСКЯ 1)</a:t>
            </a:r>
            <a:endParaRPr lang="ru-RU" sz="2600" b="1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3333540" y="1700808"/>
            <a:ext cx="5656596" cy="273630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72A0FF"/>
              </a:buClr>
              <a:buNone/>
            </a:pPr>
            <a:r>
              <a:rPr lang="ru-RU" sz="2600" dirty="0">
                <a:solidFill>
                  <a:srgbClr val="000000"/>
                </a:solidFill>
                <a:ea typeface="Times New Roman"/>
              </a:rPr>
              <a:t>МСКЯ 1 </a:t>
            </a:r>
            <a:r>
              <a:rPr lang="ru-RU" sz="2600" dirty="0" err="1">
                <a:solidFill>
                  <a:srgbClr val="000000"/>
                </a:solidFill>
                <a:ea typeface="Times New Roman"/>
              </a:rPr>
              <a:t>застосовується</a:t>
            </a:r>
            <a:r>
              <a:rPr lang="ru-RU" sz="2600" dirty="0">
                <a:solidFill>
                  <a:srgbClr val="000000"/>
                </a:solidFill>
                <a:ea typeface="Times New Roman"/>
              </a:rPr>
              <a:t> в </a:t>
            </a:r>
            <a:r>
              <a:rPr lang="ru-RU" sz="2600" dirty="0" err="1">
                <a:solidFill>
                  <a:srgbClr val="000000"/>
                </a:solidFill>
                <a:ea typeface="Times New Roman"/>
              </a:rPr>
              <a:t>усіх</a:t>
            </a:r>
            <a:r>
              <a:rPr lang="ru-RU" sz="26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600" dirty="0" err="1">
                <a:solidFill>
                  <a:srgbClr val="000000"/>
                </a:solidFill>
                <a:ea typeface="Times New Roman"/>
              </a:rPr>
              <a:t>фірмах</a:t>
            </a:r>
            <a:r>
              <a:rPr lang="ru-RU" sz="26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600" dirty="0" err="1">
                <a:solidFill>
                  <a:srgbClr val="000000"/>
                </a:solidFill>
                <a:ea typeface="Times New Roman"/>
              </a:rPr>
              <a:t>професійних</a:t>
            </a:r>
            <a:r>
              <a:rPr lang="ru-RU" sz="26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600" dirty="0" err="1">
                <a:solidFill>
                  <a:srgbClr val="000000"/>
                </a:solidFill>
                <a:ea typeface="Times New Roman"/>
              </a:rPr>
              <a:t>бухгалтерів</a:t>
            </a:r>
            <a:r>
              <a:rPr lang="ru-RU" sz="2600" dirty="0">
                <a:solidFill>
                  <a:srgbClr val="000000"/>
                </a:solidFill>
                <a:ea typeface="Times New Roman"/>
              </a:rPr>
              <a:t>, </a:t>
            </a:r>
            <a:r>
              <a:rPr lang="ru-RU" sz="2600" dirty="0" err="1">
                <a:solidFill>
                  <a:srgbClr val="000000"/>
                </a:solidFill>
                <a:ea typeface="Times New Roman"/>
              </a:rPr>
              <a:t>які</a:t>
            </a:r>
            <a:r>
              <a:rPr lang="ru-RU" sz="26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600" dirty="0" err="1">
                <a:solidFill>
                  <a:srgbClr val="000000"/>
                </a:solidFill>
                <a:ea typeface="Times New Roman"/>
              </a:rPr>
              <a:t>виконують</a:t>
            </a:r>
            <a:r>
              <a:rPr lang="ru-RU" sz="26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600" dirty="0" err="1">
                <a:solidFill>
                  <a:srgbClr val="000000"/>
                </a:solidFill>
                <a:ea typeface="Times New Roman"/>
              </a:rPr>
              <a:t>аудити</a:t>
            </a:r>
            <a:r>
              <a:rPr lang="ru-RU" sz="2600" dirty="0">
                <a:solidFill>
                  <a:srgbClr val="000000"/>
                </a:solidFill>
                <a:ea typeface="Times New Roman"/>
              </a:rPr>
              <a:t> та огляди </a:t>
            </a:r>
            <a:r>
              <a:rPr lang="ru-RU" sz="2600" dirty="0" err="1">
                <a:solidFill>
                  <a:srgbClr val="000000"/>
                </a:solidFill>
                <a:ea typeface="Times New Roman"/>
              </a:rPr>
              <a:t>фінансової</a:t>
            </a:r>
            <a:r>
              <a:rPr lang="ru-RU" sz="26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600" dirty="0" err="1">
                <a:solidFill>
                  <a:srgbClr val="000000"/>
                </a:solidFill>
                <a:ea typeface="Times New Roman"/>
              </a:rPr>
              <a:t>звітності</a:t>
            </a:r>
            <a:r>
              <a:rPr lang="ru-RU" sz="2600" dirty="0">
                <a:solidFill>
                  <a:srgbClr val="000000"/>
                </a:solidFill>
                <a:ea typeface="Times New Roman"/>
              </a:rPr>
              <a:t>, а </a:t>
            </a:r>
            <a:r>
              <a:rPr lang="ru-RU" sz="2600" dirty="0" err="1">
                <a:solidFill>
                  <a:srgbClr val="000000"/>
                </a:solidFill>
                <a:ea typeface="Times New Roman"/>
              </a:rPr>
              <a:t>також</a:t>
            </a:r>
            <a:r>
              <a:rPr lang="ru-RU" sz="26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600" dirty="0" err="1">
                <a:solidFill>
                  <a:srgbClr val="000000"/>
                </a:solidFill>
                <a:ea typeface="Times New Roman"/>
              </a:rPr>
              <a:t>інші</a:t>
            </a:r>
            <a:r>
              <a:rPr lang="ru-RU" sz="26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600" dirty="0" err="1">
                <a:solidFill>
                  <a:srgbClr val="000000"/>
                </a:solidFill>
                <a:ea typeface="Times New Roman"/>
              </a:rPr>
              <a:t>завдання</a:t>
            </a:r>
            <a:r>
              <a:rPr lang="ru-RU" sz="2600" dirty="0">
                <a:solidFill>
                  <a:srgbClr val="000000"/>
                </a:solidFill>
                <a:ea typeface="Times New Roman"/>
              </a:rPr>
              <a:t> з </a:t>
            </a:r>
            <a:r>
              <a:rPr lang="ru-RU" sz="2600" dirty="0" err="1">
                <a:solidFill>
                  <a:srgbClr val="000000"/>
                </a:solidFill>
                <a:ea typeface="Times New Roman"/>
              </a:rPr>
              <a:t>надання</a:t>
            </a:r>
            <a:r>
              <a:rPr lang="ru-RU" sz="26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600" dirty="0" err="1">
                <a:solidFill>
                  <a:srgbClr val="000000"/>
                </a:solidFill>
                <a:ea typeface="Times New Roman"/>
              </a:rPr>
              <a:t>впевненості</a:t>
            </a:r>
            <a:r>
              <a:rPr lang="ru-RU" sz="2600" dirty="0">
                <a:solidFill>
                  <a:srgbClr val="000000"/>
                </a:solidFill>
                <a:ea typeface="Times New Roman"/>
              </a:rPr>
              <a:t>, і </a:t>
            </a:r>
            <a:r>
              <a:rPr lang="ru-RU" sz="2600" dirty="0" err="1">
                <a:solidFill>
                  <a:srgbClr val="000000"/>
                </a:solidFill>
                <a:ea typeface="Times New Roman"/>
              </a:rPr>
              <a:t>надають</a:t>
            </a:r>
            <a:r>
              <a:rPr lang="ru-RU" sz="26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600" dirty="0" err="1">
                <a:solidFill>
                  <a:srgbClr val="000000"/>
                </a:solidFill>
                <a:ea typeface="Times New Roman"/>
              </a:rPr>
              <a:t>супутні</a:t>
            </a:r>
            <a:r>
              <a:rPr lang="ru-RU" sz="26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600" dirty="0" err="1">
                <a:solidFill>
                  <a:srgbClr val="000000"/>
                </a:solidFill>
                <a:ea typeface="Times New Roman"/>
              </a:rPr>
              <a:t>послуги</a:t>
            </a:r>
            <a:r>
              <a:rPr lang="ru-RU" sz="2600" dirty="0">
                <a:solidFill>
                  <a:srgbClr val="000000"/>
                </a:solidFill>
                <a:ea typeface="Times New Roman"/>
              </a:rPr>
              <a:t>.</a:t>
            </a:r>
            <a:endParaRPr lang="ru-RU" sz="2600" dirty="0">
              <a:solidFill>
                <a:srgbClr val="C1C1C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4653136"/>
            <a:ext cx="8680932" cy="136815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solidFill>
              <a:srgbClr val="6699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solidFill>
                  <a:srgbClr val="000000"/>
                </a:solidFill>
                <a:ea typeface="Times New Roman"/>
              </a:rPr>
              <a:t>У МСКЯ 1 викладено мету фірми при дотриманні МСКЯ та вимоги, що дадуть змогу фірмі досягти зазначеної мети. Крім того, стандарт містить відповідні рекомендації у формі матеріалів для застосування та інших пояснювальних матеріалів.</a:t>
            </a:r>
            <a:endParaRPr lang="ru-RU" sz="2000" dirty="0">
              <a:solidFill>
                <a:srgbClr val="000000"/>
              </a:solidFill>
            </a:endParaRPr>
          </a:p>
        </p:txBody>
      </p:sp>
      <p:pic>
        <p:nvPicPr>
          <p:cNvPr id="11266" name="Picture 2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mcy;&amp;scy;&amp;kcy;&amp;yacy; 1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2231600" cy="181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2150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659572" y="188640"/>
            <a:ext cx="7872868" cy="1944216"/>
          </a:xfrm>
          <a:prstGeom prst="rect">
            <a:avLst/>
          </a:prstGeom>
          <a:gradFill flip="none" rotWithShape="1">
            <a:gsLst>
              <a:gs pos="0">
                <a:srgbClr val="669900">
                  <a:tint val="66000"/>
                  <a:satMod val="160000"/>
                </a:srgbClr>
              </a:gs>
              <a:gs pos="50000">
                <a:srgbClr val="669900">
                  <a:tint val="44500"/>
                  <a:satMod val="160000"/>
                </a:srgbClr>
              </a:gs>
              <a:gs pos="100000">
                <a:srgbClr val="66990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rgbClr val="669900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72A0FF"/>
              </a:buClr>
              <a:buNone/>
            </a:pPr>
            <a:r>
              <a:rPr lang="ru-RU" b="1" dirty="0" err="1">
                <a:solidFill>
                  <a:srgbClr val="000000"/>
                </a:solidFill>
                <a:ea typeface="Times New Roman"/>
              </a:rPr>
              <a:t>Аудиторська</a:t>
            </a:r>
            <a:r>
              <a:rPr lang="ru-RU" b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b="1" dirty="0" err="1">
                <a:solidFill>
                  <a:srgbClr val="000000"/>
                </a:solidFill>
                <a:ea typeface="Times New Roman"/>
              </a:rPr>
              <a:t>фірма</a:t>
            </a:r>
            <a:r>
              <a:rPr lang="ru-RU" b="1" dirty="0">
                <a:solidFill>
                  <a:srgbClr val="000000"/>
                </a:solidFill>
                <a:ea typeface="Times New Roman"/>
              </a:rPr>
              <a:t> (аудитор) повинна </a:t>
            </a:r>
            <a:r>
              <a:rPr lang="ru-RU" b="1" dirty="0" err="1">
                <a:solidFill>
                  <a:srgbClr val="000000"/>
                </a:solidFill>
                <a:ea typeface="Times New Roman"/>
              </a:rPr>
              <a:t>встановити</a:t>
            </a:r>
            <a:r>
              <a:rPr lang="ru-RU" b="1" dirty="0">
                <a:solidFill>
                  <a:srgbClr val="000000"/>
                </a:solidFill>
                <a:ea typeface="Times New Roman"/>
              </a:rPr>
              <a:t> та </a:t>
            </a:r>
            <a:r>
              <a:rPr lang="ru-RU" b="1" dirty="0" err="1">
                <a:solidFill>
                  <a:srgbClr val="000000"/>
                </a:solidFill>
                <a:ea typeface="Times New Roman"/>
              </a:rPr>
              <a:t>підтримувати</a:t>
            </a:r>
            <a:r>
              <a:rPr lang="ru-RU" b="1" dirty="0">
                <a:solidFill>
                  <a:srgbClr val="000000"/>
                </a:solidFill>
                <a:ea typeface="Times New Roman"/>
              </a:rPr>
              <a:t> систему контролю </a:t>
            </a:r>
            <a:r>
              <a:rPr lang="ru-RU" b="1" dirty="0" err="1">
                <a:solidFill>
                  <a:srgbClr val="000000"/>
                </a:solidFill>
                <a:ea typeface="Times New Roman"/>
              </a:rPr>
              <a:t>якості</a:t>
            </a:r>
            <a:r>
              <a:rPr lang="ru-RU" b="1" dirty="0">
                <a:solidFill>
                  <a:srgbClr val="000000"/>
                </a:solidFill>
                <a:ea typeface="Times New Roman"/>
              </a:rPr>
              <a:t>, яка б включала </a:t>
            </a:r>
            <a:r>
              <a:rPr lang="ru-RU" b="1" dirty="0" err="1">
                <a:solidFill>
                  <a:srgbClr val="000000"/>
                </a:solidFill>
                <a:ea typeface="Times New Roman"/>
              </a:rPr>
              <a:t>політики</a:t>
            </a:r>
            <a:r>
              <a:rPr lang="ru-RU" b="1" dirty="0">
                <a:solidFill>
                  <a:srgbClr val="000000"/>
                </a:solidFill>
                <a:ea typeface="Times New Roman"/>
              </a:rPr>
              <a:t> і </a:t>
            </a:r>
            <a:r>
              <a:rPr lang="ru-RU" b="1" dirty="0" err="1">
                <a:solidFill>
                  <a:srgbClr val="000000"/>
                </a:solidFill>
                <a:ea typeface="Times New Roman"/>
              </a:rPr>
              <a:t>процедури</a:t>
            </a:r>
            <a:r>
              <a:rPr lang="ru-RU" b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b="1" dirty="0" err="1">
                <a:solidFill>
                  <a:srgbClr val="000000"/>
                </a:solidFill>
                <a:ea typeface="Times New Roman"/>
              </a:rPr>
              <a:t>стосовно</a:t>
            </a:r>
            <a:r>
              <a:rPr lang="ru-RU" b="1" dirty="0">
                <a:solidFill>
                  <a:srgbClr val="000000"/>
                </a:solidFill>
                <a:ea typeface="Times New Roman"/>
              </a:rPr>
              <a:t> кожного з </a:t>
            </a:r>
            <a:r>
              <a:rPr lang="ru-RU" b="1" dirty="0" err="1">
                <a:solidFill>
                  <a:srgbClr val="000000"/>
                </a:solidFill>
                <a:ea typeface="Times New Roman"/>
              </a:rPr>
              <a:t>наведених</a:t>
            </a:r>
            <a:r>
              <a:rPr lang="ru-RU" b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b="1" dirty="0" err="1">
                <a:solidFill>
                  <a:srgbClr val="000000"/>
                </a:solidFill>
                <a:ea typeface="Times New Roman"/>
              </a:rPr>
              <a:t>нижче</a:t>
            </a:r>
            <a:r>
              <a:rPr lang="ru-RU" b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b="1" dirty="0" err="1">
                <a:solidFill>
                  <a:srgbClr val="000000"/>
                </a:solidFill>
                <a:ea typeface="Times New Roman"/>
              </a:rPr>
              <a:t>елементів</a:t>
            </a:r>
            <a:r>
              <a:rPr lang="ru-RU" dirty="0">
                <a:solidFill>
                  <a:srgbClr val="000000"/>
                </a:solidFill>
                <a:ea typeface="Times New Roman"/>
              </a:rPr>
              <a:t>:</a:t>
            </a:r>
            <a:endParaRPr lang="ru-RU" dirty="0">
              <a:solidFill>
                <a:srgbClr val="C1C1C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59632" y="2420888"/>
            <a:ext cx="7272808" cy="50405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solidFill>
              <a:srgbClr val="6699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dirty="0" smtClean="0">
                <a:solidFill>
                  <a:srgbClr val="000000"/>
                </a:solidFill>
                <a:ea typeface="Times New Roman"/>
              </a:rPr>
              <a:t>відповідальність </a:t>
            </a:r>
            <a:r>
              <a:rPr lang="uk-UA" sz="2400" dirty="0">
                <a:solidFill>
                  <a:srgbClr val="000000"/>
                </a:solidFill>
                <a:ea typeface="Times New Roman"/>
              </a:rPr>
              <a:t>керівництва за якість на </a:t>
            </a:r>
            <a:r>
              <a:rPr lang="uk-UA" sz="2400" dirty="0" smtClean="0">
                <a:solidFill>
                  <a:srgbClr val="000000"/>
                </a:solidFill>
                <a:ea typeface="Times New Roman"/>
              </a:rPr>
              <a:t>фірмі</a:t>
            </a:r>
            <a:endParaRPr lang="uk-UA" sz="2400" dirty="0">
              <a:solidFill>
                <a:srgbClr val="000000"/>
              </a:solidFill>
              <a:ea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59632" y="3078882"/>
            <a:ext cx="7272808" cy="50405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solidFill>
              <a:srgbClr val="6699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dirty="0" smtClean="0">
                <a:solidFill>
                  <a:srgbClr val="000000"/>
                </a:solidFill>
                <a:ea typeface="Times New Roman"/>
              </a:rPr>
              <a:t>відповідні </a:t>
            </a:r>
            <a:r>
              <a:rPr lang="uk-UA" sz="2400" dirty="0">
                <a:solidFill>
                  <a:srgbClr val="000000"/>
                </a:solidFill>
                <a:ea typeface="Times New Roman"/>
              </a:rPr>
              <a:t>етичні вимоги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259632" y="3717032"/>
            <a:ext cx="7272808" cy="7200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solidFill>
              <a:srgbClr val="6699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err="1" smtClean="0">
                <a:solidFill>
                  <a:srgbClr val="000000"/>
                </a:solidFill>
                <a:ea typeface="Times New Roman"/>
              </a:rPr>
              <a:t>прийняття</a:t>
            </a:r>
            <a:r>
              <a:rPr lang="ru-RU" sz="2400" dirty="0" smtClean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400" dirty="0">
                <a:solidFill>
                  <a:srgbClr val="000000"/>
                </a:solidFill>
                <a:ea typeface="Times New Roman"/>
              </a:rPr>
              <a:t>та </a:t>
            </a:r>
            <a:r>
              <a:rPr lang="ru-RU" sz="2400" dirty="0" err="1">
                <a:solidFill>
                  <a:srgbClr val="000000"/>
                </a:solidFill>
                <a:ea typeface="Times New Roman"/>
              </a:rPr>
              <a:t>продовження</a:t>
            </a:r>
            <a:r>
              <a:rPr lang="ru-RU" sz="24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ea typeface="Times New Roman"/>
              </a:rPr>
              <a:t>стосунків</a:t>
            </a:r>
            <a:r>
              <a:rPr lang="ru-RU" sz="2400" dirty="0">
                <a:solidFill>
                  <a:srgbClr val="000000"/>
                </a:solidFill>
                <a:ea typeface="Times New Roman"/>
              </a:rPr>
              <a:t> з </a:t>
            </a:r>
            <a:r>
              <a:rPr lang="ru-RU" sz="2400" dirty="0" err="1">
                <a:solidFill>
                  <a:srgbClr val="000000"/>
                </a:solidFill>
                <a:ea typeface="Times New Roman"/>
              </a:rPr>
              <a:t>клієнтами</a:t>
            </a:r>
            <a:r>
              <a:rPr lang="ru-RU" sz="2400" dirty="0">
                <a:solidFill>
                  <a:srgbClr val="000000"/>
                </a:solidFill>
                <a:ea typeface="Times New Roman"/>
              </a:rPr>
              <a:t> з </a:t>
            </a:r>
            <a:r>
              <a:rPr lang="ru-RU" sz="2400" dirty="0" err="1">
                <a:solidFill>
                  <a:srgbClr val="000000"/>
                </a:solidFill>
                <a:ea typeface="Times New Roman"/>
              </a:rPr>
              <a:t>конкретних</a:t>
            </a:r>
            <a:r>
              <a:rPr lang="ru-RU" sz="24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ea typeface="Times New Roman"/>
              </a:rPr>
              <a:t>завдань</a:t>
            </a:r>
            <a:endParaRPr lang="uk-UA" sz="2400" dirty="0">
              <a:solidFill>
                <a:srgbClr val="000000"/>
              </a:solidFill>
              <a:ea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48222" y="4581128"/>
            <a:ext cx="7272808" cy="50405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solidFill>
              <a:srgbClr val="6699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dirty="0" smtClean="0">
                <a:solidFill>
                  <a:srgbClr val="000000"/>
                </a:solidFill>
                <a:ea typeface="Times New Roman"/>
              </a:rPr>
              <a:t>людські </a:t>
            </a:r>
            <a:r>
              <a:rPr lang="uk-UA" sz="2400" dirty="0">
                <a:solidFill>
                  <a:srgbClr val="000000"/>
                </a:solidFill>
                <a:ea typeface="Times New Roman"/>
              </a:rPr>
              <a:t>ресурси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243658" y="5237584"/>
            <a:ext cx="7272808" cy="50405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solidFill>
              <a:srgbClr val="6699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dirty="0" smtClean="0">
                <a:solidFill>
                  <a:srgbClr val="000000"/>
                </a:solidFill>
                <a:ea typeface="Times New Roman"/>
              </a:rPr>
              <a:t>виконання </a:t>
            </a:r>
            <a:r>
              <a:rPr lang="uk-UA" sz="2400" dirty="0">
                <a:solidFill>
                  <a:srgbClr val="000000"/>
                </a:solidFill>
                <a:ea typeface="Times New Roman"/>
              </a:rPr>
              <a:t>завдання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248222" y="5854774"/>
            <a:ext cx="7272808" cy="50405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solidFill>
              <a:srgbClr val="6699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dirty="0" smtClean="0">
                <a:solidFill>
                  <a:srgbClr val="000000"/>
                </a:solidFill>
                <a:ea typeface="Times New Roman"/>
              </a:rPr>
              <a:t>моніторинг</a:t>
            </a:r>
            <a:endParaRPr lang="uk-UA" sz="2400" dirty="0">
              <a:solidFill>
                <a:srgbClr val="000000"/>
              </a:solidFill>
              <a:ea typeface="Times New Roman"/>
            </a:endParaRPr>
          </a:p>
        </p:txBody>
      </p:sp>
      <p:sp>
        <p:nvSpPr>
          <p:cNvPr id="5" name="Кольцо 4"/>
          <p:cNvSpPr/>
          <p:nvPr/>
        </p:nvSpPr>
        <p:spPr>
          <a:xfrm>
            <a:off x="407544" y="2546902"/>
            <a:ext cx="504056" cy="252028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Кольцо 17"/>
          <p:cNvSpPr/>
          <p:nvPr/>
        </p:nvSpPr>
        <p:spPr>
          <a:xfrm>
            <a:off x="407544" y="4707142"/>
            <a:ext cx="504056" cy="252028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Кольцо 18"/>
          <p:cNvSpPr/>
          <p:nvPr/>
        </p:nvSpPr>
        <p:spPr>
          <a:xfrm>
            <a:off x="407544" y="3951058"/>
            <a:ext cx="504056" cy="252028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Кольцо 19"/>
          <p:cNvSpPr/>
          <p:nvPr/>
        </p:nvSpPr>
        <p:spPr>
          <a:xfrm>
            <a:off x="407544" y="3130116"/>
            <a:ext cx="504056" cy="252028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Кольцо 20"/>
          <p:cNvSpPr/>
          <p:nvPr/>
        </p:nvSpPr>
        <p:spPr>
          <a:xfrm>
            <a:off x="407544" y="5980788"/>
            <a:ext cx="504056" cy="252028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Кольцо 21"/>
          <p:cNvSpPr/>
          <p:nvPr/>
        </p:nvSpPr>
        <p:spPr>
          <a:xfrm>
            <a:off x="407544" y="5363598"/>
            <a:ext cx="504056" cy="252028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59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1296144"/>
          </a:xfrm>
          <a:gradFill flip="none" rotWithShape="1">
            <a:gsLst>
              <a:gs pos="0">
                <a:srgbClr val="DDEBCF"/>
              </a:gs>
              <a:gs pos="33000">
                <a:srgbClr val="9CB86E"/>
              </a:gs>
              <a:gs pos="100000">
                <a:srgbClr val="156B13"/>
              </a:gs>
            </a:gsLst>
            <a:lin ang="2700000" scaled="1"/>
            <a:tileRect/>
          </a:gra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/>
          </a:bodyPr>
          <a:lstStyle/>
          <a:p>
            <a:pPr algn="ctr">
              <a:spcAft>
                <a:spcPts val="0"/>
              </a:spcAft>
            </a:pPr>
            <a:r>
              <a:rPr lang="uk-UA" sz="3600" b="1" dirty="0">
                <a:latin typeface="Times New Roman"/>
                <a:ea typeface="Times New Roman"/>
              </a:rPr>
              <a:t>Статус міжнародних стандартів, виданих РМСАНВ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5974472" y="1689946"/>
            <a:ext cx="2952328" cy="165618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rgbClr val="669900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800" dirty="0" smtClean="0">
                <a:solidFill>
                  <a:srgbClr val="000000"/>
                </a:solidFill>
                <a:ea typeface="Times New Roman"/>
              </a:rPr>
              <a:t>національні</a:t>
            </a:r>
            <a:r>
              <a:rPr lang="ru-RU" sz="2800" dirty="0" smtClean="0">
                <a:solidFill>
                  <a:srgbClr val="000000"/>
                </a:solidFill>
                <a:ea typeface="Times New Roman"/>
              </a:rPr>
              <a:t> </a:t>
            </a:r>
            <a:r>
              <a:rPr lang="uk-UA" sz="2800" dirty="0" smtClean="0">
                <a:solidFill>
                  <a:srgbClr val="000000"/>
                </a:solidFill>
                <a:ea typeface="Times New Roman"/>
              </a:rPr>
              <a:t>законодавчі</a:t>
            </a:r>
            <a:r>
              <a:rPr lang="ru-RU" sz="2800" dirty="0" smtClean="0">
                <a:solidFill>
                  <a:srgbClr val="000000"/>
                </a:solidFill>
                <a:ea typeface="Times New Roman"/>
              </a:rPr>
              <a:t> та </a:t>
            </a:r>
            <a:r>
              <a:rPr lang="uk-UA" sz="2800" dirty="0" smtClean="0">
                <a:solidFill>
                  <a:srgbClr val="000000"/>
                </a:solidFill>
                <a:ea typeface="Times New Roman"/>
              </a:rPr>
              <a:t>нормативні</a:t>
            </a:r>
            <a:r>
              <a:rPr lang="ru-RU" sz="2800" dirty="0" smtClean="0">
                <a:solidFill>
                  <a:srgbClr val="000000"/>
                </a:solidFill>
                <a:ea typeface="Times New Roman"/>
              </a:rPr>
              <a:t> </a:t>
            </a:r>
            <a:r>
              <a:rPr lang="uk-UA" sz="2800" dirty="0" smtClean="0">
                <a:solidFill>
                  <a:srgbClr val="000000"/>
                </a:solidFill>
                <a:ea typeface="Times New Roman"/>
              </a:rPr>
              <a:t>документи</a:t>
            </a:r>
            <a:endParaRPr lang="uk-UA" sz="2800" dirty="0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240130" y="3933056"/>
            <a:ext cx="8686670" cy="216024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rgbClr val="669900"/>
            </a:solidFill>
            <a:prstDash val="lgDash"/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600" dirty="0">
                <a:solidFill>
                  <a:srgbClr val="000000"/>
                </a:solidFill>
                <a:ea typeface="Times New Roman"/>
              </a:rPr>
              <a:t>Якщо національні законодавчі чи нормативні документи відрізняються від стандартів РМСАНВ або суперечать ним у певному питанні, завдання, яке виконується відповідно до національних вимог, буде автоматично вважатись таким, що не відповідає стандартам РМСАНВ. </a:t>
            </a:r>
            <a:endParaRPr lang="ru-RU" sz="2600" dirty="0"/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240130" y="1689946"/>
            <a:ext cx="2592288" cy="165618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rgbClr val="669900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spcAft>
                <a:spcPts val="0"/>
              </a:spcAft>
              <a:buNone/>
            </a:pPr>
            <a:r>
              <a:rPr lang="uk-UA" sz="3200" dirty="0" smtClean="0">
                <a:solidFill>
                  <a:srgbClr val="000000"/>
                </a:solidFill>
                <a:ea typeface="Times New Roman"/>
              </a:rPr>
              <a:t>стандарти </a:t>
            </a:r>
            <a:r>
              <a:rPr lang="uk-UA" sz="3200" dirty="0">
                <a:solidFill>
                  <a:srgbClr val="000000"/>
                </a:solidFill>
                <a:ea typeface="Times New Roman"/>
              </a:rPr>
              <a:t>РМСАНВ </a:t>
            </a:r>
            <a:endParaRPr lang="ru-RU" sz="3200" dirty="0">
              <a:ea typeface="Times New Roman"/>
            </a:endParaRPr>
          </a:p>
        </p:txBody>
      </p:sp>
      <p:sp>
        <p:nvSpPr>
          <p:cNvPr id="3" name="Нашивка 2"/>
          <p:cNvSpPr/>
          <p:nvPr/>
        </p:nvSpPr>
        <p:spPr>
          <a:xfrm>
            <a:off x="4041123" y="1916832"/>
            <a:ext cx="648072" cy="792088"/>
          </a:xfrm>
          <a:prstGeom prst="chevron">
            <a:avLst/>
          </a:prstGeom>
          <a:gradFill flip="none" rotWithShape="1">
            <a:gsLst>
              <a:gs pos="0">
                <a:srgbClr val="669900">
                  <a:tint val="66000"/>
                  <a:satMod val="160000"/>
                </a:srgbClr>
              </a:gs>
              <a:gs pos="50000">
                <a:srgbClr val="669900">
                  <a:tint val="44500"/>
                  <a:satMod val="160000"/>
                </a:srgbClr>
              </a:gs>
              <a:gs pos="100000">
                <a:srgbClr val="6699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3501063" y="2012273"/>
            <a:ext cx="1728192" cy="601206"/>
          </a:xfrm>
          <a:prstGeom prst="line">
            <a:avLst/>
          </a:prstGeom>
          <a:ln w="571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3059832" y="2852936"/>
            <a:ext cx="2664296" cy="7200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не мають переважної сили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02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1296144"/>
          </a:xfrm>
          <a:gradFill flip="none" rotWithShape="1">
            <a:gsLst>
              <a:gs pos="0">
                <a:srgbClr val="DDEBCF"/>
              </a:gs>
              <a:gs pos="33000">
                <a:srgbClr val="9CB86E"/>
              </a:gs>
              <a:gs pos="100000">
                <a:srgbClr val="156B13"/>
              </a:gs>
            </a:gsLst>
            <a:lin ang="2700000" scaled="1"/>
            <a:tileRect/>
          </a:gra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/>
          </a:bodyPr>
          <a:lstStyle/>
          <a:p>
            <a:pPr algn="ctr">
              <a:spcAft>
                <a:spcPts val="0"/>
              </a:spcAft>
            </a:pPr>
            <a:r>
              <a:rPr lang="uk-UA" sz="3600" b="1" dirty="0">
                <a:latin typeface="Times New Roman"/>
                <a:ea typeface="Times New Roman"/>
              </a:rPr>
              <a:t>Статус міжнародних стандартів, виданих РМСАНВ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395536" y="1700808"/>
            <a:ext cx="3600400" cy="352839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rgbClr val="669900"/>
            </a:solidFill>
            <a:prstDash val="lgDash"/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err="1">
                <a:solidFill>
                  <a:srgbClr val="000000"/>
                </a:solidFill>
                <a:ea typeface="Times New Roman"/>
              </a:rPr>
              <a:t>Професійний</a:t>
            </a:r>
            <a:r>
              <a:rPr lang="ru-RU" dirty="0">
                <a:solidFill>
                  <a:srgbClr val="000000"/>
                </a:solidFill>
                <a:ea typeface="Times New Roman"/>
              </a:rPr>
              <a:t> бухгалтер </a:t>
            </a:r>
            <a:r>
              <a:rPr lang="ru-RU" b="1" dirty="0">
                <a:solidFill>
                  <a:srgbClr val="006600"/>
                </a:solidFill>
                <a:ea typeface="Times New Roman"/>
              </a:rPr>
              <a:t>не повинен </a:t>
            </a:r>
            <a:r>
              <a:rPr lang="ru-RU" dirty="0" err="1">
                <a:solidFill>
                  <a:srgbClr val="000000"/>
                </a:solidFill>
                <a:ea typeface="Times New Roman"/>
              </a:rPr>
              <a:t>заявляти</a:t>
            </a:r>
            <a:r>
              <a:rPr lang="ru-RU" dirty="0">
                <a:solidFill>
                  <a:srgbClr val="000000"/>
                </a:solidFill>
                <a:ea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ea typeface="Times New Roman"/>
              </a:rPr>
              <a:t>що</a:t>
            </a:r>
            <a:r>
              <a:rPr lang="ru-RU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ea typeface="Times New Roman"/>
              </a:rPr>
              <a:t>його</a:t>
            </a:r>
            <a:r>
              <a:rPr lang="ru-RU" dirty="0">
                <a:solidFill>
                  <a:srgbClr val="000000"/>
                </a:solidFill>
                <a:ea typeface="Times New Roman"/>
              </a:rPr>
              <a:t> робота </a:t>
            </a:r>
            <a:r>
              <a:rPr lang="ru-RU" dirty="0" err="1">
                <a:solidFill>
                  <a:srgbClr val="000000"/>
                </a:solidFill>
                <a:ea typeface="Times New Roman"/>
              </a:rPr>
              <a:t>відповідає</a:t>
            </a:r>
            <a:r>
              <a:rPr lang="ru-RU" dirty="0">
                <a:solidFill>
                  <a:srgbClr val="000000"/>
                </a:solidFill>
                <a:ea typeface="Times New Roman"/>
              </a:rPr>
              <a:t> стандартам РМСАНВ, </a:t>
            </a:r>
            <a:r>
              <a:rPr lang="ru-RU" dirty="0" err="1">
                <a:solidFill>
                  <a:srgbClr val="000000"/>
                </a:solidFill>
                <a:ea typeface="Times New Roman"/>
              </a:rPr>
              <a:t>якщо</a:t>
            </a:r>
            <a:r>
              <a:rPr lang="ru-RU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ea typeface="Times New Roman"/>
              </a:rPr>
              <a:t>він</a:t>
            </a:r>
            <a:r>
              <a:rPr lang="ru-RU" dirty="0">
                <a:solidFill>
                  <a:srgbClr val="000000"/>
                </a:solidFill>
                <a:ea typeface="Times New Roman"/>
              </a:rPr>
              <a:t> не </a:t>
            </a:r>
            <a:r>
              <a:rPr lang="ru-RU" dirty="0" err="1">
                <a:solidFill>
                  <a:srgbClr val="000000"/>
                </a:solidFill>
                <a:ea typeface="Times New Roman"/>
              </a:rPr>
              <a:t>повністю</a:t>
            </a:r>
            <a:r>
              <a:rPr lang="ru-RU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ea typeface="Times New Roman"/>
              </a:rPr>
              <a:t>виконав</a:t>
            </a:r>
            <a:r>
              <a:rPr lang="ru-RU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ea typeface="Times New Roman"/>
              </a:rPr>
              <a:t>вимоги</a:t>
            </a:r>
            <a:r>
              <a:rPr lang="ru-RU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ea typeface="Times New Roman"/>
              </a:rPr>
              <a:t>всіх</a:t>
            </a:r>
            <a:r>
              <a:rPr lang="ru-RU" dirty="0">
                <a:solidFill>
                  <a:srgbClr val="000000"/>
                </a:solidFill>
                <a:ea typeface="Times New Roman"/>
              </a:rPr>
              <a:t> тих </a:t>
            </a:r>
            <a:r>
              <a:rPr lang="ru-RU" dirty="0" err="1">
                <a:solidFill>
                  <a:srgbClr val="000000"/>
                </a:solidFill>
                <a:ea typeface="Times New Roman"/>
              </a:rPr>
              <a:t>стандартів</a:t>
            </a:r>
            <a:r>
              <a:rPr lang="ru-RU" dirty="0">
                <a:solidFill>
                  <a:srgbClr val="000000"/>
                </a:solidFill>
                <a:ea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ea typeface="Times New Roman"/>
              </a:rPr>
              <a:t>що</a:t>
            </a:r>
            <a:r>
              <a:rPr lang="ru-RU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ea typeface="Times New Roman"/>
              </a:rPr>
              <a:t>стосуються</a:t>
            </a:r>
            <a:r>
              <a:rPr lang="ru-RU" dirty="0">
                <a:solidFill>
                  <a:srgbClr val="000000"/>
                </a:solidFill>
                <a:ea typeface="Times New Roman"/>
              </a:rPr>
              <a:t> конкретного </a:t>
            </a:r>
            <a:r>
              <a:rPr lang="ru-RU" dirty="0" err="1">
                <a:solidFill>
                  <a:srgbClr val="000000"/>
                </a:solidFill>
                <a:ea typeface="Times New Roman"/>
              </a:rPr>
              <a:t>завдання</a:t>
            </a:r>
            <a:r>
              <a:rPr lang="ru-RU" dirty="0">
                <a:solidFill>
                  <a:srgbClr val="000000"/>
                </a:solidFill>
                <a:ea typeface="Times New Roman"/>
              </a:rPr>
              <a:t>.</a:t>
            </a:r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486250" y="3825044"/>
            <a:ext cx="4104456" cy="280831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rgbClr val="669900"/>
            </a:solidFill>
            <a:prstDash val="lgDash"/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err="1">
                <a:solidFill>
                  <a:srgbClr val="000000"/>
                </a:solidFill>
                <a:ea typeface="Times New Roman"/>
              </a:rPr>
              <a:t>Офіційними</a:t>
            </a:r>
            <a:r>
              <a:rPr lang="ru-RU" dirty="0">
                <a:solidFill>
                  <a:srgbClr val="000000"/>
                </a:solidFill>
                <a:ea typeface="Times New Roman"/>
              </a:rPr>
              <a:t> стандартами РМСАНВ, </a:t>
            </a:r>
            <a:r>
              <a:rPr lang="ru-RU" dirty="0" err="1">
                <a:solidFill>
                  <a:srgbClr val="000000"/>
                </a:solidFill>
                <a:ea typeface="Times New Roman"/>
              </a:rPr>
              <a:t>обов’язковими</a:t>
            </a:r>
            <a:r>
              <a:rPr lang="ru-RU" dirty="0">
                <a:solidFill>
                  <a:srgbClr val="000000"/>
                </a:solidFill>
                <a:ea typeface="Times New Roman"/>
              </a:rPr>
              <a:t> до </a:t>
            </a:r>
            <a:r>
              <a:rPr lang="ru-RU" dirty="0" err="1">
                <a:solidFill>
                  <a:srgbClr val="000000"/>
                </a:solidFill>
                <a:ea typeface="Times New Roman"/>
              </a:rPr>
              <a:t>застосування</a:t>
            </a:r>
            <a:r>
              <a:rPr lang="ru-RU" dirty="0">
                <a:solidFill>
                  <a:srgbClr val="000000"/>
                </a:solidFill>
                <a:ea typeface="Times New Roman"/>
              </a:rPr>
              <a:t>, є </a:t>
            </a:r>
            <a:r>
              <a:rPr lang="ru-RU" dirty="0" err="1">
                <a:solidFill>
                  <a:srgbClr val="000000"/>
                </a:solidFill>
                <a:ea typeface="Times New Roman"/>
              </a:rPr>
              <a:t>Міжнародні</a:t>
            </a:r>
            <a:r>
              <a:rPr lang="ru-RU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ea typeface="Times New Roman"/>
              </a:rPr>
              <a:t>стандарти</a:t>
            </a:r>
            <a:r>
              <a:rPr lang="ru-RU" dirty="0">
                <a:solidFill>
                  <a:srgbClr val="000000"/>
                </a:solidFill>
                <a:ea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ea typeface="Times New Roman"/>
              </a:rPr>
              <a:t>видані</a:t>
            </a:r>
            <a:r>
              <a:rPr lang="ru-RU" dirty="0">
                <a:solidFill>
                  <a:srgbClr val="000000"/>
                </a:solidFill>
                <a:ea typeface="Times New Roman"/>
              </a:rPr>
              <a:t> РМСАНВ </a:t>
            </a:r>
            <a:r>
              <a:rPr lang="ru-RU" dirty="0" err="1">
                <a:solidFill>
                  <a:srgbClr val="000000"/>
                </a:solidFill>
                <a:ea typeface="Times New Roman"/>
              </a:rPr>
              <a:t>відповідно</a:t>
            </a:r>
            <a:r>
              <a:rPr lang="ru-RU" dirty="0">
                <a:solidFill>
                  <a:srgbClr val="000000"/>
                </a:solidFill>
                <a:ea typeface="Times New Roman"/>
              </a:rPr>
              <a:t> до </a:t>
            </a:r>
            <a:r>
              <a:rPr lang="ru-RU" dirty="0" err="1">
                <a:solidFill>
                  <a:srgbClr val="000000"/>
                </a:solidFill>
                <a:ea typeface="Times New Roman"/>
              </a:rPr>
              <a:t>встановленого</a:t>
            </a:r>
            <a:r>
              <a:rPr lang="ru-RU" dirty="0">
                <a:solidFill>
                  <a:srgbClr val="000000"/>
                </a:solidFill>
                <a:ea typeface="Times New Roman"/>
              </a:rPr>
              <a:t> порядку.</a:t>
            </a:r>
            <a:endParaRPr lang="ru-RU" dirty="0"/>
          </a:p>
        </p:txBody>
      </p:sp>
      <p:pic>
        <p:nvPicPr>
          <p:cNvPr id="1026" name="Picture 2" descr="https://xn--e1abcgakjmf3afc5c8g.xn--p1ai/upload/main/481/4811f8705e55919ac90e1de8a993a7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852" y="1700808"/>
            <a:ext cx="3711252" cy="191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72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/>
          <p:cNvSpPr/>
          <p:nvPr/>
        </p:nvSpPr>
        <p:spPr>
          <a:xfrm>
            <a:off x="2627784" y="1369686"/>
            <a:ext cx="1376712" cy="798759"/>
          </a:xfrm>
          <a:prstGeom prst="rightArrow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00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2627784" y="4037732"/>
            <a:ext cx="1376712" cy="798759"/>
          </a:xfrm>
          <a:prstGeom prst="rightArrow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00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60648"/>
            <a:ext cx="4475962" cy="720080"/>
          </a:xfrm>
          <a:gradFill flip="none" rotWithShape="1">
            <a:gsLst>
              <a:gs pos="0">
                <a:srgbClr val="DDEBCF"/>
              </a:gs>
              <a:gs pos="33000">
                <a:srgbClr val="9CB86E"/>
              </a:gs>
              <a:gs pos="100000">
                <a:srgbClr val="156B13"/>
              </a:gs>
            </a:gsLst>
            <a:lin ang="2700000" scaled="1"/>
            <a:tileRect/>
          </a:gra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 fontScale="90000"/>
          </a:bodyPr>
          <a:lstStyle/>
          <a:p>
            <a:pPr algn="ctr"/>
            <a:r>
              <a:rPr lang="uk-UA" sz="44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Застосування</a:t>
            </a:r>
            <a:endParaRPr lang="ru-RU" sz="4400" b="1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179512" y="1268760"/>
            <a:ext cx="3024336" cy="100811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chemeClr val="accent5">
                <a:lumMod val="60000"/>
                <a:lumOff val="40000"/>
              </a:schemeClr>
            </a:solidFill>
            <a:prstDash val="solid"/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200" b="1" dirty="0">
                <a:solidFill>
                  <a:schemeClr val="tx1"/>
                </a:solidFill>
              </a:rPr>
              <a:t>Міжнародні стандарти аудиту (МСА)</a:t>
            </a: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25" name="Стрелка вправо 24"/>
          <p:cNvSpPr/>
          <p:nvPr/>
        </p:nvSpPr>
        <p:spPr>
          <a:xfrm>
            <a:off x="2627784" y="2597572"/>
            <a:ext cx="1376712" cy="798759"/>
          </a:xfrm>
          <a:prstGeom prst="rightArrow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00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189454" y="3717032"/>
            <a:ext cx="3014394" cy="144016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chemeClr val="accent5">
                <a:lumMod val="60000"/>
                <a:lumOff val="40000"/>
              </a:schemeClr>
            </a:solidFill>
            <a:prstDash val="solid"/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200" b="1" dirty="0" err="1">
                <a:solidFill>
                  <a:schemeClr val="tx1"/>
                </a:solidFill>
              </a:rPr>
              <a:t>Міжнародні</a:t>
            </a:r>
            <a:r>
              <a:rPr lang="ru-RU" sz="2200" b="1" dirty="0">
                <a:solidFill>
                  <a:schemeClr val="tx1"/>
                </a:solidFill>
              </a:rPr>
              <a:t> </a:t>
            </a:r>
            <a:r>
              <a:rPr lang="ru-RU" sz="2200" b="1" dirty="0" err="1">
                <a:solidFill>
                  <a:schemeClr val="tx1"/>
                </a:solidFill>
              </a:rPr>
              <a:t>стандарти</a:t>
            </a:r>
            <a:r>
              <a:rPr lang="ru-RU" sz="2200" b="1" dirty="0">
                <a:solidFill>
                  <a:schemeClr val="tx1"/>
                </a:solidFill>
              </a:rPr>
              <a:t> </a:t>
            </a:r>
            <a:r>
              <a:rPr lang="ru-RU" sz="2200" b="1" dirty="0" err="1">
                <a:solidFill>
                  <a:schemeClr val="tx1"/>
                </a:solidFill>
              </a:rPr>
              <a:t>завдань</a:t>
            </a:r>
            <a:r>
              <a:rPr lang="ru-RU" sz="2200" b="1" dirty="0">
                <a:solidFill>
                  <a:schemeClr val="tx1"/>
                </a:solidFill>
              </a:rPr>
              <a:t> з </a:t>
            </a:r>
            <a:r>
              <a:rPr lang="ru-RU" sz="2200" b="1" dirty="0" err="1">
                <a:solidFill>
                  <a:schemeClr val="tx1"/>
                </a:solidFill>
              </a:rPr>
              <a:t>надання</a:t>
            </a:r>
            <a:r>
              <a:rPr lang="ru-RU" sz="2200" b="1" dirty="0">
                <a:solidFill>
                  <a:schemeClr val="tx1"/>
                </a:solidFill>
              </a:rPr>
              <a:t> </a:t>
            </a:r>
            <a:r>
              <a:rPr lang="ru-RU" sz="2200" b="1" dirty="0" err="1">
                <a:solidFill>
                  <a:schemeClr val="tx1"/>
                </a:solidFill>
              </a:rPr>
              <a:t>впевненості</a:t>
            </a:r>
            <a:r>
              <a:rPr lang="ru-RU" sz="2200" b="1" dirty="0">
                <a:solidFill>
                  <a:schemeClr val="tx1"/>
                </a:solidFill>
              </a:rPr>
              <a:t> (МСЗНВ)</a:t>
            </a:r>
          </a:p>
        </p:txBody>
      </p:sp>
      <p:sp>
        <p:nvSpPr>
          <p:cNvPr id="27" name="Стрелка вправо 26"/>
          <p:cNvSpPr/>
          <p:nvPr/>
        </p:nvSpPr>
        <p:spPr>
          <a:xfrm>
            <a:off x="2627784" y="5594202"/>
            <a:ext cx="1376712" cy="798759"/>
          </a:xfrm>
          <a:prstGeom prst="rightArrow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00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179512" y="2492896"/>
            <a:ext cx="3024336" cy="100811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chemeClr val="accent5">
                <a:lumMod val="60000"/>
                <a:lumOff val="40000"/>
              </a:schemeClr>
            </a:solidFill>
            <a:prstDash val="solid"/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200" b="1" dirty="0" err="1">
                <a:solidFill>
                  <a:schemeClr val="tx1"/>
                </a:solidFill>
              </a:rPr>
              <a:t>Міжнародні</a:t>
            </a:r>
            <a:r>
              <a:rPr lang="ru-RU" sz="2200" b="1" dirty="0">
                <a:solidFill>
                  <a:schemeClr val="tx1"/>
                </a:solidFill>
              </a:rPr>
              <a:t> </a:t>
            </a:r>
            <a:r>
              <a:rPr lang="ru-RU" sz="2200" b="1" dirty="0" err="1">
                <a:solidFill>
                  <a:schemeClr val="tx1"/>
                </a:solidFill>
              </a:rPr>
              <a:t>стандарти</a:t>
            </a:r>
            <a:r>
              <a:rPr lang="ru-RU" sz="2200" b="1" dirty="0">
                <a:solidFill>
                  <a:schemeClr val="tx1"/>
                </a:solidFill>
              </a:rPr>
              <a:t> </a:t>
            </a:r>
            <a:r>
              <a:rPr lang="ru-RU" sz="2200" b="1" dirty="0" err="1">
                <a:solidFill>
                  <a:schemeClr val="tx1"/>
                </a:solidFill>
              </a:rPr>
              <a:t>завдань</a:t>
            </a:r>
            <a:r>
              <a:rPr lang="ru-RU" sz="2200" b="1" dirty="0">
                <a:solidFill>
                  <a:schemeClr val="tx1"/>
                </a:solidFill>
              </a:rPr>
              <a:t> з </a:t>
            </a:r>
            <a:r>
              <a:rPr lang="ru-RU" sz="2200" b="1" dirty="0" err="1">
                <a:solidFill>
                  <a:schemeClr val="tx1"/>
                </a:solidFill>
              </a:rPr>
              <a:t>огляду</a:t>
            </a:r>
            <a:r>
              <a:rPr lang="ru-RU" sz="2200" b="1" dirty="0">
                <a:solidFill>
                  <a:schemeClr val="tx1"/>
                </a:solidFill>
              </a:rPr>
              <a:t> (МСЗО)</a:t>
            </a:r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189454" y="5373216"/>
            <a:ext cx="3014394" cy="115212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chemeClr val="accent5">
                <a:lumMod val="60000"/>
                <a:lumOff val="40000"/>
              </a:schemeClr>
            </a:solidFill>
            <a:prstDash val="solid"/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200" b="1" dirty="0" err="1">
                <a:solidFill>
                  <a:schemeClr val="tx1"/>
                </a:solidFill>
              </a:rPr>
              <a:t>Міжнародні</a:t>
            </a:r>
            <a:r>
              <a:rPr lang="ru-RU" sz="2200" b="1" dirty="0">
                <a:solidFill>
                  <a:schemeClr val="tx1"/>
                </a:solidFill>
              </a:rPr>
              <a:t> </a:t>
            </a:r>
            <a:r>
              <a:rPr lang="ru-RU" sz="2200" b="1" dirty="0" err="1">
                <a:solidFill>
                  <a:schemeClr val="tx1"/>
                </a:solidFill>
              </a:rPr>
              <a:t>стандарти</a:t>
            </a:r>
            <a:r>
              <a:rPr lang="ru-RU" sz="2200" b="1" dirty="0">
                <a:solidFill>
                  <a:schemeClr val="tx1"/>
                </a:solidFill>
              </a:rPr>
              <a:t> </a:t>
            </a:r>
            <a:r>
              <a:rPr lang="ru-RU" sz="2200" b="1" dirty="0" err="1">
                <a:solidFill>
                  <a:schemeClr val="tx1"/>
                </a:solidFill>
              </a:rPr>
              <a:t>супутніх</a:t>
            </a:r>
            <a:r>
              <a:rPr lang="ru-RU" sz="2200" b="1" dirty="0">
                <a:solidFill>
                  <a:schemeClr val="tx1"/>
                </a:solidFill>
              </a:rPr>
              <a:t> </a:t>
            </a:r>
            <a:r>
              <a:rPr lang="ru-RU" sz="2200" b="1" dirty="0" err="1">
                <a:solidFill>
                  <a:schemeClr val="tx1"/>
                </a:solidFill>
              </a:rPr>
              <a:t>послуг</a:t>
            </a:r>
            <a:r>
              <a:rPr lang="ru-RU" sz="2200" b="1" dirty="0">
                <a:solidFill>
                  <a:schemeClr val="tx1"/>
                </a:solidFill>
              </a:rPr>
              <a:t> (МССП)</a:t>
            </a:r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4139952" y="1265010"/>
            <a:ext cx="4896544" cy="10081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accent5">
                <a:lumMod val="60000"/>
                <a:lumOff val="40000"/>
              </a:schemeClr>
            </a:solidFill>
            <a:prstDash val="solid"/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err="1">
                <a:solidFill>
                  <a:schemeClr val="tx1"/>
                </a:solidFill>
              </a:rPr>
              <a:t>під</a:t>
            </a:r>
            <a:r>
              <a:rPr lang="ru-RU" dirty="0">
                <a:solidFill>
                  <a:schemeClr val="tx1"/>
                </a:solidFill>
              </a:rPr>
              <a:t> час аудиту </a:t>
            </a:r>
            <a:r>
              <a:rPr lang="ru-RU" dirty="0" err="1">
                <a:solidFill>
                  <a:schemeClr val="tx1"/>
                </a:solidFill>
              </a:rPr>
              <a:t>історичної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фінансової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інформації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Объект 2"/>
          <p:cNvSpPr txBox="1">
            <a:spLocks/>
          </p:cNvSpPr>
          <p:nvPr/>
        </p:nvSpPr>
        <p:spPr>
          <a:xfrm>
            <a:off x="4139952" y="2561551"/>
            <a:ext cx="4896544" cy="8708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accent5">
                <a:lumMod val="60000"/>
                <a:lumOff val="40000"/>
              </a:schemeClr>
            </a:solidFill>
            <a:prstDash val="solid"/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err="1">
                <a:solidFill>
                  <a:schemeClr val="tx1"/>
                </a:solidFill>
              </a:rPr>
              <a:t>під</a:t>
            </a:r>
            <a:r>
              <a:rPr lang="ru-RU" dirty="0">
                <a:solidFill>
                  <a:schemeClr val="tx1"/>
                </a:solidFill>
              </a:rPr>
              <a:t> час </a:t>
            </a:r>
            <a:r>
              <a:rPr lang="ru-RU" dirty="0" err="1">
                <a:solidFill>
                  <a:schemeClr val="tx1"/>
                </a:solidFill>
              </a:rPr>
              <a:t>огляду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історичної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фінансової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інформації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4139952" y="3861048"/>
            <a:ext cx="4896544" cy="11521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accent5">
                <a:lumMod val="60000"/>
                <a:lumOff val="40000"/>
              </a:schemeClr>
            </a:solidFill>
            <a:prstDash val="solid"/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200" dirty="0" err="1">
                <a:solidFill>
                  <a:schemeClr val="tx1"/>
                </a:solidFill>
              </a:rPr>
              <a:t>під</a:t>
            </a:r>
            <a:r>
              <a:rPr lang="ru-RU" sz="2200" dirty="0">
                <a:solidFill>
                  <a:schemeClr val="tx1"/>
                </a:solidFill>
              </a:rPr>
              <a:t> час </a:t>
            </a:r>
            <a:r>
              <a:rPr lang="ru-RU" sz="2200" dirty="0" err="1">
                <a:solidFill>
                  <a:schemeClr val="tx1"/>
                </a:solidFill>
              </a:rPr>
              <a:t>завдань</a:t>
            </a:r>
            <a:r>
              <a:rPr lang="ru-RU" sz="2200" dirty="0">
                <a:solidFill>
                  <a:schemeClr val="tx1"/>
                </a:solidFill>
              </a:rPr>
              <a:t> з </a:t>
            </a:r>
            <a:r>
              <a:rPr lang="ru-RU" sz="2200" dirty="0" err="1">
                <a:solidFill>
                  <a:schemeClr val="tx1"/>
                </a:solidFill>
              </a:rPr>
              <a:t>надання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</a:rPr>
              <a:t>впевненості</a:t>
            </a:r>
            <a:r>
              <a:rPr lang="ru-RU" sz="2200" dirty="0" smtClean="0">
                <a:solidFill>
                  <a:schemeClr val="tx1"/>
                </a:solidFill>
              </a:rPr>
              <a:t>, </a:t>
            </a:r>
            <a:r>
              <a:rPr lang="ru-RU" sz="2200" dirty="0" err="1">
                <a:solidFill>
                  <a:schemeClr val="tx1"/>
                </a:solidFill>
              </a:rPr>
              <a:t>що</a:t>
            </a:r>
            <a:r>
              <a:rPr lang="ru-RU" sz="2200" dirty="0">
                <a:solidFill>
                  <a:schemeClr val="tx1"/>
                </a:solidFill>
              </a:rPr>
              <a:t> не є аудитами </a:t>
            </a:r>
            <a:r>
              <a:rPr lang="ru-RU" sz="2200" dirty="0" err="1">
                <a:solidFill>
                  <a:schemeClr val="tx1"/>
                </a:solidFill>
              </a:rPr>
              <a:t>або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оглядами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історичної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фінансової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інформації</a:t>
            </a:r>
            <a:r>
              <a:rPr lang="ru-RU" sz="22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4" name="Объект 2"/>
          <p:cNvSpPr txBox="1">
            <a:spLocks/>
          </p:cNvSpPr>
          <p:nvPr/>
        </p:nvSpPr>
        <p:spPr>
          <a:xfrm>
            <a:off x="4139952" y="5317804"/>
            <a:ext cx="4896544" cy="13515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accent5">
                <a:lumMod val="60000"/>
                <a:lumOff val="40000"/>
              </a:schemeClr>
            </a:solidFill>
            <a:prstDash val="solid"/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dirty="0" err="1" smtClean="0">
                <a:solidFill>
                  <a:schemeClr val="tx1"/>
                </a:solidFill>
              </a:rPr>
              <a:t>під</a:t>
            </a:r>
            <a:r>
              <a:rPr lang="ru-RU" sz="2000" dirty="0" smtClean="0">
                <a:solidFill>
                  <a:schemeClr val="tx1"/>
                </a:solidFill>
              </a:rPr>
              <a:t> час </a:t>
            </a:r>
            <a:r>
              <a:rPr lang="ru-RU" sz="2000" dirty="0" err="1" smtClean="0">
                <a:solidFill>
                  <a:schemeClr val="tx1"/>
                </a:solidFill>
              </a:rPr>
              <a:t>виконання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завдань</a:t>
            </a:r>
            <a:r>
              <a:rPr lang="ru-RU" sz="2000" dirty="0">
                <a:solidFill>
                  <a:schemeClr val="tx1"/>
                </a:solidFill>
              </a:rPr>
              <a:t> з </a:t>
            </a:r>
            <a:r>
              <a:rPr lang="ru-RU" sz="2000" dirty="0" err="1">
                <a:solidFill>
                  <a:schemeClr val="tx1"/>
                </a:solidFill>
              </a:rPr>
              <a:t>підготовки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фінансової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інформації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завдань</a:t>
            </a:r>
            <a:r>
              <a:rPr lang="ru-RU" sz="2000" dirty="0">
                <a:solidFill>
                  <a:schemeClr val="tx1"/>
                </a:solidFill>
              </a:rPr>
              <a:t> з </a:t>
            </a:r>
            <a:r>
              <a:rPr lang="ru-RU" sz="2000" dirty="0" err="1">
                <a:solidFill>
                  <a:schemeClr val="tx1"/>
                </a:solidFill>
              </a:rPr>
              <a:t>виконання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узгоджених</a:t>
            </a:r>
            <a:r>
              <a:rPr lang="ru-RU" sz="2000" dirty="0">
                <a:solidFill>
                  <a:schemeClr val="tx1"/>
                </a:solidFill>
              </a:rPr>
              <a:t> процедур та </a:t>
            </a:r>
            <a:r>
              <a:rPr lang="ru-RU" sz="2000" dirty="0" err="1">
                <a:solidFill>
                  <a:schemeClr val="tx1"/>
                </a:solidFill>
              </a:rPr>
              <a:t>інших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супутніх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послуг</a:t>
            </a:r>
            <a:r>
              <a:rPr lang="ru-RU" sz="2000" dirty="0">
                <a:solidFill>
                  <a:schemeClr val="tx1"/>
                </a:solidFill>
              </a:rPr>
              <a:t>, як </a:t>
            </a:r>
            <a:r>
              <a:rPr lang="ru-RU" sz="2000" dirty="0" err="1">
                <a:solidFill>
                  <a:schemeClr val="tx1"/>
                </a:solidFill>
              </a:rPr>
              <a:t>зазначено</a:t>
            </a:r>
            <a:r>
              <a:rPr lang="ru-RU" sz="2000" dirty="0">
                <a:solidFill>
                  <a:schemeClr val="tx1"/>
                </a:solidFill>
              </a:rPr>
              <a:t> РМСАНВ</a:t>
            </a:r>
          </a:p>
        </p:txBody>
      </p:sp>
    </p:spTree>
    <p:extLst>
      <p:ext uri="{BB962C8B-B14F-4D97-AF65-F5344CB8AC3E}">
        <p14:creationId xmlns:p14="http://schemas.microsoft.com/office/powerpoint/2010/main" val="311902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/>
          <p:cNvSpPr/>
          <p:nvPr/>
        </p:nvSpPr>
        <p:spPr>
          <a:xfrm>
            <a:off x="2627784" y="1369686"/>
            <a:ext cx="1376712" cy="798759"/>
          </a:xfrm>
          <a:prstGeom prst="rightArrow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00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2627784" y="4037732"/>
            <a:ext cx="1376712" cy="798759"/>
          </a:xfrm>
          <a:prstGeom prst="rightArrow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00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2262" y="260648"/>
            <a:ext cx="4475962" cy="720080"/>
          </a:xfrm>
          <a:gradFill flip="none" rotWithShape="1">
            <a:gsLst>
              <a:gs pos="0">
                <a:srgbClr val="DDEBCF"/>
              </a:gs>
              <a:gs pos="33000">
                <a:srgbClr val="9CB86E"/>
              </a:gs>
              <a:gs pos="100000">
                <a:srgbClr val="156B13"/>
              </a:gs>
            </a:gsLst>
            <a:lin ang="2700000" scaled="1"/>
            <a:tileRect/>
          </a:gra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 fontScale="90000"/>
          </a:bodyPr>
          <a:lstStyle/>
          <a:p>
            <a:pPr algn="ctr"/>
            <a:r>
              <a:rPr lang="uk-UA" sz="44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Застосування</a:t>
            </a:r>
            <a:endParaRPr lang="ru-RU" sz="4400" b="1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179512" y="1268760"/>
            <a:ext cx="3024336" cy="100811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chemeClr val="accent5">
                <a:lumMod val="60000"/>
                <a:lumOff val="40000"/>
              </a:schemeClr>
            </a:solidFill>
            <a:prstDash val="solid"/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200" b="1" dirty="0" err="1">
                <a:solidFill>
                  <a:schemeClr val="tx1"/>
                </a:solidFill>
              </a:rPr>
              <a:t>Міжнародні</a:t>
            </a:r>
            <a:r>
              <a:rPr lang="ru-RU" sz="2200" b="1" dirty="0">
                <a:solidFill>
                  <a:schemeClr val="tx1"/>
                </a:solidFill>
              </a:rPr>
              <a:t> </a:t>
            </a:r>
            <a:r>
              <a:rPr lang="ru-RU" sz="2200" b="1" dirty="0" err="1">
                <a:solidFill>
                  <a:schemeClr val="tx1"/>
                </a:solidFill>
              </a:rPr>
              <a:t>стандарти</a:t>
            </a:r>
            <a:r>
              <a:rPr lang="ru-RU" sz="2200" b="1" dirty="0">
                <a:solidFill>
                  <a:schemeClr val="tx1"/>
                </a:solidFill>
              </a:rPr>
              <a:t> контролю </a:t>
            </a:r>
            <a:r>
              <a:rPr lang="ru-RU" sz="2200" b="1" dirty="0" err="1">
                <a:solidFill>
                  <a:schemeClr val="tx1"/>
                </a:solidFill>
              </a:rPr>
              <a:t>якості</a:t>
            </a:r>
            <a:r>
              <a:rPr lang="ru-RU" sz="2200" b="1" dirty="0">
                <a:solidFill>
                  <a:schemeClr val="tx1"/>
                </a:solidFill>
              </a:rPr>
              <a:t> (МСКЯ) </a:t>
            </a: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189454" y="3933056"/>
            <a:ext cx="3014394" cy="122413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chemeClr val="accent5">
                <a:lumMod val="60000"/>
                <a:lumOff val="40000"/>
              </a:schemeClr>
            </a:solidFill>
            <a:prstDash val="solid"/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200" b="1" dirty="0" err="1">
                <a:solidFill>
                  <a:schemeClr val="tx1"/>
                </a:solidFill>
              </a:rPr>
              <a:t>Міжнародні</a:t>
            </a:r>
            <a:r>
              <a:rPr lang="ru-RU" sz="2200" b="1" dirty="0">
                <a:solidFill>
                  <a:schemeClr val="tx1"/>
                </a:solidFill>
              </a:rPr>
              <a:t> </a:t>
            </a:r>
            <a:r>
              <a:rPr lang="ru-RU" sz="2200" b="1" dirty="0" err="1">
                <a:solidFill>
                  <a:schemeClr val="tx1"/>
                </a:solidFill>
              </a:rPr>
              <a:t>стандарти</a:t>
            </a:r>
            <a:r>
              <a:rPr lang="ru-RU" sz="2200" b="1" dirty="0">
                <a:solidFill>
                  <a:schemeClr val="tx1"/>
                </a:solidFill>
              </a:rPr>
              <a:t> аудиту (МСА)</a:t>
            </a:r>
          </a:p>
        </p:txBody>
      </p:sp>
      <p:sp>
        <p:nvSpPr>
          <p:cNvPr id="27" name="Стрелка вправо 26"/>
          <p:cNvSpPr/>
          <p:nvPr/>
        </p:nvSpPr>
        <p:spPr>
          <a:xfrm>
            <a:off x="2627784" y="5594202"/>
            <a:ext cx="1376712" cy="798759"/>
          </a:xfrm>
          <a:prstGeom prst="rightArrow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00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189454" y="5373216"/>
            <a:ext cx="3014394" cy="115212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chemeClr val="accent5">
                <a:lumMod val="60000"/>
                <a:lumOff val="40000"/>
              </a:schemeClr>
            </a:solidFill>
            <a:prstDash val="solid"/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200" b="1" dirty="0" err="1">
                <a:solidFill>
                  <a:schemeClr val="tx1"/>
                </a:solidFill>
              </a:rPr>
              <a:t>Міжнародні</a:t>
            </a:r>
            <a:r>
              <a:rPr lang="ru-RU" sz="2200" b="1" dirty="0">
                <a:solidFill>
                  <a:schemeClr val="tx1"/>
                </a:solidFill>
              </a:rPr>
              <a:t> </a:t>
            </a:r>
            <a:r>
              <a:rPr lang="ru-RU" sz="2200" b="1" dirty="0" err="1">
                <a:solidFill>
                  <a:schemeClr val="tx1"/>
                </a:solidFill>
              </a:rPr>
              <a:t>стандарти</a:t>
            </a:r>
            <a:r>
              <a:rPr lang="ru-RU" sz="2200" b="1" dirty="0">
                <a:solidFill>
                  <a:schemeClr val="tx1"/>
                </a:solidFill>
              </a:rPr>
              <a:t> з контролю </a:t>
            </a:r>
            <a:r>
              <a:rPr lang="ru-RU" sz="2200" b="1" dirty="0" err="1" smtClean="0">
                <a:solidFill>
                  <a:schemeClr val="tx1"/>
                </a:solidFill>
              </a:rPr>
              <a:t>якості</a:t>
            </a:r>
            <a:r>
              <a:rPr lang="ru-RU" sz="2200" b="1" dirty="0" smtClean="0">
                <a:solidFill>
                  <a:schemeClr val="tx1"/>
                </a:solidFill>
              </a:rPr>
              <a:t> (</a:t>
            </a:r>
            <a:r>
              <a:rPr lang="ru-RU" sz="2200" b="1" dirty="0">
                <a:solidFill>
                  <a:schemeClr val="tx1"/>
                </a:solidFill>
              </a:rPr>
              <a:t>МСКЯ)</a:t>
            </a:r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4134232" y="1268760"/>
            <a:ext cx="4896544" cy="10081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accent5">
                <a:lumMod val="60000"/>
                <a:lumOff val="40000"/>
              </a:schemeClr>
            </a:solidFill>
            <a:prstDash val="solid"/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</a:rPr>
              <a:t>при </a:t>
            </a:r>
            <a:r>
              <a:rPr lang="ru-RU" dirty="0" err="1">
                <a:solidFill>
                  <a:schemeClr val="tx1"/>
                </a:solidFill>
              </a:rPr>
              <a:t>наданні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всіх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послуг</a:t>
            </a:r>
            <a:r>
              <a:rPr lang="ru-RU" dirty="0">
                <a:solidFill>
                  <a:schemeClr val="tx1"/>
                </a:solidFill>
              </a:rPr>
              <a:t>, на </a:t>
            </a:r>
            <a:r>
              <a:rPr lang="ru-RU" dirty="0" err="1">
                <a:solidFill>
                  <a:schemeClr val="tx1"/>
                </a:solidFill>
              </a:rPr>
              <a:t>які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поширюється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дія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Стандартів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завдань</a:t>
            </a:r>
            <a:r>
              <a:rPr lang="ru-RU" dirty="0">
                <a:solidFill>
                  <a:schemeClr val="tx1"/>
                </a:solidFill>
              </a:rPr>
              <a:t> РМСАНВ.</a:t>
            </a:r>
          </a:p>
        </p:txBody>
      </p:sp>
      <p:sp>
        <p:nvSpPr>
          <p:cNvPr id="22" name="Объект 2"/>
          <p:cNvSpPr txBox="1">
            <a:spLocks/>
          </p:cNvSpPr>
          <p:nvPr/>
        </p:nvSpPr>
        <p:spPr>
          <a:xfrm>
            <a:off x="1331640" y="2482695"/>
            <a:ext cx="7062504" cy="109032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accent4">
                <a:lumMod val="60000"/>
                <a:lumOff val="40000"/>
              </a:schemeClr>
            </a:solidFill>
            <a:prstDash val="solid"/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</a:rPr>
              <a:t>МСА, МСЗО, МСЗНВ та МССП разом </a:t>
            </a:r>
            <a:r>
              <a:rPr lang="ru-RU" dirty="0" err="1">
                <a:solidFill>
                  <a:schemeClr val="tx1"/>
                </a:solidFill>
              </a:rPr>
              <a:t>іменуються</a:t>
            </a:r>
            <a:r>
              <a:rPr lang="ru-RU" dirty="0">
                <a:solidFill>
                  <a:schemeClr val="tx1"/>
                </a:solidFill>
              </a:rPr>
              <a:t> Стандартами </a:t>
            </a:r>
            <a:r>
              <a:rPr lang="ru-RU" dirty="0" err="1">
                <a:solidFill>
                  <a:schemeClr val="tx1"/>
                </a:solidFill>
              </a:rPr>
              <a:t>завдань</a:t>
            </a:r>
            <a:r>
              <a:rPr lang="ru-RU" dirty="0">
                <a:solidFill>
                  <a:schemeClr val="tx1"/>
                </a:solidFill>
              </a:rPr>
              <a:t> РМСАНВ</a:t>
            </a:r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4139952" y="3861048"/>
            <a:ext cx="4896544" cy="11521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accent5">
                <a:lumMod val="60000"/>
                <a:lumOff val="40000"/>
              </a:schemeClr>
            </a:solidFill>
            <a:prstDash val="solid"/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200" dirty="0" err="1" smtClean="0">
                <a:solidFill>
                  <a:schemeClr val="tx1"/>
                </a:solidFill>
              </a:rPr>
              <a:t>потрібно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адаптувати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</a:rPr>
              <a:t>залежно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від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обставин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</a:rPr>
              <a:t>застосування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під</a:t>
            </a:r>
            <a:r>
              <a:rPr lang="ru-RU" sz="2200" dirty="0">
                <a:solidFill>
                  <a:schemeClr val="tx1"/>
                </a:solidFill>
              </a:rPr>
              <a:t> час аудиту </a:t>
            </a:r>
            <a:r>
              <a:rPr lang="ru-RU" sz="2200" dirty="0" err="1">
                <a:solidFill>
                  <a:schemeClr val="tx1"/>
                </a:solidFill>
              </a:rPr>
              <a:t>іншої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фінансової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інформації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24" name="Объект 2"/>
          <p:cNvSpPr txBox="1">
            <a:spLocks/>
          </p:cNvSpPr>
          <p:nvPr/>
        </p:nvSpPr>
        <p:spPr>
          <a:xfrm>
            <a:off x="4139952" y="5317804"/>
            <a:ext cx="4896544" cy="13515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accent5">
                <a:lumMod val="60000"/>
                <a:lumOff val="40000"/>
              </a:schemeClr>
            </a:solidFill>
            <a:prstDash val="solid"/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dirty="0" err="1" smtClean="0">
                <a:solidFill>
                  <a:schemeClr val="tx1"/>
                </a:solidFill>
              </a:rPr>
              <a:t>всі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фірми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при </a:t>
            </a:r>
            <a:r>
              <a:rPr lang="ru-RU" sz="2000" dirty="0" err="1">
                <a:solidFill>
                  <a:schemeClr val="tx1"/>
                </a:solidFill>
              </a:rPr>
              <a:t>наданні</a:t>
            </a:r>
            <a:r>
              <a:rPr lang="ru-RU" sz="2000" dirty="0">
                <a:solidFill>
                  <a:schemeClr val="tx1"/>
                </a:solidFill>
              </a:rPr>
              <a:t> ними </a:t>
            </a:r>
            <a:r>
              <a:rPr lang="ru-RU" sz="2000" dirty="0" err="1">
                <a:solidFill>
                  <a:schemeClr val="tx1"/>
                </a:solidFill>
              </a:rPr>
              <a:t>всіх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видів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послуг</a:t>
            </a:r>
            <a:r>
              <a:rPr lang="ru-RU" sz="2000" dirty="0">
                <a:solidFill>
                  <a:schemeClr val="tx1"/>
                </a:solidFill>
              </a:rPr>
              <a:t>, на </a:t>
            </a:r>
            <a:r>
              <a:rPr lang="ru-RU" sz="2000" dirty="0" err="1">
                <a:solidFill>
                  <a:schemeClr val="tx1"/>
                </a:solidFill>
              </a:rPr>
              <a:t>які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поширюється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дія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Стандартів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завдань</a:t>
            </a:r>
            <a:r>
              <a:rPr lang="ru-RU" sz="2000" dirty="0">
                <a:solidFill>
                  <a:schemeClr val="tx1"/>
                </a:solidFill>
              </a:rPr>
              <a:t> РМСАНВ</a:t>
            </a:r>
          </a:p>
        </p:txBody>
      </p:sp>
      <p:sp>
        <p:nvSpPr>
          <p:cNvPr id="5" name="Капля 4"/>
          <p:cNvSpPr/>
          <p:nvPr/>
        </p:nvSpPr>
        <p:spPr>
          <a:xfrm rot="7857393">
            <a:off x="8498318" y="2486915"/>
            <a:ext cx="587243" cy="545160"/>
          </a:xfrm>
          <a:prstGeom prst="teardrop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8678018" y="3324416"/>
            <a:ext cx="235172" cy="21602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3601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1296144"/>
          </a:xfrm>
          <a:gradFill flip="none" rotWithShape="1">
            <a:gsLst>
              <a:gs pos="0">
                <a:srgbClr val="DDEBCF"/>
              </a:gs>
              <a:gs pos="33000">
                <a:srgbClr val="9CB86E"/>
              </a:gs>
              <a:gs pos="100000">
                <a:srgbClr val="156B13"/>
              </a:gs>
            </a:gsLst>
            <a:lin ang="2700000" scaled="1"/>
            <a:tileRect/>
          </a:gra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Статус </a:t>
            </a:r>
            <a:r>
              <a:rPr lang="ru-RU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нотатків</a:t>
            </a:r>
            <a:r>
              <a:rPr lang="ru-RU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 з практики та </a:t>
            </a:r>
            <a:r>
              <a:rPr lang="ru-RU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інших</a:t>
            </a:r>
            <a:r>
              <a:rPr lang="ru-RU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документів</a:t>
            </a:r>
            <a:r>
              <a:rPr lang="ru-RU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ru-RU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виданих</a:t>
            </a:r>
            <a:r>
              <a:rPr lang="ru-RU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 РМСАНВ</a:t>
            </a:r>
            <a:endParaRPr lang="ru-RU" sz="3600" b="1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202432" y="4077072"/>
            <a:ext cx="7743790" cy="86409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rgbClr val="669900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не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висувають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додаткових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вимог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 до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аудиторів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 на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додаток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 до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вимог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,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викладених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 у МСА</a:t>
            </a: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1231042" y="5249748"/>
            <a:ext cx="7743790" cy="86409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rgbClr val="669900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не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відміняють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відповідальність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 аудитора за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дотримання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вимог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усіх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 МСА</a:t>
            </a: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1187624" y="1700808"/>
            <a:ext cx="7758598" cy="86409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rgbClr val="669900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містять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матеріали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,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які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фірми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можуть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використовувати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під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 час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розробки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програм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внутрішнього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навчання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 та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внутрішніх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стандартів</a:t>
            </a:r>
            <a:endParaRPr lang="ru-RU" sz="1800" b="1" dirty="0"/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1187624" y="2814082"/>
            <a:ext cx="7776864" cy="100811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rgbClr val="669900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spcAft>
                <a:spcPts val="0"/>
              </a:spcAft>
              <a:buNone/>
            </a:pP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призначені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 для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поширення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тими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,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хто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відповідає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 за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національні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стандарти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,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або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використання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 при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розробці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відповідних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національних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a typeface="Times New Roman"/>
              </a:rPr>
              <a:t>матеріалів</a:t>
            </a:r>
            <a:endParaRPr lang="ru-RU" sz="1800" b="1" dirty="0">
              <a:solidFill>
                <a:srgbClr val="000000"/>
              </a:solidFill>
              <a:ea typeface="Times New Roman"/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251520" y="1952836"/>
            <a:ext cx="648072" cy="360040"/>
          </a:xfrm>
          <a:prstGeom prst="chevron">
            <a:avLst/>
          </a:prstGeom>
          <a:gradFill flip="none" rotWithShape="1">
            <a:gsLst>
              <a:gs pos="0">
                <a:srgbClr val="669900">
                  <a:shade val="30000"/>
                  <a:satMod val="115000"/>
                </a:srgbClr>
              </a:gs>
              <a:gs pos="50000">
                <a:srgbClr val="669900">
                  <a:shade val="67500"/>
                  <a:satMod val="115000"/>
                </a:srgbClr>
              </a:gs>
              <a:gs pos="100000">
                <a:srgbClr val="669900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Нашивка 16"/>
          <p:cNvSpPr/>
          <p:nvPr/>
        </p:nvSpPr>
        <p:spPr>
          <a:xfrm>
            <a:off x="251520" y="3138118"/>
            <a:ext cx="648072" cy="360040"/>
          </a:xfrm>
          <a:prstGeom prst="chevron">
            <a:avLst/>
          </a:prstGeom>
          <a:gradFill flip="none" rotWithShape="1">
            <a:gsLst>
              <a:gs pos="0">
                <a:srgbClr val="669900">
                  <a:shade val="30000"/>
                  <a:satMod val="115000"/>
                </a:srgbClr>
              </a:gs>
              <a:gs pos="50000">
                <a:srgbClr val="669900">
                  <a:shade val="67500"/>
                  <a:satMod val="115000"/>
                </a:srgbClr>
              </a:gs>
              <a:gs pos="100000">
                <a:srgbClr val="669900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Нашивка 17"/>
          <p:cNvSpPr/>
          <p:nvPr/>
        </p:nvSpPr>
        <p:spPr>
          <a:xfrm>
            <a:off x="251520" y="4329100"/>
            <a:ext cx="648072" cy="360040"/>
          </a:xfrm>
          <a:prstGeom prst="chevron">
            <a:avLst/>
          </a:prstGeom>
          <a:gradFill flip="none" rotWithShape="1">
            <a:gsLst>
              <a:gs pos="0">
                <a:srgbClr val="669900">
                  <a:shade val="30000"/>
                  <a:satMod val="115000"/>
                </a:srgbClr>
              </a:gs>
              <a:gs pos="50000">
                <a:srgbClr val="669900">
                  <a:shade val="67500"/>
                  <a:satMod val="115000"/>
                </a:srgbClr>
              </a:gs>
              <a:gs pos="100000">
                <a:srgbClr val="669900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Нашивка 18"/>
          <p:cNvSpPr/>
          <p:nvPr/>
        </p:nvSpPr>
        <p:spPr>
          <a:xfrm>
            <a:off x="251520" y="5501776"/>
            <a:ext cx="648072" cy="360040"/>
          </a:xfrm>
          <a:prstGeom prst="chevron">
            <a:avLst/>
          </a:prstGeom>
          <a:gradFill flip="none" rotWithShape="1">
            <a:gsLst>
              <a:gs pos="0">
                <a:srgbClr val="669900">
                  <a:shade val="30000"/>
                  <a:satMod val="115000"/>
                </a:srgbClr>
              </a:gs>
              <a:gs pos="50000">
                <a:srgbClr val="669900">
                  <a:shade val="67500"/>
                  <a:satMod val="115000"/>
                </a:srgbClr>
              </a:gs>
              <a:gs pos="100000">
                <a:srgbClr val="669900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02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Другая 1">
      <a:dk1>
        <a:srgbClr val="000000"/>
      </a:dk1>
      <a:lt1>
        <a:srgbClr val="D8D8D8"/>
      </a:lt1>
      <a:dk2>
        <a:srgbClr val="C1C1C1"/>
      </a:dk2>
      <a:lt2>
        <a:srgbClr val="BFBFBF"/>
      </a:lt2>
      <a:accent1>
        <a:srgbClr val="72A0FF"/>
      </a:accent1>
      <a:accent2>
        <a:srgbClr val="73D6FD"/>
      </a:accent2>
      <a:accent3>
        <a:srgbClr val="75005F"/>
      </a:accent3>
      <a:accent4>
        <a:srgbClr val="68007F"/>
      </a:accent4>
      <a:accent5>
        <a:srgbClr val="005BD3"/>
      </a:accent5>
      <a:accent6>
        <a:srgbClr val="00349E"/>
      </a:accent6>
      <a:hlink>
        <a:srgbClr val="002676"/>
      </a:hlink>
      <a:folHlink>
        <a:srgbClr val="FF79C2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969</TotalTime>
  <Words>4110</Words>
  <Application>Microsoft Office PowerPoint</Application>
  <PresentationFormat>Экран (4:3)</PresentationFormat>
  <Paragraphs>334</Paragraphs>
  <Slides>48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6" baseType="lpstr">
      <vt:lpstr>Arial</vt:lpstr>
      <vt:lpstr>Book Antiqua</vt:lpstr>
      <vt:lpstr>Calibri</vt:lpstr>
      <vt:lpstr>Impact</vt:lpstr>
      <vt:lpstr>Symbol</vt:lpstr>
      <vt:lpstr>Times New Roman</vt:lpstr>
      <vt:lpstr>Wingdings</vt:lpstr>
      <vt:lpstr>NewsPrint</vt:lpstr>
      <vt:lpstr>Презентация PowerPoint</vt:lpstr>
      <vt:lpstr>Рада з міжнародних стандартів аудиту та надання впевненості (РМСАНВ)</vt:lpstr>
      <vt:lpstr>Рада з міжнародних стандартів аудиту та надання впевненості (РМСАНВ)</vt:lpstr>
      <vt:lpstr>Структура стандартів, виданих РМСАНВ</vt:lpstr>
      <vt:lpstr>Статус міжнародних стандартів, виданих РМСАНВ</vt:lpstr>
      <vt:lpstr>Статус міжнародних стандартів, виданих РМСАНВ</vt:lpstr>
      <vt:lpstr>Застосування</vt:lpstr>
      <vt:lpstr>Застосування</vt:lpstr>
      <vt:lpstr>Статус нотатків з практики та інших документів, виданих РМСАНВ</vt:lpstr>
      <vt:lpstr>НМПА можуть допомогти аудитору в:</vt:lpstr>
      <vt:lpstr>РМСАНВ може також публікувати</vt:lpstr>
      <vt:lpstr>Застосування стандартів контролю якості, аудиту, огляду, іншого надання впевненості та супутніх послуг в Україні.</vt:lpstr>
      <vt:lpstr>Міжнародна концептуальна основа завдань з надання впевненості</vt:lpstr>
      <vt:lpstr>РМСАНВ може також публікувати</vt:lpstr>
      <vt:lpstr>Міжнародна концептуальна основа завдань з надання впевненості</vt:lpstr>
      <vt:lpstr>Міжнародна концептуальна основа завдань з надання впевненості</vt:lpstr>
      <vt:lpstr>ЗАСТОСОВНА КОНЦЕПТУАЛЬНА ОСНОВА ФІНАНСОВОГО ЗВІТУВАННЯ – це концептуальна основа фінансового звітування, прийнята управлінським персоналом та в разі потреби тими, кого наділено найвищими повноваженнями, при складанні фінансової звітності, яка є прийнятною з огляду на характер суб’єкта господарювання та цілі фінансової звітності або яка вимагається законодавством чи нормативними актами.  </vt:lpstr>
      <vt:lpstr>Наприклад:</vt:lpstr>
      <vt:lpstr>Наприклад:</vt:lpstr>
      <vt:lpstr>Рівні впевненості</vt:lpstr>
      <vt:lpstr>Форми надання впевненості:</vt:lpstr>
      <vt:lpstr>Форми надання впевненості:</vt:lpstr>
      <vt:lpstr>Види завдань, що виконують аудитори</vt:lpstr>
      <vt:lpstr>Види завдань, що виконують аудитори</vt:lpstr>
      <vt:lpstr>Елементи завдань з надання впевненості</vt:lpstr>
      <vt:lpstr>Основні елементи завдань з надання впевненості</vt:lpstr>
      <vt:lpstr>Тристоронні відносини </vt:lpstr>
      <vt:lpstr>ПРАКТИКУЮЧИЙ ФАХІВЕЦЬ (practitioner) – це особа (особи), яка виконує завдання (партнер із завдання, члени команди із завдання, аудиторська фірма) шляхом застосування вміння та методик виконання завдання з надання впевненості для отримання обґрунтованої чи обмеженої впевненості відповідно до умов завдання стосовно того, чи не містить інформація з предмета завдання суттєвих викривлення.</vt:lpstr>
      <vt:lpstr>Визначені користувачі</vt:lpstr>
      <vt:lpstr>Презентация PowerPoint</vt:lpstr>
      <vt:lpstr>ФОРМИ   ПРЕДМЕТА ЗАВДАННЯ З НАДАННЯ ВПЕВНЕНОСТІ</vt:lpstr>
      <vt:lpstr>Презентация PowerPoint</vt:lpstr>
      <vt:lpstr>КРИТЕРІЇ </vt:lpstr>
      <vt:lpstr>ХАРАКТЕРИСТИКИ ПРИЙНЯТНИХ КРИТЕРІЇВ   ДЛЯ ВИКОНАННЯ ЗАВДАНЬ З НАДАННЯ ВПЕВНЕНОСТІ</vt:lpstr>
      <vt:lpstr>Прийняття завдання</vt:lpstr>
      <vt:lpstr>ПРОФЕСІЙНЕ СУДЖЕННЯ  (Professional judgment)</vt:lpstr>
      <vt:lpstr>ПРОФЕСІЙНИЙ СКЕПТИЦИЗМ  (Professional skepticism) </vt:lpstr>
      <vt:lpstr>                Суттєвість </vt:lpstr>
      <vt:lpstr>Ризик завдання</vt:lpstr>
      <vt:lpstr>Ризик завдання</vt:lpstr>
      <vt:lpstr>   ДОСТАТНІ Й ПРИЙНЯТНІ ДОКАЗИ </vt:lpstr>
      <vt:lpstr>ХАРАКТЕР, ЧАС ТА ОБСЯГ ПРОЦЕДУР </vt:lpstr>
      <vt:lpstr>ХАРАКТЕР, ЧАС ТА ОБСЯГ ПРОЦЕДУР </vt:lpstr>
      <vt:lpstr>Письмовий звіт з надання впевненості</vt:lpstr>
      <vt:lpstr>Документація</vt:lpstr>
      <vt:lpstr>Огляд контролю якості завдання</vt:lpstr>
      <vt:lpstr>Контроль якості для фірм, що виконують аудити та огляди фінансової звітності, а також інші завдання з надання впевненості і супутні послуги (МСКЯ 1)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МІЖНАРОДНІ СТАНДАРТИ КОНТРОЛЮ ЯКОСТІ, АУДИТУ, ОГЛЯДУ, ІНШОГО НАДАННЯ ВПЕВНЕНОСТІ ТА СУПУТНІХ ПОСЛУГ</dc:title>
  <dc:creator>AnnA</dc:creator>
  <cp:lastModifiedBy>User</cp:lastModifiedBy>
  <cp:revision>89</cp:revision>
  <dcterms:created xsi:type="dcterms:W3CDTF">2017-11-05T17:08:08Z</dcterms:created>
  <dcterms:modified xsi:type="dcterms:W3CDTF">2019-03-10T23:56:08Z</dcterms:modified>
</cp:coreProperties>
</file>