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35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0328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11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892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8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82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5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8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40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8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23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5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60A5-6E09-43B3-982F-164DD347B1EB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103C9F-3BD9-4BD2-A92F-6898C666D9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3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6823" y="99214"/>
            <a:ext cx="8130746" cy="2643985"/>
          </a:xfrm>
        </p:spPr>
        <p:txBody>
          <a:bodyPr/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АУДИТОРСЬКІ ДОКАЗИ –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ОСОБЛИВІ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ПОЛОЖЕННЯ ЩОДО ВІДІБРАНИХ ЕЛЕМЕНТІВ (МСА 501).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73225"/>
              </p:ext>
            </p:extLst>
          </p:nvPr>
        </p:nvGraphicFramePr>
        <p:xfrm>
          <a:off x="902043" y="3262184"/>
          <a:ext cx="7673546" cy="282969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07905"/>
                <a:gridCol w="7065641"/>
              </a:tblGrid>
              <a:tr h="2829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Присутність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аудитора при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інвентаризації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запасів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додаткові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міркування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окремих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статей.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Судові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претензії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6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-1657788" y="1121390"/>
            <a:ext cx="2234767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AutoShape 13"/>
          <p:cNvSpPr>
            <a:spLocks noChangeAspect="1" noChangeArrowheads="1" noTextEdit="1"/>
          </p:cNvSpPr>
          <p:nvPr/>
        </p:nvSpPr>
        <p:spPr bwMode="auto">
          <a:xfrm>
            <a:off x="163773" y="1121393"/>
            <a:ext cx="11202922" cy="53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008618" y="5661991"/>
            <a:ext cx="10904339" cy="1122249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 повинен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датувати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датою не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прийнятні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достатньому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обсязі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ґрунтуватиметься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думка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аудиторів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звітності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стан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справ і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претензій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дату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аудиторського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управлінському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штатного юриста,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аудитору,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оновлену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юриста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34851" y="377154"/>
            <a:ext cx="11578107" cy="6059754"/>
            <a:chOff x="334851" y="1277990"/>
            <a:chExt cx="11578107" cy="5158918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1707522" y="2690529"/>
              <a:ext cx="10205436" cy="797898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Аудитор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надсилає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зовнішньому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юристу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суб’єкта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загальний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письмовий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запит, де просить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проінформувати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про будь-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претензії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йому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відомі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оцінити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результат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оцінку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фінансових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наслідків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включаючи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пов'язані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ти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470532" y="3658960"/>
              <a:ext cx="10442425" cy="1268354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маловірогідно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зовнішній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юрист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належно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відповість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загальний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письмовий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запит, то аудитор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намагатися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встановити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безпосереднє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спілкування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через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спеціальний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письмовий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запит,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включає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судових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справ та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оцінку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управлінським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персоналом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результатів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кожної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ідентифікованої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претензій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вона є, 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також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оцінку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ним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фінансових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аспектів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включаючи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пов'язані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;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прохання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зовнішнього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юриста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підтвердити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обґрунтованість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оцінок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управлінського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персоналу і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надати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аудитору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іншу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інформацію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на думку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зовнішнього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юриста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перелік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є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неповним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неправильним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1235419" y="5211311"/>
              <a:ext cx="10677538" cy="416390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деяких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аудитор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вважати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потрібне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зустрітися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зовнішнім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юристом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обговорення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вірогідного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результату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судової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претензій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34851" y="1277990"/>
              <a:ext cx="11578107" cy="5158918"/>
              <a:chOff x="334851" y="1277990"/>
              <a:chExt cx="11578107" cy="5158918"/>
            </a:xfrm>
          </p:grpSpPr>
          <p:sp>
            <p:nvSpPr>
              <p:cNvPr id="9" name="AutoShape 10"/>
              <p:cNvSpPr>
                <a:spLocks noChangeArrowheads="1"/>
              </p:cNvSpPr>
              <p:nvPr/>
            </p:nvSpPr>
            <p:spPr bwMode="auto">
              <a:xfrm>
                <a:off x="2100077" y="1950544"/>
                <a:ext cx="9812881" cy="552421"/>
              </a:xfrm>
              <a:prstGeom prst="flowChartProcess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Допомагає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аудитору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отримати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достатні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та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прийнятні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аудиторські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докази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щодо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знання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управлінським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персоналом про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потенційно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суттєву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судову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справу й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претензії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та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розуміння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оцінок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ним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фінансових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наслідків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включаючи</a:t>
                </a:r>
                <a:r>
                  <a:rPr kumimoji="0" lang="ru-RU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sz="14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витрати</a:t>
                </a:r>
                <a:r>
                  <a:rPr kumimoji="0" lang="uk-UA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" name="Группа 4"/>
              <p:cNvGrpSpPr/>
              <p:nvPr/>
            </p:nvGrpSpPr>
            <p:grpSpPr>
              <a:xfrm>
                <a:off x="334851" y="1277990"/>
                <a:ext cx="10103377" cy="5158918"/>
                <a:chOff x="334851" y="1277990"/>
                <a:chExt cx="10103377" cy="5158918"/>
              </a:xfrm>
            </p:grpSpPr>
            <p:sp>
              <p:nvSpPr>
                <p:cNvPr id="7" name="AutoShape 12"/>
                <p:cNvSpPr>
                  <a:spLocks noChangeArrowheads="1"/>
                </p:cNvSpPr>
                <p:nvPr/>
              </p:nvSpPr>
              <p:spPr bwMode="auto">
                <a:xfrm>
                  <a:off x="334851" y="1277990"/>
                  <a:ext cx="10103377" cy="618266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СПІЛКУВАННЯ ІЗ ЗОВНІШНІМ ЮРИС</a:t>
                  </a:r>
                  <a:r>
                    <a:rPr kumimoji="0" lang="uk-UA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ТОМ СУБ'ЄКТА ГОСПОДАРЮВАННЯ</a:t>
                  </a:r>
                  <a:endParaRPr kumimoji="0" lang="uk-UA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" name="Стрелка углом 17"/>
                <p:cNvSpPr/>
                <p:nvPr/>
              </p:nvSpPr>
              <p:spPr>
                <a:xfrm rot="10800000" flipH="1">
                  <a:off x="352554" y="1944554"/>
                  <a:ext cx="656063" cy="4492354"/>
                </a:xfrm>
                <a:prstGeom prst="bentArrow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Стрелка углом 18"/>
                <p:cNvSpPr/>
                <p:nvPr/>
              </p:nvSpPr>
              <p:spPr>
                <a:xfrm rot="10800000" flipH="1">
                  <a:off x="613013" y="1952640"/>
                  <a:ext cx="571712" cy="3412639"/>
                </a:xfrm>
                <a:prstGeom prst="bentArrow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Стрелка углом 19"/>
                <p:cNvSpPr/>
                <p:nvPr/>
              </p:nvSpPr>
              <p:spPr>
                <a:xfrm rot="10800000" flipH="1">
                  <a:off x="803893" y="1999246"/>
                  <a:ext cx="656063" cy="2629791"/>
                </a:xfrm>
                <a:prstGeom prst="bentArrow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Стрелка углом 20"/>
                <p:cNvSpPr/>
                <p:nvPr/>
              </p:nvSpPr>
              <p:spPr>
                <a:xfrm rot="10800000" flipH="1">
                  <a:off x="1048921" y="1967762"/>
                  <a:ext cx="656063" cy="1293137"/>
                </a:xfrm>
                <a:prstGeom prst="bentArrow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Стрелка углом 21"/>
                <p:cNvSpPr/>
                <p:nvPr/>
              </p:nvSpPr>
              <p:spPr>
                <a:xfrm rot="10800000" flipH="1">
                  <a:off x="1417254" y="1910981"/>
                  <a:ext cx="656063" cy="697766"/>
                </a:xfrm>
                <a:prstGeom prst="bentArrow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3"/>
                </a:fillRef>
                <a:effectRef idx="1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1175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34851" y="99215"/>
            <a:ext cx="11578107" cy="27793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2"/>
          <p:cNvSpPr>
            <a:spLocks noChangeArrowheads="1"/>
          </p:cNvSpPr>
          <p:nvPr/>
        </p:nvSpPr>
        <p:spPr bwMode="auto">
          <a:xfrm>
            <a:off x="1449162" y="481914"/>
            <a:ext cx="8919655" cy="267071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450215" algn="just">
              <a:spcAft>
                <a:spcPts val="0"/>
              </a:spcAft>
            </a:pPr>
            <a:r>
              <a:rPr lang="uk-UA" sz="28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 повинен отримати прийнятні аудиторські докази у достатньому обсязі щодо наявності та стану запасів (якщо вони є суттєвими для фінансової звітності) шляхом: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851" y="3344928"/>
            <a:ext cx="6096000" cy="11903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marR="67945" lvl="0" indent="-342900" algn="just" eaLnBrk="0" hangingPunct="0">
              <a:lnSpc>
                <a:spcPct val="101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30530" algn="l"/>
              </a:tabLs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присутності під час інвентаризації запасів, крім випадків, якщо це не є можливим на практиці</a:t>
            </a:r>
            <a:r>
              <a:rPr lang="uk-UA" sz="24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1317" y="4727614"/>
            <a:ext cx="6096000" cy="19364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marR="67945" lvl="0" indent="-342900" algn="just" eaLnBrk="0" hangingPunct="0">
              <a:lnSpc>
                <a:spcPct val="101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30530" algn="l"/>
              </a:tabLs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 аудиторських процедур щодо остаточних даних про запаси підприємства, щоб визначити, чи точно вони відображають фактичні результати інвентаризації запасів.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304" y="4727613"/>
            <a:ext cx="2128336" cy="1936493"/>
          </a:xfrm>
          <a:prstGeom prst="rect">
            <a:avLst/>
          </a:prstGeom>
        </p:spPr>
      </p:pic>
      <p:sp>
        <p:nvSpPr>
          <p:cNvPr id="8" name="Тройная стрелка влево/вправо/вверх 7"/>
          <p:cNvSpPr/>
          <p:nvPr/>
        </p:nvSpPr>
        <p:spPr>
          <a:xfrm>
            <a:off x="7684008" y="3514927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69743" y="1195148"/>
            <a:ext cx="7533564" cy="116853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Аудиторські процедури під час присутності при інвентаризації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509517" y="2692843"/>
            <a:ext cx="4635689" cy="3416320"/>
          </a:xfrm>
          <a:prstGeom prst="rightArrowCallou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Оцінка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інструкцій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процедур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управлінського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персоналу для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відображення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обліку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контролю за результатами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інвентаризації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3794" y="2646586"/>
            <a:ext cx="6619164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1239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Питання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доречно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12395" algn="l"/>
              </a:tabLs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 прийнятних заходів контролю, наприклад збирання використаних інвентаризаційних відомостей, відображення в обліку невикористаних інвентаризаційних відомостей, та процедури підрахунку і перерахунку;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1239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точне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стадії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незавершеного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повільно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обертаються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застарілих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пошкоджених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належать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третій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консигнації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1239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оцінки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кількостей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де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застосовно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зокрема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бути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необхідними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оцінці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вугілля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штабелі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над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рухом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різними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регіонами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відвантаження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та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дати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закриття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5262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1.6.ОТРИМАННЯ АУДИТОРСЬКИХ ДОКАЗІВ В ПРОЦЕСІ АУДИТУ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44469"/>
              </p:ext>
            </p:extLst>
          </p:nvPr>
        </p:nvGraphicFramePr>
        <p:xfrm>
          <a:off x="334851" y="509758"/>
          <a:ext cx="11228327" cy="56083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89517"/>
                <a:gridCol w="10338810"/>
              </a:tblGrid>
              <a:tr h="485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Аудиторські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докази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особливі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положення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відібраних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елементів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(МСА 501).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Присутність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аудитора при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інвентаризації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запасів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додаткові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міркування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статей.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Судові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претензії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37" marR="52737" marT="0" marB="0"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869743" y="1195148"/>
            <a:ext cx="7533564" cy="116853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Аудиторські процедури під час присутності при інвентаризації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509517" y="2692843"/>
            <a:ext cx="4635689" cy="2677656"/>
          </a:xfrm>
          <a:prstGeom prst="rightArrowCallou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процедурами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5206" y="2549963"/>
            <a:ext cx="6619164" cy="31700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аудитору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процедур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персоналом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процедур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удитор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закриття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аудиторські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обліку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дату.</a:t>
            </a:r>
          </a:p>
        </p:txBody>
      </p:sp>
    </p:spTree>
    <p:extLst>
      <p:ext uri="{BB962C8B-B14F-4D97-AF65-F5344CB8AC3E}">
        <p14:creationId xmlns:p14="http://schemas.microsoft.com/office/powerpoint/2010/main" val="4631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27793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69743" y="1195148"/>
            <a:ext cx="7533564" cy="116853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Аудиторські процедури під час присутності при інвентаризації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82221" y="3416174"/>
            <a:ext cx="4658739" cy="1077218"/>
          </a:xfrm>
          <a:prstGeom prst="rightArrowCallout">
            <a:avLst>
              <a:gd name="adj1" fmla="val 38139"/>
              <a:gd name="adj2" fmla="val 25000"/>
              <a:gd name="adj3" fmla="val 52920"/>
              <a:gd name="adj4" fmla="val 649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Інспектування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36525" y="2985287"/>
            <a:ext cx="5964072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необов’язково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них)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старіти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51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69743" y="1195148"/>
            <a:ext cx="7533564" cy="1168539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Аудиторські процедури під час присутності при інвентаризації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82221" y="3416174"/>
            <a:ext cx="4185313" cy="1569660"/>
          </a:xfrm>
          <a:prstGeom prst="rightArrowCallout">
            <a:avLst>
              <a:gd name="adj1" fmla="val 38139"/>
              <a:gd name="adj2" fmla="val 25000"/>
              <a:gd name="adj3" fmla="val 52920"/>
              <a:gd name="adj4" fmla="val 6497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контрольних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перерахунків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40490" y="2903742"/>
            <a:ext cx="6619164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надає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докази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повноти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точності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таких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відомостей</a:t>
            </a:r>
            <a:r>
              <a:rPr lang="uk-UA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через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відстежування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відібраних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інвентаризаційних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відомостей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управлінського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персоналу, до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фізичної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відстежування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відібраних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об’єктів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є у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фізичній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наявності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інвентаризаційних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відомостей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управлінського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персоналу.</a:t>
            </a:r>
          </a:p>
        </p:txBody>
      </p:sp>
    </p:spTree>
    <p:extLst>
      <p:ext uri="{BB962C8B-B14F-4D97-AF65-F5344CB8AC3E}">
        <p14:creationId xmlns:p14="http://schemas.microsoft.com/office/powerpoint/2010/main" val="5947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6096" y="1319717"/>
            <a:ext cx="7533564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 отримання аудиторських доказів щодо наявності і стану запасів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536812" y="2692842"/>
            <a:ext cx="4185313" cy="3416320"/>
          </a:xfrm>
          <a:prstGeom prst="rightArrowCallout">
            <a:avLst>
              <a:gd name="adj1" fmla="val 35452"/>
              <a:gd name="adj2" fmla="val 25000"/>
              <a:gd name="adj3" fmla="val 33660"/>
              <a:gd name="adj4" fmla="val 6497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Направлення  запиту до третьої сторони щодо підтвердження кількості та стану запасів, які зберігаються від імені підприємства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22377" y="3708504"/>
            <a:ext cx="661916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необхідно дотримуватися вимог МСА 505, який встановлює вимоги та надає керівництво щодо здійснення процедур зовнішнього підтвердження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8320" y="1224182"/>
            <a:ext cx="10810240" cy="91940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 ОТРИМАННЯ АУДИТОРСЬКИХ ДОКАЗІВ ЩОДО НАЯВНОСТІ І СТАНУ ЗАПАСІВ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334851" y="3124010"/>
            <a:ext cx="4185313" cy="2308324"/>
          </a:xfrm>
          <a:prstGeom prst="rightArrowCallout">
            <a:avLst>
              <a:gd name="adj1" fmla="val 35452"/>
              <a:gd name="adj2" fmla="val 25000"/>
              <a:gd name="adj3" fmla="val 33660"/>
              <a:gd name="adj4" fmla="val 6497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Інспектування або інші аудиторські процедури, які є прийнятними за таких обставин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67786" y="2261842"/>
            <a:ext cx="6945172" cy="44012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присутність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присутності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інвентаризації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стороною,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належного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підрахунку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адекватного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інспектування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складських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розписок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застава</a:t>
            </a:r>
          </a:p>
        </p:txBody>
      </p:sp>
    </p:spTree>
    <p:extLst>
      <p:ext uri="{BB962C8B-B14F-4D97-AF65-F5344CB8AC3E}">
        <p14:creationId xmlns:p14="http://schemas.microsoft.com/office/powerpoint/2010/main" val="10158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144973" y="177648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AutoShape 9"/>
          <p:cNvSpPr>
            <a:spLocks noChangeAspect="1" noChangeArrowheads="1" noTextEdit="1"/>
          </p:cNvSpPr>
          <p:nvPr/>
        </p:nvSpPr>
        <p:spPr bwMode="auto">
          <a:xfrm>
            <a:off x="2144973" y="1776484"/>
            <a:ext cx="6121400" cy="401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510" y="377155"/>
            <a:ext cx="11712448" cy="6185802"/>
            <a:chOff x="200510" y="1282891"/>
            <a:chExt cx="10527904" cy="5280065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1091820" y="1282891"/>
              <a:ext cx="8871045" cy="112589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АУДИТОР ПОВИНЕН РОЗРОБИТИ ТА ВИКОНАТИ АУДИТОРСЬКІ ПРОЦЕДУРИ ДЛЯ ВИЯВЛЕННЯ СУДОВИХ СПРАВ І ПРЕТЕНЗІЙ, ЯКІ СТОСУЮТЬСЯ СУБ'ЄКТА ГОСПОДАРЮВАННЯ ТА МОЖУТЬ ПРИЗВЕСТИ ДО ВИНИКНЕННЯ РИЗИКУ СУТТЄВОГО ВИКРИВЛЕННЯ, ВКЛЮЧАЮЧИ: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218364" y="2532868"/>
              <a:ext cx="4703345" cy="1228915"/>
            </a:xfrm>
            <a:prstGeom prst="rightArrowCallout">
              <a:avLst>
                <a:gd name="adj1" fmla="val 13565"/>
                <a:gd name="adj2" fmla="val 25000"/>
                <a:gd name="adj3" fmla="val 38078"/>
                <a:gd name="adj4" fmla="val 7906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Звернення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із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запитами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до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управлінського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персоналу і,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якщо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ru-RU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це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sz="16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застосовно</a:t>
              </a: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інших осіб суб'єкта господарювання, включаючи його штатного юриста</a:t>
              </a:r>
              <a:endPara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957416" y="2550717"/>
              <a:ext cx="5769724" cy="1086132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претензії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що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можуть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мати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суттєвий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вплив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фінансову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звітність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тому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їх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слід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розкривати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враховувати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фінансовій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звітності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200510" y="4133177"/>
              <a:ext cx="4739052" cy="1343644"/>
            </a:xfrm>
            <a:prstGeom prst="rightArrowCallout">
              <a:avLst>
                <a:gd name="adj1" fmla="val 13565"/>
                <a:gd name="adj2" fmla="val 25000"/>
                <a:gd name="adj3" fmla="val 44990"/>
                <a:gd name="adj4" fmla="val 7906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Перегляд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протоколів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засідань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тих, кого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наділено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найвищими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повноваженнями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листування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між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суб'єктом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зовнішнім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юристом</a:t>
              </a:r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>
              <a:off x="4978245" y="3833765"/>
              <a:ext cx="5749319" cy="1508356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Додатково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до процедур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інші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доречні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процедури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включають</a:t>
              </a:r>
              <a:r>
                <a:rPr lang="ru-RU" sz="16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наприклад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використання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інформації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отриманої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через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процедури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ризиків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проводилися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отримання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розуміння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його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середовища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щоб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допомогти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аудитору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дізнатися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про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судові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справи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претензії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які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стосуються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суб'єкта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господарювання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AutoShape 3"/>
            <p:cNvSpPr>
              <a:spLocks noChangeArrowheads="1"/>
            </p:cNvSpPr>
            <p:nvPr/>
          </p:nvSpPr>
          <p:spPr bwMode="auto">
            <a:xfrm>
              <a:off x="218364" y="5704585"/>
              <a:ext cx="4622566" cy="801428"/>
            </a:xfrm>
            <a:prstGeom prst="rightArrowCallout">
              <a:avLst>
                <a:gd name="adj1" fmla="val 13565"/>
                <a:gd name="adj2" fmla="val 25000"/>
                <a:gd name="adj3" fmla="val 52766"/>
                <a:gd name="adj4" fmla="val 7906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Огляд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даних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рахунках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обліку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юридичні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послуги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AutoShape 2"/>
            <p:cNvSpPr>
              <a:spLocks noChangeArrowheads="1"/>
            </p:cNvSpPr>
            <p:nvPr/>
          </p:nvSpPr>
          <p:spPr bwMode="auto">
            <a:xfrm>
              <a:off x="4978245" y="5476821"/>
              <a:ext cx="5750169" cy="1086135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Залежно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обставин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аудитор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може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вважати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доцільне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перевірити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відповідні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первинні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документи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зокрема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рахунки-фактури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за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надані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юридичні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послуги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у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процесі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розгляду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аудитором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рахунків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витрат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юридичні</a:t>
              </a:r>
              <a:r>
                <a: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послуги</a:t>
              </a:r>
              <a:endPara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334851" y="99215"/>
            <a:ext cx="11578107" cy="55587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8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1030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Symbol</vt:lpstr>
      <vt:lpstr>Times New Roman</vt:lpstr>
      <vt:lpstr>Trebuchet MS</vt:lpstr>
      <vt:lpstr>Wingdings 3</vt:lpstr>
      <vt:lpstr>Грань</vt:lpstr>
      <vt:lpstr>АУДИТОРСЬКІ ДОКАЗИ –  ОСОБЛИВІ ПОЛОЖЕННЯ ЩОДО ВІДІБРАНИХ ЕЛЕМЕНТІВ (МСА 501).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1.6.ОТРИМАННЯ АУДИТОРСЬКИХ ДОКАЗІВ В ПРОЦЕСІ АУДИТУ</dc:title>
  <dc:creator>Пользователь Windows</dc:creator>
  <cp:lastModifiedBy>User</cp:lastModifiedBy>
  <cp:revision>12</cp:revision>
  <dcterms:created xsi:type="dcterms:W3CDTF">2017-11-07T20:21:48Z</dcterms:created>
  <dcterms:modified xsi:type="dcterms:W3CDTF">2019-03-10T23:41:55Z</dcterms:modified>
</cp:coreProperties>
</file>