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C1577-E861-414C-964E-1C6FBDC8091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8704593-977B-4B42-B9FE-D0F697FD0925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Зробити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запит про причини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відмови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управлінького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персоналу та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отримати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аудиторські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докази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правомірності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обґрунтованості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BAFBB-3AF0-4181-A329-DC0811C6138F}" type="parTrans" cxnId="{3847E781-CE46-4B11-B5AE-EDCDD3D63A4B}">
      <dgm:prSet/>
      <dgm:spPr/>
      <dgm:t>
        <a:bodyPr/>
        <a:lstStyle/>
        <a:p>
          <a:endParaRPr lang="ru-RU"/>
        </a:p>
      </dgm:t>
    </dgm:pt>
    <dgm:pt modelId="{B1A2642D-D481-4CBB-ADBB-FE8657BBAC8A}" type="sibTrans" cxnId="{3847E781-CE46-4B11-B5AE-EDCDD3D63A4B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C2E017B-079B-4674-9F8C-D870136B8E30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Оцінити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вплив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відмови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управлінського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персоналу на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аудитора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відповідних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ризиків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суттєвого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викривлення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включаючи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ризик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шахрайства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характер, час та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обсяг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процедур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75DB13-F4D7-4B10-A083-3C7395EFFE35}" type="parTrans" cxnId="{CF849D5E-0823-459F-A5BE-C7DC5F6063BB}">
      <dgm:prSet/>
      <dgm:spPr/>
      <dgm:t>
        <a:bodyPr/>
        <a:lstStyle/>
        <a:p>
          <a:endParaRPr lang="ru-RU"/>
        </a:p>
      </dgm:t>
    </dgm:pt>
    <dgm:pt modelId="{072A896E-7241-46FF-BDDA-F92DB63433F5}" type="sibTrans" cxnId="{CF849D5E-0823-459F-A5BE-C7DC5F6063BB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AF986D0-6B56-4195-BEE9-03C0A6215B35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Виконати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альтернативні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аудиторські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процедури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призначені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відповідних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надійних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доказів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F24FA-98FA-426B-BAAD-9DDBC21E00C3}" type="parTrans" cxnId="{A0FA26FF-526E-46BA-BF11-63D1B790A8CD}">
      <dgm:prSet/>
      <dgm:spPr/>
      <dgm:t>
        <a:bodyPr/>
        <a:lstStyle/>
        <a:p>
          <a:endParaRPr lang="ru-RU"/>
        </a:p>
      </dgm:t>
    </dgm:pt>
    <dgm:pt modelId="{D8A1AD23-A170-493E-8E93-B3CFEAEA50E4}" type="sibTrans" cxnId="{A0FA26FF-526E-46BA-BF11-63D1B790A8CD}">
      <dgm:prSet/>
      <dgm:spPr/>
      <dgm:t>
        <a:bodyPr/>
        <a:lstStyle/>
        <a:p>
          <a:endParaRPr lang="ru-RU"/>
        </a:p>
      </dgm:t>
    </dgm:pt>
    <dgm:pt modelId="{2FDD1DD8-923D-4C4C-B809-095A002C67E2}" type="pres">
      <dgm:prSet presAssocID="{6BFC1577-E861-414C-964E-1C6FBDC8091F}" presName="Name0" presStyleCnt="0">
        <dgm:presLayoutVars>
          <dgm:dir/>
          <dgm:resizeHandles val="exact"/>
        </dgm:presLayoutVars>
      </dgm:prSet>
      <dgm:spPr/>
    </dgm:pt>
    <dgm:pt modelId="{69FFDDA1-BBEB-41F4-8A1D-2EE3BF88A345}" type="pres">
      <dgm:prSet presAssocID="{38704593-977B-4B42-B9FE-D0F697FD09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24D1C-2D43-4A1B-8CB9-2153002C0910}" type="pres">
      <dgm:prSet presAssocID="{B1A2642D-D481-4CBB-ADBB-FE8657BBAC8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CA2D288-183B-48E4-91B2-811DCA90002D}" type="pres">
      <dgm:prSet presAssocID="{B1A2642D-D481-4CBB-ADBB-FE8657BBAC8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7F12EF9-3992-4003-8B2D-FAE282060039}" type="pres">
      <dgm:prSet presAssocID="{DC2E017B-079B-4674-9F8C-D870136B8E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9C8E8-5AC5-48E5-9501-7DE3E477F933}" type="pres">
      <dgm:prSet presAssocID="{072A896E-7241-46FF-BDDA-F92DB63433F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E4833E1-45BC-482C-9F82-89AED0C58F01}" type="pres">
      <dgm:prSet presAssocID="{072A896E-7241-46FF-BDDA-F92DB63433F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8112D48-72D6-461F-8CA3-5A7CC3F2F3F3}" type="pres">
      <dgm:prSet presAssocID="{2AF986D0-6B56-4195-BEE9-03C0A6215B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96651A-C127-42B0-BFA0-6C799BF19C09}" type="presOf" srcId="{B1A2642D-D481-4CBB-ADBB-FE8657BBAC8A}" destId="{CCA2D288-183B-48E4-91B2-811DCA90002D}" srcOrd="1" destOrd="0" presId="urn:microsoft.com/office/officeart/2005/8/layout/process1"/>
    <dgm:cxn modelId="{3847E781-CE46-4B11-B5AE-EDCDD3D63A4B}" srcId="{6BFC1577-E861-414C-964E-1C6FBDC8091F}" destId="{38704593-977B-4B42-B9FE-D0F697FD0925}" srcOrd="0" destOrd="0" parTransId="{BC3BAFBB-3AF0-4181-A329-DC0811C6138F}" sibTransId="{B1A2642D-D481-4CBB-ADBB-FE8657BBAC8A}"/>
    <dgm:cxn modelId="{F298A1D5-1C55-49AE-B960-FC707D20462C}" type="presOf" srcId="{6BFC1577-E861-414C-964E-1C6FBDC8091F}" destId="{2FDD1DD8-923D-4C4C-B809-095A002C67E2}" srcOrd="0" destOrd="0" presId="urn:microsoft.com/office/officeart/2005/8/layout/process1"/>
    <dgm:cxn modelId="{50D0700E-FE54-4F49-A551-A843FB9CD33F}" type="presOf" srcId="{DC2E017B-079B-4674-9F8C-D870136B8E30}" destId="{A7F12EF9-3992-4003-8B2D-FAE282060039}" srcOrd="0" destOrd="0" presId="urn:microsoft.com/office/officeart/2005/8/layout/process1"/>
    <dgm:cxn modelId="{B8FFAF37-14F3-4589-B097-6E9D377AAA42}" type="presOf" srcId="{38704593-977B-4B42-B9FE-D0F697FD0925}" destId="{69FFDDA1-BBEB-41F4-8A1D-2EE3BF88A345}" srcOrd="0" destOrd="0" presId="urn:microsoft.com/office/officeart/2005/8/layout/process1"/>
    <dgm:cxn modelId="{A0FA26FF-526E-46BA-BF11-63D1B790A8CD}" srcId="{6BFC1577-E861-414C-964E-1C6FBDC8091F}" destId="{2AF986D0-6B56-4195-BEE9-03C0A6215B35}" srcOrd="2" destOrd="0" parTransId="{BADF24FA-98FA-426B-BAAD-9DDBC21E00C3}" sibTransId="{D8A1AD23-A170-493E-8E93-B3CFEAEA50E4}"/>
    <dgm:cxn modelId="{CF849D5E-0823-459F-A5BE-C7DC5F6063BB}" srcId="{6BFC1577-E861-414C-964E-1C6FBDC8091F}" destId="{DC2E017B-079B-4674-9F8C-D870136B8E30}" srcOrd="1" destOrd="0" parTransId="{B575DB13-F4D7-4B10-A083-3C7395EFFE35}" sibTransId="{072A896E-7241-46FF-BDDA-F92DB63433F5}"/>
    <dgm:cxn modelId="{CCABABA0-3C8C-4052-BEEF-F19C9BAF0AE0}" type="presOf" srcId="{072A896E-7241-46FF-BDDA-F92DB63433F5}" destId="{4E4833E1-45BC-482C-9F82-89AED0C58F01}" srcOrd="1" destOrd="0" presId="urn:microsoft.com/office/officeart/2005/8/layout/process1"/>
    <dgm:cxn modelId="{ABD3432F-3FF2-4769-8C5E-74CDA3E9F2BC}" type="presOf" srcId="{2AF986D0-6B56-4195-BEE9-03C0A6215B35}" destId="{58112D48-72D6-461F-8CA3-5A7CC3F2F3F3}" srcOrd="0" destOrd="0" presId="urn:microsoft.com/office/officeart/2005/8/layout/process1"/>
    <dgm:cxn modelId="{5815C164-6E71-4863-BC2B-D9A0C73806AB}" type="presOf" srcId="{B1A2642D-D481-4CBB-ADBB-FE8657BBAC8A}" destId="{30924D1C-2D43-4A1B-8CB9-2153002C0910}" srcOrd="0" destOrd="0" presId="urn:microsoft.com/office/officeart/2005/8/layout/process1"/>
    <dgm:cxn modelId="{CB089755-1E5C-442B-8785-3A5FCE3562E9}" type="presOf" srcId="{072A896E-7241-46FF-BDDA-F92DB63433F5}" destId="{69A9C8E8-5AC5-48E5-9501-7DE3E477F933}" srcOrd="0" destOrd="0" presId="urn:microsoft.com/office/officeart/2005/8/layout/process1"/>
    <dgm:cxn modelId="{1A9C1CF9-E28D-4CC4-A661-8AA3E27F5F70}" type="presParOf" srcId="{2FDD1DD8-923D-4C4C-B809-095A002C67E2}" destId="{69FFDDA1-BBEB-41F4-8A1D-2EE3BF88A345}" srcOrd="0" destOrd="0" presId="urn:microsoft.com/office/officeart/2005/8/layout/process1"/>
    <dgm:cxn modelId="{101040BD-27C5-4BED-93FE-80FCF257AF79}" type="presParOf" srcId="{2FDD1DD8-923D-4C4C-B809-095A002C67E2}" destId="{30924D1C-2D43-4A1B-8CB9-2153002C0910}" srcOrd="1" destOrd="0" presId="urn:microsoft.com/office/officeart/2005/8/layout/process1"/>
    <dgm:cxn modelId="{6E332029-36B6-485B-99D0-5EBA8F680A04}" type="presParOf" srcId="{30924D1C-2D43-4A1B-8CB9-2153002C0910}" destId="{CCA2D288-183B-48E4-91B2-811DCA90002D}" srcOrd="0" destOrd="0" presId="urn:microsoft.com/office/officeart/2005/8/layout/process1"/>
    <dgm:cxn modelId="{3C3510BF-9355-47A9-A500-286BC2F2F520}" type="presParOf" srcId="{2FDD1DD8-923D-4C4C-B809-095A002C67E2}" destId="{A7F12EF9-3992-4003-8B2D-FAE282060039}" srcOrd="2" destOrd="0" presId="urn:microsoft.com/office/officeart/2005/8/layout/process1"/>
    <dgm:cxn modelId="{FDD900EA-2D02-4B32-9594-B0243316D9ED}" type="presParOf" srcId="{2FDD1DD8-923D-4C4C-B809-095A002C67E2}" destId="{69A9C8E8-5AC5-48E5-9501-7DE3E477F933}" srcOrd="3" destOrd="0" presId="urn:microsoft.com/office/officeart/2005/8/layout/process1"/>
    <dgm:cxn modelId="{601D31EE-461C-4795-BEE7-B824F2307B1B}" type="presParOf" srcId="{69A9C8E8-5AC5-48E5-9501-7DE3E477F933}" destId="{4E4833E1-45BC-482C-9F82-89AED0C58F01}" srcOrd="0" destOrd="0" presId="urn:microsoft.com/office/officeart/2005/8/layout/process1"/>
    <dgm:cxn modelId="{AA51567F-1FCA-42C7-B8C1-BBA6CD358681}" type="presParOf" srcId="{2FDD1DD8-923D-4C4C-B809-095A002C67E2}" destId="{58112D48-72D6-461F-8CA3-5A7CC3F2F3F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4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64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87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757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766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50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4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50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3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2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7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1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6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7537-B7A0-45AB-9644-313888CD9D10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982B81-4FF3-4BC5-A4D3-8818F2FD5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4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851" y="99215"/>
            <a:ext cx="11578107" cy="164630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ЗОВНІШНІ ПІДТВЕРДЖЕННЯ </a:t>
            </a:r>
            <a:b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(МСА 505).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26842"/>
              </p:ext>
            </p:extLst>
          </p:nvPr>
        </p:nvGraphicFramePr>
        <p:xfrm>
          <a:off x="1544595" y="2603384"/>
          <a:ext cx="8439663" cy="22649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68596"/>
                <a:gridCol w="7771067"/>
              </a:tblGrid>
              <a:tr h="224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  <a:tr h="337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  <a:tr h="1486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1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26772" y="1859619"/>
            <a:ext cx="6096000" cy="120032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запит, згідно з яким сторона, що надає підтвердження, надсилає свою відповідь безпосередньо аудитору і зазначає свою згоду або незгоду з наведеною у запиті інформацією чи надає зазначену в запиті інформацію.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6772" y="4067459"/>
            <a:ext cx="6096000" cy="92333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запит, згідно з яким сторона, що надає підтвердження, надсилає свою відповідь безпосередньо аудитору тільки в разі незгоди з наведеною у запиті інформацією.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7630" y="1761571"/>
            <a:ext cx="4121624" cy="12983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апит про 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пози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тивне підтвердження (</a:t>
            </a:r>
            <a:r>
              <a:rPr lang="uk-UA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confirmation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request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2263" y="3879936"/>
            <a:ext cx="3912358" cy="12983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spc="-10" dirty="0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Запит про негативне підтвердження (</a:t>
            </a:r>
            <a:r>
              <a:rPr lang="uk-UA" spc="-10" dirty="0" err="1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negative</a:t>
            </a:r>
            <a:r>
              <a:rPr lang="uk-UA" spc="-10" dirty="0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 err="1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confirmation</a:t>
            </a:r>
            <a:r>
              <a:rPr lang="uk-UA" spc="-10" dirty="0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 err="1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request</a:t>
            </a:r>
            <a:r>
              <a:rPr lang="uk-UA" spc="-10" dirty="0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pc="-10" dirty="0" smtClean="0">
                <a:solidFill>
                  <a:schemeClr val="l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endParaRPr lang="ru-RU" spc="-10" dirty="0">
              <a:solidFill>
                <a:schemeClr val="l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810466" y="2158275"/>
            <a:ext cx="655093" cy="504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58150" y="4178490"/>
            <a:ext cx="655093" cy="504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1908566" y="3594823"/>
            <a:ext cx="6687943" cy="874724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573159" y="4686041"/>
            <a:ext cx="6647001" cy="506981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неузгодженостей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369602" y="5496219"/>
            <a:ext cx="6623755" cy="1030232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змушуватимуть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2161166" y="2169747"/>
            <a:ext cx="6641452" cy="1125966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достатньому обсязі щодо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доречними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509980" y="1182207"/>
            <a:ext cx="10103377" cy="9112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 повинен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єдину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аудиторську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процедуру по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оцінений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суттєвого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10800000" flipH="1">
            <a:off x="713538" y="2093486"/>
            <a:ext cx="656063" cy="4050270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углом 22"/>
          <p:cNvSpPr/>
          <p:nvPr/>
        </p:nvSpPr>
        <p:spPr>
          <a:xfrm rot="10800000" flipH="1">
            <a:off x="963783" y="2093486"/>
            <a:ext cx="656063" cy="2983480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углом 23"/>
          <p:cNvSpPr/>
          <p:nvPr/>
        </p:nvSpPr>
        <p:spPr>
          <a:xfrm rot="10800000" flipH="1">
            <a:off x="1279438" y="2097825"/>
            <a:ext cx="656063" cy="2120048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углом 24"/>
          <p:cNvSpPr/>
          <p:nvPr/>
        </p:nvSpPr>
        <p:spPr>
          <a:xfrm rot="10800000" flipH="1">
            <a:off x="1550399" y="2116208"/>
            <a:ext cx="643688" cy="890893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44843" y="420131"/>
            <a:ext cx="11301425" cy="6354210"/>
            <a:chOff x="473216" y="1366503"/>
            <a:chExt cx="11273052" cy="540783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18613" y="1366503"/>
              <a:ext cx="9553434" cy="92333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uk-UA" spc="-1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Зовнішнє підтвердження (</a:t>
              </a:r>
              <a:r>
                <a:rPr lang="uk-UA" spc="-1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external</a:t>
              </a:r>
              <a:r>
                <a:rPr lang="uk-UA" spc="-1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pc="-10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confirmation</a:t>
              </a:r>
              <a:r>
                <a:rPr lang="uk-UA" spc="-1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– аудиторські докази, отримані як пряма письмова відповідь аудитору від третьої сторони (сторони, що надає підтвердження) у паперовому вигляді або у електронній чи іншій формі.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09682" y="2551111"/>
              <a:ext cx="9881172" cy="10556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2800" spc="-1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МСА, які  визнають важливість зовнішніх підтверджень як аудиторських доказів</a:t>
              </a:r>
              <a:endPara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73216" y="3803468"/>
              <a:ext cx="11273052" cy="2157201"/>
              <a:chOff x="399553" y="2659390"/>
              <a:chExt cx="11273052" cy="2157201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399553" y="3128701"/>
                <a:ext cx="3745060" cy="168789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МСА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 </a:t>
                </a:r>
              </a:p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Аудиторські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докази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5550794" y="2659390"/>
                <a:ext cx="6121811" cy="101566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розгляда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надійність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аудиторських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доказів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залежить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джерела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їх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походження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характеру, а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також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конкретних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обставин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їх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отримання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5650268" y="5020014"/>
              <a:ext cx="6096000" cy="17543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/>
              <a:r>
                <a:rPr lang="uk-UA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«…визначає, що підтвердна інформація, отримана з незалежних стосовно суб’єкта господарювання джерел, такі як зовнішні підтвердження, можуть збільшити впевненість, яку аудитор отримує від доказів, існуючих серед облікових записів, або від запевнень, зроблених управлінським персоналом».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Стрелка вправо 22"/>
          <p:cNvSpPr/>
          <p:nvPr/>
        </p:nvSpPr>
        <p:spPr>
          <a:xfrm rot="20319980">
            <a:off x="4511191" y="4171997"/>
            <a:ext cx="846161" cy="818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625925">
            <a:off x="4599756" y="5382161"/>
            <a:ext cx="846161" cy="818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030492"/>
              </p:ext>
            </p:extLst>
          </p:nvPr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709682" y="1364864"/>
            <a:ext cx="9881172" cy="1055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МСА, які  визнають важливість зовнішніх підтверджень як аудиторських доказів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30812" y="2523350"/>
            <a:ext cx="11102740" cy="2992070"/>
            <a:chOff x="399553" y="2343871"/>
            <a:chExt cx="11102740" cy="2992070"/>
          </a:xfrm>
        </p:grpSpPr>
        <p:sp>
          <p:nvSpPr>
            <p:cNvPr id="20" name="Овал 19"/>
            <p:cNvSpPr/>
            <p:nvPr/>
          </p:nvSpPr>
          <p:spPr>
            <a:xfrm>
              <a:off x="399553" y="3128701"/>
              <a:ext cx="3745060" cy="220724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МСА 330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«Дії аудитора у відповідь на оцінені ризики»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380482" y="2343871"/>
              <a:ext cx="6121811" cy="15696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аудитора за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розробку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впровадження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загальних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відповідь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оцінені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ризики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суттєвого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викривлення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рівні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фінансової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звітності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розробку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й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впровадження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подальших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аудиторських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процедур, характер, час і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обсяг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ґрунтуються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відповідають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оціненим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ризикам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суттєвого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викривлення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рівні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твердження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337552" y="4174014"/>
            <a:ext cx="60960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переконливіші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доречні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1741" y="5338572"/>
            <a:ext cx="6096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«…визначає, що процедури зовнішнього підтвердження можуть допомогти аудитору в отриманні аудиторських доказів з високим рівнем надійності, які потрібні аудитору для дій у відповідь на значні ризики суттєвого викривлення внаслідок шахрайства або помилки».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20319980">
            <a:off x="4135272" y="3084394"/>
            <a:ext cx="846161" cy="818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255233" y="4221804"/>
            <a:ext cx="846161" cy="818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48806">
            <a:off x="4106983" y="5356966"/>
            <a:ext cx="846161" cy="818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030492"/>
              </p:ext>
            </p:extLst>
          </p:nvPr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32272" y="3126368"/>
            <a:ext cx="11552988" cy="2293799"/>
            <a:chOff x="399553" y="3128702"/>
            <a:chExt cx="11552988" cy="2293799"/>
          </a:xfrm>
        </p:grpSpPr>
        <p:sp>
          <p:nvSpPr>
            <p:cNvPr id="6" name="Овал 5"/>
            <p:cNvSpPr/>
            <p:nvPr/>
          </p:nvSpPr>
          <p:spPr>
            <a:xfrm>
              <a:off x="399553" y="3128702"/>
              <a:ext cx="4303502" cy="2293799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МСА 240 </a:t>
              </a:r>
            </a:p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«Відповідальність аудитора, що стосується шахрайства, при аудиті фінансової звітності»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30730" y="3601085"/>
              <a:ext cx="6121811" cy="1631216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«… визначає, що аудитор може так формулювати запити щодо підтвердження, щоб отримати додаткову </a:t>
              </a:r>
              <a:r>
                <a:rPr lang="uk-UA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підтверджну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інформацію як відповідь на оцінені ризики суттєвого викривлення внаслідок шахрайства на рівні твердження».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709682" y="1364864"/>
            <a:ext cx="9881172" cy="1055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МСА, які  визнають важливість зовнішніх підтверджень як аудиторських доказів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955548" y="4004926"/>
            <a:ext cx="846161" cy="818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9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37982" y="1361747"/>
            <a:ext cx="7533564" cy="105560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 процедури зовнішнього підтвердження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334851" y="3462564"/>
            <a:ext cx="4185313" cy="1569660"/>
          </a:xfrm>
          <a:prstGeom prst="rightArrowCallout">
            <a:avLst>
              <a:gd name="adj1" fmla="val 35452"/>
              <a:gd name="adj2" fmla="val 25000"/>
              <a:gd name="adj3" fmla="val 33660"/>
              <a:gd name="adj4" fmla="val 6497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інформації для підтвердження або запиту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95082" y="3188448"/>
            <a:ext cx="661916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таких як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78040"/>
              </p:ext>
            </p:extLst>
          </p:nvPr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92573" y="1497137"/>
            <a:ext cx="7533564" cy="105560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 процедури зовнішнього підтвердження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334851" y="3287783"/>
            <a:ext cx="4185313" cy="1815882"/>
          </a:xfrm>
          <a:prstGeom prst="rightArrowCallout">
            <a:avLst>
              <a:gd name="adj1" fmla="val 35452"/>
              <a:gd name="adj2" fmla="val 25000"/>
              <a:gd name="adj3" fmla="val 33660"/>
              <a:gd name="adj4" fmla="val 6497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належної сторони, що надає підтвердження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81434" y="3041562"/>
            <a:ext cx="661916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 на запити про підтвердження надають більш доречні та надійні аудиторські докази, коли запити про підтвердження надсилаються стороні, що надає підтвердження, яка, на думку аудитора, володіє інформацією, яку необхідно підтвердити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78040"/>
              </p:ext>
            </p:extLst>
          </p:nvPr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2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37982" y="1278773"/>
            <a:ext cx="7533564" cy="105560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 процедури зовнішнього підтвердження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334851" y="3124010"/>
            <a:ext cx="4185313" cy="2862322"/>
          </a:xfrm>
          <a:prstGeom prst="rightArrowCallout">
            <a:avLst>
              <a:gd name="adj1" fmla="val 35452"/>
              <a:gd name="adj2" fmla="val 25000"/>
              <a:gd name="adj3" fmla="val 33660"/>
              <a:gd name="adj4" fmla="val 6497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 запитів про підтвердження, включаючи визначення належного одержувача запитів і наявність інформації для надсилання відповідей безпосередньо аудитору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3937" y="2708511"/>
            <a:ext cx="7094081" cy="3693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аудиту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відібраної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78040"/>
              </p:ext>
            </p:extLst>
          </p:nvPr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6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37982" y="1509454"/>
            <a:ext cx="7533564" cy="105560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 процедури зовнішнього підтвердження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334851" y="3124010"/>
            <a:ext cx="4185313" cy="3046988"/>
          </a:xfrm>
          <a:prstGeom prst="rightArrowCallout">
            <a:avLst>
              <a:gd name="adj1" fmla="val 35452"/>
              <a:gd name="adj2" fmla="val 25000"/>
              <a:gd name="adj3" fmla="val 33660"/>
              <a:gd name="adj4" fmla="val 6497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Надсилання запитів, включаючи подальші запити, якщо це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стороні, що надає підтвердження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18877" y="3309013"/>
            <a:ext cx="7094081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запит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аудитор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перевіривши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надіслати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запит.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78040"/>
              </p:ext>
            </p:extLst>
          </p:nvPr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7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819" y="208089"/>
            <a:ext cx="11372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73398" y="577421"/>
          <a:ext cx="10253994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329"/>
                <a:gridCol w="9441665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505).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09682" y="1364864"/>
            <a:ext cx="9881172" cy="1055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Дії аудитора у відповідь на відмову персоналу в дозволі надіслати запит про підтвердження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07764979"/>
              </p:ext>
            </p:extLst>
          </p:nvPr>
        </p:nvGraphicFramePr>
        <p:xfrm>
          <a:off x="1144895" y="2420472"/>
          <a:ext cx="9571864" cy="443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1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1143</Words>
  <Application>Microsoft Office PowerPoint</Application>
  <PresentationFormat>Широкоэкранный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Грань</vt:lpstr>
      <vt:lpstr>ЗОВНІШНІ ПІДТВЕРДЖЕННЯ  (МСА 505).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1.6.ОТРИМАННЯ АУДИТОРСЬКИХ ДОКАЗІВ В ПРОЦЕСІ АУДИТУ</dc:title>
  <dc:creator>Пользователь Windows</dc:creator>
  <cp:lastModifiedBy>User</cp:lastModifiedBy>
  <cp:revision>9</cp:revision>
  <dcterms:created xsi:type="dcterms:W3CDTF">2017-11-10T12:09:48Z</dcterms:created>
  <dcterms:modified xsi:type="dcterms:W3CDTF">2019-03-10T23:42:51Z</dcterms:modified>
</cp:coreProperties>
</file>