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30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D1A7DB-5317-4F99-8081-AF05392B953A}" type="doc">
      <dgm:prSet loTypeId="urn:microsoft.com/office/officeart/2005/8/layout/matrix1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2DBA9EA-7854-4AB2-B2BE-62E30A1075C1}">
      <dgm:prSet phldrT="[Текст]" custT="1"/>
      <dgm:spPr/>
      <dgm:t>
        <a:bodyPr/>
        <a:lstStyle/>
        <a:p>
          <a:pPr rtl="0"/>
          <a:r>
            <a:rPr kumimoji="0" lang="ru-RU" sz="2400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ЧИННИКИ ВІД ЯКИХ ЗАЛЕЖИТЬ </a:t>
          </a:r>
          <a:r>
            <a:rPr kumimoji="0" lang="ru-RU" sz="2400" b="0" i="0" u="none" strike="noStrike" cap="none" normalizeH="0" baseline="0" dirty="0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Х</a:t>
          </a:r>
          <a:r>
            <a:rPr kumimoji="0" lang="ru-RU" sz="2400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АРАКТЕР ТА ОБСЯГ АУДИТОРСЬКИХ ПРОЦЕДУР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8EAFD0-B4BE-45F7-A1CF-A379954D1EE7}" type="parTrans" cxnId="{9CEE8645-0DE0-4032-BC31-FBD320474999}">
      <dgm:prSet/>
      <dgm:spPr/>
      <dgm:t>
        <a:bodyPr/>
        <a:lstStyle/>
        <a:p>
          <a:endParaRPr lang="ru-RU"/>
        </a:p>
      </dgm:t>
    </dgm:pt>
    <dgm:pt modelId="{54887383-01D3-4BE6-821C-59CBD8FBF5D6}" type="sibTrans" cxnId="{9CEE8645-0DE0-4032-BC31-FBD320474999}">
      <dgm:prSet/>
      <dgm:spPr/>
      <dgm:t>
        <a:bodyPr/>
        <a:lstStyle/>
        <a:p>
          <a:endParaRPr lang="ru-RU"/>
        </a:p>
      </dgm:t>
    </dgm:pt>
    <dgm:pt modelId="{39E2860A-8760-458D-80AC-615F92706E3D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kumimoji="0" lang="ru-RU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Характер </a:t>
          </a:r>
          <a:r>
            <a:rPr kumimoji="0" lang="ru-RU" b="1" i="0" u="none" strike="noStrike" cap="none" normalizeH="0" baseline="0" dirty="0" err="1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залишків</a:t>
          </a:r>
          <a:r>
            <a:rPr kumimoji="0" lang="ru-RU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kumimoji="0" lang="ru-RU" b="1" i="0" u="none" strike="noStrike" cap="none" normalizeH="0" baseline="0" dirty="0" err="1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рахунках</a:t>
          </a:r>
          <a:r>
            <a:rPr kumimoji="0" lang="ru-RU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kumimoji="0" lang="ru-RU" b="1" i="0" u="none" strike="noStrike" cap="none" normalizeH="0" baseline="0" dirty="0" err="1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класів</a:t>
          </a:r>
          <a:r>
            <a:rPr kumimoji="0" lang="ru-RU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ru-RU" b="1" i="0" u="none" strike="noStrike" cap="none" normalizeH="0" baseline="0" dirty="0" err="1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операцій</a:t>
          </a:r>
          <a:r>
            <a:rPr kumimoji="0" lang="ru-RU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kumimoji="0" lang="ru-RU" b="1" i="0" u="none" strike="noStrike" cap="none" normalizeH="0" baseline="0" dirty="0" err="1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розкриття</a:t>
          </a:r>
          <a:r>
            <a:rPr kumimoji="0" lang="ru-RU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ru-RU" b="1" i="0" u="none" strike="noStrike" cap="none" normalizeH="0" baseline="0" dirty="0" err="1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інформації</a:t>
          </a:r>
          <a:r>
            <a:rPr kumimoji="0" lang="ru-RU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, а </a:t>
          </a:r>
          <a:r>
            <a:rPr kumimoji="0" lang="ru-RU" b="1" i="0" u="none" strike="noStrike" cap="none" normalizeH="0" baseline="0" dirty="0" err="1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також</a:t>
          </a:r>
          <a:r>
            <a:rPr kumimoji="0" lang="ru-RU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ru-RU" b="1" i="0" u="none" strike="noStrike" cap="none" normalizeH="0" baseline="0" dirty="0" err="1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ризики</a:t>
          </a:r>
          <a:r>
            <a:rPr kumimoji="0" lang="ru-RU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ru-RU" b="1" i="0" u="none" strike="noStrike" cap="none" normalizeH="0" baseline="0" dirty="0" err="1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суттєвого</a:t>
          </a:r>
          <a:r>
            <a:rPr kumimoji="0" lang="ru-RU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ru-RU" b="1" i="0" u="none" strike="noStrike" cap="none" normalizeH="0" baseline="0" dirty="0" err="1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викривлення</a:t>
          </a:r>
          <a:r>
            <a:rPr kumimoji="0" lang="ru-RU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ru-RU" b="1" i="0" u="none" strike="noStrike" cap="none" normalizeH="0" baseline="0" dirty="0" err="1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фінансової</a:t>
          </a:r>
          <a:r>
            <a:rPr kumimoji="0" lang="ru-RU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ru-RU" b="1" i="0" u="none" strike="noStrike" cap="none" normalizeH="0" baseline="0" dirty="0" err="1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звітності</a:t>
          </a:r>
          <a:r>
            <a:rPr kumimoji="0" lang="ru-RU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поточного </a:t>
          </a:r>
          <a:r>
            <a:rPr kumimoji="0" lang="ru-RU" b="1" i="0" u="none" strike="noStrike" cap="none" normalizeH="0" baseline="0" dirty="0" err="1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періоду</a:t>
          </a:r>
          <a:endParaRPr lang="ru-RU" b="1" dirty="0"/>
        </a:p>
      </dgm:t>
    </dgm:pt>
    <dgm:pt modelId="{6141BBC3-795F-4C58-8C0A-25554BF22546}" type="parTrans" cxnId="{F9F1228A-27DF-47C0-80D6-70A2EE6055BA}">
      <dgm:prSet/>
      <dgm:spPr/>
      <dgm:t>
        <a:bodyPr/>
        <a:lstStyle/>
        <a:p>
          <a:endParaRPr lang="ru-RU"/>
        </a:p>
      </dgm:t>
    </dgm:pt>
    <dgm:pt modelId="{982DB5F5-C6FB-4A01-BB3B-6D479C4627A3}" type="sibTrans" cxnId="{F9F1228A-27DF-47C0-80D6-70A2EE6055BA}">
      <dgm:prSet/>
      <dgm:spPr/>
      <dgm:t>
        <a:bodyPr/>
        <a:lstStyle/>
        <a:p>
          <a:endParaRPr lang="ru-RU"/>
        </a:p>
      </dgm:t>
    </dgm:pt>
    <dgm:pt modelId="{BB384A90-5689-4852-A0B6-B5833F4CA529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kumimoji="0" lang="ru-RU" b="1" i="0" u="none" strike="noStrike" cap="none" normalizeH="0" baseline="0" dirty="0" err="1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Чи</a:t>
          </a:r>
          <a:r>
            <a:rPr kumimoji="0" lang="ru-RU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ru-RU" b="1" i="0" u="none" strike="noStrike" cap="none" normalizeH="0" baseline="0" dirty="0" err="1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проводився</a:t>
          </a:r>
          <a:r>
            <a:rPr kumimoji="0" lang="ru-RU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аудит </a:t>
          </a:r>
          <a:r>
            <a:rPr kumimoji="0" lang="ru-RU" b="1" i="0" u="none" strike="noStrike" cap="none" normalizeH="0" baseline="0" dirty="0" err="1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фінансової</a:t>
          </a:r>
          <a:r>
            <a:rPr kumimoji="0" lang="ru-RU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ru-RU" b="1" i="0" u="none" strike="noStrike" cap="none" normalizeH="0" baseline="0" dirty="0" err="1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звітності</a:t>
          </a:r>
          <a:r>
            <a:rPr kumimoji="0" lang="ru-RU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ru-RU" b="1" i="0" u="none" strike="noStrike" cap="none" normalizeH="0" baseline="0" dirty="0" err="1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попереднього</a:t>
          </a:r>
          <a:r>
            <a:rPr kumimoji="0" lang="ru-RU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ru-RU" b="1" i="0" u="none" strike="noStrike" cap="none" normalizeH="0" baseline="0" dirty="0" err="1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періоду</a:t>
          </a:r>
          <a:r>
            <a:rPr kumimoji="0" lang="ru-RU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та, </a:t>
          </a:r>
          <a:r>
            <a:rPr kumimoji="0" lang="ru-RU" b="1" i="0" u="none" strike="noStrike" cap="none" normalizeH="0" baseline="0" dirty="0" err="1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якщо</a:t>
          </a:r>
          <a:r>
            <a:rPr kumimoji="0" lang="ru-RU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ru-RU" b="1" i="0" u="none" strike="noStrike" cap="none" normalizeH="0" baseline="0" dirty="0" err="1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це</a:t>
          </a:r>
          <a:r>
            <a:rPr kumimoji="0" lang="ru-RU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так, </a:t>
          </a:r>
          <a:r>
            <a:rPr kumimoji="0" lang="ru-RU" b="1" i="0" u="none" strike="noStrike" cap="none" normalizeH="0" baseline="0" dirty="0" err="1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чи</a:t>
          </a:r>
          <a:r>
            <a:rPr kumimoji="0" lang="ru-RU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ru-RU" b="1" i="0" u="none" strike="noStrike" cap="none" normalizeH="0" baseline="0" dirty="0" err="1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було</a:t>
          </a:r>
          <a:r>
            <a:rPr kumimoji="0" lang="ru-RU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ru-RU" b="1" i="0" u="none" strike="noStrike" cap="none" normalizeH="0" baseline="0" dirty="0" err="1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модифіковано</a:t>
          </a:r>
          <a:r>
            <a:rPr kumimoji="0" lang="ru-RU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думку </a:t>
          </a:r>
          <a:r>
            <a:rPr kumimoji="0" lang="ru-RU" b="1" i="0" u="none" strike="noStrike" cap="none" normalizeH="0" baseline="0" dirty="0" err="1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попереднього</a:t>
          </a:r>
          <a:r>
            <a:rPr kumimoji="0" lang="ru-RU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аудитора</a:t>
          </a:r>
          <a:endParaRPr lang="ru-RU" b="1" dirty="0"/>
        </a:p>
      </dgm:t>
    </dgm:pt>
    <dgm:pt modelId="{A8FE4806-A540-4E30-9C9E-3DC4C3D0489B}" type="parTrans" cxnId="{4EFCCBB4-AD8D-423F-B30C-9A2EF4E74ED7}">
      <dgm:prSet/>
      <dgm:spPr/>
      <dgm:t>
        <a:bodyPr/>
        <a:lstStyle/>
        <a:p>
          <a:endParaRPr lang="ru-RU"/>
        </a:p>
      </dgm:t>
    </dgm:pt>
    <dgm:pt modelId="{01C0F5ED-3819-4CD0-9E34-23C8D74FC672}" type="sibTrans" cxnId="{4EFCCBB4-AD8D-423F-B30C-9A2EF4E74ED7}">
      <dgm:prSet/>
      <dgm:spPr/>
      <dgm:t>
        <a:bodyPr/>
        <a:lstStyle/>
        <a:p>
          <a:endParaRPr lang="ru-RU"/>
        </a:p>
      </dgm:t>
    </dgm:pt>
    <dgm:pt modelId="{0C54BD65-7DA6-440E-B25A-5C7ED5FAF0A6}">
      <dgm:prSet phldrT="[Текст]"/>
      <dgm:spPr/>
      <dgm:t>
        <a:bodyPr/>
        <a:lstStyle/>
        <a:p>
          <a:pPr rtl="0"/>
          <a:r>
            <a:rPr kumimoji="0" lang="ru-RU" b="1" i="0" u="none" strike="noStrike" cap="none" normalizeH="0" baseline="0" dirty="0" err="1" smtClean="0">
              <a:ln/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Облікова</a:t>
          </a:r>
          <a:r>
            <a:rPr kumimoji="0" lang="uk-UA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 політика, якої дотримувався суб'єкт господарювання</a:t>
          </a:r>
          <a:endParaRPr lang="ru-RU" b="1" dirty="0">
            <a:solidFill>
              <a:schemeClr val="tx1"/>
            </a:solidFill>
          </a:endParaRPr>
        </a:p>
      </dgm:t>
    </dgm:pt>
    <dgm:pt modelId="{630DC0FD-25D1-4EB3-AAA6-8C6FFE9279AD}" type="parTrans" cxnId="{E31DBD44-31BD-4A50-8C7D-43189B3A03D2}">
      <dgm:prSet/>
      <dgm:spPr/>
      <dgm:t>
        <a:bodyPr/>
        <a:lstStyle/>
        <a:p>
          <a:endParaRPr lang="ru-RU"/>
        </a:p>
      </dgm:t>
    </dgm:pt>
    <dgm:pt modelId="{38BD3B6C-5787-4F57-9646-4326484964BB}" type="sibTrans" cxnId="{E31DBD44-31BD-4A50-8C7D-43189B3A03D2}">
      <dgm:prSet/>
      <dgm:spPr/>
      <dgm:t>
        <a:bodyPr/>
        <a:lstStyle/>
        <a:p>
          <a:endParaRPr lang="ru-RU"/>
        </a:p>
      </dgm:t>
    </dgm:pt>
    <dgm:pt modelId="{E0B3C87E-F45F-44B4-8E49-9E81103034CE}">
      <dgm:prSet phldrT="[Текст]"/>
      <dgm:spPr/>
      <dgm:t>
        <a:bodyPr/>
        <a:lstStyle/>
        <a:p>
          <a:pPr rtl="0"/>
          <a:r>
            <a:rPr kumimoji="0" lang="uk-UA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Значущість залишків на початок періоду для фінансової звітності поточного періоду</a:t>
          </a:r>
          <a:endParaRPr lang="ru-RU" b="1" dirty="0">
            <a:solidFill>
              <a:schemeClr val="tx1"/>
            </a:solidFill>
          </a:endParaRPr>
        </a:p>
      </dgm:t>
    </dgm:pt>
    <dgm:pt modelId="{09D2119C-3D05-4632-8BB0-8C6CDB558AFD}" type="parTrans" cxnId="{21128315-7097-431A-BFEB-4B070829D8F4}">
      <dgm:prSet/>
      <dgm:spPr/>
      <dgm:t>
        <a:bodyPr/>
        <a:lstStyle/>
        <a:p>
          <a:endParaRPr lang="ru-RU"/>
        </a:p>
      </dgm:t>
    </dgm:pt>
    <dgm:pt modelId="{ED97D14E-EC98-4E20-A81C-2E281E9DC72C}" type="sibTrans" cxnId="{21128315-7097-431A-BFEB-4B070829D8F4}">
      <dgm:prSet/>
      <dgm:spPr/>
      <dgm:t>
        <a:bodyPr/>
        <a:lstStyle/>
        <a:p>
          <a:endParaRPr lang="ru-RU"/>
        </a:p>
      </dgm:t>
    </dgm:pt>
    <dgm:pt modelId="{5A2C2272-F9EF-4C89-80ED-D8316F1F8782}" type="pres">
      <dgm:prSet presAssocID="{1DD1A7DB-5317-4F99-8081-AF05392B953A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2187A2-6D68-45CE-A04F-3E6E2145A668}" type="pres">
      <dgm:prSet presAssocID="{1DD1A7DB-5317-4F99-8081-AF05392B953A}" presName="matrix" presStyleCnt="0"/>
      <dgm:spPr/>
      <dgm:t>
        <a:bodyPr/>
        <a:lstStyle/>
        <a:p>
          <a:endParaRPr lang="ru-RU"/>
        </a:p>
      </dgm:t>
    </dgm:pt>
    <dgm:pt modelId="{067E05C5-19A8-42AA-A4FB-E4ED59BB678C}" type="pres">
      <dgm:prSet presAssocID="{1DD1A7DB-5317-4F99-8081-AF05392B953A}" presName="tile1" presStyleLbl="node1" presStyleIdx="0" presStyleCnt="4" custScaleX="86972" custScaleY="79483"/>
      <dgm:spPr/>
      <dgm:t>
        <a:bodyPr/>
        <a:lstStyle/>
        <a:p>
          <a:endParaRPr lang="ru-RU"/>
        </a:p>
      </dgm:t>
    </dgm:pt>
    <dgm:pt modelId="{1C711B02-6892-4A82-8420-E3D9C095304D}" type="pres">
      <dgm:prSet presAssocID="{1DD1A7DB-5317-4F99-8081-AF05392B953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FECDFE-BB71-453A-A524-A2BA9439655A}" type="pres">
      <dgm:prSet presAssocID="{1DD1A7DB-5317-4F99-8081-AF05392B953A}" presName="tile2" presStyleLbl="node1" presStyleIdx="1" presStyleCnt="4" custScaleX="88803" custScaleY="82137"/>
      <dgm:spPr/>
      <dgm:t>
        <a:bodyPr/>
        <a:lstStyle/>
        <a:p>
          <a:endParaRPr lang="ru-RU"/>
        </a:p>
      </dgm:t>
    </dgm:pt>
    <dgm:pt modelId="{9A5EC4F6-985A-4B9E-8F5A-C35FB73EAFCE}" type="pres">
      <dgm:prSet presAssocID="{1DD1A7DB-5317-4F99-8081-AF05392B953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2084A3-F5BB-481D-9E0C-CD3F4BDD28DD}" type="pres">
      <dgm:prSet presAssocID="{1DD1A7DB-5317-4F99-8081-AF05392B953A}" presName="tile3" presStyleLbl="node1" presStyleIdx="2" presStyleCnt="4" custScaleX="86338" custScaleY="61114" custLinFactNeighborX="1901" custLinFactNeighborY="-11408"/>
      <dgm:spPr/>
      <dgm:t>
        <a:bodyPr/>
        <a:lstStyle/>
        <a:p>
          <a:endParaRPr lang="ru-RU"/>
        </a:p>
      </dgm:t>
    </dgm:pt>
    <dgm:pt modelId="{3F3467F4-42F3-48F3-BB2B-0E9DD172D962}" type="pres">
      <dgm:prSet presAssocID="{1DD1A7DB-5317-4F99-8081-AF05392B953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DE2BDD-0367-4716-8D73-04EA5866FAE8}" type="pres">
      <dgm:prSet presAssocID="{1DD1A7DB-5317-4F99-8081-AF05392B953A}" presName="tile4" presStyleLbl="node1" presStyleIdx="3" presStyleCnt="4" custScaleX="88063" custScaleY="59181" custLinFactNeighborX="0" custLinFactNeighborY="-10933"/>
      <dgm:spPr/>
      <dgm:t>
        <a:bodyPr/>
        <a:lstStyle/>
        <a:p>
          <a:endParaRPr lang="ru-RU"/>
        </a:p>
      </dgm:t>
    </dgm:pt>
    <dgm:pt modelId="{2C8BF863-CC68-4CA8-A32F-067DFB9FA98B}" type="pres">
      <dgm:prSet presAssocID="{1DD1A7DB-5317-4F99-8081-AF05392B953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34D351-FA49-4ADF-9D90-154FBF0CD0E3}" type="pres">
      <dgm:prSet presAssocID="{1DD1A7DB-5317-4F99-8081-AF05392B953A}" presName="centerTile" presStyleLbl="fgShp" presStyleIdx="0" presStyleCnt="1" custScaleX="149296" custScaleY="125739" custLinFactNeighborX="1056" custLinFactNeighborY="95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327E5498-285C-408B-8537-2A66924DF7C2}" type="presOf" srcId="{22DBA9EA-7854-4AB2-B2BE-62E30A1075C1}" destId="{2934D351-FA49-4ADF-9D90-154FBF0CD0E3}" srcOrd="0" destOrd="0" presId="urn:microsoft.com/office/officeart/2005/8/layout/matrix1"/>
    <dgm:cxn modelId="{0DDC23F9-DF3E-454E-BC47-BBE28C1248C7}" type="presOf" srcId="{E0B3C87E-F45F-44B4-8E49-9E81103034CE}" destId="{2C8BF863-CC68-4CA8-A32F-067DFB9FA98B}" srcOrd="1" destOrd="0" presId="urn:microsoft.com/office/officeart/2005/8/layout/matrix1"/>
    <dgm:cxn modelId="{E31DBD44-31BD-4A50-8C7D-43189B3A03D2}" srcId="{22DBA9EA-7854-4AB2-B2BE-62E30A1075C1}" destId="{0C54BD65-7DA6-440E-B25A-5C7ED5FAF0A6}" srcOrd="2" destOrd="0" parTransId="{630DC0FD-25D1-4EB3-AAA6-8C6FFE9279AD}" sibTransId="{38BD3B6C-5787-4F57-9646-4326484964BB}"/>
    <dgm:cxn modelId="{3155940F-CC63-4A50-AF8B-6594C28206DB}" type="presOf" srcId="{E0B3C87E-F45F-44B4-8E49-9E81103034CE}" destId="{69DE2BDD-0367-4716-8D73-04EA5866FAE8}" srcOrd="0" destOrd="0" presId="urn:microsoft.com/office/officeart/2005/8/layout/matrix1"/>
    <dgm:cxn modelId="{59C9FF04-B938-4F9A-945A-7975581BC174}" type="presOf" srcId="{0C54BD65-7DA6-440E-B25A-5C7ED5FAF0A6}" destId="{3F3467F4-42F3-48F3-BB2B-0E9DD172D962}" srcOrd="1" destOrd="0" presId="urn:microsoft.com/office/officeart/2005/8/layout/matrix1"/>
    <dgm:cxn modelId="{07DD8F25-5B73-4CD9-8ADF-784094CC56CE}" type="presOf" srcId="{39E2860A-8760-458D-80AC-615F92706E3D}" destId="{1C711B02-6892-4A82-8420-E3D9C095304D}" srcOrd="1" destOrd="0" presId="urn:microsoft.com/office/officeart/2005/8/layout/matrix1"/>
    <dgm:cxn modelId="{9CEE8645-0DE0-4032-BC31-FBD320474999}" srcId="{1DD1A7DB-5317-4F99-8081-AF05392B953A}" destId="{22DBA9EA-7854-4AB2-B2BE-62E30A1075C1}" srcOrd="0" destOrd="0" parTransId="{EA8EAFD0-B4BE-45F7-A1CF-A379954D1EE7}" sibTransId="{54887383-01D3-4BE6-821C-59CBD8FBF5D6}"/>
    <dgm:cxn modelId="{C904D5C0-543B-453D-AA13-0266A0EE5090}" type="presOf" srcId="{BB384A90-5689-4852-A0B6-B5833F4CA529}" destId="{9A5EC4F6-985A-4B9E-8F5A-C35FB73EAFCE}" srcOrd="1" destOrd="0" presId="urn:microsoft.com/office/officeart/2005/8/layout/matrix1"/>
    <dgm:cxn modelId="{9F1DE961-4A2C-42EB-B34A-14DE5F73E263}" type="presOf" srcId="{1DD1A7DB-5317-4F99-8081-AF05392B953A}" destId="{5A2C2272-F9EF-4C89-80ED-D8316F1F8782}" srcOrd="0" destOrd="0" presId="urn:microsoft.com/office/officeart/2005/8/layout/matrix1"/>
    <dgm:cxn modelId="{4EFCCBB4-AD8D-423F-B30C-9A2EF4E74ED7}" srcId="{22DBA9EA-7854-4AB2-B2BE-62E30A1075C1}" destId="{BB384A90-5689-4852-A0B6-B5833F4CA529}" srcOrd="1" destOrd="0" parTransId="{A8FE4806-A540-4E30-9C9E-3DC4C3D0489B}" sibTransId="{01C0F5ED-3819-4CD0-9E34-23C8D74FC672}"/>
    <dgm:cxn modelId="{F20903AD-07D7-49A7-826F-17BC5A0467AF}" type="presOf" srcId="{0C54BD65-7DA6-440E-B25A-5C7ED5FAF0A6}" destId="{B72084A3-F5BB-481D-9E0C-CD3F4BDD28DD}" srcOrd="0" destOrd="0" presId="urn:microsoft.com/office/officeart/2005/8/layout/matrix1"/>
    <dgm:cxn modelId="{8A59868F-521D-41CF-B5A3-465F9932C296}" type="presOf" srcId="{BB384A90-5689-4852-A0B6-B5833F4CA529}" destId="{92FECDFE-BB71-453A-A524-A2BA9439655A}" srcOrd="0" destOrd="0" presId="urn:microsoft.com/office/officeart/2005/8/layout/matrix1"/>
    <dgm:cxn modelId="{F9F1228A-27DF-47C0-80D6-70A2EE6055BA}" srcId="{22DBA9EA-7854-4AB2-B2BE-62E30A1075C1}" destId="{39E2860A-8760-458D-80AC-615F92706E3D}" srcOrd="0" destOrd="0" parTransId="{6141BBC3-795F-4C58-8C0A-25554BF22546}" sibTransId="{982DB5F5-C6FB-4A01-BB3B-6D479C4627A3}"/>
    <dgm:cxn modelId="{AADFD6A1-72F9-4953-8A3A-368E3C4B4B2B}" type="presOf" srcId="{39E2860A-8760-458D-80AC-615F92706E3D}" destId="{067E05C5-19A8-42AA-A4FB-E4ED59BB678C}" srcOrd="0" destOrd="0" presId="urn:microsoft.com/office/officeart/2005/8/layout/matrix1"/>
    <dgm:cxn modelId="{21128315-7097-431A-BFEB-4B070829D8F4}" srcId="{22DBA9EA-7854-4AB2-B2BE-62E30A1075C1}" destId="{E0B3C87E-F45F-44B4-8E49-9E81103034CE}" srcOrd="3" destOrd="0" parTransId="{09D2119C-3D05-4632-8BB0-8C6CDB558AFD}" sibTransId="{ED97D14E-EC98-4E20-A81C-2E281E9DC72C}"/>
    <dgm:cxn modelId="{B9583F77-EA55-422D-A86B-5A4671B6B9AC}" type="presParOf" srcId="{5A2C2272-F9EF-4C89-80ED-D8316F1F8782}" destId="{492187A2-6D68-45CE-A04F-3E6E2145A668}" srcOrd="0" destOrd="0" presId="urn:microsoft.com/office/officeart/2005/8/layout/matrix1"/>
    <dgm:cxn modelId="{2D595E4A-A273-431F-9D12-57A763BBBBD4}" type="presParOf" srcId="{492187A2-6D68-45CE-A04F-3E6E2145A668}" destId="{067E05C5-19A8-42AA-A4FB-E4ED59BB678C}" srcOrd="0" destOrd="0" presId="urn:microsoft.com/office/officeart/2005/8/layout/matrix1"/>
    <dgm:cxn modelId="{730EB894-4A94-44F1-8F43-D858434E705A}" type="presParOf" srcId="{492187A2-6D68-45CE-A04F-3E6E2145A668}" destId="{1C711B02-6892-4A82-8420-E3D9C095304D}" srcOrd="1" destOrd="0" presId="urn:microsoft.com/office/officeart/2005/8/layout/matrix1"/>
    <dgm:cxn modelId="{E28F8972-E5E7-4B55-A3EE-075D84E8F847}" type="presParOf" srcId="{492187A2-6D68-45CE-A04F-3E6E2145A668}" destId="{92FECDFE-BB71-453A-A524-A2BA9439655A}" srcOrd="2" destOrd="0" presId="urn:microsoft.com/office/officeart/2005/8/layout/matrix1"/>
    <dgm:cxn modelId="{F7B99A38-E3F8-4DDA-AA53-D8C26A6EC194}" type="presParOf" srcId="{492187A2-6D68-45CE-A04F-3E6E2145A668}" destId="{9A5EC4F6-985A-4B9E-8F5A-C35FB73EAFCE}" srcOrd="3" destOrd="0" presId="urn:microsoft.com/office/officeart/2005/8/layout/matrix1"/>
    <dgm:cxn modelId="{8520478F-7E2B-447C-96CD-D1456245FD12}" type="presParOf" srcId="{492187A2-6D68-45CE-A04F-3E6E2145A668}" destId="{B72084A3-F5BB-481D-9E0C-CD3F4BDD28DD}" srcOrd="4" destOrd="0" presId="urn:microsoft.com/office/officeart/2005/8/layout/matrix1"/>
    <dgm:cxn modelId="{CA667372-E453-4D9E-AA42-0008BAC03840}" type="presParOf" srcId="{492187A2-6D68-45CE-A04F-3E6E2145A668}" destId="{3F3467F4-42F3-48F3-BB2B-0E9DD172D962}" srcOrd="5" destOrd="0" presId="urn:microsoft.com/office/officeart/2005/8/layout/matrix1"/>
    <dgm:cxn modelId="{CBDFEC49-2487-408D-BC17-066353AC96B8}" type="presParOf" srcId="{492187A2-6D68-45CE-A04F-3E6E2145A668}" destId="{69DE2BDD-0367-4716-8D73-04EA5866FAE8}" srcOrd="6" destOrd="0" presId="urn:microsoft.com/office/officeart/2005/8/layout/matrix1"/>
    <dgm:cxn modelId="{429D4E6D-E080-4F69-A5C4-60EFFD273DEA}" type="presParOf" srcId="{492187A2-6D68-45CE-A04F-3E6E2145A668}" destId="{2C8BF863-CC68-4CA8-A32F-067DFB9FA98B}" srcOrd="7" destOrd="0" presId="urn:microsoft.com/office/officeart/2005/8/layout/matrix1"/>
    <dgm:cxn modelId="{43EB660F-DB9F-4E11-BAA4-890687A63BA1}" type="presParOf" srcId="{5A2C2272-F9EF-4C89-80ED-D8316F1F8782}" destId="{2934D351-FA49-4ADF-9D90-154FBF0CD0E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5528" y="826046"/>
            <a:ext cx="8633303" cy="1646302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ПЕРШІ ЗАВДАННЯ З АУДИТУ – </a:t>
            </a:r>
            <a:b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ЗАЛИШКИ НА ПОЧАТОК ПЕРІОДУ (МСА 510).</a:t>
            </a:r>
            <a:b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146230"/>
              </p:ext>
            </p:extLst>
          </p:nvPr>
        </p:nvGraphicFramePr>
        <p:xfrm>
          <a:off x="574431" y="3059723"/>
          <a:ext cx="8686800" cy="2976315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688175"/>
                <a:gridCol w="7998625"/>
              </a:tblGrid>
              <a:tr h="2976315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uk-UA" sz="16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ru-RU" sz="2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28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Аудиторські</a:t>
                      </a: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процедури</a:t>
                      </a: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2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ru-RU" sz="2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28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Аудиторські</a:t>
                      </a: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висновки</a:t>
                      </a: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2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звітування</a:t>
                      </a: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124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254580" y="1300441"/>
            <a:ext cx="6596044" cy="132343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000" b="1" spc="-10" dirty="0">
                <a:solidFill>
                  <a:schemeClr val="dk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завдання, при якому фінансова звітність за попередній період не підлягала аудиту або фінансова звітність за попередній період підлягала аудиту попереднім аудитором.</a:t>
            </a:r>
            <a:endParaRPr lang="ru-RU" sz="2000" b="1" spc="-10" dirty="0">
              <a:solidFill>
                <a:schemeClr val="dk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476506" y="1300445"/>
            <a:ext cx="4198530" cy="1378360"/>
            <a:chOff x="373475" y="4628758"/>
            <a:chExt cx="4198530" cy="999309"/>
          </a:xfrm>
        </p:grpSpPr>
        <p:sp>
          <p:nvSpPr>
            <p:cNvPr id="12" name="Выноска со стрелкой вниз 11"/>
            <p:cNvSpPr/>
            <p:nvPr/>
          </p:nvSpPr>
          <p:spPr>
            <a:xfrm rot="16200000">
              <a:off x="1973085" y="3029148"/>
              <a:ext cx="999309" cy="4198530"/>
            </a:xfrm>
            <a:prstGeom prst="downArrowCallout">
              <a:avLst>
                <a:gd name="adj1" fmla="val 29640"/>
                <a:gd name="adj2" fmla="val 25000"/>
                <a:gd name="adj3" fmla="val 25000"/>
                <a:gd name="adj4" fmla="val 64977"/>
              </a:avLst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489397" y="4829580"/>
              <a:ext cx="2524259" cy="669413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uk-UA" b="1" spc="-10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ПЕРШЕ ЗАВДАННЯ З АУДИТУ </a:t>
              </a:r>
            </a:p>
            <a:p>
              <a:r>
                <a:rPr lang="uk-UA" spc="-10" dirty="0" smtClean="0"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dirty="0"/>
            </a:p>
          </p:txBody>
        </p:sp>
      </p:grpSp>
      <p:sp>
        <p:nvSpPr>
          <p:cNvPr id="16" name="Блок-схема: подготовка 15"/>
          <p:cNvSpPr/>
          <p:nvPr/>
        </p:nvSpPr>
        <p:spPr>
          <a:xfrm>
            <a:off x="274320" y="3401830"/>
            <a:ext cx="4980260" cy="2872389"/>
          </a:xfrm>
          <a:prstGeom prst="flowChartPreparation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R="67945" indent="450215" algn="just" eaLnBrk="0" hangingPunct="0">
              <a:lnSpc>
                <a:spcPct val="101000"/>
              </a:lnSpc>
              <a:spcAft>
                <a:spcPts val="0"/>
              </a:spcAft>
              <a:tabLst>
                <a:tab pos="430530" algn="l"/>
              </a:tabLst>
            </a:pPr>
            <a:r>
              <a:rPr lang="uk-UA" sz="2000" b="1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Мета </a:t>
            </a:r>
            <a:r>
              <a:rPr lang="uk-UA" sz="20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аудитора при виконанні першого завдання з аудиту щодо залишків на початок періоду </a:t>
            </a:r>
            <a:r>
              <a:rPr lang="uk-UA" sz="2000" b="1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отримання </a:t>
            </a:r>
            <a:r>
              <a:rPr lang="uk-UA" sz="20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прийнятних аудиторських доказів у достатньому обсязі щодо того, чи:</a:t>
            </a:r>
            <a:endParaRPr lang="ru-RU" sz="2000" b="1" spc="-1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379076" y="4059600"/>
            <a:ext cx="6471548" cy="2485787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20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послідовно застосовувалися прийнятні облікові політики, відображені у залишках на початок періоду, у фінансовій звітності за поточний період та чи зміни в облікових політиках було враховано та адекватно подано й розкрито відповідно до застосовної концептуальної основи фінансового звітування</a:t>
            </a:r>
            <a:endParaRPr lang="ru-RU" sz="2000" b="1" spc="-1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379076" y="2886476"/>
            <a:ext cx="6471548" cy="1114419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67945" lvl="0" indent="-342900" algn="just" eaLnBrk="0" hangingPunct="0">
              <a:lnSpc>
                <a:spcPct val="101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30530" algn="l"/>
              </a:tabLst>
            </a:pPr>
            <a:r>
              <a:rPr lang="uk-UA" sz="20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існують викривлення у залишках на початок періоду, які суттєво впливають на фінансову звітність за поточний період;</a:t>
            </a:r>
            <a:endParaRPr lang="ru-RU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450" y="292608"/>
            <a:ext cx="2490130" cy="78638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339" y="128016"/>
            <a:ext cx="1428750" cy="117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89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4"/>
          <p:cNvSpPr>
            <a:spLocks noChangeArrowheads="1"/>
          </p:cNvSpPr>
          <p:nvPr/>
        </p:nvSpPr>
        <p:spPr bwMode="auto">
          <a:xfrm>
            <a:off x="152400" y="152399"/>
            <a:ext cx="1244494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0" name="Группа 29"/>
          <p:cNvGrpSpPr/>
          <p:nvPr/>
        </p:nvGrpSpPr>
        <p:grpSpPr>
          <a:xfrm>
            <a:off x="265049" y="384048"/>
            <a:ext cx="11305583" cy="7103121"/>
            <a:chOff x="152400" y="1019827"/>
            <a:chExt cx="11305583" cy="6454463"/>
          </a:xfrm>
        </p:grpSpPr>
        <p:grpSp>
          <p:nvGrpSpPr>
            <p:cNvPr id="26" name="Группа 25"/>
            <p:cNvGrpSpPr/>
            <p:nvPr/>
          </p:nvGrpSpPr>
          <p:grpSpPr>
            <a:xfrm>
              <a:off x="152400" y="1019827"/>
              <a:ext cx="11305583" cy="6454463"/>
              <a:chOff x="152400" y="1019827"/>
              <a:chExt cx="11305583" cy="6454463"/>
            </a:xfrm>
          </p:grpSpPr>
          <p:sp>
            <p:nvSpPr>
              <p:cNvPr id="18" name="AutoShape 23"/>
              <p:cNvSpPr>
                <a:spLocks noChangeAspect="1" noChangeArrowheads="1" noTextEdit="1"/>
              </p:cNvSpPr>
              <p:nvPr/>
            </p:nvSpPr>
            <p:spPr bwMode="auto">
              <a:xfrm>
                <a:off x="231819" y="1019827"/>
                <a:ext cx="11226164" cy="64544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" name="AutoShape 22"/>
              <p:cNvSpPr>
                <a:spLocks noChangeArrowheads="1"/>
              </p:cNvSpPr>
              <p:nvPr/>
            </p:nvSpPr>
            <p:spPr bwMode="auto">
              <a:xfrm>
                <a:off x="152400" y="1036719"/>
                <a:ext cx="8185566" cy="1310844"/>
              </a:xfrm>
              <a:prstGeom prst="roundRect">
                <a:avLst>
                  <a:gd name="adj" fmla="val 16667"/>
                </a:avLst>
              </a:prstGeom>
              <a:noFill/>
              <a:ln w="57150"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ОТРИМАННЯ АУДИТОРОМ ПРИЙНЯТНИХ АУДИТОРСЬКИХ ДОКАЗІВ </a:t>
                </a:r>
                <a:r>
                  <a:rPr kumimoji="0" 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У ДОСТАТНЬОМУ ОБСЯЗІ СТОСОВНО ТОГО, ЧИ ІСНУЮТЬ ВИКРИВЛЕННЯ ЗАЛИШКІВ НА ПОЧАТОК ПЕРІОДУ, ЯКІ СУТТЄВО ВПЛИВАЮТЬ НА ФІНАНСОВУ ЗВІТНІСТЬ ПОТОЧНОГО ПЕРІОДУ, ЧЕРЕЗ:</a:t>
                </a:r>
                <a:endParaRPr kumimoji="0" lang="uk-UA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" name="AutoShape 20"/>
              <p:cNvSpPr>
                <a:spLocks noChangeArrowheads="1"/>
              </p:cNvSpPr>
              <p:nvPr/>
            </p:nvSpPr>
            <p:spPr bwMode="auto">
              <a:xfrm>
                <a:off x="3226407" y="2561365"/>
                <a:ext cx="7213120" cy="673613"/>
              </a:xfrm>
              <a:prstGeom prst="snip2DiagRect">
                <a:avLst/>
              </a:prstGeom>
              <a:ln w="38100"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6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Визначення</a:t>
                </a:r>
                <a:r>
                  <a:rPr kumimoji="0" lang="ru-RU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sz="16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правильності</a:t>
                </a:r>
                <a:r>
                  <a:rPr kumimoji="0" lang="ru-RU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переносу </a:t>
                </a:r>
                <a:r>
                  <a:rPr kumimoji="0" lang="ru-RU" sz="16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залишків</a:t>
                </a:r>
                <a:r>
                  <a:rPr kumimoji="0" lang="ru-RU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на </a:t>
                </a:r>
                <a:r>
                  <a:rPr kumimoji="0" lang="ru-RU" sz="16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кінець</a:t>
                </a:r>
                <a:r>
                  <a:rPr kumimoji="0" lang="ru-RU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sz="16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попереднього</a:t>
                </a:r>
                <a:r>
                  <a:rPr kumimoji="0" lang="ru-RU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sz="16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періоду</a:t>
                </a:r>
                <a:r>
                  <a:rPr kumimoji="0" lang="ru-RU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на початок поточного </a:t>
                </a:r>
                <a:r>
                  <a:rPr kumimoji="0" lang="ru-RU" sz="16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періоду</a:t>
                </a:r>
                <a:r>
                  <a:rPr kumimoji="0" lang="ru-RU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sz="16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або</a:t>
                </a:r>
                <a:r>
                  <a:rPr kumimoji="0" lang="ru-RU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в </a:t>
                </a:r>
                <a:r>
                  <a:rPr kumimoji="0" lang="ru-RU" sz="16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разі</a:t>
                </a:r>
                <a:r>
                  <a:rPr kumimoji="0" lang="ru-RU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потреби </a:t>
                </a:r>
                <a:r>
                  <a:rPr kumimoji="0" lang="ru-RU" sz="16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їх</a:t>
                </a:r>
                <a:r>
                  <a:rPr kumimoji="0" lang="ru-RU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sz="16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коригування</a:t>
                </a:r>
                <a:endPara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" name="AutoShape 18"/>
              <p:cNvSpPr>
                <a:spLocks noChangeArrowheads="1"/>
              </p:cNvSpPr>
              <p:nvPr/>
            </p:nvSpPr>
            <p:spPr bwMode="auto">
              <a:xfrm>
                <a:off x="2775226" y="3509439"/>
                <a:ext cx="6603854" cy="647939"/>
              </a:xfrm>
              <a:prstGeom prst="snip2DiagRect">
                <a:avLst/>
              </a:prstGeom>
              <a:ln w="38100"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just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6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Визначення</a:t>
                </a:r>
                <a:r>
                  <a:rPr lang="ru-RU" sz="16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16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чи</a:t>
                </a:r>
                <a:r>
                  <a:rPr lang="ru-RU" sz="16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6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відображають</a:t>
                </a:r>
                <a:r>
                  <a:rPr lang="ru-RU" sz="16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6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залишки</a:t>
                </a:r>
                <a:r>
                  <a:rPr lang="ru-RU" sz="16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на початок </a:t>
                </a:r>
                <a:r>
                  <a:rPr lang="ru-RU" sz="16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періоду</a:t>
                </a:r>
                <a:r>
                  <a:rPr lang="uk-UA" sz="16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застосування прийнятної облікової політики</a:t>
                </a:r>
              </a:p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uk-UA" sz="1600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AutoShape 16"/>
              <p:cNvSpPr>
                <a:spLocks noChangeArrowheads="1"/>
              </p:cNvSpPr>
              <p:nvPr/>
            </p:nvSpPr>
            <p:spPr bwMode="auto">
              <a:xfrm>
                <a:off x="1419260" y="4343324"/>
                <a:ext cx="7309694" cy="2292957"/>
              </a:xfrm>
              <a:prstGeom prst="snip2DiagRect">
                <a:avLst/>
              </a:prstGeom>
              <a:ln w="38100"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R="0" lvl="0" indent="0" algn="ctr" defTabSz="91440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ru-RU" sz="1600" b="1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Виконання</a:t>
                </a:r>
                <a:r>
                  <a:rPr lang="ru-RU" sz="16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таких процедур:</a:t>
                </a:r>
              </a:p>
              <a:p>
                <a:pPr marR="0" lvl="0" indent="-285750" algn="just" defTabSz="91440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ru-RU" sz="1600" b="1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якщо</a:t>
                </a:r>
                <a:r>
                  <a:rPr lang="ru-RU" sz="16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600" b="1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фінансова</a:t>
                </a:r>
                <a:r>
                  <a:rPr lang="ru-RU" sz="16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600" b="1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звітність</a:t>
                </a:r>
                <a:r>
                  <a:rPr lang="ru-RU" sz="16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600" b="1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попереднього</a:t>
                </a:r>
                <a:r>
                  <a:rPr lang="ru-RU" sz="16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року </a:t>
                </a:r>
                <a:r>
                  <a:rPr lang="ru-RU" sz="1600" b="1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пройшла</a:t>
                </a:r>
                <a:r>
                  <a:rPr lang="ru-RU" sz="16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аудит,</a:t>
                </a:r>
                <a:r>
                  <a:rPr lang="uk-UA" sz="16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ознайомитися з робочими документами попереднього аудитора для отримання доказів щодо залишків на початок періоду;</a:t>
                </a:r>
              </a:p>
              <a:p>
                <a:pPr marR="0" lvl="0" indent="-285750" algn="just" defTabSz="91440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uk-UA" sz="16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оцінити, чи надають аудиторські процедури, виконані в поточному періоді, докази щодо залишків на початок періоду; або виконати спеціальні аудиторські процедури для отримання доказів щодо залишків на початок періоду</a:t>
                </a:r>
              </a:p>
            </p:txBody>
          </p:sp>
        </p:grpSp>
        <p:sp>
          <p:nvSpPr>
            <p:cNvPr id="27" name="Стрелка углом вверх 26"/>
            <p:cNvSpPr/>
            <p:nvPr/>
          </p:nvSpPr>
          <p:spPr>
            <a:xfrm rot="5400000">
              <a:off x="2581372" y="2527825"/>
              <a:ext cx="631065" cy="611746"/>
            </a:xfrm>
            <a:prstGeom prst="bentUpArrow">
              <a:avLst>
                <a:gd name="adj1" fmla="val 20790"/>
                <a:gd name="adj2" fmla="val 25000"/>
                <a:gd name="adj3" fmla="val 3973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Стрелка углом вверх 27"/>
            <p:cNvSpPr/>
            <p:nvPr/>
          </p:nvSpPr>
          <p:spPr>
            <a:xfrm rot="5400000">
              <a:off x="1181036" y="2616029"/>
              <a:ext cx="1582092" cy="1237897"/>
            </a:xfrm>
            <a:prstGeom prst="bentUpArrow">
              <a:avLst>
                <a:gd name="adj1" fmla="val 16876"/>
                <a:gd name="adj2" fmla="val 18238"/>
                <a:gd name="adj3" fmla="val 3483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Стрелка углом вверх 28"/>
            <p:cNvSpPr/>
            <p:nvPr/>
          </p:nvSpPr>
          <p:spPr>
            <a:xfrm rot="5400000">
              <a:off x="-886744" y="3735922"/>
              <a:ext cx="3559215" cy="920536"/>
            </a:xfrm>
            <a:prstGeom prst="bentUpArrow">
              <a:avLst>
                <a:gd name="adj1" fmla="val 26683"/>
                <a:gd name="adj2" fmla="val 22901"/>
                <a:gd name="adj3" fmla="val 4688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1729" y="4187952"/>
            <a:ext cx="2078903" cy="237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0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3940700796"/>
              </p:ext>
            </p:extLst>
          </p:nvPr>
        </p:nvGraphicFramePr>
        <p:xfrm>
          <a:off x="775538" y="381000"/>
          <a:ext cx="9099982" cy="600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229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2"/>
          <p:cNvSpPr>
            <a:spLocks noChangeArrowheads="1"/>
          </p:cNvSpPr>
          <p:nvPr/>
        </p:nvSpPr>
        <p:spPr bwMode="auto">
          <a:xfrm>
            <a:off x="1275009" y="438912"/>
            <a:ext cx="8919655" cy="768096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57150">
            <a:headEnd/>
            <a:tailEnd/>
          </a:ln>
        </p:spPr>
        <p:style>
          <a:lnRef idx="2">
            <a:schemeClr val="accent1"/>
          </a:lnRef>
          <a:fillRef idx="1003">
            <a:schemeClr val="dk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Варіанти аудиторської думки та підстави для її висловлення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253451" y="1792224"/>
            <a:ext cx="11116307" cy="3116105"/>
            <a:chOff x="399553" y="2532797"/>
            <a:chExt cx="11116307" cy="1229063"/>
          </a:xfrm>
        </p:grpSpPr>
        <p:sp>
          <p:nvSpPr>
            <p:cNvPr id="16" name="Овал 15"/>
            <p:cNvSpPr/>
            <p:nvPr/>
          </p:nvSpPr>
          <p:spPr>
            <a:xfrm>
              <a:off x="399553" y="2532797"/>
              <a:ext cx="3745060" cy="1229063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/>
              <a:endPara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4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Модифікована</a:t>
              </a:r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думка</a:t>
              </a:r>
            </a:p>
            <a:p>
              <a:pPr algn="ctr"/>
              <a:endPara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трелка вправо 16"/>
            <p:cNvSpPr/>
            <p:nvPr/>
          </p:nvSpPr>
          <p:spPr>
            <a:xfrm>
              <a:off x="4288665" y="2753908"/>
              <a:ext cx="1171977" cy="856154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550795" y="2581821"/>
              <a:ext cx="5965065" cy="910456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just"/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У </a:t>
              </a:r>
              <a:r>
                <a:rPr lang="ru-RU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разі</a:t>
              </a: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коли думка </a:t>
              </a:r>
              <a:r>
                <a:rPr lang="ru-RU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попереднього</a:t>
              </a: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аудитора </a:t>
              </a:r>
              <a:r>
                <a:rPr lang="ru-RU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щодо</a:t>
              </a: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фінансової</a:t>
              </a: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звітності</a:t>
              </a: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за </a:t>
              </a:r>
              <a:r>
                <a:rPr lang="ru-RU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попередній</a:t>
              </a: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період</a:t>
              </a: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містила</a:t>
              </a: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модифікацію</a:t>
              </a: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думки і </a:t>
              </a:r>
              <a:r>
                <a:rPr lang="ru-RU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така</a:t>
              </a: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модифікація</a:t>
              </a: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залишається</a:t>
              </a: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суттєвою</a:t>
              </a: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для </a:t>
              </a:r>
              <a:r>
                <a:rPr lang="ru-RU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фінансової</a:t>
              </a: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звітності</a:t>
              </a: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за </a:t>
              </a:r>
              <a:r>
                <a:rPr lang="ru-RU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поточний</a:t>
              </a: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період</a:t>
              </a: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(МСА 705</a:t>
              </a:r>
              <a:r>
                <a:rPr lang="uk-UA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;</a:t>
              </a: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МСА 710)</a:t>
              </a:r>
            </a:p>
          </p:txBody>
        </p:sp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232" y="4754880"/>
            <a:ext cx="3273551" cy="177393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009" y="5541263"/>
            <a:ext cx="1019175" cy="847725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409" y="5693663"/>
            <a:ext cx="1019175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28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2"/>
          <p:cNvSpPr>
            <a:spLocks noChangeArrowheads="1"/>
          </p:cNvSpPr>
          <p:nvPr/>
        </p:nvSpPr>
        <p:spPr bwMode="auto">
          <a:xfrm>
            <a:off x="1275009" y="201169"/>
            <a:ext cx="8919655" cy="690555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57150">
            <a:headEnd/>
            <a:tailEnd/>
          </a:ln>
        </p:spPr>
        <p:style>
          <a:lnRef idx="2">
            <a:schemeClr val="accent1"/>
          </a:lnRef>
          <a:fillRef idx="1003">
            <a:schemeClr val="dk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Варіанти аудиторської думки та підстави для її висловлення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253451" y="1280160"/>
            <a:ext cx="11116307" cy="5324536"/>
            <a:chOff x="363175" y="2593753"/>
            <a:chExt cx="11180890" cy="2560255"/>
          </a:xfrm>
        </p:grpSpPr>
        <p:sp>
          <p:nvSpPr>
            <p:cNvPr id="12" name="Овал 11"/>
            <p:cNvSpPr/>
            <p:nvPr/>
          </p:nvSpPr>
          <p:spPr>
            <a:xfrm>
              <a:off x="363175" y="3175670"/>
              <a:ext cx="3745060" cy="1311057"/>
            </a:xfrm>
            <a:prstGeom prst="ellipse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/>
              <a:endPara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Думка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застереженнями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негативна думка </a:t>
              </a:r>
              <a:endPara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трелка вправо 12"/>
            <p:cNvSpPr/>
            <p:nvPr/>
          </p:nvSpPr>
          <p:spPr>
            <a:xfrm>
              <a:off x="4319637" y="3396782"/>
              <a:ext cx="1171977" cy="856154"/>
            </a:xfrm>
            <a:prstGeom prst="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522587" y="2593753"/>
              <a:ext cx="6021478" cy="2560255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just"/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Аудитор доходить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висновку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залишки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початок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періоду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містять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викривлення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яке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суттєво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впливає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фінансову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звітність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поточний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період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вплив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цього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викривлення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було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належний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спосіб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відображено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обліку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неадекватно подано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розкрито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(МСА 705) </a:t>
              </a:r>
              <a:r>
                <a:rPr lang="ru-RU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облікові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політики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поточного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періоду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застосовувалися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послідовно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залишків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початок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періоду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застосовної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концептуальної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основи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фінансового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звітування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(МСА 705);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зміну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облікових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політиках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було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належний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спосіб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відображено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обліку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неадекватно подано й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розкрито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застосовної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концептуальної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основи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фінансового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звітування</a:t>
              </a:r>
              <a:r>
                <a: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(МСА 705).</a:t>
              </a:r>
            </a:p>
          </p:txBody>
        </p:sp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737" y="891723"/>
            <a:ext cx="1544427" cy="159864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51" y="5216960"/>
            <a:ext cx="1861713" cy="138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3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2"/>
          <p:cNvSpPr>
            <a:spLocks noChangeArrowheads="1"/>
          </p:cNvSpPr>
          <p:nvPr/>
        </p:nvSpPr>
        <p:spPr bwMode="auto">
          <a:xfrm>
            <a:off x="1275009" y="201169"/>
            <a:ext cx="8919655" cy="690555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57150">
            <a:headEnd/>
            <a:tailEnd/>
          </a:ln>
        </p:spPr>
        <p:style>
          <a:lnRef idx="2">
            <a:schemeClr val="accent1"/>
          </a:lnRef>
          <a:fillRef idx="1003">
            <a:schemeClr val="dk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Варіанти аудиторської думки та підстави для її висловлення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231819" y="1627632"/>
            <a:ext cx="11137938" cy="4005071"/>
            <a:chOff x="399553" y="2659390"/>
            <a:chExt cx="11137938" cy="1281970"/>
          </a:xfrm>
        </p:grpSpPr>
        <p:sp>
          <p:nvSpPr>
            <p:cNvPr id="2" name="Овал 1"/>
            <p:cNvSpPr/>
            <p:nvPr/>
          </p:nvSpPr>
          <p:spPr>
            <a:xfrm>
              <a:off x="399553" y="2659390"/>
              <a:ext cx="3745060" cy="128197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uk-UA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Д</a:t>
              </a: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умка </a:t>
              </a:r>
              <a:r>
                <a:rPr lang="ru-RU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із</a:t>
              </a: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застереженням</a:t>
              </a: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або</a:t>
              </a: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відмова</a:t>
              </a: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від</a:t>
              </a: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висловлення</a:t>
              </a: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думки 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Стрелка вправо 7"/>
            <p:cNvSpPr/>
            <p:nvPr/>
          </p:nvSpPr>
          <p:spPr>
            <a:xfrm>
              <a:off x="4288665" y="2753908"/>
              <a:ext cx="1171977" cy="856154"/>
            </a:xfrm>
            <a:prstGeom prst="right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550794" y="2753908"/>
              <a:ext cx="5986697" cy="857082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just"/>
              <a:endPara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just"/>
              <a:endPara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just"/>
              <a:r>
                <a:rPr lang="ru-RU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Аудитор </a:t>
              </a: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не </a:t>
              </a:r>
              <a:r>
                <a:rPr lang="ru-RU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може</a:t>
              </a: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у </a:t>
              </a:r>
              <a:r>
                <a:rPr lang="ru-RU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достатньому</a:t>
              </a: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обсязі</a:t>
              </a: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отримати</a:t>
              </a: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прийнятні</a:t>
              </a: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аудиторські</a:t>
              </a: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докази</a:t>
              </a: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щодо</a:t>
              </a: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залишків</a:t>
              </a: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на початок </a:t>
              </a:r>
              <a:r>
                <a:rPr lang="ru-RU" sz="24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періоду</a:t>
              </a: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(МСА 705</a:t>
              </a:r>
              <a:r>
                <a:rPr lang="ru-RU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)</a:t>
              </a:r>
            </a:p>
            <a:p>
              <a:pPr algn="just"/>
              <a:endParaRPr lang="ru-RU" sz="2400" b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0224" y="4919472"/>
            <a:ext cx="2414015" cy="173736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650" y="5120640"/>
            <a:ext cx="2263902" cy="1536192"/>
          </a:xfrm>
          <a:prstGeom prst="rect">
            <a:avLst/>
          </a:prstGeom>
        </p:spPr>
      </p:pic>
      <p:sp>
        <p:nvSpPr>
          <p:cNvPr id="7" name="Двойная стрелка влево/вправо 6"/>
          <p:cNvSpPr/>
          <p:nvPr/>
        </p:nvSpPr>
        <p:spPr>
          <a:xfrm>
            <a:off x="6089904" y="5431536"/>
            <a:ext cx="2286504" cy="82296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13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174</TotalTime>
  <Words>498</Words>
  <Application>Microsoft Office PowerPoint</Application>
  <PresentationFormat>Широкоэкранный</PresentationFormat>
  <Paragraphs>39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Symbol</vt:lpstr>
      <vt:lpstr>Times New Roman</vt:lpstr>
      <vt:lpstr>Trebuchet MS</vt:lpstr>
      <vt:lpstr>Wingdings 3</vt:lpstr>
      <vt:lpstr>Грань</vt:lpstr>
      <vt:lpstr>ПЕРШІ ЗАВДАННЯ З АУДИТУ –  ЗАЛИШКИ НА ПОЧАТОК ПЕРІОДУ (МСА 510).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1.6.ОТРИМАННЯ АУДИТОРСЬКИХ ДОКАЗІВ В ПРОЦЕСІ АУДИТУ</dc:title>
  <dc:creator>Пользователь Windows</dc:creator>
  <cp:lastModifiedBy>User</cp:lastModifiedBy>
  <cp:revision>17</cp:revision>
  <dcterms:created xsi:type="dcterms:W3CDTF">2017-11-07T08:42:46Z</dcterms:created>
  <dcterms:modified xsi:type="dcterms:W3CDTF">2019-03-10T23:43:31Z</dcterms:modified>
</cp:coreProperties>
</file>