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695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87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29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69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9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4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4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0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9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6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3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6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A485-2FBC-465E-B624-81479F07EDE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9F6561-A5EE-488B-8ADB-5F71C9DC8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5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851" y="99215"/>
            <a:ext cx="11578107" cy="164630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АНАЛІТИЧНІ ПРОЦЕДУРИ </a:t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(МСА 520)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785957"/>
              </p:ext>
            </p:extLst>
          </p:nvPr>
        </p:nvGraphicFramePr>
        <p:xfrm>
          <a:off x="543697" y="2162999"/>
          <a:ext cx="9279925" cy="32492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1492"/>
                <a:gridCol w="8438433"/>
              </a:tblGrid>
              <a:tr h="32492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marL="51435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90914" y="333632"/>
            <a:ext cx="10586530" cy="6327903"/>
            <a:chOff x="563234" y="1366502"/>
            <a:chExt cx="10514969" cy="54370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63234" y="1366502"/>
              <a:ext cx="8448455" cy="126934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uk-UA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Аналітичні процедури («</a:t>
              </a:r>
              <a:r>
                <a:rPr lang="uk-UA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analytical</a:t>
              </a:r>
              <a:r>
                <a:rPr lang="uk-UA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procedures</a:t>
              </a:r>
              <a:r>
                <a:rPr lang="uk-UA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») – оцінки фінансової інформації, зроблені на основі аналізу очікуваних взаємозв’язків між фінансовими та нефінансовими даними, що охоплюють необхідне вивчення ідентифікованих відхилень або взаємозв’язків, які не узгоджуються з іншою доречною інформацією чи значно відрізняються від очікуваних величин.</a:t>
              </a:r>
              <a:endPara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381498" y="2776297"/>
              <a:ext cx="4030047" cy="101135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Цілі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63234" y="4623909"/>
              <a:ext cx="4833287" cy="2179611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Розробити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аналітичні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наприкінці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аудиту,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аудитору 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формулюванні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звітність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розумінню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аудитором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968378" y="5029599"/>
              <a:ext cx="4109825" cy="114170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доречні та надійні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аудиторські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аналітичних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2966853">
            <a:off x="3763546" y="3437980"/>
            <a:ext cx="805218" cy="900753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8594317">
            <a:off x="6669104" y="3333594"/>
            <a:ext cx="805218" cy="900753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7869"/>
              </p:ext>
            </p:extLst>
          </p:nvPr>
        </p:nvGraphicFramePr>
        <p:xfrm>
          <a:off x="871208" y="577421"/>
          <a:ext cx="996511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9444"/>
                <a:gridCol w="917567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520).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501410" y="1280187"/>
            <a:ext cx="11102454" cy="5351361"/>
            <a:chOff x="501410" y="1280187"/>
            <a:chExt cx="11102454" cy="5351361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501410" y="1280187"/>
              <a:ext cx="10485039" cy="2270601"/>
              <a:chOff x="563234" y="2722647"/>
              <a:chExt cx="10639610" cy="2306951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3364334" y="2722647"/>
                <a:ext cx="4670415" cy="118724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Аналітичні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процедури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включають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63234" y="3887896"/>
                <a:ext cx="3673583" cy="1141702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розгляд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порівняння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фінансової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інформації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суб'єкта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господарювання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з: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093019" y="4190422"/>
                <a:ext cx="4109825" cy="44976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 err="1"/>
                  <a:t>розгляд</a:t>
                </a:r>
                <a:r>
                  <a:rPr lang="ru-RU" sz="2000" b="1" i="1" dirty="0"/>
                  <a:t>  </a:t>
                </a:r>
                <a:r>
                  <a:rPr lang="ru-RU" sz="2000" b="1" i="1" dirty="0" err="1"/>
                  <a:t>зв'язків</a:t>
                </a:r>
                <a:r>
                  <a:rPr lang="ru-RU" sz="2000" b="1" i="1" dirty="0"/>
                  <a:t>:</a:t>
                </a:r>
                <a:endParaRPr lang="ru-RU" sz="2000" dirty="0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501410" y="4169335"/>
              <a:ext cx="4485563" cy="24622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285750" indent="-285750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порівняльною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інформацією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попередні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;</a:t>
              </a:r>
            </a:p>
            <a:p>
              <a:pPr marL="285750" indent="-285750" algn="just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очікуваними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результатами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суб'єкта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господарювання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зокрема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бюджетом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або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прогнозами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чи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попередніми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розрахунками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аудитора,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наприклад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оцінкою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амортизації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;</a:t>
              </a:r>
            </a:p>
            <a:p>
              <a:pPr marL="285750" indent="-285750" algn="just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аналогічною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інформацією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для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галузі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наприклад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порівняння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відношення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продажів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і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дебіторської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заборгованості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суб'єкта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господарювання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із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середніми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показниками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у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цій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галузі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або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в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інших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суб'єктів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господарювання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порівнянного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розміру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що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працюють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у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такій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самій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галузі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30805" y="4209763"/>
              <a:ext cx="5073059" cy="16004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285750" indent="-285750" algn="just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між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елементами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фінансової</a:t>
              </a:r>
              <a:r>
                <a:rPr lang="ru-RU" sz="1400" dirty="0" smtClean="0">
                  <a:solidFill>
                    <a:srgbClr val="0000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інформації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які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б, як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очікується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відповідали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передбачуваній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картині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що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ґрунтується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на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попередньому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досвіді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суб'єкта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господарювання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наприклад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відсотки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валового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прибутку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;</a:t>
              </a:r>
            </a:p>
            <a:p>
              <a:pPr marL="285750" indent="-285750" algn="just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між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та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відповідною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не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інформацією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наприклад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витратами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на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заробітну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плату та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кількістю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найманих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працівників</a:t>
              </a:r>
              <a:r>
                <a:rPr lang="ru-RU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Стрелка углом 5"/>
            <p:cNvSpPr/>
            <p:nvPr/>
          </p:nvSpPr>
          <p:spPr>
            <a:xfrm rot="16200000" flipH="1" flipV="1">
              <a:off x="8311369" y="1491633"/>
              <a:ext cx="766144" cy="1148046"/>
            </a:xfrm>
            <a:prstGeom prst="bentArrow">
              <a:avLst>
                <a:gd name="adj1" fmla="val 31958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углом 14"/>
            <p:cNvSpPr/>
            <p:nvPr/>
          </p:nvSpPr>
          <p:spPr>
            <a:xfrm rot="5400000" flipV="1">
              <a:off x="1814664" y="1464065"/>
              <a:ext cx="711008" cy="1148046"/>
            </a:xfrm>
            <a:prstGeom prst="bentArrow">
              <a:avLst>
                <a:gd name="adj1" fmla="val 31958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2170168" y="3624923"/>
              <a:ext cx="515058" cy="4702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8738840" y="3550788"/>
              <a:ext cx="445099" cy="4702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588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7869"/>
              </p:ext>
            </p:extLst>
          </p:nvPr>
        </p:nvGraphicFramePr>
        <p:xfrm>
          <a:off x="871208" y="577421"/>
          <a:ext cx="996511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9444"/>
                <a:gridCol w="917567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520).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518617" y="1163917"/>
            <a:ext cx="10945502" cy="5496191"/>
            <a:chOff x="518617" y="1163917"/>
            <a:chExt cx="10945502" cy="5496191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518617" y="1163917"/>
              <a:ext cx="9430602" cy="10625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цілей розробки аналітичних процедур по суті аудитор має бути </a:t>
              </a:r>
              <a:r>
                <a:rPr lang="uk-UA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впевненим у: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auto">
            <a:xfrm>
              <a:off x="3606287" y="2323878"/>
              <a:ext cx="7857831" cy="923731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lvl="0" indent="-28575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надійності джерела наявної інформації</a:t>
              </a:r>
              <a:endParaRPr kumimoji="0" lang="uk-UA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>
              <a:off x="3606288" y="3410013"/>
              <a:ext cx="7857831" cy="712983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порівнянності наявної інформації</a:t>
              </a:r>
              <a:endPara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2"/>
            <p:cNvSpPr>
              <a:spLocks noChangeArrowheads="1"/>
            </p:cNvSpPr>
            <p:nvPr/>
          </p:nvSpPr>
          <p:spPr bwMode="auto">
            <a:xfrm>
              <a:off x="3625843" y="4285400"/>
              <a:ext cx="7838276" cy="86255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 і прийнятність інформації</a:t>
              </a:r>
              <a:endParaRPr lang="ru-RU" sz="28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3626693" y="5250452"/>
              <a:ext cx="7837426" cy="1409656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indent="-457200" algn="ctr">
                <a:buFont typeface="Wingdings" panose="05000000000000000000" pitchFamily="2" charset="2"/>
                <a:buChar char="Ø"/>
              </a:pPr>
              <a:r>
                <a:rPr lang="uk-UA" sz="2800" spc="-1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заходах внутрішнього контролю за підготовкою інформації, розроблені для забезпечення її повноти, точності та достовірності</a:t>
              </a:r>
              <a:endParaRPr lang="ru-RU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51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7869"/>
              </p:ext>
            </p:extLst>
          </p:nvPr>
        </p:nvGraphicFramePr>
        <p:xfrm>
          <a:off x="871208" y="577421"/>
          <a:ext cx="996511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9444"/>
                <a:gridCol w="917567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520).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65570" y="1228774"/>
            <a:ext cx="9875923" cy="5280421"/>
            <a:chOff x="765570" y="1228774"/>
            <a:chExt cx="9875923" cy="5280421"/>
          </a:xfrm>
        </p:grpSpPr>
        <p:sp>
          <p:nvSpPr>
            <p:cNvPr id="12" name="Овал 11"/>
            <p:cNvSpPr/>
            <p:nvPr/>
          </p:nvSpPr>
          <p:spPr>
            <a:xfrm>
              <a:off x="2765305" y="1228774"/>
              <a:ext cx="5653442" cy="186100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призводять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суттєвого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викривлення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фінансової</a:t>
              </a:r>
              <a:r>
                <a:rPr lang="ru-RU" sz="2000" b="1" cap="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cap="all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звітності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82168" y="5181172"/>
              <a:ext cx="3401850" cy="1328023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Точність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передбачити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очікувані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результати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аналітичних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 по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775462" y="3766873"/>
              <a:ext cx="2866031" cy="7150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Ступінь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деталізувати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" name="Скругленный прямоугольник 1"/>
            <p:cNvSpPr/>
            <p:nvPr/>
          </p:nvSpPr>
          <p:spPr>
            <a:xfrm>
              <a:off x="765570" y="3746155"/>
              <a:ext cx="3070939" cy="7150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Наявність</a:t>
              </a:r>
              <a:r>
                <a:rPr lang="ru-R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як </a:t>
              </a:r>
              <a:r>
                <a:rPr lang="ru-RU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фінансової</a:t>
              </a:r>
              <a:r>
                <a:rPr lang="ru-R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так і не </a:t>
              </a:r>
              <a:r>
                <a:rPr lang="ru-RU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фінансової</a:t>
              </a:r>
              <a:r>
                <a:rPr lang="ru-R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інформації</a:t>
              </a:r>
              <a:r>
                <a:rPr lang="ru-R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dirty="0"/>
            </a:p>
          </p:txBody>
        </p:sp>
        <p:sp>
          <p:nvSpPr>
            <p:cNvPr id="5" name="Стрелка вправо 4"/>
            <p:cNvSpPr/>
            <p:nvPr/>
          </p:nvSpPr>
          <p:spPr>
            <a:xfrm rot="6865583">
              <a:off x="3033271" y="2958491"/>
              <a:ext cx="723331" cy="641444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 rot="3085372">
              <a:off x="7427446" y="2979301"/>
              <a:ext cx="723331" cy="641444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 rot="5400000">
              <a:off x="4791380" y="3715587"/>
              <a:ext cx="1601290" cy="728543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303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7869"/>
              </p:ext>
            </p:extLst>
          </p:nvPr>
        </p:nvGraphicFramePr>
        <p:xfrm>
          <a:off x="871208" y="577421"/>
          <a:ext cx="996511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9444"/>
                <a:gridCol w="917567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520).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8" name="Полотно 1"/>
          <p:cNvGrpSpPr>
            <a:grpSpLocks/>
          </p:cNvGrpSpPr>
          <p:nvPr/>
        </p:nvGrpSpPr>
        <p:grpSpPr bwMode="auto">
          <a:xfrm>
            <a:off x="439995" y="1214651"/>
            <a:ext cx="11163869" cy="5745708"/>
            <a:chOff x="0" y="95"/>
            <a:chExt cx="6364288" cy="38005"/>
          </a:xfrm>
        </p:grpSpPr>
        <p:sp>
          <p:nvSpPr>
            <p:cNvPr id="9" name="AutoShape 22"/>
            <p:cNvSpPr>
              <a:spLocks noChangeAspect="1" noChangeArrowheads="1"/>
            </p:cNvSpPr>
            <p:nvPr/>
          </p:nvSpPr>
          <p:spPr bwMode="auto">
            <a:xfrm>
              <a:off x="0" y="95"/>
              <a:ext cx="6364288" cy="38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Блок-схема: знак завершения 2"/>
            <p:cNvSpPr>
              <a:spLocks noChangeArrowheads="1"/>
            </p:cNvSpPr>
            <p:nvPr/>
          </p:nvSpPr>
          <p:spPr bwMode="auto">
            <a:xfrm>
              <a:off x="1038149" y="95"/>
              <a:ext cx="3714518" cy="5715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Результати аналітичних процедур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Блок-схема: альтернативный процесс 3"/>
            <p:cNvSpPr>
              <a:spLocks noChangeArrowheads="1"/>
            </p:cNvSpPr>
            <p:nvPr/>
          </p:nvSpPr>
          <p:spPr bwMode="auto">
            <a:xfrm>
              <a:off x="8800" y="7607"/>
              <a:ext cx="2809762" cy="262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Незвичайні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відхилення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не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виявлені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Блок-схема: альтернативный процесс 12"/>
            <p:cNvSpPr>
              <a:spLocks noChangeArrowheads="1"/>
            </p:cNvSpPr>
            <p:nvPr/>
          </p:nvSpPr>
          <p:spPr bwMode="auto">
            <a:xfrm>
              <a:off x="3351936" y="7607"/>
              <a:ext cx="2917057" cy="23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Незвичайні відхилення виявлені 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Блок-схема: альтернативный процесс 13"/>
            <p:cNvSpPr>
              <a:spLocks noChangeArrowheads="1"/>
            </p:cNvSpPr>
            <p:nvPr/>
          </p:nvSpPr>
          <p:spPr bwMode="auto">
            <a:xfrm>
              <a:off x="314285" y="12084"/>
              <a:ext cx="2856660" cy="2336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Виявлені відхилення є несуттєвими 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Блок-схема: альтернативный процесс 14"/>
            <p:cNvSpPr>
              <a:spLocks noChangeArrowheads="1"/>
            </p:cNvSpPr>
            <p:nvPr/>
          </p:nvSpPr>
          <p:spPr bwMode="auto">
            <a:xfrm>
              <a:off x="3351936" y="11474"/>
              <a:ext cx="2917057" cy="2667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Виявлені відхилення є суттєвими 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Блок-схема: альтернативный процесс 15"/>
            <p:cNvSpPr>
              <a:spLocks noChangeArrowheads="1"/>
            </p:cNvSpPr>
            <p:nvPr/>
          </p:nvSpPr>
          <p:spPr bwMode="auto">
            <a:xfrm>
              <a:off x="476177" y="15894"/>
              <a:ext cx="2857360" cy="4394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Надійність даних щодо відхилень підтверджена доками, отриманими з інших джерел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Блок-схема: альтернативный процесс 16"/>
            <p:cNvSpPr>
              <a:spLocks noChangeArrowheads="1"/>
            </p:cNvSpPr>
            <p:nvPr/>
          </p:nvSpPr>
          <p:spPr bwMode="auto">
            <a:xfrm>
              <a:off x="3442131" y="15284"/>
              <a:ext cx="2866859" cy="600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Надійність даних щодо відхилень не підтверджена доками, отриманими з інших джерел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Блок-схема: альтернативный процесс 17"/>
            <p:cNvSpPr>
              <a:spLocks noChangeArrowheads="1"/>
            </p:cNvSpPr>
            <p:nvPr/>
          </p:nvSpPr>
          <p:spPr bwMode="auto">
            <a:xfrm>
              <a:off x="504075" y="28670"/>
              <a:ext cx="3000953" cy="7893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Застосування аналітичних процедур не дає підстави для сумнів щодо наявності викривлень в досліджуваних статтях бухгалтерського звіту 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Блок-схема: альтернативный процесс 19"/>
            <p:cNvSpPr>
              <a:spLocks noChangeArrowheads="1"/>
            </p:cNvSpPr>
            <p:nvPr/>
          </p:nvSpPr>
          <p:spPr bwMode="auto">
            <a:xfrm>
              <a:off x="3543126" y="22650"/>
              <a:ext cx="2821162" cy="602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Надійність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отриманих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результатів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підтверджена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шляхом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додаткового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опитування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керівництва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та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інших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аудиторських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процедур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Прямая со стрелкой 21"/>
            <p:cNvSpPr>
              <a:spLocks noChangeShapeType="1"/>
            </p:cNvSpPr>
            <p:nvPr/>
          </p:nvSpPr>
          <p:spPr bwMode="auto">
            <a:xfrm flipH="1">
              <a:off x="1414031" y="5810"/>
              <a:ext cx="1586122" cy="179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Прямая со стрелкой 22"/>
            <p:cNvSpPr>
              <a:spLocks noChangeShapeType="1"/>
            </p:cNvSpPr>
            <p:nvPr/>
          </p:nvSpPr>
          <p:spPr bwMode="auto">
            <a:xfrm>
              <a:off x="3028752" y="5810"/>
              <a:ext cx="2085198" cy="179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Прямая со стрелкой 23"/>
            <p:cNvSpPr>
              <a:spLocks noChangeShapeType="1"/>
            </p:cNvSpPr>
            <p:nvPr/>
          </p:nvSpPr>
          <p:spPr bwMode="auto">
            <a:xfrm flipH="1">
              <a:off x="1742915" y="9988"/>
              <a:ext cx="3067550" cy="2096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Прямая со стрелкой 24"/>
            <p:cNvSpPr>
              <a:spLocks noChangeShapeType="1"/>
            </p:cNvSpPr>
            <p:nvPr/>
          </p:nvSpPr>
          <p:spPr bwMode="auto">
            <a:xfrm>
              <a:off x="4810464" y="9988"/>
              <a:ext cx="0" cy="1486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Прямая со стрелкой 25"/>
            <p:cNvSpPr>
              <a:spLocks noChangeShapeType="1"/>
            </p:cNvSpPr>
            <p:nvPr/>
          </p:nvSpPr>
          <p:spPr bwMode="auto">
            <a:xfrm flipH="1">
              <a:off x="1904907" y="14141"/>
              <a:ext cx="2905558" cy="1753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Прямая со стрелкой 26"/>
            <p:cNvSpPr>
              <a:spLocks noChangeShapeType="1"/>
            </p:cNvSpPr>
            <p:nvPr/>
          </p:nvSpPr>
          <p:spPr bwMode="auto">
            <a:xfrm>
              <a:off x="4810464" y="14141"/>
              <a:ext cx="65397" cy="1143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Прямая со стрелкой 27"/>
            <p:cNvSpPr>
              <a:spLocks noChangeShapeType="1"/>
            </p:cNvSpPr>
            <p:nvPr/>
          </p:nvSpPr>
          <p:spPr bwMode="auto">
            <a:xfrm>
              <a:off x="191091" y="9988"/>
              <a:ext cx="312985" cy="22631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Прямая со стрелкой 28"/>
            <p:cNvSpPr>
              <a:spLocks noChangeShapeType="1"/>
            </p:cNvSpPr>
            <p:nvPr/>
          </p:nvSpPr>
          <p:spPr bwMode="auto">
            <a:xfrm>
              <a:off x="428579" y="14751"/>
              <a:ext cx="75496" cy="1786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Прямая со стрелкой 29"/>
            <p:cNvSpPr>
              <a:spLocks noChangeShapeType="1"/>
            </p:cNvSpPr>
            <p:nvPr/>
          </p:nvSpPr>
          <p:spPr bwMode="auto">
            <a:xfrm>
              <a:off x="1904907" y="20288"/>
              <a:ext cx="99595" cy="8382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Прямая со стрелкой 30"/>
            <p:cNvSpPr>
              <a:spLocks noChangeShapeType="1"/>
            </p:cNvSpPr>
            <p:nvPr/>
          </p:nvSpPr>
          <p:spPr bwMode="auto">
            <a:xfrm>
              <a:off x="4875861" y="21285"/>
              <a:ext cx="78096" cy="136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661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7869"/>
              </p:ext>
            </p:extLst>
          </p:nvPr>
        </p:nvGraphicFramePr>
        <p:xfrm>
          <a:off x="871208" y="577421"/>
          <a:ext cx="996511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9444"/>
                <a:gridCol w="917567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520).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Аналітичні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1082723" y="1521007"/>
            <a:ext cx="9407856" cy="186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000" spc="-10" dirty="0" smtClean="0"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Якщо аналітичні процедури встановлять відхилення або взаємозв’язки, які не узгоджуються з іншою відповідною інформацією чи значно відрізняються від очікуваних величин, аудитор має дослідити такі розбіжності через:</a:t>
            </a:r>
            <a:endParaRPr lang="ru-RU" sz="1400" dirty="0" smtClean="0">
              <a:effectLst/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009" y="3815854"/>
            <a:ext cx="5014209" cy="13280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звертання із запитом до управлінського персоналу та отримання відповідних аудиторських доказів щодо відповідей управлінського персоналу;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4197" y="3815854"/>
            <a:ext cx="5586484" cy="19409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інших аудиторських процедур (наприклад, якщо управлінський персонал не в змозі надати пояснення або якщо ці пояснення разом із аудиторськими доказами стосовно відповідей управлінського персоналу не вважаються достатніми).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630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Monotype Corsiva</vt:lpstr>
      <vt:lpstr>Symbol</vt:lpstr>
      <vt:lpstr>Times New Roman</vt:lpstr>
      <vt:lpstr>Trebuchet MS</vt:lpstr>
      <vt:lpstr>Wingdings</vt:lpstr>
      <vt:lpstr>Wingdings 3</vt:lpstr>
      <vt:lpstr>Грань</vt:lpstr>
      <vt:lpstr>АНАЛІТИЧНІ ПРОЦЕДУРИ  (МСА 520)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1.6.ОТРИМАННЯ АУДИТОРСЬКИХ ДОКАЗІВ В ПРОЦЕСІ АУДИТУ</dc:title>
  <dc:creator>Пользователь Windows</dc:creator>
  <cp:lastModifiedBy>User</cp:lastModifiedBy>
  <cp:revision>10</cp:revision>
  <dcterms:created xsi:type="dcterms:W3CDTF">2017-11-01T13:00:24Z</dcterms:created>
  <dcterms:modified xsi:type="dcterms:W3CDTF">2019-03-10T23:40:36Z</dcterms:modified>
</cp:coreProperties>
</file>